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19"/>
  </p:notesMasterIdLst>
  <p:sldIdLst>
    <p:sldId id="258" r:id="rId3"/>
    <p:sldId id="257" r:id="rId4"/>
    <p:sldId id="259" r:id="rId5"/>
    <p:sldId id="260" r:id="rId6"/>
    <p:sldId id="274" r:id="rId7"/>
    <p:sldId id="277" r:id="rId8"/>
    <p:sldId id="270" r:id="rId9"/>
    <p:sldId id="269" r:id="rId10"/>
    <p:sldId id="278" r:id="rId11"/>
    <p:sldId id="288" r:id="rId12"/>
    <p:sldId id="263" r:id="rId13"/>
    <p:sldId id="267" r:id="rId14"/>
    <p:sldId id="273" r:id="rId15"/>
    <p:sldId id="264" r:id="rId16"/>
    <p:sldId id="26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D74036-E4CA-4FBC-AA0E-8C8CCC2CDB53}">
          <p14:sldIdLst>
            <p14:sldId id="258"/>
            <p14:sldId id="257"/>
            <p14:sldId id="259"/>
            <p14:sldId id="260"/>
            <p14:sldId id="274"/>
            <p14:sldId id="277"/>
            <p14:sldId id="270"/>
            <p14:sldId id="269"/>
            <p14:sldId id="278"/>
            <p14:sldId id="288"/>
            <p14:sldId id="263"/>
            <p14:sldId id="267"/>
            <p14:sldId id="273"/>
            <p14:sldId id="264"/>
            <p14:sldId id="26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autoAdjust="0"/>
    <p:restoredTop sz="93950" autoAdjust="0"/>
  </p:normalViewPr>
  <p:slideViewPr>
    <p:cSldViewPr>
      <p:cViewPr varScale="1">
        <p:scale>
          <a:sx n="114" d="100"/>
          <a:sy n="114" d="100"/>
        </p:scale>
        <p:origin x="180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dirty="0"/>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pPr/>
              <a:t>1</a:t>
            </a:fld>
            <a:endParaRPr lang="en-US" dirty="0"/>
          </a:p>
        </p:txBody>
      </p:sp>
    </p:spTree>
    <p:extLst>
      <p:ext uri="{BB962C8B-B14F-4D97-AF65-F5344CB8AC3E}">
        <p14:creationId xmlns:p14="http://schemas.microsoft.com/office/powerpoint/2010/main" val="968012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a:t>CS-FYP    Hamdard University </a:t>
            </a:r>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dirty="0"/>
              <a:t>Project Name Here</a:t>
            </a:r>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dirty="0"/>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a:t> Click to edit Master title style</a:t>
            </a:r>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dirty="0"/>
              <a:t>CS-FYP    Hamdard University </a:t>
            </a:r>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dirty="0"/>
              <a:t>Project Name Here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a:t>CS-FYP    Hamdard University </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dirty="0"/>
              <a:t>Project Name Here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name here</a:t>
            </a:r>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a:t>CS-FYP    Hamdard University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dirty="0"/>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CS-FYP    Hamdard University </a:t>
            </a:r>
          </a:p>
        </p:txBody>
      </p:sp>
      <p:sp>
        <p:nvSpPr>
          <p:cNvPr id="3" name="Footer Placeholder 2"/>
          <p:cNvSpPr>
            <a:spLocks noGrp="1"/>
          </p:cNvSpPr>
          <p:nvPr>
            <p:ph type="ftr" sz="quarter" idx="11"/>
          </p:nvPr>
        </p:nvSpPr>
        <p:spPr/>
        <p:txBody>
          <a:bodyPr/>
          <a:lstStyle/>
          <a:p>
            <a:r>
              <a:rPr lang="en-US" dirty="0"/>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r>
              <a:rPr lang="en-US" dirty="0"/>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dirty="0"/>
              <a:t>CS-FYP    Hamdard University </a:t>
            </a:r>
          </a:p>
        </p:txBody>
      </p:sp>
      <p:sp>
        <p:nvSpPr>
          <p:cNvPr id="5" name="Footer Placeholder 4"/>
          <p:cNvSpPr>
            <a:spLocks noGrp="1"/>
          </p:cNvSpPr>
          <p:nvPr>
            <p:ph type="ftr" sz="quarter" idx="11"/>
          </p:nvPr>
        </p:nvSpPr>
        <p:spPr/>
        <p:txBody>
          <a:bodyPr/>
          <a:lstStyle/>
          <a:p>
            <a:r>
              <a:rPr lang="en-US" dirty="0"/>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pPr/>
              <a:t>2/6/2021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599" y="472621"/>
            <a:ext cx="6248401" cy="1546679"/>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AL-SAFFAR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6428" y="2284272"/>
            <a:ext cx="1591477" cy="1388093"/>
          </a:xfrm>
          <a:prstGeom prst="rect">
            <a:avLst/>
          </a:prstGeom>
        </p:spPr>
      </p:pic>
      <p:sp>
        <p:nvSpPr>
          <p:cNvPr id="9" name="TextBox 8"/>
          <p:cNvSpPr txBox="1"/>
          <p:nvPr/>
        </p:nvSpPr>
        <p:spPr>
          <a:xfrm>
            <a:off x="304800" y="2327367"/>
            <a:ext cx="3071586" cy="3293209"/>
          </a:xfrm>
          <a:prstGeom prst="rect">
            <a:avLst/>
          </a:prstGeom>
          <a:noFill/>
        </p:spPr>
        <p:txBody>
          <a:bodyPr wrap="square" rtlCol="0">
            <a:spAutoFit/>
          </a:bodyPr>
          <a:lstStyle/>
          <a:p>
            <a:pPr algn="ctr"/>
            <a:r>
              <a:rPr lang="en-US" sz="2000" b="1" dirty="0">
                <a:latin typeface="Calibri" pitchFamily="34" charset="0"/>
              </a:rPr>
              <a:t>Group Members:</a:t>
            </a:r>
          </a:p>
          <a:p>
            <a:pPr algn="ctr"/>
            <a:r>
              <a:rPr lang="en-US" sz="1600" dirty="0">
                <a:latin typeface="Calibri" pitchFamily="34" charset="0"/>
              </a:rPr>
              <a:t>MUHAMMAD KHAWER ALI</a:t>
            </a:r>
          </a:p>
          <a:p>
            <a:pPr algn="ctr"/>
            <a:r>
              <a:rPr lang="en-US" sz="1600" dirty="0">
                <a:latin typeface="Calibri" pitchFamily="34" charset="0"/>
              </a:rPr>
              <a:t>BSCS/F15/0110</a:t>
            </a:r>
          </a:p>
          <a:p>
            <a:pPr algn="ctr"/>
            <a:r>
              <a:rPr lang="en-US" sz="1600" dirty="0">
                <a:latin typeface="Calibri" pitchFamily="34" charset="0"/>
              </a:rPr>
              <a:t>…………………………….</a:t>
            </a:r>
          </a:p>
          <a:p>
            <a:pPr algn="ctr"/>
            <a:r>
              <a:rPr lang="en-US" sz="1600" dirty="0">
                <a:latin typeface="Calibri" pitchFamily="34" charset="0"/>
              </a:rPr>
              <a:t>MUHAMMAD SHAHZAIB WALEED</a:t>
            </a:r>
          </a:p>
          <a:p>
            <a:pPr algn="ctr"/>
            <a:r>
              <a:rPr lang="en-US" sz="1600" dirty="0">
                <a:latin typeface="Calibri" pitchFamily="34" charset="0"/>
              </a:rPr>
              <a:t>BSCS/F16/0135</a:t>
            </a:r>
          </a:p>
          <a:p>
            <a:pPr algn="ctr"/>
            <a:r>
              <a:rPr lang="en-US" sz="1600" dirty="0">
                <a:latin typeface="Calibri" pitchFamily="34" charset="0"/>
              </a:rPr>
              <a:t>…………………………….</a:t>
            </a:r>
          </a:p>
          <a:p>
            <a:pPr algn="ctr"/>
            <a:r>
              <a:rPr lang="en-US" sz="1600" dirty="0">
                <a:latin typeface="Calibri" pitchFamily="34" charset="0"/>
              </a:rPr>
              <a:t>USMAN JAVED</a:t>
            </a:r>
          </a:p>
          <a:p>
            <a:pPr algn="ctr"/>
            <a:r>
              <a:rPr lang="en-US" sz="1600" dirty="0">
                <a:latin typeface="Calibri" pitchFamily="34" charset="0"/>
              </a:rPr>
              <a:t>BSCS/F15/1277</a:t>
            </a:r>
          </a:p>
          <a:p>
            <a:pPr algn="ctr"/>
            <a:endParaRPr lang="en-US" sz="2000" dirty="0">
              <a:latin typeface="Calibri" pitchFamily="34" charset="0"/>
            </a:endParaRPr>
          </a:p>
          <a:p>
            <a:pPr algn="ctr"/>
            <a:r>
              <a:rPr lang="en-US" sz="2000" b="1" dirty="0">
                <a:latin typeface="Calibri" pitchFamily="34" charset="0"/>
              </a:rPr>
              <a:t>Supervisor: </a:t>
            </a:r>
            <a:r>
              <a:rPr lang="en-US" sz="1600" b="1" dirty="0">
                <a:latin typeface="Calibri" pitchFamily="34" charset="0"/>
              </a:rPr>
              <a:t> </a:t>
            </a:r>
          </a:p>
          <a:p>
            <a:pPr algn="ctr"/>
            <a:r>
              <a:rPr lang="en-US" sz="1600" dirty="0">
                <a:latin typeface="Calibri" pitchFamily="34" charset="0"/>
              </a:rPr>
              <a:t>IQBALUDDIN KHAN</a:t>
            </a:r>
            <a:r>
              <a:rPr lang="en-US" sz="2000" dirty="0">
                <a:latin typeface="Calibri" pitchFamily="34" charset="0"/>
              </a:rPr>
              <a:t> </a:t>
            </a: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a:solidFill>
                  <a:schemeClr val="bg1"/>
                </a:solidFill>
                <a:latin typeface="Calibri" pitchFamily="34" charset="0"/>
              </a:rPr>
              <a:t>FYP</a:t>
            </a:r>
          </a:p>
          <a:p>
            <a:pPr algn="ctr"/>
            <a:r>
              <a:rPr lang="en-US" sz="2000" b="1" dirty="0">
                <a:solidFill>
                  <a:schemeClr val="bg1"/>
                </a:solidFill>
                <a:latin typeface="Calibri" pitchFamily="34" charset="0"/>
              </a:rPr>
              <a:t>Proposal</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889" y="4314532"/>
            <a:ext cx="5506722" cy="201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9599"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495359" y="6324599"/>
            <a:ext cx="6648641"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Hamdard University</a:t>
            </a:r>
          </a:p>
        </p:txBody>
      </p:sp>
      <p:sp>
        <p:nvSpPr>
          <p:cNvPr id="13" name="Rectangle 12"/>
          <p:cNvSpPr/>
          <p:nvPr/>
        </p:nvSpPr>
        <p:spPr>
          <a:xfrm>
            <a:off x="2495358" y="6781800"/>
            <a:ext cx="6645253"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Methodology </a:t>
            </a:r>
          </a:p>
        </p:txBody>
      </p:sp>
      <p:sp>
        <p:nvSpPr>
          <p:cNvPr id="4" name="Date Placeholder 3"/>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AL-SAFFAR</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10</a:t>
            </a:fld>
            <a:endParaRPr lang="en-US" dirty="0"/>
          </a:p>
        </p:txBody>
      </p:sp>
      <p:sp>
        <p:nvSpPr>
          <p:cNvPr id="8" name="TextBox 7"/>
          <p:cNvSpPr txBox="1"/>
          <p:nvPr/>
        </p:nvSpPr>
        <p:spPr>
          <a:xfrm>
            <a:off x="1600200" y="1828800"/>
            <a:ext cx="5410200" cy="369332"/>
          </a:xfrm>
          <a:prstGeom prst="rect">
            <a:avLst/>
          </a:prstGeom>
          <a:noFill/>
        </p:spPr>
        <p:txBody>
          <a:bodyPr wrap="square" rtlCol="0">
            <a:spAutoFit/>
          </a:bodyPr>
          <a:lstStyle/>
          <a:p>
            <a:pPr algn="ctr"/>
            <a:r>
              <a:rPr lang="en-US" b="1" dirty="0"/>
              <a:t>Evolutionary prototype </a:t>
            </a:r>
          </a:p>
        </p:txBody>
      </p:sp>
      <p:pic>
        <p:nvPicPr>
          <p:cNvPr id="9" name="Content Placeholder 8"/>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8999" y="2362200"/>
            <a:ext cx="7580952" cy="3557328"/>
          </a:xfrm>
        </p:spPr>
      </p:pic>
    </p:spTree>
    <p:extLst>
      <p:ext uri="{BB962C8B-B14F-4D97-AF65-F5344CB8AC3E}">
        <p14:creationId xmlns:p14="http://schemas.microsoft.com/office/powerpoint/2010/main" val="356552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10" name="Content Placeholder 9">
            <a:extLst>
              <a:ext uri="{FF2B5EF4-FFF2-40B4-BE49-F238E27FC236}">
                <a16:creationId xmlns:a16="http://schemas.microsoft.com/office/drawing/2014/main" id="{E4F59FEB-842B-400F-B779-A7E47724CE0D}"/>
              </a:ext>
            </a:extLst>
          </p:cNvPr>
          <p:cNvPicPr>
            <a:picLocks noGrp="1" noChangeAspect="1"/>
          </p:cNvPicPr>
          <p:nvPr>
            <p:ph sz="quarter" idx="1"/>
          </p:nvPr>
        </p:nvPicPr>
        <p:blipFill>
          <a:blip r:embed="rId2"/>
          <a:stretch>
            <a:fillRect/>
          </a:stretch>
        </p:blipFill>
        <p:spPr>
          <a:xfrm>
            <a:off x="1822003" y="1600200"/>
            <a:ext cx="5499993" cy="4705661"/>
          </a:xfrm>
        </p:spPr>
      </p:pic>
    </p:spTree>
    <p:extLst>
      <p:ext uri="{BB962C8B-B14F-4D97-AF65-F5344CB8AC3E}">
        <p14:creationId xmlns:p14="http://schemas.microsoft.com/office/powerpoint/2010/main" val="6566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tools</a:t>
            </a:r>
            <a:r>
              <a:rPr lang="en-US" sz="3600" dirty="0"/>
              <a:t> </a:t>
            </a:r>
          </a:p>
        </p:txBody>
      </p:sp>
      <p:sp>
        <p:nvSpPr>
          <p:cNvPr id="3" name="Content Placeholder 2"/>
          <p:cNvSpPr>
            <a:spLocks noGrp="1"/>
          </p:cNvSpPr>
          <p:nvPr>
            <p:ph sz="quarter" idx="1"/>
          </p:nvPr>
        </p:nvSpPr>
        <p:spPr>
          <a:xfrm>
            <a:off x="765048" y="1600200"/>
            <a:ext cx="7693152" cy="4495800"/>
          </a:xfrm>
        </p:spPr>
        <p:txBody>
          <a:bodyPr/>
          <a:lstStyle/>
          <a:p>
            <a:r>
              <a:rPr lang="en-US" sz="3500" dirty="0"/>
              <a:t>Software:</a:t>
            </a:r>
            <a:endParaRPr lang="en-US" dirty="0"/>
          </a:p>
          <a:p>
            <a:pPr lvl="1"/>
            <a:r>
              <a:rPr lang="en-US" dirty="0"/>
              <a:t>Google Firebase</a:t>
            </a:r>
          </a:p>
          <a:p>
            <a:pPr lvl="1"/>
            <a:r>
              <a:rPr lang="en-US" dirty="0"/>
              <a:t>Android Studio</a:t>
            </a:r>
          </a:p>
          <a:p>
            <a:pPr marL="365760" lvl="1" indent="0">
              <a:buNone/>
            </a:pPr>
            <a:endParaRPr lang="en-US" dirty="0"/>
          </a:p>
          <a:p>
            <a:pPr lvl="2"/>
            <a:endParaRPr lang="en-US" dirty="0"/>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spTree>
    <p:extLst>
      <p:ext uri="{BB962C8B-B14F-4D97-AF65-F5344CB8AC3E}">
        <p14:creationId xmlns:p14="http://schemas.microsoft.com/office/powerpoint/2010/main" val="186358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tools</a:t>
            </a:r>
            <a:endParaRPr lang="en-US" sz="3600" dirty="0"/>
          </a:p>
        </p:txBody>
      </p:sp>
      <p:sp>
        <p:nvSpPr>
          <p:cNvPr id="3" name="Content Placeholder 2"/>
          <p:cNvSpPr>
            <a:spLocks noGrp="1"/>
          </p:cNvSpPr>
          <p:nvPr>
            <p:ph sz="quarter" idx="1"/>
          </p:nvPr>
        </p:nvSpPr>
        <p:spPr/>
        <p:txBody>
          <a:bodyPr/>
          <a:lstStyle/>
          <a:p>
            <a:r>
              <a:rPr lang="en-US" sz="3500" dirty="0"/>
              <a:t>Hardware:</a:t>
            </a:r>
          </a:p>
          <a:p>
            <a:pPr lvl="1"/>
            <a:r>
              <a:rPr lang="en-US" dirty="0"/>
              <a:t>None required</a:t>
            </a:r>
          </a:p>
          <a:p>
            <a:endParaRPr lang="en-US" sz="26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spTree>
    <p:extLst>
      <p:ext uri="{BB962C8B-B14F-4D97-AF65-F5344CB8AC3E}">
        <p14:creationId xmlns:p14="http://schemas.microsoft.com/office/powerpoint/2010/main" val="28375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Budget / Costing</a:t>
            </a:r>
          </a:p>
        </p:txBody>
      </p:sp>
      <p:sp>
        <p:nvSpPr>
          <p:cNvPr id="3" name="Content Placeholder 2"/>
          <p:cNvSpPr>
            <a:spLocks noGrp="1"/>
          </p:cNvSpPr>
          <p:nvPr>
            <p:ph sz="quarter" idx="1"/>
          </p:nvPr>
        </p:nvSpPr>
        <p:spPr>
          <a:xfrm>
            <a:off x="612648" y="1524000"/>
            <a:ext cx="8153400" cy="4495800"/>
          </a:xfrm>
        </p:spPr>
        <p:txBody>
          <a:bodyPr/>
          <a:lstStyle/>
          <a:p>
            <a:endParaRPr lang="en-US" sz="2400" b="1" dirty="0"/>
          </a:p>
          <a:p>
            <a:r>
              <a:rPr lang="en-US" sz="2400" b="1" dirty="0"/>
              <a:t>No financial cost is required to build this system.</a:t>
            </a:r>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spTree>
    <p:extLst>
      <p:ext uri="{BB962C8B-B14F-4D97-AF65-F5344CB8AC3E}">
        <p14:creationId xmlns:p14="http://schemas.microsoft.com/office/powerpoint/2010/main" val="8831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 </a:t>
            </a:r>
          </a:p>
        </p:txBody>
      </p:sp>
      <p:sp>
        <p:nvSpPr>
          <p:cNvPr id="3" name="Content Placeholder 2"/>
          <p:cNvSpPr>
            <a:spLocks noGrp="1"/>
          </p:cNvSpPr>
          <p:nvPr>
            <p:ph sz="quarter" idx="1"/>
          </p:nvPr>
        </p:nvSpPr>
        <p:spPr/>
        <p:txBody>
          <a:bodyPr>
            <a:normAutofit fontScale="92500" lnSpcReduction="10000"/>
          </a:bodyPr>
          <a:lstStyle/>
          <a:p>
            <a:r>
              <a:rPr lang="en-US" sz="3500" b="1" dirty="0"/>
              <a:t>First Evaluation:</a:t>
            </a:r>
            <a:endParaRPr lang="en-US" sz="3500" dirty="0"/>
          </a:p>
          <a:p>
            <a:pPr lvl="1"/>
            <a:r>
              <a:rPr lang="en-US" dirty="0"/>
              <a:t>Design Documents (ERD, flow charts, layouts, UI/UX design)</a:t>
            </a:r>
          </a:p>
          <a:p>
            <a:pPr lvl="1"/>
            <a:r>
              <a:rPr lang="en-US" dirty="0"/>
              <a:t>Functional database </a:t>
            </a:r>
          </a:p>
          <a:p>
            <a:pPr lvl="1"/>
            <a:r>
              <a:rPr lang="en-US" sz="2800" dirty="0"/>
              <a:t>Connectivity of Android Application with database along with testing of some backend code</a:t>
            </a:r>
          </a:p>
          <a:p>
            <a:r>
              <a:rPr lang="en-US" sz="3500" b="1" dirty="0"/>
              <a:t>Final Evaluation:</a:t>
            </a:r>
            <a:endParaRPr lang="en-US" sz="3500" dirty="0"/>
          </a:p>
          <a:p>
            <a:pPr lvl="1"/>
            <a:r>
              <a:rPr lang="en-US" dirty="0"/>
              <a:t>Fully functional system as per scope </a:t>
            </a:r>
          </a:p>
          <a:p>
            <a:pPr lvl="1"/>
            <a:r>
              <a:rPr lang="en-US" dirty="0"/>
              <a:t>Final Year Project Report </a:t>
            </a:r>
          </a:p>
          <a:p>
            <a:pPr lvl="1"/>
            <a:r>
              <a:rPr lang="en-US" dirty="0"/>
              <a:t>Source Code in CD </a:t>
            </a:r>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spTree>
    <p:extLst>
      <p:ext uri="{BB962C8B-B14F-4D97-AF65-F5344CB8AC3E}">
        <p14:creationId xmlns:p14="http://schemas.microsoft.com/office/powerpoint/2010/main" val="160184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marL="0" indent="0" algn="ctr">
              <a:buNone/>
            </a:pPr>
            <a:endParaRPr lang="en-US" sz="8800" b="1" dirty="0"/>
          </a:p>
          <a:p>
            <a:pPr marL="0" indent="0" algn="ctr">
              <a:buNone/>
            </a:pPr>
            <a:r>
              <a:rPr lang="en-US" sz="6000" b="1" dirty="0"/>
              <a:t>Thank You!</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spTree>
    <p:extLst>
      <p:ext uri="{BB962C8B-B14F-4D97-AF65-F5344CB8AC3E}">
        <p14:creationId xmlns:p14="http://schemas.microsoft.com/office/powerpoint/2010/main" val="116477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sp>
        <p:nvSpPr>
          <p:cNvPr id="9" name="Content Placeholder 2"/>
          <p:cNvSpPr>
            <a:spLocks noGrp="1"/>
          </p:cNvSpPr>
          <p:nvPr>
            <p:ph sz="quarter" idx="1"/>
          </p:nvPr>
        </p:nvSpPr>
        <p:spPr/>
        <p:txBody>
          <a:bodyPr numCol="2">
            <a:noAutofit/>
          </a:bodyPr>
          <a:lstStyle/>
          <a:p>
            <a:pPr algn="just"/>
            <a:r>
              <a:rPr lang="en-US" sz="2400" dirty="0">
                <a:cs typeface="Calibri" panose="020F0502020204030204" pitchFamily="34" charset="0"/>
              </a:rPr>
              <a:t>Group Introduction</a:t>
            </a:r>
          </a:p>
          <a:p>
            <a:pPr algn="just"/>
            <a:r>
              <a:rPr lang="en-US" sz="2400" dirty="0">
                <a:cs typeface="Calibri" panose="020F0502020204030204" pitchFamily="34" charset="0"/>
              </a:rPr>
              <a:t>Problem Statement </a:t>
            </a:r>
          </a:p>
          <a:p>
            <a:pPr algn="just"/>
            <a:r>
              <a:rPr lang="en-US" sz="2400" dirty="0">
                <a:cs typeface="Calibri" panose="020F0502020204030204" pitchFamily="34" charset="0"/>
              </a:rPr>
              <a:t>Objectives</a:t>
            </a:r>
          </a:p>
          <a:p>
            <a:pPr algn="just"/>
            <a:r>
              <a:rPr lang="en-US" sz="2400" dirty="0">
                <a:cs typeface="Calibri" panose="020F0502020204030204" pitchFamily="34" charset="0"/>
              </a:rPr>
              <a:t>Motivation</a:t>
            </a:r>
          </a:p>
          <a:p>
            <a:pPr algn="just"/>
            <a:r>
              <a:rPr lang="en-US" sz="2400" dirty="0">
                <a:cs typeface="Calibri" panose="020F0502020204030204" pitchFamily="34" charset="0"/>
              </a:rPr>
              <a:t>Literature Review</a:t>
            </a:r>
          </a:p>
          <a:p>
            <a:pPr algn="just"/>
            <a:r>
              <a:rPr lang="en-US" sz="2400" dirty="0">
                <a:cs typeface="Calibri" panose="020F0502020204030204" pitchFamily="34" charset="0"/>
              </a:rPr>
              <a:t>Scope</a:t>
            </a:r>
          </a:p>
          <a:p>
            <a:pPr algn="just"/>
            <a:r>
              <a:rPr lang="en-US" sz="2400" dirty="0">
                <a:cs typeface="Calibri" panose="020F0502020204030204" pitchFamily="34" charset="0"/>
              </a:rPr>
              <a:t>Use Case Diagram</a:t>
            </a:r>
          </a:p>
          <a:p>
            <a:pPr algn="just"/>
            <a:r>
              <a:rPr lang="en-US" sz="2400" dirty="0">
                <a:cs typeface="Calibri" panose="020F0502020204030204" pitchFamily="34" charset="0"/>
              </a:rPr>
              <a:t>Methodology</a:t>
            </a:r>
          </a:p>
          <a:p>
            <a:pPr algn="just"/>
            <a:r>
              <a:rPr lang="en-US" sz="2400" dirty="0">
                <a:cs typeface="Calibri" panose="020F0502020204030204" pitchFamily="34" charset="0"/>
              </a:rPr>
              <a:t>Project Plan </a:t>
            </a:r>
          </a:p>
          <a:p>
            <a:pPr algn="just"/>
            <a:r>
              <a:rPr lang="en-US" sz="2400" dirty="0">
                <a:cs typeface="Calibri" panose="020F0502020204030204" pitchFamily="34" charset="0"/>
              </a:rPr>
              <a:t>Budget / Costing</a:t>
            </a:r>
          </a:p>
          <a:p>
            <a:pPr algn="just"/>
            <a:r>
              <a:rPr lang="en-US" sz="2400" dirty="0">
                <a:cs typeface="Calibri" panose="020F0502020204030204" pitchFamily="34" charset="0"/>
              </a:rPr>
              <a:t>Project tools </a:t>
            </a:r>
          </a:p>
          <a:p>
            <a:pPr algn="just"/>
            <a:r>
              <a:rPr lang="en-US" sz="2400" dirty="0">
                <a:cs typeface="Calibri" panose="020F0502020204030204" pitchFamily="34" charset="0"/>
              </a:rPr>
              <a:t>Deliverables </a:t>
            </a:r>
          </a:p>
          <a:p>
            <a:pPr algn="just"/>
            <a:r>
              <a:rPr lang="en-US" sz="2400" dirty="0">
                <a:cs typeface="Calibri" panose="020F0502020204030204" pitchFamily="34" charset="0"/>
              </a:rPr>
              <a:t>References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Introduction </a:t>
            </a:r>
          </a:p>
        </p:txBody>
      </p:sp>
      <p:sp>
        <p:nvSpPr>
          <p:cNvPr id="3" name="Content Placeholder 2"/>
          <p:cNvSpPr>
            <a:spLocks noGrp="1"/>
          </p:cNvSpPr>
          <p:nvPr>
            <p:ph sz="quarter" idx="1"/>
          </p:nvPr>
        </p:nvSpPr>
        <p:spPr>
          <a:xfrm>
            <a:off x="433647" y="1524000"/>
            <a:ext cx="8461248" cy="4572000"/>
          </a:xfrm>
        </p:spPr>
        <p:txBody>
          <a:bodyPr tIns="0" bIns="182880">
            <a:normAutofit/>
          </a:bodyPr>
          <a:lstStyle/>
          <a:p>
            <a:r>
              <a:rPr lang="en-US" sz="2800" b="1" dirty="0">
                <a:cs typeface="Calibri" panose="020F0502020204030204" pitchFamily="34" charset="0"/>
              </a:rPr>
              <a:t>Project Partners:</a:t>
            </a:r>
          </a:p>
          <a:p>
            <a:pPr lvl="2"/>
            <a:r>
              <a:rPr lang="en-US" sz="1800" dirty="0">
                <a:cs typeface="Calibri" panose="020F0502020204030204" pitchFamily="34" charset="0"/>
              </a:rPr>
              <a:t>Muhammad </a:t>
            </a:r>
            <a:r>
              <a:rPr lang="en-US" sz="1800" dirty="0" err="1">
                <a:cs typeface="Calibri" panose="020F0502020204030204" pitchFamily="34" charset="0"/>
              </a:rPr>
              <a:t>Khawer</a:t>
            </a:r>
            <a:r>
              <a:rPr lang="en-US" sz="1800" dirty="0">
                <a:cs typeface="Calibri" panose="020F0502020204030204" pitchFamily="34" charset="0"/>
              </a:rPr>
              <a:t> Ali</a:t>
            </a:r>
          </a:p>
          <a:p>
            <a:pPr lvl="2"/>
            <a:r>
              <a:rPr lang="en-US" sz="1800" dirty="0">
                <a:cs typeface="Calibri" panose="020F0502020204030204" pitchFamily="34" charset="0"/>
              </a:rPr>
              <a:t>Muhammad Shahzaib Waleed</a:t>
            </a:r>
          </a:p>
          <a:p>
            <a:pPr lvl="2"/>
            <a:r>
              <a:rPr lang="en-US" sz="1800" dirty="0">
                <a:cs typeface="Calibri" panose="020F0502020204030204" pitchFamily="34" charset="0"/>
              </a:rPr>
              <a:t>Usman </a:t>
            </a:r>
            <a:r>
              <a:rPr lang="en-US" sz="1800" dirty="0" err="1">
                <a:cs typeface="Calibri" panose="020F0502020204030204" pitchFamily="34" charset="0"/>
              </a:rPr>
              <a:t>Javed</a:t>
            </a:r>
            <a:r>
              <a:rPr lang="en-US" sz="1800" dirty="0">
                <a:cs typeface="Calibri" panose="020F0502020204030204" pitchFamily="34" charset="0"/>
              </a:rPr>
              <a:t> </a:t>
            </a:r>
          </a:p>
          <a:p>
            <a:r>
              <a:rPr lang="en-US" sz="2800" b="1" dirty="0">
                <a:cs typeface="Calibri" panose="020F0502020204030204" pitchFamily="34" charset="0"/>
              </a:rPr>
              <a:t>Supervisor:</a:t>
            </a:r>
          </a:p>
          <a:p>
            <a:pPr lvl="2"/>
            <a:r>
              <a:rPr lang="en-US" sz="2400" dirty="0">
                <a:cs typeface="Calibri" panose="020F0502020204030204" pitchFamily="34" charset="0"/>
              </a:rPr>
              <a:t>Iqbaluddin Khan (ASST. PROFESSOR)</a:t>
            </a:r>
          </a:p>
          <a:p>
            <a:pPr lvl="1"/>
            <a:r>
              <a:rPr lang="en-US" sz="2000" dirty="0">
                <a:cs typeface="Calibri" panose="020F0502020204030204" pitchFamily="34" charset="0"/>
              </a:rPr>
              <a:t> Mr. Afzal Hussain is generous person with highly cooperative attitude. His knowledge is commendable not only on his field but also in general.</a:t>
            </a:r>
            <a:endParaRPr lang="en-US" sz="2800" b="1" dirty="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spTree>
    <p:extLst>
      <p:ext uri="{BB962C8B-B14F-4D97-AF65-F5344CB8AC3E}">
        <p14:creationId xmlns:p14="http://schemas.microsoft.com/office/powerpoint/2010/main" val="126758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a:xfrm>
            <a:off x="612648" y="1905000"/>
            <a:ext cx="8153400" cy="4191000"/>
          </a:xfrm>
        </p:spPr>
        <p:txBody>
          <a:bodyPr>
            <a:normAutofit/>
          </a:bodyPr>
          <a:lstStyle/>
          <a:p>
            <a:pPr marL="0" indent="0" algn="just">
              <a:buNone/>
            </a:pPr>
            <a:endParaRPr lang="en-US" sz="2600" dirty="0"/>
          </a:p>
          <a:p>
            <a:pPr algn="just"/>
            <a:r>
              <a:rPr lang="en-US" sz="2600" dirty="0"/>
              <a:t>Poor quality of public transport</a:t>
            </a:r>
          </a:p>
          <a:p>
            <a:pPr algn="just"/>
            <a:r>
              <a:rPr lang="en-US" sz="2600" dirty="0"/>
              <a:t>Lack of better options</a:t>
            </a:r>
          </a:p>
          <a:p>
            <a:pPr algn="just"/>
            <a:r>
              <a:rPr lang="en-US" sz="2600" dirty="0"/>
              <a:t>Difficult process of booking rides</a:t>
            </a:r>
          </a:p>
          <a:p>
            <a:pPr algn="just"/>
            <a:r>
              <a:rPr lang="en-US" sz="2600" dirty="0"/>
              <a:t>Need to haggle for better rates</a:t>
            </a:r>
          </a:p>
          <a:p>
            <a:pPr algn="just"/>
            <a:r>
              <a:rPr lang="en-US" sz="2600" dirty="0"/>
              <a:t>Unregulated business practices by drivers</a:t>
            </a:r>
          </a:p>
          <a:p>
            <a:pPr marL="0" indent="0" algn="just">
              <a:buNone/>
            </a:pPr>
            <a:endParaRPr lang="en-US" sz="26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spTree>
    <p:extLst>
      <p:ext uri="{BB962C8B-B14F-4D97-AF65-F5344CB8AC3E}">
        <p14:creationId xmlns:p14="http://schemas.microsoft.com/office/powerpoint/2010/main" val="3535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a:bodyPr>
          <a:lstStyle/>
          <a:p>
            <a:endParaRPr lang="en-US" sz="2800" b="1" dirty="0"/>
          </a:p>
          <a:p>
            <a:r>
              <a:rPr lang="en-US" sz="2800" b="1" dirty="0"/>
              <a:t>Objectives</a:t>
            </a:r>
            <a:r>
              <a:rPr lang="en-US" sz="2400" b="1" dirty="0"/>
              <a:t>:</a:t>
            </a:r>
          </a:p>
          <a:p>
            <a:pPr lvl="2"/>
            <a:r>
              <a:rPr lang="en-US" sz="2000" dirty="0"/>
              <a:t>Develop an Application for booking vans</a:t>
            </a:r>
          </a:p>
          <a:p>
            <a:pPr lvl="2"/>
            <a:r>
              <a:rPr lang="en-US" sz="2000" dirty="0"/>
              <a:t>Seamless execution with cheapest rates possible</a:t>
            </a:r>
          </a:p>
          <a:p>
            <a:pPr lvl="2"/>
            <a:r>
              <a:rPr lang="en-US" sz="2000" dirty="0"/>
              <a:t>Simplify acquisition of money for drivers and vehicle owners</a:t>
            </a:r>
          </a:p>
          <a:p>
            <a:pPr marL="685800" lvl="2" indent="0">
              <a:buNone/>
            </a:pPr>
            <a:endParaRPr lang="en-US" sz="2000" dirty="0"/>
          </a:p>
          <a:p>
            <a:pPr>
              <a:buFont typeface="Wingdings" panose="05000000000000000000" pitchFamily="2" charset="2"/>
              <a:buChar char="q"/>
            </a:pPr>
            <a:r>
              <a:rPr lang="en-US" sz="3400" b="1" dirty="0"/>
              <a:t>Motivation:</a:t>
            </a:r>
            <a:endParaRPr lang="en-US" sz="2000" dirty="0"/>
          </a:p>
          <a:p>
            <a:pPr lvl="2"/>
            <a:r>
              <a:rPr lang="en-US" sz="2000" dirty="0"/>
              <a:t>Need a better way to book vehicles</a:t>
            </a:r>
          </a:p>
          <a:p>
            <a:pPr lvl="2"/>
            <a:r>
              <a:rPr lang="en-US" sz="2000" dirty="0"/>
              <a:t>Need to decrease the cost of travel</a:t>
            </a:r>
          </a:p>
          <a:p>
            <a:pPr lvl="2"/>
            <a:r>
              <a:rPr lang="en-US" sz="2000" dirty="0"/>
              <a:t>Improved quality of travel</a:t>
            </a:r>
          </a:p>
          <a:p>
            <a:endParaRPr lang="en-US" sz="2800" b="1" dirty="0"/>
          </a:p>
          <a:p>
            <a:pPr marL="0" indent="0">
              <a:buNone/>
            </a:pPr>
            <a:endParaRPr lang="en-US" sz="2800" b="1"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spTree>
    <p:extLst>
      <p:ext uri="{BB962C8B-B14F-4D97-AF65-F5344CB8AC3E}">
        <p14:creationId xmlns:p14="http://schemas.microsoft.com/office/powerpoint/2010/main" val="9295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noAutofit/>
          </a:bodyPr>
          <a:lstStyle/>
          <a:p>
            <a:r>
              <a:rPr lang="en-US" dirty="0"/>
              <a:t>Project Scope</a:t>
            </a:r>
          </a:p>
        </p:txBody>
      </p:sp>
      <p:sp>
        <p:nvSpPr>
          <p:cNvPr id="6" name="Date Placeholder 5"/>
          <p:cNvSpPr>
            <a:spLocks noGrp="1"/>
          </p:cNvSpPr>
          <p:nvPr>
            <p:ph type="dt" sz="half" idx="10"/>
          </p:nvPr>
        </p:nvSpPr>
        <p:spPr>
          <a:xfrm>
            <a:off x="6248400" y="6400800"/>
            <a:ext cx="2514600" cy="304800"/>
          </a:xfrm>
        </p:spPr>
        <p:txBody>
          <a:bodyPr/>
          <a:lstStyle/>
          <a:p>
            <a:r>
              <a:rPr lang="en-US" dirty="0"/>
              <a:t>CS-FYP    Hamdard University </a:t>
            </a:r>
          </a:p>
        </p:txBody>
      </p:sp>
      <p:sp>
        <p:nvSpPr>
          <p:cNvPr id="4" name="Footer Placeholder 3"/>
          <p:cNvSpPr>
            <a:spLocks noGrp="1"/>
          </p:cNvSpPr>
          <p:nvPr>
            <p:ph type="ftr" sz="quarter" idx="11"/>
          </p:nvPr>
        </p:nvSpPr>
        <p:spPr>
          <a:xfrm>
            <a:off x="609601" y="6400800"/>
            <a:ext cx="5410200" cy="288925"/>
          </a:xfrm>
        </p:spPr>
        <p:txBody>
          <a:bodyPr/>
          <a:lstStyle/>
          <a:p>
            <a:r>
              <a:rPr lang="en-US" dirty="0"/>
              <a:t>AL-SAFFAR</a:t>
            </a:r>
          </a:p>
        </p:txBody>
      </p:sp>
      <p:sp>
        <p:nvSpPr>
          <p:cNvPr id="7" name="Slide Number Placeholder 6"/>
          <p:cNvSpPr>
            <a:spLocks noGrp="1"/>
          </p:cNvSpPr>
          <p:nvPr>
            <p:ph type="sldNum" sz="quarter" idx="12"/>
          </p:nvPr>
        </p:nvSpPr>
        <p:spPr>
          <a:xfrm>
            <a:off x="0" y="1279524"/>
            <a:ext cx="533400" cy="244476"/>
          </a:xfrm>
        </p:spPr>
        <p:txBody>
          <a:bodyPr/>
          <a:lstStyle/>
          <a:p>
            <a:fld id="{9EBC64C3-3FC7-4C40-910B-2643F037F02C}" type="slidenum">
              <a:rPr lang="en-US" smtClean="0"/>
              <a:pPr/>
              <a:t>6</a:t>
            </a:fld>
            <a:endParaRPr lang="en-US" dirty="0"/>
          </a:p>
        </p:txBody>
      </p:sp>
      <p:sp>
        <p:nvSpPr>
          <p:cNvPr id="3" name="Content Placeholder 2"/>
          <p:cNvSpPr>
            <a:spLocks noGrp="1"/>
          </p:cNvSpPr>
          <p:nvPr>
            <p:ph sz="quarter" idx="1"/>
          </p:nvPr>
        </p:nvSpPr>
        <p:spPr>
          <a:xfrm>
            <a:off x="612648" y="1600200"/>
            <a:ext cx="8153400" cy="4495800"/>
          </a:xfrm>
        </p:spPr>
        <p:txBody>
          <a:bodyPr>
            <a:normAutofit fontScale="55000" lnSpcReduction="20000"/>
          </a:bodyPr>
          <a:lstStyle/>
          <a:p>
            <a:pPr marL="0" indent="0">
              <a:buNone/>
            </a:pPr>
            <a:r>
              <a:rPr lang="en-US" sz="3500" b="1" dirty="0"/>
              <a:t>Scope:</a:t>
            </a:r>
          </a:p>
          <a:p>
            <a:pPr marL="0" indent="0">
              <a:buNone/>
            </a:pPr>
            <a:r>
              <a:rPr lang="en-US" sz="2600" dirty="0"/>
              <a:t>The software application being produced is called "Van Booking Service System" or VBSS which is a mobile application that can manage user accounts and driver accounts from a single interface. The name of this Van Booking Service application is proposed "AL-SAFFAR".</a:t>
            </a:r>
          </a:p>
          <a:p>
            <a:pPr marL="0" indent="0">
              <a:buNone/>
            </a:pPr>
            <a:endParaRPr lang="en-US" sz="2600" dirty="0"/>
          </a:p>
          <a:p>
            <a:pPr marL="0" indent="0">
              <a:buNone/>
            </a:pPr>
            <a:r>
              <a:rPr lang="en-US" sz="2600" dirty="0"/>
              <a:t>The aim is to automate the van booking service concept and for this, an android application will be developed for customers interested in booking a van for a specific route on monthly basis. This our VBSS service will be functional 24/7, the rides booked would be tracked so the transportation would be reliable and secure as well. Allowing customers to book rides on cheap fares is another focus of this system.</a:t>
            </a:r>
          </a:p>
          <a:p>
            <a:pPr marL="0" indent="0">
              <a:buNone/>
            </a:pPr>
            <a:endParaRPr lang="en-US" sz="2600" dirty="0"/>
          </a:p>
          <a:p>
            <a:pPr marL="0" indent="0">
              <a:buNone/>
            </a:pPr>
            <a:r>
              <a:rPr lang="en-US" sz="2600" dirty="0"/>
              <a:t>This system will allow users to execute different procedures as bookers and drivers. The system provides the customer, a one tap solution on their mobile devices through which you can book a van for the route they want to go to on the monthly bases, and the whole procedure includes the map fragment through which the person will be able to select. After confirming it will then show the customers the driver list and then the user will select the preferred payment method.</a:t>
            </a:r>
          </a:p>
          <a:p>
            <a:pPr marL="0" indent="0">
              <a:buNone/>
            </a:pPr>
            <a:endParaRPr lang="en-US" sz="2600" dirty="0"/>
          </a:p>
          <a:p>
            <a:pPr marL="0" indent="0">
              <a:buNone/>
            </a:pPr>
            <a:r>
              <a:rPr lang="en-US" sz="2600" dirty="0"/>
              <a:t>The driver, after logging in as a driver will be shown the booking list. Moreover, it improves the efficiency of work, lessen the processing time, and manage all those extra tasks through the application (find a driver manually for a specific route or drivers finding people to drive them to their destination for making some money) which may take lots of efforts and time.</a:t>
            </a:r>
          </a:p>
          <a:p>
            <a:pPr marL="0" indent="0">
              <a:buNone/>
            </a:pPr>
            <a:endParaRPr lang="en-US" sz="2600" dirty="0"/>
          </a:p>
        </p:txBody>
      </p:sp>
      <p:sp>
        <p:nvSpPr>
          <p:cNvPr id="9" name="Content Placeholder 2"/>
          <p:cNvSpPr txBox="1">
            <a:spLocks/>
          </p:cNvSpPr>
          <p:nvPr/>
        </p:nvSpPr>
        <p:spPr>
          <a:xfrm>
            <a:off x="4775199" y="1600200"/>
            <a:ext cx="4647438"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26356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Scope</a:t>
            </a:r>
          </a:p>
        </p:txBody>
      </p:sp>
      <p:sp>
        <p:nvSpPr>
          <p:cNvPr id="3" name="Content Placeholder 2"/>
          <p:cNvSpPr>
            <a:spLocks noGrp="1"/>
          </p:cNvSpPr>
          <p:nvPr>
            <p:ph sz="quarter" idx="1"/>
          </p:nvPr>
        </p:nvSpPr>
        <p:spPr>
          <a:xfrm>
            <a:off x="382904" y="1600200"/>
            <a:ext cx="4265296" cy="4800600"/>
          </a:xfrm>
        </p:spPr>
        <p:txBody>
          <a:bodyPr>
            <a:normAutofit fontScale="40000" lnSpcReduction="20000"/>
          </a:bodyPr>
          <a:lstStyle/>
          <a:p>
            <a:pPr marL="365760" lvl="1" indent="0">
              <a:buNone/>
            </a:pPr>
            <a:r>
              <a:rPr lang="en-US" sz="7400" dirty="0"/>
              <a:t>Functional Requirements :</a:t>
            </a:r>
          </a:p>
          <a:p>
            <a:pPr lvl="2"/>
            <a:r>
              <a:rPr lang="en-US" sz="5500" dirty="0"/>
              <a:t>Bookers:</a:t>
            </a:r>
          </a:p>
          <a:p>
            <a:pPr lvl="3" fontAlgn="base"/>
            <a:r>
              <a:rPr lang="en-US" sz="5500" dirty="0"/>
              <a:t>Login</a:t>
            </a:r>
          </a:p>
          <a:p>
            <a:pPr lvl="3" fontAlgn="base"/>
            <a:r>
              <a:rPr lang="en-US" sz="5500" dirty="0"/>
              <a:t>Select route</a:t>
            </a:r>
          </a:p>
          <a:p>
            <a:pPr lvl="3" fontAlgn="base"/>
            <a:r>
              <a:rPr lang="en-US" sz="5500" dirty="0"/>
              <a:t>Check available drivers</a:t>
            </a:r>
          </a:p>
          <a:p>
            <a:pPr lvl="3" fontAlgn="base"/>
            <a:r>
              <a:rPr lang="en-US" sz="5500" dirty="0"/>
              <a:t>Book vehicle</a:t>
            </a:r>
          </a:p>
          <a:p>
            <a:pPr lvl="3" fontAlgn="base"/>
            <a:r>
              <a:rPr lang="en-US" sz="5500" dirty="0"/>
              <a:t>Chat with drivers</a:t>
            </a:r>
          </a:p>
          <a:p>
            <a:pPr lvl="3" fontAlgn="base"/>
            <a:r>
              <a:rPr lang="en-US" sz="5500" dirty="0"/>
              <a:t>Confirm booking</a:t>
            </a:r>
          </a:p>
          <a:p>
            <a:pPr lvl="3" fontAlgn="base"/>
            <a:r>
              <a:rPr lang="en-US" sz="5500" dirty="0"/>
              <a:t>View location of driver at the time of service</a:t>
            </a:r>
          </a:p>
          <a:p>
            <a:pPr lvl="3" fontAlgn="base"/>
            <a:r>
              <a:rPr lang="en-US" sz="5500" dirty="0"/>
              <a:t>Give rating</a:t>
            </a:r>
          </a:p>
          <a:p>
            <a:pPr lvl="3" fontAlgn="base"/>
            <a:endParaRPr lang="en-US" sz="55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sp>
        <p:nvSpPr>
          <p:cNvPr id="9" name="Content Placeholder 2"/>
          <p:cNvSpPr txBox="1">
            <a:spLocks/>
          </p:cNvSpPr>
          <p:nvPr/>
        </p:nvSpPr>
        <p:spPr>
          <a:xfrm>
            <a:off x="4075090" y="1943100"/>
            <a:ext cx="4687910" cy="41529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lvl="1" indent="0">
              <a:buNone/>
            </a:pPr>
            <a:endParaRPr lang="en-US" dirty="0"/>
          </a:p>
          <a:p>
            <a:pPr lvl="1"/>
            <a:r>
              <a:rPr lang="en-US" dirty="0"/>
              <a:t>Drivers:</a:t>
            </a:r>
          </a:p>
          <a:p>
            <a:pPr lvl="2"/>
            <a:r>
              <a:rPr lang="en-US" sz="2600" dirty="0"/>
              <a:t>Login</a:t>
            </a:r>
          </a:p>
          <a:p>
            <a:pPr lvl="2"/>
            <a:r>
              <a:rPr lang="en-US" sz="2600" dirty="0"/>
              <a:t>Check routes</a:t>
            </a:r>
          </a:p>
          <a:p>
            <a:pPr lvl="2"/>
            <a:r>
              <a:rPr lang="en-US" sz="2600" dirty="0"/>
              <a:t>Check bookings</a:t>
            </a:r>
          </a:p>
          <a:p>
            <a:pPr lvl="2"/>
            <a:r>
              <a:rPr lang="en-US" sz="2600" dirty="0"/>
              <a:t>Chat with customers</a:t>
            </a:r>
          </a:p>
          <a:p>
            <a:pPr lvl="2"/>
            <a:r>
              <a:rPr lang="en-US" sz="2600" dirty="0"/>
              <a:t>Send notifications while in service</a:t>
            </a:r>
          </a:p>
          <a:p>
            <a:pPr lvl="2"/>
            <a:r>
              <a:rPr lang="en-US" sz="2600" dirty="0"/>
              <a:t>Receive ratings</a:t>
            </a:r>
          </a:p>
          <a:p>
            <a:pPr lvl="2"/>
            <a:endParaRPr lang="en-US" sz="2600" dirty="0"/>
          </a:p>
          <a:p>
            <a:pPr lvl="4"/>
            <a:endParaRPr lang="en-US" sz="2600" dirty="0"/>
          </a:p>
        </p:txBody>
      </p:sp>
    </p:spTree>
    <p:extLst>
      <p:ext uri="{BB962C8B-B14F-4D97-AF65-F5344CB8AC3E}">
        <p14:creationId xmlns:p14="http://schemas.microsoft.com/office/powerpoint/2010/main" val="40176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Scope</a:t>
            </a:r>
          </a:p>
        </p:txBody>
      </p:sp>
      <p:sp>
        <p:nvSpPr>
          <p:cNvPr id="3" name="Content Placeholder 2"/>
          <p:cNvSpPr>
            <a:spLocks noGrp="1"/>
          </p:cNvSpPr>
          <p:nvPr>
            <p:ph sz="quarter" idx="1"/>
          </p:nvPr>
        </p:nvSpPr>
        <p:spPr>
          <a:xfrm>
            <a:off x="382903" y="1752600"/>
            <a:ext cx="8075297" cy="4495800"/>
          </a:xfrm>
        </p:spPr>
        <p:txBody>
          <a:bodyPr>
            <a:normAutofit/>
          </a:bodyPr>
          <a:lstStyle/>
          <a:p>
            <a:pPr marL="365760" lvl="1" indent="0">
              <a:buNone/>
            </a:pPr>
            <a:r>
              <a:rPr lang="en-US" sz="3500" dirty="0"/>
              <a:t>Non-Functional Requirements :</a:t>
            </a:r>
            <a:endParaRPr lang="en-US" dirty="0"/>
          </a:p>
          <a:p>
            <a:pPr lvl="1"/>
            <a:r>
              <a:rPr lang="en-US" dirty="0"/>
              <a:t>Efficiency</a:t>
            </a:r>
          </a:p>
          <a:p>
            <a:pPr lvl="1"/>
            <a:r>
              <a:rPr lang="en-US" dirty="0"/>
              <a:t>Effectiveness</a:t>
            </a:r>
          </a:p>
          <a:p>
            <a:pPr lvl="1"/>
            <a:r>
              <a:rPr lang="en-US" dirty="0"/>
              <a:t>Reliability</a:t>
            </a:r>
          </a:p>
          <a:p>
            <a:pPr lvl="1"/>
            <a:r>
              <a:rPr lang="en-US" dirty="0"/>
              <a:t>Security</a:t>
            </a:r>
          </a:p>
          <a:p>
            <a:pPr lvl="1"/>
            <a:r>
              <a:rPr lang="en-US" dirty="0"/>
              <a:t>Response time</a:t>
            </a:r>
          </a:p>
          <a:p>
            <a:pPr lvl="1"/>
            <a:r>
              <a:rPr lang="en-US" dirty="0"/>
              <a:t>Supportability</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8</a:t>
            </a:fld>
            <a:endParaRPr lang="en-US" dirty="0"/>
          </a:p>
        </p:txBody>
      </p:sp>
      <p:sp>
        <p:nvSpPr>
          <p:cNvPr id="11" name="Content Placeholder 2"/>
          <p:cNvSpPr txBox="1">
            <a:spLocks/>
          </p:cNvSpPr>
          <p:nvPr/>
        </p:nvSpPr>
        <p:spPr>
          <a:xfrm>
            <a:off x="4114800" y="1558871"/>
            <a:ext cx="5255897"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lvl="1" indent="0">
              <a:buNone/>
            </a:pPr>
            <a:endParaRPr lang="en-US" dirty="0"/>
          </a:p>
          <a:p>
            <a:pPr lvl="1"/>
            <a:endParaRPr lang="en-US" dirty="0"/>
          </a:p>
        </p:txBody>
      </p:sp>
    </p:spTree>
    <p:extLst>
      <p:ext uri="{BB962C8B-B14F-4D97-AF65-F5344CB8AC3E}">
        <p14:creationId xmlns:p14="http://schemas.microsoft.com/office/powerpoint/2010/main" val="191042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Diagram</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8" name="Picture 7">
            <a:extLst>
              <a:ext uri="{FF2B5EF4-FFF2-40B4-BE49-F238E27FC236}">
                <a16:creationId xmlns:a16="http://schemas.microsoft.com/office/drawing/2014/main" id="{5752C66F-5594-4D9E-A5DF-AE90F8C2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358" y="1524000"/>
            <a:ext cx="4585532" cy="4791292"/>
          </a:xfrm>
          <a:prstGeom prst="rect">
            <a:avLst/>
          </a:prstGeom>
        </p:spPr>
      </p:pic>
    </p:spTree>
    <p:extLst>
      <p:ext uri="{BB962C8B-B14F-4D97-AF65-F5344CB8AC3E}">
        <p14:creationId xmlns:p14="http://schemas.microsoft.com/office/powerpoint/2010/main" val="28365014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9791</TotalTime>
  <Words>686</Words>
  <Application>Microsoft Office PowerPoint</Application>
  <PresentationFormat>On-screen Show (4:3)</PresentationFormat>
  <Paragraphs>164</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Overview </vt:lpstr>
      <vt:lpstr>Group Introduction </vt:lpstr>
      <vt:lpstr>Problem Statement </vt:lpstr>
      <vt:lpstr>Problem Statement </vt:lpstr>
      <vt:lpstr>Project Scope</vt:lpstr>
      <vt:lpstr>Project Scope</vt:lpstr>
      <vt:lpstr>Project Scope</vt:lpstr>
      <vt:lpstr>Use Case Diagram</vt:lpstr>
      <vt:lpstr>Methodology </vt:lpstr>
      <vt:lpstr>Project Plan  </vt:lpstr>
      <vt:lpstr>Project tools </vt:lpstr>
      <vt:lpstr>Project tools</vt:lpstr>
      <vt:lpstr>Budget / Costing</vt:lpstr>
      <vt:lpstr>Deliverables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Hassan Ahmed</cp:lastModifiedBy>
  <cp:revision>239</cp:revision>
  <dcterms:created xsi:type="dcterms:W3CDTF">2015-09-23T05:32:20Z</dcterms:created>
  <dcterms:modified xsi:type="dcterms:W3CDTF">2021-02-06T15:01:48Z</dcterms:modified>
</cp:coreProperties>
</file>