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4"/>
  </p:notesMasterIdLst>
  <p:handoutMasterIdLst>
    <p:handoutMasterId r:id="rId25"/>
  </p:handoutMasterIdLst>
  <p:sldIdLst>
    <p:sldId id="256" r:id="rId2"/>
    <p:sldId id="257" r:id="rId3"/>
    <p:sldId id="258" r:id="rId4"/>
    <p:sldId id="259" r:id="rId5"/>
    <p:sldId id="260" r:id="rId6"/>
    <p:sldId id="261" r:id="rId7"/>
    <p:sldId id="262" r:id="rId8"/>
    <p:sldId id="288" r:id="rId9"/>
    <p:sldId id="263" r:id="rId10"/>
    <p:sldId id="264" r:id="rId11"/>
    <p:sldId id="279" r:id="rId12"/>
    <p:sldId id="265" r:id="rId13"/>
    <p:sldId id="266" r:id="rId14"/>
    <p:sldId id="267" r:id="rId15"/>
    <p:sldId id="268" r:id="rId16"/>
    <p:sldId id="280" r:id="rId17"/>
    <p:sldId id="284" r:id="rId18"/>
    <p:sldId id="282" r:id="rId19"/>
    <p:sldId id="283" r:id="rId20"/>
    <p:sldId id="285" r:id="rId21"/>
    <p:sldId id="287" r:id="rId22"/>
    <p:sldId id="286"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3FD36046-B6FD-44DA-8412-28A6BE80E762}">
          <p14:sldIdLst>
            <p14:sldId id="256"/>
            <p14:sldId id="257"/>
            <p14:sldId id="258"/>
            <p14:sldId id="259"/>
            <p14:sldId id="260"/>
            <p14:sldId id="261"/>
            <p14:sldId id="262"/>
            <p14:sldId id="288"/>
            <p14:sldId id="263"/>
            <p14:sldId id="264"/>
            <p14:sldId id="279"/>
            <p14:sldId id="265"/>
            <p14:sldId id="266"/>
            <p14:sldId id="267"/>
            <p14:sldId id="268"/>
            <p14:sldId id="280"/>
            <p14:sldId id="284"/>
            <p14:sldId id="282"/>
            <p14:sldId id="283"/>
            <p14:sldId id="285"/>
            <p14:sldId id="287"/>
            <p14:sldId id="286"/>
          </p14:sldIdLst>
        </p14:section>
        <p14:section name="Untitled Section" id="{2AD33F4D-9282-4966-AF2E-9762327F091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D15EDD3-AAFE-4A2C-BD57-9D55D5C9C14D}">
  <a:tblStyle styleId="{AD15EDD3-AAFE-4A2C-BD57-9D55D5C9C14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480" y="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96D716-0F08-445D-9BBC-7D28E4B3CEE8}" type="datetimeFigureOut">
              <a:rPr lang="en-US" smtClean="0"/>
              <a:t>6/24/2021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3FB80CF-0718-44DE-AA56-C6EEB251FD04}" type="slidenum">
              <a:rPr lang="en-US" smtClean="0"/>
              <a:t>‹#›</a:t>
            </a:fld>
            <a:endParaRPr lang="en-US"/>
          </a:p>
        </p:txBody>
      </p:sp>
    </p:spTree>
    <p:extLst>
      <p:ext uri="{BB962C8B-B14F-4D97-AF65-F5344CB8AC3E}">
        <p14:creationId xmlns:p14="http://schemas.microsoft.com/office/powerpoint/2010/main" val="30607362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31329718"/>
      </p:ext>
    </p:extLst>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2631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0fd55240d_0_1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e0fd55240d_0_1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7068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e0fd55240d_0_18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e0fd55240d_0_18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6056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e0fd55240d_0_18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e0fd55240d_0_18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9072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e0fd55240d_0_18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e0fd55240d_0_18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7583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0fd55240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0fd55240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2420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0fd55240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0fd55240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929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e0fd5524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e0fd5524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8188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e0fd55240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e0fd5524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1120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0fd55240d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0fd55240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6888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0fd55240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0fd55240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625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e0fd55240d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e0fd55240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7164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e0fd55240d_0_1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e0fd55240d_0_1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5655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3">
  <p:cSld name="AUTOLAYOUT_6">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3"/>
          <p:cNvSpPr/>
          <p:nvPr/>
        </p:nvSpPr>
        <p:spPr>
          <a:xfrm>
            <a:off x="0" y="4665575"/>
            <a:ext cx="9144000" cy="477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3"/>
          <p:cNvSpPr txBox="1">
            <a:spLocks noGrp="1"/>
          </p:cNvSpPr>
          <p:nvPr>
            <p:ph type="title"/>
          </p:nvPr>
        </p:nvSpPr>
        <p:spPr>
          <a:xfrm>
            <a:off x="349300" y="334525"/>
            <a:ext cx="7407000" cy="6630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Clr>
                <a:schemeClr val="dk1"/>
              </a:buClr>
              <a:buSzPts val="3200"/>
              <a:buNone/>
              <a:defRPr sz="3200" b="1">
                <a:solidFill>
                  <a:schemeClr val="dk1"/>
                </a:solidFill>
              </a:defRPr>
            </a:lvl1pPr>
            <a:lvl2pPr lvl="1" algn="l">
              <a:lnSpc>
                <a:spcPct val="100000"/>
              </a:lnSpc>
              <a:spcBef>
                <a:spcPts val="0"/>
              </a:spcBef>
              <a:spcAft>
                <a:spcPts val="0"/>
              </a:spcAft>
              <a:buClr>
                <a:schemeClr val="dk1"/>
              </a:buClr>
              <a:buSzPts val="3200"/>
              <a:buNone/>
              <a:defRPr sz="3200" b="1">
                <a:solidFill>
                  <a:schemeClr val="dk1"/>
                </a:solidFill>
              </a:defRPr>
            </a:lvl2pPr>
            <a:lvl3pPr lvl="2" algn="l">
              <a:lnSpc>
                <a:spcPct val="100000"/>
              </a:lnSpc>
              <a:spcBef>
                <a:spcPts val="0"/>
              </a:spcBef>
              <a:spcAft>
                <a:spcPts val="0"/>
              </a:spcAft>
              <a:buClr>
                <a:schemeClr val="dk1"/>
              </a:buClr>
              <a:buSzPts val="3200"/>
              <a:buNone/>
              <a:defRPr sz="3200" b="1">
                <a:solidFill>
                  <a:schemeClr val="dk1"/>
                </a:solidFill>
              </a:defRPr>
            </a:lvl3pPr>
            <a:lvl4pPr lvl="3" algn="l">
              <a:lnSpc>
                <a:spcPct val="100000"/>
              </a:lnSpc>
              <a:spcBef>
                <a:spcPts val="0"/>
              </a:spcBef>
              <a:spcAft>
                <a:spcPts val="0"/>
              </a:spcAft>
              <a:buClr>
                <a:schemeClr val="dk1"/>
              </a:buClr>
              <a:buSzPts val="3200"/>
              <a:buNone/>
              <a:defRPr sz="3200" b="1">
                <a:solidFill>
                  <a:schemeClr val="dk1"/>
                </a:solidFill>
              </a:defRPr>
            </a:lvl4pPr>
            <a:lvl5pPr lvl="4" algn="l">
              <a:lnSpc>
                <a:spcPct val="100000"/>
              </a:lnSpc>
              <a:spcBef>
                <a:spcPts val="0"/>
              </a:spcBef>
              <a:spcAft>
                <a:spcPts val="0"/>
              </a:spcAft>
              <a:buClr>
                <a:schemeClr val="dk1"/>
              </a:buClr>
              <a:buSzPts val="3200"/>
              <a:buNone/>
              <a:defRPr sz="3200" b="1">
                <a:solidFill>
                  <a:schemeClr val="dk1"/>
                </a:solidFill>
              </a:defRPr>
            </a:lvl5pPr>
            <a:lvl6pPr lvl="5" algn="l">
              <a:lnSpc>
                <a:spcPct val="100000"/>
              </a:lnSpc>
              <a:spcBef>
                <a:spcPts val="0"/>
              </a:spcBef>
              <a:spcAft>
                <a:spcPts val="0"/>
              </a:spcAft>
              <a:buClr>
                <a:schemeClr val="dk1"/>
              </a:buClr>
              <a:buSzPts val="3200"/>
              <a:buNone/>
              <a:defRPr sz="3200" b="1">
                <a:solidFill>
                  <a:schemeClr val="dk1"/>
                </a:solidFill>
              </a:defRPr>
            </a:lvl6pPr>
            <a:lvl7pPr lvl="6" algn="l">
              <a:lnSpc>
                <a:spcPct val="100000"/>
              </a:lnSpc>
              <a:spcBef>
                <a:spcPts val="0"/>
              </a:spcBef>
              <a:spcAft>
                <a:spcPts val="0"/>
              </a:spcAft>
              <a:buClr>
                <a:schemeClr val="dk1"/>
              </a:buClr>
              <a:buSzPts val="3200"/>
              <a:buNone/>
              <a:defRPr sz="3200" b="1">
                <a:solidFill>
                  <a:schemeClr val="dk1"/>
                </a:solidFill>
              </a:defRPr>
            </a:lvl7pPr>
            <a:lvl8pPr lvl="7" algn="l">
              <a:lnSpc>
                <a:spcPct val="100000"/>
              </a:lnSpc>
              <a:spcBef>
                <a:spcPts val="0"/>
              </a:spcBef>
              <a:spcAft>
                <a:spcPts val="0"/>
              </a:spcAft>
              <a:buClr>
                <a:schemeClr val="dk1"/>
              </a:buClr>
              <a:buSzPts val="3200"/>
              <a:buNone/>
              <a:defRPr sz="3200" b="1">
                <a:solidFill>
                  <a:schemeClr val="dk1"/>
                </a:solidFill>
              </a:defRPr>
            </a:lvl8pPr>
            <a:lvl9pPr lvl="8" algn="l">
              <a:lnSpc>
                <a:spcPct val="100000"/>
              </a:lnSpc>
              <a:spcBef>
                <a:spcPts val="0"/>
              </a:spcBef>
              <a:spcAft>
                <a:spcPts val="0"/>
              </a:spcAft>
              <a:buClr>
                <a:schemeClr val="dk1"/>
              </a:buClr>
              <a:buSzPts val="3200"/>
              <a:buNone/>
              <a:defRPr sz="3200" b="1">
                <a:solidFill>
                  <a:schemeClr val="dk1"/>
                </a:solidFill>
              </a:defRPr>
            </a:lvl9pPr>
          </a:lstStyle>
          <a:p>
            <a:endParaRPr/>
          </a:p>
        </p:txBody>
      </p:sp>
      <p:sp>
        <p:nvSpPr>
          <p:cNvPr id="54" name="Google Shape;54;p13"/>
          <p:cNvSpPr txBox="1">
            <a:spLocks noGrp="1"/>
          </p:cNvSpPr>
          <p:nvPr>
            <p:ph type="body" idx="1"/>
          </p:nvPr>
        </p:nvSpPr>
        <p:spPr>
          <a:xfrm>
            <a:off x="349300" y="1147425"/>
            <a:ext cx="7407000" cy="3172500"/>
          </a:xfrm>
          <a:prstGeom prst="rect">
            <a:avLst/>
          </a:prstGeom>
          <a:noFill/>
        </p:spPr>
        <p:txBody>
          <a:bodyPr spcFirstLastPara="1" wrap="square" lIns="91425" tIns="91425" rIns="91425" bIns="91425" anchor="t" anchorCtr="0">
            <a:normAutofit/>
          </a:bodyPr>
          <a:lstStyle>
            <a:lvl1pPr marL="457200" lvl="0" indent="-330200" algn="l">
              <a:lnSpc>
                <a:spcPct val="115000"/>
              </a:lnSpc>
              <a:spcBef>
                <a:spcPts val="0"/>
              </a:spcBef>
              <a:spcAft>
                <a:spcPts val="0"/>
              </a:spcAft>
              <a:buClr>
                <a:schemeClr val="dk2"/>
              </a:buClr>
              <a:buSzPts val="1600"/>
              <a:buChar char="●"/>
              <a:defRPr sz="1600">
                <a:solidFill>
                  <a:schemeClr val="dk2"/>
                </a:solidFill>
              </a:defRPr>
            </a:lvl1pPr>
            <a:lvl2pPr marL="914400" lvl="1" indent="-317500" algn="l">
              <a:lnSpc>
                <a:spcPct val="115000"/>
              </a:lnSpc>
              <a:spcBef>
                <a:spcPts val="0"/>
              </a:spcBef>
              <a:spcAft>
                <a:spcPts val="0"/>
              </a:spcAft>
              <a:buClr>
                <a:schemeClr val="dk2"/>
              </a:buClr>
              <a:buSzPts val="1400"/>
              <a:buChar char="○"/>
              <a:defRPr sz="1400">
                <a:solidFill>
                  <a:schemeClr val="dk2"/>
                </a:solidFill>
              </a:defRPr>
            </a:lvl2pPr>
            <a:lvl3pPr marL="1371600" lvl="2" indent="-317500" algn="l">
              <a:lnSpc>
                <a:spcPct val="115000"/>
              </a:lnSpc>
              <a:spcBef>
                <a:spcPts val="0"/>
              </a:spcBef>
              <a:spcAft>
                <a:spcPts val="0"/>
              </a:spcAft>
              <a:buClr>
                <a:schemeClr val="dk2"/>
              </a:buClr>
              <a:buSzPts val="1400"/>
              <a:buChar char="■"/>
              <a:defRPr sz="1400">
                <a:solidFill>
                  <a:schemeClr val="dk2"/>
                </a:solidFill>
              </a:defRPr>
            </a:lvl3pPr>
            <a:lvl4pPr marL="1828800" lvl="3" indent="-317500" algn="l">
              <a:lnSpc>
                <a:spcPct val="115000"/>
              </a:lnSpc>
              <a:spcBef>
                <a:spcPts val="0"/>
              </a:spcBef>
              <a:spcAft>
                <a:spcPts val="0"/>
              </a:spcAft>
              <a:buClr>
                <a:schemeClr val="dk2"/>
              </a:buClr>
              <a:buSzPts val="1400"/>
              <a:buChar char="●"/>
              <a:defRPr sz="1400">
                <a:solidFill>
                  <a:schemeClr val="dk2"/>
                </a:solidFill>
              </a:defRPr>
            </a:lvl4pPr>
            <a:lvl5pPr marL="2286000" lvl="4" indent="-317500" algn="l">
              <a:lnSpc>
                <a:spcPct val="115000"/>
              </a:lnSpc>
              <a:spcBef>
                <a:spcPts val="0"/>
              </a:spcBef>
              <a:spcAft>
                <a:spcPts val="0"/>
              </a:spcAft>
              <a:buClr>
                <a:schemeClr val="dk2"/>
              </a:buClr>
              <a:buSzPts val="1400"/>
              <a:buChar char="○"/>
              <a:defRPr sz="1400">
                <a:solidFill>
                  <a:schemeClr val="dk2"/>
                </a:solidFill>
              </a:defRPr>
            </a:lvl5pPr>
            <a:lvl6pPr marL="2743200" lvl="5" indent="-317500" algn="l">
              <a:lnSpc>
                <a:spcPct val="115000"/>
              </a:lnSpc>
              <a:spcBef>
                <a:spcPts val="0"/>
              </a:spcBef>
              <a:spcAft>
                <a:spcPts val="0"/>
              </a:spcAft>
              <a:buClr>
                <a:schemeClr val="dk2"/>
              </a:buClr>
              <a:buSzPts val="1400"/>
              <a:buChar char="■"/>
              <a:defRPr sz="1400">
                <a:solidFill>
                  <a:schemeClr val="dk2"/>
                </a:solidFill>
              </a:defRPr>
            </a:lvl6pPr>
            <a:lvl7pPr marL="3200400" lvl="6" indent="-317500" algn="l">
              <a:lnSpc>
                <a:spcPct val="115000"/>
              </a:lnSpc>
              <a:spcBef>
                <a:spcPts val="0"/>
              </a:spcBef>
              <a:spcAft>
                <a:spcPts val="0"/>
              </a:spcAft>
              <a:buClr>
                <a:schemeClr val="dk2"/>
              </a:buClr>
              <a:buSzPts val="1400"/>
              <a:buChar char="●"/>
              <a:defRPr sz="1400">
                <a:solidFill>
                  <a:schemeClr val="dk2"/>
                </a:solidFill>
              </a:defRPr>
            </a:lvl7pPr>
            <a:lvl8pPr marL="3657600" lvl="7" indent="-317500" algn="l">
              <a:lnSpc>
                <a:spcPct val="115000"/>
              </a:lnSpc>
              <a:spcBef>
                <a:spcPts val="0"/>
              </a:spcBef>
              <a:spcAft>
                <a:spcPts val="0"/>
              </a:spcAft>
              <a:buClr>
                <a:schemeClr val="dk2"/>
              </a:buClr>
              <a:buSzPts val="1400"/>
              <a:buChar char="○"/>
              <a:defRPr sz="1400">
                <a:solidFill>
                  <a:schemeClr val="dk2"/>
                </a:solidFill>
              </a:defRPr>
            </a:lvl8pPr>
            <a:lvl9pPr marL="4114800" lvl="8" indent="-317500" algn="l">
              <a:lnSpc>
                <a:spcPct val="115000"/>
              </a:lnSpc>
              <a:spcBef>
                <a:spcPts val="0"/>
              </a:spcBef>
              <a:spcAft>
                <a:spcPts val="0"/>
              </a:spcAft>
              <a:buClr>
                <a:schemeClr val="dk2"/>
              </a:buClr>
              <a:buSzPts val="1400"/>
              <a:buChar char="■"/>
              <a:defRPr sz="1400">
                <a:solidFill>
                  <a:schemeClr val="dk2"/>
                </a:solidFill>
              </a:defRPr>
            </a:lvl9pPr>
          </a:lstStyle>
          <a:p>
            <a:endParaRPr/>
          </a:p>
        </p:txBody>
      </p:sp>
      <p:sp>
        <p:nvSpPr>
          <p:cNvPr id="55" name="Google Shape;55;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0" y="137900"/>
            <a:ext cx="8520600" cy="15747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Clr>
                <a:schemeClr val="dk1"/>
              </a:buClr>
              <a:buSzPct val="27049"/>
              <a:buFont typeface="Arial"/>
              <a:buNone/>
            </a:pPr>
            <a:r>
              <a:rPr lang="en" sz="3659" dirty="0" smtClean="0">
                <a:latin typeface="Times New Roman"/>
                <a:ea typeface="Times New Roman"/>
                <a:cs typeface="Times New Roman"/>
                <a:sym typeface="Times New Roman"/>
              </a:rPr>
              <a:t>Crop Prediction &amp; Disease Detection System Using Machine Learning Algorithms</a:t>
            </a:r>
            <a:endParaRPr sz="3659" dirty="0">
              <a:latin typeface="Times New Roman"/>
              <a:ea typeface="Times New Roman"/>
              <a:cs typeface="Times New Roman"/>
              <a:sym typeface="Times New Roman"/>
            </a:endParaRPr>
          </a:p>
        </p:txBody>
      </p:sp>
      <p:sp>
        <p:nvSpPr>
          <p:cNvPr id="61" name="Google Shape;61;p14"/>
          <p:cNvSpPr txBox="1">
            <a:spLocks noGrp="1"/>
          </p:cNvSpPr>
          <p:nvPr>
            <p:ph type="subTitle" idx="1"/>
          </p:nvPr>
        </p:nvSpPr>
        <p:spPr>
          <a:xfrm>
            <a:off x="311700" y="1920025"/>
            <a:ext cx="8520600" cy="3074100"/>
          </a:xfrm>
          <a:prstGeom prst="rect">
            <a:avLst/>
          </a:prstGeom>
        </p:spPr>
        <p:txBody>
          <a:bodyPr spcFirstLastPara="1" wrap="square" lIns="91425" tIns="91425" rIns="91425" bIns="91425" anchor="t" anchorCtr="0">
            <a:noAutofit/>
          </a:bodyPr>
          <a:lstStyle/>
          <a:p>
            <a:pPr marL="0" lvl="0" indent="0" algn="ctr" rtl="0">
              <a:lnSpc>
                <a:spcPct val="70000"/>
              </a:lnSpc>
              <a:spcBef>
                <a:spcPts val="1000"/>
              </a:spcBef>
              <a:spcAft>
                <a:spcPts val="0"/>
              </a:spcAft>
              <a:buClr>
                <a:schemeClr val="dk1"/>
              </a:buClr>
              <a:buSzPts val="688"/>
              <a:buFont typeface="Arial"/>
              <a:buNone/>
            </a:pPr>
            <a:r>
              <a:rPr lang="en" sz="1800" b="1" dirty="0">
                <a:solidFill>
                  <a:schemeClr val="dk1"/>
                </a:solidFill>
                <a:latin typeface="Times New Roman"/>
                <a:ea typeface="Times New Roman"/>
                <a:cs typeface="Times New Roman"/>
                <a:sym typeface="Times New Roman"/>
              </a:rPr>
              <a:t>Presented by:</a:t>
            </a:r>
            <a:endParaRPr sz="1800" b="1" dirty="0">
              <a:solidFill>
                <a:schemeClr val="dk1"/>
              </a:solidFill>
              <a:latin typeface="Times New Roman"/>
              <a:ea typeface="Times New Roman"/>
              <a:cs typeface="Times New Roman"/>
              <a:sym typeface="Times New Roman"/>
            </a:endParaRPr>
          </a:p>
          <a:p>
            <a:pPr marL="0" lvl="0" indent="0" algn="ctr" rtl="0">
              <a:lnSpc>
                <a:spcPct val="70000"/>
              </a:lnSpc>
              <a:spcBef>
                <a:spcPts val="1000"/>
              </a:spcBef>
              <a:spcAft>
                <a:spcPts val="0"/>
              </a:spcAft>
              <a:buClr>
                <a:schemeClr val="dk1"/>
              </a:buClr>
              <a:buSzPts val="688"/>
              <a:buFont typeface="Arial"/>
              <a:buNone/>
            </a:pPr>
            <a:r>
              <a:rPr lang="en" sz="1800" dirty="0" smtClean="0">
                <a:solidFill>
                  <a:schemeClr val="dk1"/>
                </a:solidFill>
                <a:latin typeface="Times New Roman"/>
                <a:ea typeface="Times New Roman"/>
                <a:cs typeface="Times New Roman"/>
                <a:sym typeface="Times New Roman"/>
              </a:rPr>
              <a:t>Md Mossadek Touhid(1707068)</a:t>
            </a:r>
            <a:endParaRPr sz="1800" dirty="0">
              <a:solidFill>
                <a:schemeClr val="dk1"/>
              </a:solidFill>
              <a:latin typeface="Times New Roman"/>
              <a:ea typeface="Times New Roman"/>
              <a:cs typeface="Times New Roman"/>
              <a:sym typeface="Times New Roman"/>
            </a:endParaRPr>
          </a:p>
          <a:p>
            <a:pPr marL="0" lvl="0" indent="0" algn="ctr" rtl="0">
              <a:lnSpc>
                <a:spcPct val="70000"/>
              </a:lnSpc>
              <a:spcBef>
                <a:spcPts val="1000"/>
              </a:spcBef>
              <a:spcAft>
                <a:spcPts val="0"/>
              </a:spcAft>
              <a:buClr>
                <a:schemeClr val="dk1"/>
              </a:buClr>
              <a:buSzPts val="688"/>
              <a:buFont typeface="Arial"/>
              <a:buNone/>
            </a:pPr>
            <a:r>
              <a:rPr lang="en" sz="1800" dirty="0">
                <a:solidFill>
                  <a:schemeClr val="dk1"/>
                </a:solidFill>
                <a:latin typeface="Times New Roman"/>
                <a:ea typeface="Times New Roman"/>
                <a:cs typeface="Times New Roman"/>
                <a:sym typeface="Times New Roman"/>
              </a:rPr>
              <a:t> </a:t>
            </a:r>
            <a:r>
              <a:rPr lang="en" sz="1800" dirty="0" smtClean="0">
                <a:solidFill>
                  <a:schemeClr val="dk1"/>
                </a:solidFill>
                <a:latin typeface="Times New Roman"/>
                <a:ea typeface="Times New Roman"/>
                <a:cs typeface="Times New Roman"/>
                <a:sym typeface="Times New Roman"/>
              </a:rPr>
              <a:t>Rakib Hasan(1707014)</a:t>
            </a:r>
            <a:endParaRPr sz="1800" dirty="0">
              <a:solidFill>
                <a:schemeClr val="dk1"/>
              </a:solidFill>
              <a:latin typeface="Times New Roman"/>
              <a:ea typeface="Times New Roman"/>
              <a:cs typeface="Times New Roman"/>
              <a:sym typeface="Times New Roman"/>
            </a:endParaRPr>
          </a:p>
          <a:p>
            <a:pPr marL="0" lvl="0" indent="0" algn="ctr" rtl="0">
              <a:lnSpc>
                <a:spcPct val="70000"/>
              </a:lnSpc>
              <a:spcBef>
                <a:spcPts val="1000"/>
              </a:spcBef>
              <a:spcAft>
                <a:spcPts val="0"/>
              </a:spcAft>
              <a:buClr>
                <a:schemeClr val="dk1"/>
              </a:buClr>
              <a:buSzPts val="688"/>
              <a:buFont typeface="Arial"/>
              <a:buNone/>
            </a:pPr>
            <a:endParaRPr sz="1800" dirty="0">
              <a:solidFill>
                <a:schemeClr val="dk1"/>
              </a:solidFill>
              <a:latin typeface="Times New Roman"/>
              <a:ea typeface="Times New Roman"/>
              <a:cs typeface="Times New Roman"/>
              <a:sym typeface="Times New Roman"/>
            </a:endParaRPr>
          </a:p>
          <a:p>
            <a:pPr marL="0" lvl="0" indent="0" algn="ctr" rtl="0">
              <a:lnSpc>
                <a:spcPct val="70000"/>
              </a:lnSpc>
              <a:spcBef>
                <a:spcPts val="1000"/>
              </a:spcBef>
              <a:spcAft>
                <a:spcPts val="0"/>
              </a:spcAft>
              <a:buClr>
                <a:schemeClr val="dk1"/>
              </a:buClr>
              <a:buSzPts val="688"/>
              <a:buFont typeface="Arial"/>
              <a:buNone/>
            </a:pPr>
            <a:r>
              <a:rPr lang="en" sz="1800" b="1" dirty="0">
                <a:solidFill>
                  <a:schemeClr val="dk1"/>
                </a:solidFill>
                <a:latin typeface="Times New Roman"/>
                <a:ea typeface="Times New Roman"/>
                <a:cs typeface="Times New Roman"/>
                <a:sym typeface="Times New Roman"/>
              </a:rPr>
              <a:t>Supervised by:</a:t>
            </a:r>
            <a:endParaRPr sz="1800" b="1" dirty="0">
              <a:solidFill>
                <a:schemeClr val="dk1"/>
              </a:solidFill>
              <a:latin typeface="Times New Roman"/>
              <a:ea typeface="Times New Roman"/>
              <a:cs typeface="Times New Roman"/>
              <a:sym typeface="Times New Roman"/>
            </a:endParaRPr>
          </a:p>
          <a:p>
            <a:pPr marL="0" lvl="0" indent="0" algn="ctr" rtl="0">
              <a:lnSpc>
                <a:spcPct val="70000"/>
              </a:lnSpc>
              <a:spcBef>
                <a:spcPts val="1000"/>
              </a:spcBef>
              <a:spcAft>
                <a:spcPts val="0"/>
              </a:spcAft>
              <a:buClr>
                <a:schemeClr val="dk1"/>
              </a:buClr>
              <a:buSzPts val="688"/>
              <a:buFont typeface="Arial"/>
              <a:buNone/>
            </a:pPr>
            <a:r>
              <a:rPr lang="en" sz="1800" dirty="0" smtClean="0">
                <a:solidFill>
                  <a:schemeClr val="dk1"/>
                </a:solidFill>
                <a:latin typeface="Times New Roman"/>
                <a:ea typeface="Times New Roman"/>
                <a:cs typeface="Times New Roman"/>
                <a:sym typeface="Times New Roman"/>
              </a:rPr>
              <a:t>Abdul Aziz</a:t>
            </a:r>
          </a:p>
          <a:p>
            <a:pPr marL="0" lvl="0" indent="0" algn="ctr" rtl="0">
              <a:lnSpc>
                <a:spcPct val="70000"/>
              </a:lnSpc>
              <a:spcBef>
                <a:spcPts val="1000"/>
              </a:spcBef>
              <a:spcAft>
                <a:spcPts val="0"/>
              </a:spcAft>
              <a:buClr>
                <a:schemeClr val="dk1"/>
              </a:buClr>
              <a:buSzPts val="688"/>
              <a:buFont typeface="Arial"/>
              <a:buNone/>
            </a:pPr>
            <a:r>
              <a:rPr lang="en" sz="1800" dirty="0" smtClean="0">
                <a:solidFill>
                  <a:schemeClr val="dk1"/>
                </a:solidFill>
                <a:latin typeface="Times New Roman"/>
                <a:ea typeface="Times New Roman"/>
                <a:cs typeface="Times New Roman"/>
                <a:sym typeface="Times New Roman"/>
              </a:rPr>
              <a:t>Assistant Professor</a:t>
            </a:r>
          </a:p>
          <a:p>
            <a:pPr marL="0" lvl="0" indent="0" algn="ctr" rtl="0">
              <a:lnSpc>
                <a:spcPct val="70000"/>
              </a:lnSpc>
              <a:spcBef>
                <a:spcPts val="1000"/>
              </a:spcBef>
              <a:spcAft>
                <a:spcPts val="0"/>
              </a:spcAft>
              <a:buClr>
                <a:schemeClr val="dk1"/>
              </a:buClr>
              <a:buSzPts val="688"/>
              <a:buFont typeface="Arial"/>
              <a:buNone/>
            </a:pPr>
            <a:r>
              <a:rPr lang="en" sz="1800" dirty="0" smtClean="0">
                <a:solidFill>
                  <a:schemeClr val="dk1"/>
                </a:solidFill>
                <a:latin typeface="Times New Roman"/>
                <a:ea typeface="Times New Roman"/>
                <a:cs typeface="Times New Roman"/>
                <a:sym typeface="Times New Roman"/>
              </a:rPr>
              <a:t>Department of Computer Science and Engineering</a:t>
            </a:r>
          </a:p>
          <a:p>
            <a:pPr marL="0" lvl="0" indent="0" algn="ctr" rtl="0">
              <a:lnSpc>
                <a:spcPct val="70000"/>
              </a:lnSpc>
              <a:spcBef>
                <a:spcPts val="1000"/>
              </a:spcBef>
              <a:spcAft>
                <a:spcPts val="0"/>
              </a:spcAft>
              <a:buClr>
                <a:schemeClr val="dk1"/>
              </a:buClr>
              <a:buSzPts val="688"/>
              <a:buFont typeface="Arial"/>
              <a:buNone/>
            </a:pPr>
            <a:r>
              <a:rPr lang="en" sz="1800" dirty="0" smtClean="0">
                <a:solidFill>
                  <a:schemeClr val="dk1"/>
                </a:solidFill>
                <a:latin typeface="Times New Roman"/>
                <a:ea typeface="Times New Roman"/>
                <a:cs typeface="Times New Roman"/>
                <a:sym typeface="Times New Roman"/>
              </a:rPr>
              <a:t>Khulna University of Engineering and Technology</a:t>
            </a:r>
            <a:endParaRPr sz="1800" dirty="0">
              <a:solidFill>
                <a:schemeClr val="dk1"/>
              </a:solidFill>
              <a:latin typeface="Times New Roman"/>
              <a:ea typeface="Times New Roman"/>
              <a:cs typeface="Times New Roman"/>
              <a:sym typeface="Times New Roman"/>
            </a:endParaRPr>
          </a:p>
          <a:p>
            <a:pPr marL="0" lvl="0" indent="0" algn="ctr" rtl="0">
              <a:lnSpc>
                <a:spcPct val="80000"/>
              </a:lnSpc>
              <a:spcBef>
                <a:spcPts val="0"/>
              </a:spcBef>
              <a:spcAft>
                <a:spcPts val="0"/>
              </a:spcAft>
              <a:buSzPts val="688"/>
              <a:buNone/>
            </a:pPr>
            <a:endParaRPr sz="1800" dirty="0">
              <a:latin typeface="Times New Roman"/>
              <a:ea typeface="Times New Roman"/>
              <a:cs typeface="Times New Roman"/>
              <a:sym typeface="Times New Roman"/>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9" name="Google Shape;109;p22"/>
          <p:cNvSpPr txBox="1"/>
          <p:nvPr/>
        </p:nvSpPr>
        <p:spPr>
          <a:xfrm>
            <a:off x="2959947" y="4514760"/>
            <a:ext cx="4317818" cy="492925"/>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 sz="1300" dirty="0" smtClean="0">
                <a:solidFill>
                  <a:schemeClr val="dk1"/>
                </a:solidFill>
              </a:rPr>
              <a:t>Fig. 3.2: Applied Methodology of CNN  </a:t>
            </a:r>
            <a:endParaRPr sz="9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960" y="508000"/>
            <a:ext cx="8141547" cy="3637280"/>
          </a:xfrm>
          <a:prstGeom prst="rect">
            <a:avLst/>
          </a:prstGeom>
        </p:spPr>
      </p:pic>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Dataset Description</a:t>
            </a:r>
            <a:endParaRPr lang="en-US" dirty="0"/>
          </a:p>
        </p:txBody>
      </p:sp>
      <p:sp>
        <p:nvSpPr>
          <p:cNvPr id="3" name="Text Placeholder 2"/>
          <p:cNvSpPr>
            <a:spLocks noGrp="1"/>
          </p:cNvSpPr>
          <p:nvPr>
            <p:ph type="body" idx="1"/>
          </p:nvPr>
        </p:nvSpPr>
        <p:spPr/>
        <p:txBody>
          <a:bodyPr/>
          <a:lstStyle/>
          <a:p>
            <a:pPr marL="0" lvl="0" indent="0">
              <a:buNone/>
            </a:pPr>
            <a:r>
              <a:rPr lang="en-US" b="1" dirty="0">
                <a:solidFill>
                  <a:schemeClr val="dk1"/>
                </a:solidFill>
                <a:latin typeface="Times New Roman"/>
                <a:ea typeface="Times New Roman"/>
                <a:cs typeface="Times New Roman"/>
                <a:sym typeface="Times New Roman"/>
              </a:rPr>
              <a:t>Table </a:t>
            </a:r>
            <a:r>
              <a:rPr lang="en-US" b="1" dirty="0" smtClean="0">
                <a:solidFill>
                  <a:schemeClr val="dk1"/>
                </a:solidFill>
                <a:latin typeface="Times New Roman"/>
                <a:ea typeface="Times New Roman"/>
                <a:cs typeface="Times New Roman"/>
                <a:sym typeface="Times New Roman"/>
              </a:rPr>
              <a:t>4.1</a:t>
            </a:r>
            <a:r>
              <a:rPr lang="en-US" b="1" dirty="0">
                <a:solidFill>
                  <a:schemeClr val="dk1"/>
                </a:solidFill>
                <a:latin typeface="Times New Roman"/>
                <a:ea typeface="Times New Roman"/>
                <a:cs typeface="Times New Roman"/>
                <a:sym typeface="Times New Roman"/>
              </a:rPr>
              <a:t>: Dataset for Crop Prediction (sample dataset only for Rice)</a:t>
            </a:r>
          </a:p>
        </p:txBody>
      </p:sp>
      <p:graphicFrame>
        <p:nvGraphicFramePr>
          <p:cNvPr id="4" name="Table 3"/>
          <p:cNvGraphicFramePr>
            <a:graphicFrameLocks noGrp="1"/>
          </p:cNvGraphicFramePr>
          <p:nvPr>
            <p:extLst>
              <p:ext uri="{D42A27DB-BD31-4B8C-83A1-F6EECF244321}">
                <p14:modId xmlns:p14="http://schemas.microsoft.com/office/powerpoint/2010/main" val="2000458370"/>
              </p:ext>
            </p:extLst>
          </p:nvPr>
        </p:nvGraphicFramePr>
        <p:xfrm>
          <a:off x="1198880" y="1697990"/>
          <a:ext cx="6096000" cy="1483360"/>
        </p:xfrm>
        <a:graphic>
          <a:graphicData uri="http://schemas.openxmlformats.org/drawingml/2006/table">
            <a:tbl>
              <a:tblPr firstRow="1" bandRow="1">
                <a:tableStyleId>{35758FB7-9AC5-4552-8A53-C91805E547FA}</a:tableStyleId>
              </a:tblPr>
              <a:tblGrid>
                <a:gridCol w="1354667"/>
                <a:gridCol w="1083733"/>
                <a:gridCol w="1219200"/>
                <a:gridCol w="1219200"/>
                <a:gridCol w="1219200"/>
              </a:tblGrid>
              <a:tr h="370840">
                <a:tc>
                  <a:txBody>
                    <a:bodyPr/>
                    <a:lstStyle/>
                    <a:p>
                      <a:r>
                        <a:rPr lang="en-US" dirty="0" smtClean="0"/>
                        <a:t>Temperature</a:t>
                      </a:r>
                      <a:endParaRPr lang="en-US" dirty="0"/>
                    </a:p>
                  </a:txBody>
                  <a:tcPr/>
                </a:tc>
                <a:tc>
                  <a:txBody>
                    <a:bodyPr/>
                    <a:lstStyle/>
                    <a:p>
                      <a:r>
                        <a:rPr lang="en-US" dirty="0" smtClean="0"/>
                        <a:t>Rainfall</a:t>
                      </a:r>
                      <a:endParaRPr lang="en-US" dirty="0"/>
                    </a:p>
                  </a:txBody>
                  <a:tcPr/>
                </a:tc>
                <a:tc>
                  <a:txBody>
                    <a:bodyPr/>
                    <a:lstStyle/>
                    <a:p>
                      <a:r>
                        <a:rPr lang="en-US" dirty="0" smtClean="0"/>
                        <a:t>Humidity</a:t>
                      </a:r>
                      <a:endParaRPr lang="en-US" dirty="0"/>
                    </a:p>
                  </a:txBody>
                  <a:tcPr/>
                </a:tc>
                <a:tc>
                  <a:txBody>
                    <a:bodyPr/>
                    <a:lstStyle/>
                    <a:p>
                      <a:r>
                        <a:rPr lang="en-US" dirty="0" smtClean="0"/>
                        <a:t>pH</a:t>
                      </a:r>
                      <a:endParaRPr lang="en-US" dirty="0"/>
                    </a:p>
                  </a:txBody>
                  <a:tcPr/>
                </a:tc>
                <a:tc>
                  <a:txBody>
                    <a:bodyPr/>
                    <a:lstStyle/>
                    <a:p>
                      <a:r>
                        <a:rPr lang="en-US" dirty="0" smtClean="0"/>
                        <a:t>Label</a:t>
                      </a:r>
                      <a:endParaRPr lang="en-US" dirty="0"/>
                    </a:p>
                  </a:txBody>
                  <a:tcPr/>
                </a:tc>
              </a:tr>
              <a:tr h="370840">
                <a:tc>
                  <a:txBody>
                    <a:bodyPr/>
                    <a:lstStyle/>
                    <a:p>
                      <a:r>
                        <a:rPr lang="en-US" dirty="0" smtClean="0"/>
                        <a:t>20.87974371</a:t>
                      </a:r>
                      <a:endParaRPr lang="en-US" dirty="0"/>
                    </a:p>
                  </a:txBody>
                  <a:tcPr/>
                </a:tc>
                <a:tc>
                  <a:txBody>
                    <a:bodyPr/>
                    <a:lstStyle/>
                    <a:p>
                      <a:r>
                        <a:rPr lang="en-US" dirty="0" smtClean="0"/>
                        <a:t>202.9355</a:t>
                      </a:r>
                      <a:endParaRPr lang="en-US" dirty="0"/>
                    </a:p>
                  </a:txBody>
                  <a:tcPr/>
                </a:tc>
                <a:tc>
                  <a:txBody>
                    <a:bodyPr/>
                    <a:lstStyle/>
                    <a:p>
                      <a:r>
                        <a:rPr lang="en-US" dirty="0" smtClean="0"/>
                        <a:t>82.00274</a:t>
                      </a:r>
                      <a:endParaRPr lang="en-US" dirty="0"/>
                    </a:p>
                  </a:txBody>
                  <a:tcPr/>
                </a:tc>
                <a:tc>
                  <a:txBody>
                    <a:bodyPr/>
                    <a:lstStyle/>
                    <a:p>
                      <a:r>
                        <a:rPr lang="en-US" dirty="0" smtClean="0"/>
                        <a:t>6.502985</a:t>
                      </a:r>
                      <a:endParaRPr lang="en-US" dirty="0"/>
                    </a:p>
                  </a:txBody>
                  <a:tcPr/>
                </a:tc>
                <a:tc>
                  <a:txBody>
                    <a:bodyPr/>
                    <a:lstStyle/>
                    <a:p>
                      <a:r>
                        <a:rPr lang="en-US" dirty="0" smtClean="0"/>
                        <a:t>Rice</a:t>
                      </a:r>
                      <a:endParaRPr lang="en-US" dirty="0"/>
                    </a:p>
                  </a:txBody>
                  <a:tcPr/>
                </a:tc>
              </a:tr>
              <a:tr h="370840">
                <a:tc>
                  <a:txBody>
                    <a:bodyPr/>
                    <a:lstStyle/>
                    <a:p>
                      <a:r>
                        <a:rPr lang="en-US" dirty="0" smtClean="0"/>
                        <a:t>21.77046169</a:t>
                      </a:r>
                      <a:endParaRPr lang="en-US" dirty="0"/>
                    </a:p>
                  </a:txBody>
                  <a:tcPr/>
                </a:tc>
                <a:tc>
                  <a:txBody>
                    <a:bodyPr/>
                    <a:lstStyle/>
                    <a:p>
                      <a:r>
                        <a:rPr lang="en-US" dirty="0" smtClean="0"/>
                        <a:t>226.6555</a:t>
                      </a:r>
                      <a:endParaRPr lang="en-US" dirty="0"/>
                    </a:p>
                  </a:txBody>
                  <a:tcPr/>
                </a:tc>
                <a:tc>
                  <a:txBody>
                    <a:bodyPr/>
                    <a:lstStyle/>
                    <a:p>
                      <a:r>
                        <a:rPr lang="en-US" dirty="0" smtClean="0"/>
                        <a:t>80.31964</a:t>
                      </a:r>
                      <a:endParaRPr lang="en-US" dirty="0"/>
                    </a:p>
                  </a:txBody>
                  <a:tcPr/>
                </a:tc>
                <a:tc>
                  <a:txBody>
                    <a:bodyPr/>
                    <a:lstStyle/>
                    <a:p>
                      <a:r>
                        <a:rPr lang="en-US" dirty="0" smtClean="0"/>
                        <a:t>7.038096</a:t>
                      </a:r>
                      <a:endParaRPr lang="en-US" dirty="0"/>
                    </a:p>
                  </a:txBody>
                  <a:tcPr/>
                </a:tc>
                <a:tc>
                  <a:txBody>
                    <a:bodyPr/>
                    <a:lstStyle/>
                    <a:p>
                      <a:r>
                        <a:rPr lang="en-US" dirty="0" smtClean="0"/>
                        <a:t>Rice</a:t>
                      </a:r>
                      <a:endParaRPr lang="en-US" dirty="0"/>
                    </a:p>
                  </a:txBody>
                  <a:tcPr/>
                </a:tc>
              </a:tr>
              <a:tr h="370840">
                <a:tc>
                  <a:txBody>
                    <a:bodyPr/>
                    <a:lstStyle/>
                    <a:p>
                      <a:r>
                        <a:rPr lang="en-US" dirty="0" smtClean="0"/>
                        <a:t>23.00445915</a:t>
                      </a:r>
                      <a:endParaRPr lang="en-US" dirty="0"/>
                    </a:p>
                  </a:txBody>
                  <a:tcPr/>
                </a:tc>
                <a:tc>
                  <a:txBody>
                    <a:bodyPr/>
                    <a:lstStyle/>
                    <a:p>
                      <a:r>
                        <a:rPr lang="en-US" dirty="0" smtClean="0"/>
                        <a:t>263.9642</a:t>
                      </a:r>
                      <a:endParaRPr lang="en-US" dirty="0"/>
                    </a:p>
                  </a:txBody>
                  <a:tcPr/>
                </a:tc>
                <a:tc>
                  <a:txBody>
                    <a:bodyPr/>
                    <a:lstStyle/>
                    <a:p>
                      <a:r>
                        <a:rPr lang="en-US" dirty="0" smtClean="0"/>
                        <a:t>82.32076</a:t>
                      </a:r>
                      <a:endParaRPr lang="en-US" dirty="0"/>
                    </a:p>
                  </a:txBody>
                  <a:tcPr/>
                </a:tc>
                <a:tc>
                  <a:txBody>
                    <a:bodyPr/>
                    <a:lstStyle/>
                    <a:p>
                      <a:r>
                        <a:rPr lang="en-US" dirty="0" smtClean="0"/>
                        <a:t>7.840207</a:t>
                      </a:r>
                      <a:endParaRPr lang="en-US" dirty="0"/>
                    </a:p>
                  </a:txBody>
                  <a:tcPr/>
                </a:tc>
                <a:tc>
                  <a:txBody>
                    <a:bodyPr/>
                    <a:lstStyle/>
                    <a:p>
                      <a:r>
                        <a:rPr lang="en-US" dirty="0" smtClean="0"/>
                        <a:t>Rice</a:t>
                      </a:r>
                      <a:endParaRPr lang="en-US" dirty="0"/>
                    </a:p>
                  </a:txBody>
                  <a:tcPr/>
                </a:tc>
              </a:tr>
            </a:tbl>
          </a:graphicData>
        </a:graphic>
      </p:graphicFrame>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19856459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49300" y="243650"/>
            <a:ext cx="7407000" cy="6630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000" dirty="0" smtClean="0">
                <a:latin typeface="Times New Roman"/>
                <a:ea typeface="Times New Roman"/>
                <a:cs typeface="Times New Roman"/>
                <a:sym typeface="Times New Roman"/>
              </a:rPr>
              <a:t>Dataset Description(Cont.)</a:t>
            </a:r>
            <a:endParaRPr sz="3000" dirty="0">
              <a:latin typeface="Times New Roman"/>
              <a:ea typeface="Times New Roman"/>
              <a:cs typeface="Times New Roman"/>
              <a:sym typeface="Times New Roman"/>
            </a:endParaRPr>
          </a:p>
        </p:txBody>
      </p:sp>
      <p:sp>
        <p:nvSpPr>
          <p:cNvPr id="115" name="Google Shape;115;p23"/>
          <p:cNvSpPr txBox="1">
            <a:spLocks noGrp="1"/>
          </p:cNvSpPr>
          <p:nvPr>
            <p:ph type="body" idx="1"/>
          </p:nvPr>
        </p:nvSpPr>
        <p:spPr>
          <a:xfrm>
            <a:off x="349300" y="954175"/>
            <a:ext cx="7407000" cy="336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b="1" dirty="0" smtClean="0">
                <a:solidFill>
                  <a:schemeClr val="dk1"/>
                </a:solidFill>
                <a:latin typeface="Times New Roman"/>
                <a:ea typeface="Times New Roman"/>
                <a:cs typeface="Times New Roman"/>
                <a:sym typeface="Times New Roman"/>
              </a:rPr>
              <a:t>Table 4.2: Dataset for Disease Detection(sample dataset only for Rice)</a:t>
            </a:r>
          </a:p>
          <a:p>
            <a:pPr marL="0" lvl="0" indent="0" algn="l" rtl="0">
              <a:spcBef>
                <a:spcPts val="0"/>
              </a:spcBef>
              <a:spcAft>
                <a:spcPts val="0"/>
              </a:spcAft>
              <a:buNone/>
            </a:pPr>
            <a:endParaRPr b="1" dirty="0">
              <a:solidFill>
                <a:schemeClr val="dk1"/>
              </a:solidFill>
              <a:latin typeface="Times New Roman"/>
              <a:ea typeface="Times New Roman"/>
              <a:cs typeface="Times New Roman"/>
              <a:sym typeface="Times New Roman"/>
            </a:endParaRPr>
          </a:p>
        </p:txBody>
      </p:sp>
      <p:graphicFrame>
        <p:nvGraphicFramePr>
          <p:cNvPr id="2" name="Table 1"/>
          <p:cNvGraphicFramePr>
            <a:graphicFrameLocks noGrp="1"/>
          </p:cNvGraphicFramePr>
          <p:nvPr>
            <p:extLst>
              <p:ext uri="{D42A27DB-BD31-4B8C-83A1-F6EECF244321}">
                <p14:modId xmlns:p14="http://schemas.microsoft.com/office/powerpoint/2010/main" val="1782703552"/>
              </p:ext>
            </p:extLst>
          </p:nvPr>
        </p:nvGraphicFramePr>
        <p:xfrm>
          <a:off x="1300480" y="1460925"/>
          <a:ext cx="6380480" cy="2379555"/>
        </p:xfrm>
        <a:graphic>
          <a:graphicData uri="http://schemas.openxmlformats.org/drawingml/2006/table">
            <a:tbl>
              <a:tblPr firstRow="1" bandRow="1">
                <a:tableStyleId>{35758FB7-9AC5-4552-8A53-C91805E547FA}</a:tableStyleId>
              </a:tblPr>
              <a:tblGrid>
                <a:gridCol w="1341120"/>
                <a:gridCol w="1815253"/>
                <a:gridCol w="1415627"/>
                <a:gridCol w="1808480"/>
              </a:tblGrid>
              <a:tr h="475911">
                <a:tc>
                  <a:txBody>
                    <a:bodyPr/>
                    <a:lstStyle/>
                    <a:p>
                      <a:r>
                        <a:rPr lang="en-US" dirty="0" smtClean="0"/>
                        <a:t>Plant’s Name</a:t>
                      </a:r>
                      <a:endParaRPr lang="en-US" dirty="0"/>
                    </a:p>
                  </a:txBody>
                  <a:tcPr/>
                </a:tc>
                <a:tc>
                  <a:txBody>
                    <a:bodyPr/>
                    <a:lstStyle/>
                    <a:p>
                      <a:r>
                        <a:rPr lang="en-US" dirty="0" smtClean="0"/>
                        <a:t>Healthy/Diseased</a:t>
                      </a:r>
                      <a:endParaRPr lang="en-US" dirty="0"/>
                    </a:p>
                  </a:txBody>
                  <a:tcPr/>
                </a:tc>
                <a:tc>
                  <a:txBody>
                    <a:bodyPr/>
                    <a:lstStyle/>
                    <a:p>
                      <a:r>
                        <a:rPr lang="en-US" dirty="0" smtClean="0"/>
                        <a:t>Disease</a:t>
                      </a:r>
                      <a:r>
                        <a:rPr lang="en-US" baseline="0" dirty="0" smtClean="0"/>
                        <a:t> Name</a:t>
                      </a:r>
                      <a:endParaRPr lang="en-US" dirty="0"/>
                    </a:p>
                  </a:txBody>
                  <a:tcPr/>
                </a:tc>
                <a:tc>
                  <a:txBody>
                    <a:bodyPr/>
                    <a:lstStyle/>
                    <a:p>
                      <a:r>
                        <a:rPr lang="en-US" dirty="0" smtClean="0"/>
                        <a:t>Images(Number)</a:t>
                      </a:r>
                      <a:endParaRPr lang="en-US" dirty="0"/>
                    </a:p>
                  </a:txBody>
                  <a:tcPr/>
                </a:tc>
              </a:tr>
              <a:tr h="475911">
                <a:tc>
                  <a:txBody>
                    <a:bodyPr/>
                    <a:lstStyle/>
                    <a:p>
                      <a:r>
                        <a:rPr lang="en-US" dirty="0" smtClean="0"/>
                        <a:t>Rice</a:t>
                      </a:r>
                      <a:endParaRPr lang="en-US" dirty="0"/>
                    </a:p>
                  </a:txBody>
                  <a:tcPr/>
                </a:tc>
                <a:tc>
                  <a:txBody>
                    <a:bodyPr/>
                    <a:lstStyle/>
                    <a:p>
                      <a:r>
                        <a:rPr lang="en-US" dirty="0" smtClean="0"/>
                        <a:t>Diseased</a:t>
                      </a:r>
                      <a:endParaRPr lang="en-US" dirty="0"/>
                    </a:p>
                  </a:txBody>
                  <a:tcPr/>
                </a:tc>
                <a:tc>
                  <a:txBody>
                    <a:bodyPr/>
                    <a:lstStyle/>
                    <a:p>
                      <a:r>
                        <a:rPr lang="en-US" dirty="0" smtClean="0"/>
                        <a:t>Bacterial Blight</a:t>
                      </a:r>
                      <a:endParaRPr lang="en-US" dirty="0"/>
                    </a:p>
                  </a:txBody>
                  <a:tcPr/>
                </a:tc>
                <a:tc>
                  <a:txBody>
                    <a:bodyPr/>
                    <a:lstStyle/>
                    <a:p>
                      <a:r>
                        <a:rPr lang="en-US" dirty="0" smtClean="0"/>
                        <a:t>2112</a:t>
                      </a:r>
                      <a:endParaRPr lang="en-US" dirty="0"/>
                    </a:p>
                  </a:txBody>
                  <a:tcPr/>
                </a:tc>
              </a:tr>
              <a:tr h="475911">
                <a:tc>
                  <a:txBody>
                    <a:bodyPr/>
                    <a:lstStyle/>
                    <a:p>
                      <a:r>
                        <a:rPr lang="en-US" dirty="0" smtClean="0"/>
                        <a:t>Rice</a:t>
                      </a:r>
                      <a:endParaRPr lang="en-US" dirty="0"/>
                    </a:p>
                  </a:txBody>
                  <a:tcPr/>
                </a:tc>
                <a:tc>
                  <a:txBody>
                    <a:bodyPr/>
                    <a:lstStyle/>
                    <a:p>
                      <a:r>
                        <a:rPr lang="en-US" dirty="0" smtClean="0"/>
                        <a:t>Diseased</a:t>
                      </a:r>
                      <a:endParaRPr lang="en-US" dirty="0"/>
                    </a:p>
                  </a:txBody>
                  <a:tcPr/>
                </a:tc>
                <a:tc>
                  <a:txBody>
                    <a:bodyPr/>
                    <a:lstStyle/>
                    <a:p>
                      <a:r>
                        <a:rPr lang="en-US" dirty="0" smtClean="0"/>
                        <a:t>Blast</a:t>
                      </a:r>
                      <a:endParaRPr lang="en-US" dirty="0"/>
                    </a:p>
                  </a:txBody>
                  <a:tcPr/>
                </a:tc>
                <a:tc>
                  <a:txBody>
                    <a:bodyPr/>
                    <a:lstStyle/>
                    <a:p>
                      <a:r>
                        <a:rPr lang="en-US" dirty="0" smtClean="0"/>
                        <a:t>1760</a:t>
                      </a:r>
                      <a:endParaRPr lang="en-US" dirty="0"/>
                    </a:p>
                  </a:txBody>
                  <a:tcPr/>
                </a:tc>
              </a:tr>
              <a:tr h="475911">
                <a:tc>
                  <a:txBody>
                    <a:bodyPr/>
                    <a:lstStyle/>
                    <a:p>
                      <a:r>
                        <a:rPr lang="en-US" dirty="0" smtClean="0"/>
                        <a:t>Rice</a:t>
                      </a:r>
                      <a:endParaRPr lang="en-US" dirty="0"/>
                    </a:p>
                  </a:txBody>
                  <a:tcPr/>
                </a:tc>
                <a:tc>
                  <a:txBody>
                    <a:bodyPr/>
                    <a:lstStyle/>
                    <a:p>
                      <a:r>
                        <a:rPr lang="en-US" dirty="0" smtClean="0"/>
                        <a:t>Diseased</a:t>
                      </a:r>
                      <a:endParaRPr lang="en-US" dirty="0"/>
                    </a:p>
                  </a:txBody>
                  <a:tcPr/>
                </a:tc>
                <a:tc>
                  <a:txBody>
                    <a:bodyPr/>
                    <a:lstStyle/>
                    <a:p>
                      <a:r>
                        <a:rPr lang="en-US" dirty="0" smtClean="0"/>
                        <a:t>Brown Spot</a:t>
                      </a:r>
                      <a:endParaRPr lang="en-US" dirty="0"/>
                    </a:p>
                  </a:txBody>
                  <a:tcPr/>
                </a:tc>
                <a:tc>
                  <a:txBody>
                    <a:bodyPr/>
                    <a:lstStyle/>
                    <a:p>
                      <a:r>
                        <a:rPr lang="en-US" dirty="0" smtClean="0"/>
                        <a:t>2000</a:t>
                      </a:r>
                      <a:endParaRPr lang="en-US" dirty="0"/>
                    </a:p>
                  </a:txBody>
                  <a:tcPr/>
                </a:tc>
              </a:tr>
              <a:tr h="475911">
                <a:tc>
                  <a:txBody>
                    <a:bodyPr/>
                    <a:lstStyle/>
                    <a:p>
                      <a:r>
                        <a:rPr lang="en-US" dirty="0" smtClean="0"/>
                        <a:t>Rice</a:t>
                      </a:r>
                      <a:endParaRPr lang="en-US" dirty="0"/>
                    </a:p>
                  </a:txBody>
                  <a:tcPr/>
                </a:tc>
                <a:tc>
                  <a:txBody>
                    <a:bodyPr/>
                    <a:lstStyle/>
                    <a:p>
                      <a:r>
                        <a:rPr lang="en-US" dirty="0" smtClean="0"/>
                        <a:t>Diseased</a:t>
                      </a:r>
                      <a:endParaRPr lang="en-US" dirty="0"/>
                    </a:p>
                  </a:txBody>
                  <a:tcPr/>
                </a:tc>
                <a:tc>
                  <a:txBody>
                    <a:bodyPr/>
                    <a:lstStyle/>
                    <a:p>
                      <a:r>
                        <a:rPr lang="en-US" dirty="0" err="1" smtClean="0"/>
                        <a:t>Tungro</a:t>
                      </a:r>
                      <a:endParaRPr lang="en-US" dirty="0"/>
                    </a:p>
                  </a:txBody>
                  <a:tcPr/>
                </a:tc>
                <a:tc>
                  <a:txBody>
                    <a:bodyPr/>
                    <a:lstStyle/>
                    <a:p>
                      <a:r>
                        <a:rPr lang="en-US" dirty="0" smtClean="0"/>
                        <a:t>1862</a:t>
                      </a:r>
                      <a:endParaRPr lang="en-US" dirty="0"/>
                    </a:p>
                  </a:txBody>
                  <a:tcPr/>
                </a:tc>
              </a:tr>
            </a:tbl>
          </a:graphicData>
        </a:graphic>
      </p:graphicFrame>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Testing Image Using GUI</a:t>
            </a:r>
            <a:endParaRPr lang="en-US" dirty="0"/>
          </a:p>
        </p:txBody>
      </p:sp>
      <p:sp>
        <p:nvSpPr>
          <p:cNvPr id="8" name="Text Placeholder 7"/>
          <p:cNvSpPr>
            <a:spLocks noGrp="1"/>
          </p:cNvSpPr>
          <p:nvPr>
            <p:ph type="body" idx="1"/>
          </p:nvPr>
        </p:nvSpPr>
        <p:spPr>
          <a:xfrm>
            <a:off x="349299" y="1147425"/>
            <a:ext cx="8483127" cy="3172500"/>
          </a:xfrm>
        </p:spPr>
        <p:txBody>
          <a:bodyPr/>
          <a:lstStyle/>
          <a:p>
            <a:pPr marL="0" lvl="0" indent="0">
              <a:buNone/>
            </a:pPr>
            <a:r>
              <a:rPr lang="en-US" b="1" dirty="0" smtClean="0">
                <a:solidFill>
                  <a:schemeClr val="dk1"/>
                </a:solidFill>
                <a:latin typeface="Times New Roman"/>
                <a:ea typeface="Times New Roman"/>
                <a:cs typeface="Times New Roman"/>
                <a:sym typeface="Times New Roman"/>
              </a:rPr>
              <a:t>Graphical User Interface:</a:t>
            </a:r>
          </a:p>
          <a:p>
            <a:pPr marL="0" lvl="0" indent="0">
              <a:buNone/>
            </a:pPr>
            <a:endParaRPr lang="en-US" b="1" dirty="0">
              <a:solidFill>
                <a:schemeClr val="dk1"/>
              </a:solidFill>
              <a:latin typeface="Times New Roman"/>
              <a:ea typeface="Times New Roman"/>
              <a:cs typeface="Times New Roman"/>
              <a:sym typeface="Times New Roman"/>
            </a:endParaRPr>
          </a:p>
          <a:p>
            <a:pPr marL="0" indent="0">
              <a:buNone/>
            </a:pPr>
            <a:endParaRPr lang="en-US" dirty="0" smtClean="0">
              <a:solidFill>
                <a:schemeClr val="dk1"/>
              </a:solidFill>
              <a:latin typeface="Times New Roman"/>
              <a:ea typeface="Times New Roman"/>
              <a:cs typeface="Times New Roman"/>
              <a:sym typeface="Times New Roman"/>
            </a:endParaRPr>
          </a:p>
          <a:p>
            <a:pPr marL="0" indent="0">
              <a:buNone/>
            </a:pPr>
            <a:endParaRPr lang="en-US" dirty="0">
              <a:solidFill>
                <a:schemeClr val="dk1"/>
              </a:solidFill>
              <a:latin typeface="Times New Roman"/>
              <a:ea typeface="Times New Roman"/>
              <a:cs typeface="Times New Roman"/>
              <a:sym typeface="Times New Roman"/>
            </a:endParaRPr>
          </a:p>
          <a:p>
            <a:pPr marL="0" indent="0">
              <a:buNone/>
            </a:pPr>
            <a:r>
              <a:rPr lang="en-US" dirty="0" smtClean="0">
                <a:solidFill>
                  <a:schemeClr val="dk1"/>
                </a:solidFill>
                <a:latin typeface="Times New Roman"/>
                <a:ea typeface="Times New Roman"/>
                <a:cs typeface="Times New Roman"/>
                <a:sym typeface="Times New Roman"/>
              </a:rPr>
              <a:t>We try to make GUI as simple as possible to ensure it becomes comprehensible to every user. Below, the screenshot of </a:t>
            </a:r>
            <a:r>
              <a:rPr lang="en-US" dirty="0" err="1" smtClean="0">
                <a:solidFill>
                  <a:schemeClr val="dk1"/>
                </a:solidFill>
                <a:latin typeface="Times New Roman"/>
                <a:ea typeface="Times New Roman"/>
                <a:cs typeface="Times New Roman"/>
                <a:sym typeface="Times New Roman"/>
              </a:rPr>
              <a:t>tkinter</a:t>
            </a:r>
            <a:r>
              <a:rPr lang="en-US" dirty="0" smtClean="0">
                <a:solidFill>
                  <a:schemeClr val="dk1"/>
                </a:solidFill>
                <a:latin typeface="Times New Roman"/>
                <a:ea typeface="Times New Roman"/>
                <a:cs typeface="Times New Roman"/>
                <a:sym typeface="Times New Roman"/>
              </a:rPr>
              <a:t> based user interface shown here: </a:t>
            </a:r>
            <a:endParaRPr lang="en-US" dirty="0">
              <a:solidFill>
                <a:schemeClr val="dk1"/>
              </a:solidFill>
              <a:latin typeface="Times New Roman"/>
              <a:ea typeface="Times New Roman"/>
              <a:cs typeface="Times New Roman"/>
              <a:sym typeface="Times New Roman"/>
            </a:endParaRPr>
          </a:p>
          <a:p>
            <a:pPr marL="0" lvl="0" indent="0">
              <a:buNone/>
            </a:pPr>
            <a:endParaRPr lang="en-US" b="1" dirty="0">
              <a:solidFill>
                <a:schemeClr val="dk1"/>
              </a:solidFill>
              <a:latin typeface="Times New Roman"/>
              <a:ea typeface="Times New Roman"/>
              <a:cs typeface="Times New Roman"/>
              <a:sym typeface="Times New Roman"/>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7" name="Google Shape;127;p25"/>
          <p:cNvSpPr txBox="1">
            <a:spLocks noGrp="1"/>
          </p:cNvSpPr>
          <p:nvPr>
            <p:ph type="body" idx="1"/>
          </p:nvPr>
        </p:nvSpPr>
        <p:spPr>
          <a:xfrm>
            <a:off x="2682239" y="4273973"/>
            <a:ext cx="3637281" cy="528320"/>
          </a:xfrm>
          <a:prstGeom prst="rect">
            <a:avLst/>
          </a:prstGeom>
        </p:spPr>
        <p:txBody>
          <a:bodyPr spcFirstLastPara="1" wrap="square" lIns="91425" tIns="91425" rIns="91425" bIns="91425" anchor="t" anchorCtr="0">
            <a:normAutofit fontScale="92500" lnSpcReduction="10000"/>
          </a:bodyPr>
          <a:lstStyle/>
          <a:p>
            <a:pPr marL="0" lvl="0" indent="0" algn="l" rtl="0">
              <a:lnSpc>
                <a:spcPct val="90000"/>
              </a:lnSpc>
              <a:spcBef>
                <a:spcPts val="1000"/>
              </a:spcBef>
              <a:spcAft>
                <a:spcPts val="0"/>
              </a:spcAft>
              <a:buNone/>
            </a:pPr>
            <a:r>
              <a:rPr lang="en-US" dirty="0" smtClean="0">
                <a:solidFill>
                  <a:schemeClr val="dk1"/>
                </a:solidFill>
                <a:latin typeface="Times New Roman"/>
                <a:ea typeface="Times New Roman"/>
                <a:cs typeface="Times New Roman"/>
                <a:sym typeface="Times New Roman"/>
              </a:rPr>
              <a:t>Fig. 4.3: Disease Detection Using GUI </a:t>
            </a:r>
            <a:endParaRPr sz="1800" dirty="0">
              <a:solidFill>
                <a:schemeClr val="dk1"/>
              </a:solidFill>
              <a:latin typeface="Times New Roman"/>
              <a:ea typeface="Times New Roman"/>
              <a:cs typeface="Times New Roman"/>
              <a:sym typeface="Times New Roman"/>
            </a:endParaRPr>
          </a:p>
          <a:p>
            <a:pPr marL="0" lvl="0" indent="0" algn="l" rtl="0">
              <a:spcBef>
                <a:spcPts val="0"/>
              </a:spcBef>
              <a:spcAft>
                <a:spcPts val="1600"/>
              </a:spcAft>
              <a:buNone/>
            </a:pPr>
            <a:endParaRPr dirty="0">
              <a:latin typeface="Times New Roman"/>
              <a:ea typeface="Times New Roman"/>
              <a:cs typeface="Times New Roman"/>
              <a:sym typeface="Times New Roman"/>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760" y="108373"/>
            <a:ext cx="7166187" cy="4165600"/>
          </a:xfrm>
          <a:prstGeom prst="rect">
            <a:avLst/>
          </a:prstGeom>
        </p:spPr>
      </p:pic>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 Analysis</a:t>
            </a:r>
            <a:endParaRPr lang="en-US" dirty="0"/>
          </a:p>
        </p:txBody>
      </p:sp>
      <p:sp>
        <p:nvSpPr>
          <p:cNvPr id="3" name="Text Placeholder 2"/>
          <p:cNvSpPr>
            <a:spLocks noGrp="1"/>
          </p:cNvSpPr>
          <p:nvPr>
            <p:ph type="body"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This model were developed using Deep Learning in python. </a:t>
            </a:r>
            <a:r>
              <a:rPr lang="en-US" dirty="0" smtClean="0">
                <a:solidFill>
                  <a:schemeClr val="tx1"/>
                </a:solidFill>
                <a:latin typeface="Times New Roman" panose="02020603050405020304" pitchFamily="18" charset="0"/>
                <a:cs typeface="Times New Roman" panose="02020603050405020304" pitchFamily="18" charset="0"/>
              </a:rPr>
              <a:t>Those </a:t>
            </a:r>
            <a:r>
              <a:rPr lang="en-US" dirty="0">
                <a:solidFill>
                  <a:schemeClr val="tx1"/>
                </a:solidFill>
                <a:latin typeface="Times New Roman" panose="02020603050405020304" pitchFamily="18" charset="0"/>
                <a:cs typeface="Times New Roman" panose="02020603050405020304" pitchFamily="18" charset="0"/>
              </a:rPr>
              <a:t>images are from 21 different </a:t>
            </a:r>
            <a:r>
              <a:rPr lang="en-US" dirty="0" smtClean="0">
                <a:solidFill>
                  <a:schemeClr val="tx1"/>
                </a:solidFill>
                <a:latin typeface="Times New Roman" panose="02020603050405020304" pitchFamily="18" charset="0"/>
                <a:cs typeface="Times New Roman" panose="02020603050405020304" pitchFamily="18" charset="0"/>
              </a:rPr>
              <a:t>classes (46937 images).</a:t>
            </a:r>
          </a:p>
          <a:p>
            <a:r>
              <a:rPr lang="en-US" dirty="0" smtClean="0">
                <a:solidFill>
                  <a:schemeClr val="tx1"/>
                </a:solidFill>
                <a:latin typeface="Times New Roman" panose="02020603050405020304" pitchFamily="18" charset="0"/>
                <a:cs typeface="Times New Roman" panose="02020603050405020304" pitchFamily="18" charset="0"/>
              </a:rPr>
              <a:t>This </a:t>
            </a:r>
            <a:r>
              <a:rPr lang="en-US" dirty="0">
                <a:solidFill>
                  <a:schemeClr val="tx1"/>
                </a:solidFill>
                <a:latin typeface="Times New Roman" panose="02020603050405020304" pitchFamily="18" charset="0"/>
                <a:cs typeface="Times New Roman" panose="02020603050405020304" pitchFamily="18" charset="0"/>
              </a:rPr>
              <a:t>model give </a:t>
            </a:r>
            <a:r>
              <a:rPr lang="en-US" dirty="0" smtClean="0">
                <a:solidFill>
                  <a:schemeClr val="tx1"/>
                </a:solidFill>
                <a:latin typeface="Times New Roman" panose="02020603050405020304" pitchFamily="18" charset="0"/>
                <a:cs typeface="Times New Roman" panose="02020603050405020304" pitchFamily="18" charset="0"/>
              </a:rPr>
              <a:t>us 84.18% </a:t>
            </a:r>
            <a:r>
              <a:rPr lang="en-US" dirty="0">
                <a:solidFill>
                  <a:schemeClr val="tx1"/>
                </a:solidFill>
                <a:latin typeface="Times New Roman" panose="02020603050405020304" pitchFamily="18" charset="0"/>
                <a:cs typeface="Times New Roman" panose="02020603050405020304" pitchFamily="18" charset="0"/>
              </a:rPr>
              <a:t>accuracy on those images as well by telling either leaf is healthy or </a:t>
            </a:r>
            <a:r>
              <a:rPr lang="en-US" dirty="0" smtClean="0">
                <a:solidFill>
                  <a:schemeClr val="tx1"/>
                </a:solidFill>
                <a:latin typeface="Times New Roman" panose="02020603050405020304" pitchFamily="18" charset="0"/>
                <a:cs typeface="Times New Roman" panose="02020603050405020304" pitchFamily="18" charset="0"/>
              </a:rPr>
              <a:t>diseased . </a:t>
            </a:r>
          </a:p>
          <a:p>
            <a:r>
              <a:rPr lang="en-US" dirty="0">
                <a:solidFill>
                  <a:schemeClr val="tx1"/>
                </a:solidFill>
                <a:latin typeface="Times New Roman" panose="02020603050405020304" pitchFamily="18" charset="0"/>
                <a:cs typeface="Times New Roman" panose="02020603050405020304" pitchFamily="18" charset="0"/>
              </a:rPr>
              <a:t>For detecting image, finally, the model utilizes the fully connected layers.</a:t>
            </a:r>
            <a:endParaRPr lang="en-US" dirty="0" smtClean="0">
              <a:solidFill>
                <a:schemeClr val="tx1"/>
              </a:solidFill>
              <a:latin typeface="Times New Roman" panose="02020603050405020304" pitchFamily="18" charset="0"/>
              <a:cs typeface="Times New Roman" panose="02020603050405020304" pitchFamily="18" charset="0"/>
            </a:endParaRPr>
          </a:p>
          <a:p>
            <a:pPr marL="127000" indent="0">
              <a:buNone/>
            </a:pPr>
            <a:endParaRPr lang="en-US" dirty="0" smtClean="0">
              <a:solidFill>
                <a:schemeClr val="tx1"/>
              </a:solidFill>
              <a:latin typeface="Times New Roman" panose="02020603050405020304" pitchFamily="18" charset="0"/>
              <a:cs typeface="Times New Roman" panose="02020603050405020304" pitchFamily="18" charset="0"/>
            </a:endParaRPr>
          </a:p>
          <a:p>
            <a:pPr marL="127000"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723" y="128693"/>
            <a:ext cx="7200900" cy="4036907"/>
          </a:xfrm>
          <a:prstGeom prst="rect">
            <a:avLst/>
          </a:prstGeom>
        </p:spPr>
      </p:pic>
      <p:sp>
        <p:nvSpPr>
          <p:cNvPr id="3" name="Text Placeholder 2"/>
          <p:cNvSpPr>
            <a:spLocks noGrp="1"/>
          </p:cNvSpPr>
          <p:nvPr>
            <p:ph type="body" idx="1"/>
          </p:nvPr>
        </p:nvSpPr>
        <p:spPr>
          <a:xfrm>
            <a:off x="2519680" y="4230575"/>
            <a:ext cx="4402666" cy="605100"/>
          </a:xfrm>
        </p:spPr>
        <p:txBody>
          <a:bodyPr>
            <a:normAutofit/>
          </a:bodyPr>
          <a:lstStyle/>
          <a:p>
            <a:r>
              <a:rPr lang="en-US" sz="1600" dirty="0" smtClean="0">
                <a:solidFill>
                  <a:schemeClr val="tx1"/>
                </a:solidFill>
                <a:latin typeface="Times New Roman" panose="02020603050405020304" pitchFamily="18" charset="0"/>
                <a:cs typeface="Times New Roman" panose="02020603050405020304" pitchFamily="18" charset="0"/>
              </a:rPr>
              <a:t>Fig. 5.1: Train-Test Accuracy on test dataset</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6922815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687" y="101600"/>
            <a:ext cx="7314626" cy="4077547"/>
          </a:xfrm>
          <a:prstGeom prst="rect">
            <a:avLst/>
          </a:prstGeom>
        </p:spPr>
      </p:pic>
      <p:sp>
        <p:nvSpPr>
          <p:cNvPr id="3" name="Text Placeholder 2"/>
          <p:cNvSpPr>
            <a:spLocks noGrp="1"/>
          </p:cNvSpPr>
          <p:nvPr>
            <p:ph type="body" idx="1"/>
          </p:nvPr>
        </p:nvSpPr>
        <p:spPr>
          <a:xfrm>
            <a:off x="2858347" y="4230575"/>
            <a:ext cx="3874346" cy="605100"/>
          </a:xfrm>
        </p:spPr>
        <p:txBody>
          <a:bodyPr>
            <a:normAutofit fontScale="92500"/>
          </a:bodyPr>
          <a:lstStyle/>
          <a:p>
            <a:r>
              <a:rPr lang="en-US" dirty="0">
                <a:solidFill>
                  <a:schemeClr val="tx1"/>
                </a:solidFill>
                <a:latin typeface="Times New Roman" panose="02020603050405020304" pitchFamily="18" charset="0"/>
                <a:cs typeface="Times New Roman" panose="02020603050405020304" pitchFamily="18" charset="0"/>
              </a:rPr>
              <a:t>Fig. </a:t>
            </a:r>
            <a:r>
              <a:rPr lang="en-US" dirty="0" smtClean="0">
                <a:solidFill>
                  <a:schemeClr val="tx1"/>
                </a:solidFill>
                <a:latin typeface="Times New Roman" panose="02020603050405020304" pitchFamily="18" charset="0"/>
                <a:cs typeface="Times New Roman" panose="02020603050405020304" pitchFamily="18" charset="0"/>
              </a:rPr>
              <a:t>5.2: </a:t>
            </a:r>
            <a:r>
              <a:rPr lang="en-US" dirty="0">
                <a:solidFill>
                  <a:schemeClr val="tx1"/>
                </a:solidFill>
                <a:latin typeface="Times New Roman" panose="02020603050405020304" pitchFamily="18" charset="0"/>
                <a:cs typeface="Times New Roman" panose="02020603050405020304" pitchFamily="18" charset="0"/>
              </a:rPr>
              <a:t>Train-Test loss on test dataset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17773155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Limitations and Future Work</a:t>
            </a:r>
            <a:endParaRPr lang="en-US" dirty="0"/>
          </a:p>
        </p:txBody>
      </p:sp>
      <p:sp>
        <p:nvSpPr>
          <p:cNvPr id="3" name="Text Placeholder 2"/>
          <p:cNvSpPr>
            <a:spLocks noGrp="1"/>
          </p:cNvSpPr>
          <p:nvPr>
            <p:ph type="body" idx="1"/>
          </p:nvPr>
        </p:nvSpPr>
        <p:spPr>
          <a:xfrm>
            <a:off x="349299" y="1147424"/>
            <a:ext cx="8564407" cy="3343295"/>
          </a:xfrm>
        </p:spPr>
        <p:txBody>
          <a:bodyPr>
            <a:normAutofit/>
          </a:bodyPr>
          <a:lstStyle/>
          <a:p>
            <a:pPr marL="127000" indent="0">
              <a:buNone/>
            </a:pPr>
            <a:r>
              <a:rPr lang="en-US" sz="1800" b="1" dirty="0" smtClean="0">
                <a:solidFill>
                  <a:schemeClr val="tx1"/>
                </a:solidFill>
                <a:latin typeface="Times New Roman" panose="02020603050405020304" pitchFamily="18" charset="0"/>
                <a:cs typeface="Times New Roman" panose="02020603050405020304" pitchFamily="18" charset="0"/>
              </a:rPr>
              <a:t>Limitations</a:t>
            </a:r>
            <a:r>
              <a:rPr lang="en-US" sz="1800" dirty="0" smtClean="0">
                <a:solidFill>
                  <a:schemeClr val="tx1"/>
                </a:solidFill>
                <a:latin typeface="Times New Roman" panose="02020603050405020304" pitchFamily="18" charset="0"/>
                <a:cs typeface="Times New Roman" panose="02020603050405020304" pitchFamily="18" charset="0"/>
              </a:rPr>
              <a:t> :</a:t>
            </a:r>
          </a:p>
          <a:p>
            <a:pPr marL="127000"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127000" indent="0">
              <a:buNone/>
            </a:pPr>
            <a:endParaRPr lang="en-US" sz="1800" dirty="0" smtClean="0">
              <a:solidFill>
                <a:schemeClr val="tx1"/>
              </a:solidFill>
              <a:latin typeface="Times New Roman" panose="02020603050405020304" pitchFamily="18" charset="0"/>
              <a:cs typeface="Times New Roman" panose="02020603050405020304" pitchFamily="18" charset="0"/>
            </a:endParaRPr>
          </a:p>
          <a:p>
            <a:r>
              <a:rPr lang="en-US" sz="1800" dirty="0" smtClean="0">
                <a:solidFill>
                  <a:schemeClr val="tx1"/>
                </a:solidFill>
                <a:latin typeface="Times New Roman" panose="02020603050405020304" pitchFamily="18" charset="0"/>
                <a:cs typeface="Times New Roman" panose="02020603050405020304" pitchFamily="18" charset="0"/>
              </a:rPr>
              <a:t>This system predict with only two parameters (temperature &amp; rainfall) when predicting crop according weather dataset.</a:t>
            </a:r>
            <a:endParaRPr lang="en-US" dirty="0" smtClean="0">
              <a:solidFill>
                <a:schemeClr val="tx1"/>
              </a:solidFill>
              <a:latin typeface="Times New Roman" panose="02020603050405020304" pitchFamily="18" charset="0"/>
              <a:cs typeface="Times New Roman" panose="02020603050405020304" pitchFamily="18" charset="0"/>
            </a:endParaRPr>
          </a:p>
          <a:p>
            <a:r>
              <a:rPr lang="en-US" sz="1800" dirty="0" smtClean="0">
                <a:solidFill>
                  <a:schemeClr val="tx1"/>
                </a:solidFill>
                <a:latin typeface="Times New Roman" panose="02020603050405020304" pitchFamily="18" charset="0"/>
                <a:cs typeface="Times New Roman" panose="02020603050405020304" pitchFamily="18" charset="0"/>
              </a:rPr>
              <a:t>It </a:t>
            </a:r>
            <a:r>
              <a:rPr lang="en-US" sz="1800" dirty="0">
                <a:solidFill>
                  <a:schemeClr val="tx1"/>
                </a:solidFill>
                <a:latin typeface="Times New Roman" panose="02020603050405020304" pitchFamily="18" charset="0"/>
                <a:cs typeface="Times New Roman" panose="02020603050405020304" pitchFamily="18" charset="0"/>
              </a:rPr>
              <a:t>can not detect real-condition image</a:t>
            </a:r>
            <a:r>
              <a:rPr lang="en-US" sz="1800" dirty="0" smtClean="0">
                <a:solidFill>
                  <a:schemeClr val="tx1"/>
                </a:solidFill>
                <a:latin typeface="Times New Roman" panose="02020603050405020304" pitchFamily="18" charset="0"/>
                <a:cs typeface="Times New Roman" panose="02020603050405020304" pitchFamily="18" charset="0"/>
              </a:rPr>
              <a:t>.</a:t>
            </a:r>
          </a:p>
          <a:p>
            <a:r>
              <a:rPr lang="en-US" sz="1800" dirty="0" smtClean="0">
                <a:solidFill>
                  <a:schemeClr val="tx1"/>
                </a:solidFill>
                <a:latin typeface="Times New Roman" panose="02020603050405020304" pitchFamily="18" charset="0"/>
                <a:cs typeface="Times New Roman" panose="02020603050405020304" pitchFamily="18" charset="0"/>
              </a:rPr>
              <a:t>It </a:t>
            </a:r>
            <a:r>
              <a:rPr lang="en-US" sz="1800" dirty="0">
                <a:solidFill>
                  <a:schemeClr val="tx1"/>
                </a:solidFill>
                <a:latin typeface="Times New Roman" panose="02020603050405020304" pitchFamily="18" charset="0"/>
                <a:cs typeface="Times New Roman" panose="02020603050405020304" pitchFamily="18" charset="0"/>
              </a:rPr>
              <a:t>is trained with only 21 classes it </a:t>
            </a:r>
            <a:r>
              <a:rPr lang="en-US" sz="1800" dirty="0" smtClean="0">
                <a:solidFill>
                  <a:schemeClr val="tx1"/>
                </a:solidFill>
                <a:latin typeface="Times New Roman" panose="02020603050405020304" pitchFamily="18" charset="0"/>
                <a:cs typeface="Times New Roman" panose="02020603050405020304" pitchFamily="18" charset="0"/>
              </a:rPr>
              <a:t>could not </a:t>
            </a:r>
            <a:r>
              <a:rPr lang="en-US" sz="1800" dirty="0">
                <a:solidFill>
                  <a:schemeClr val="tx1"/>
                </a:solidFill>
                <a:latin typeface="Times New Roman" panose="02020603050405020304" pitchFamily="18" charset="0"/>
                <a:cs typeface="Times New Roman" panose="02020603050405020304" pitchFamily="18" charset="0"/>
              </a:rPr>
              <a:t>tell if the plant </a:t>
            </a:r>
            <a:r>
              <a:rPr lang="en-US" sz="1800" dirty="0" smtClean="0">
                <a:solidFill>
                  <a:schemeClr val="tx1"/>
                </a:solidFill>
                <a:latin typeface="Times New Roman" panose="02020603050405020304" pitchFamily="18" charset="0"/>
                <a:cs typeface="Times New Roman" panose="02020603050405020304" pitchFamily="18" charset="0"/>
              </a:rPr>
              <a:t>has </a:t>
            </a:r>
            <a:r>
              <a:rPr lang="en-US" sz="1800" dirty="0">
                <a:solidFill>
                  <a:schemeClr val="tx1"/>
                </a:solidFill>
                <a:latin typeface="Times New Roman" panose="02020603050405020304" pitchFamily="18" charset="0"/>
                <a:cs typeface="Times New Roman" panose="02020603050405020304" pitchFamily="18" charset="0"/>
              </a:rPr>
              <a:t>a disease or </a:t>
            </a:r>
            <a:r>
              <a:rPr lang="en-US" sz="1800" dirty="0" smtClean="0">
                <a:solidFill>
                  <a:schemeClr val="tx1"/>
                </a:solidFill>
                <a:latin typeface="Times New Roman" panose="02020603050405020304" pitchFamily="18" charset="0"/>
                <a:cs typeface="Times New Roman" panose="02020603050405020304" pitchFamily="18" charset="0"/>
              </a:rPr>
              <a:t>not when it belongs </a:t>
            </a:r>
            <a:r>
              <a:rPr lang="en-US" sz="1800" dirty="0">
                <a:solidFill>
                  <a:schemeClr val="tx1"/>
                </a:solidFill>
                <a:latin typeface="Times New Roman" panose="02020603050405020304" pitchFamily="18" charset="0"/>
                <a:cs typeface="Times New Roman" panose="02020603050405020304" pitchFamily="18" charset="0"/>
              </a:rPr>
              <a:t>outside that </a:t>
            </a:r>
            <a:r>
              <a:rPr lang="en-US" sz="1800" dirty="0" smtClean="0">
                <a:solidFill>
                  <a:schemeClr val="tx1"/>
                </a:solidFill>
                <a:latin typeface="Times New Roman" panose="02020603050405020304" pitchFamily="18" charset="0"/>
                <a:cs typeface="Times New Roman" panose="02020603050405020304" pitchFamily="18" charset="0"/>
              </a:rPr>
              <a:t>classes.</a:t>
            </a:r>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8948907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Limitations and Future Work(Cont.)</a:t>
            </a:r>
            <a:endParaRPr lang="en-US" dirty="0"/>
          </a:p>
        </p:txBody>
      </p:sp>
      <p:sp>
        <p:nvSpPr>
          <p:cNvPr id="3" name="Text Placeholder 2"/>
          <p:cNvSpPr>
            <a:spLocks noGrp="1"/>
          </p:cNvSpPr>
          <p:nvPr>
            <p:ph type="body" idx="1"/>
          </p:nvPr>
        </p:nvSpPr>
        <p:spPr>
          <a:xfrm>
            <a:off x="349299" y="1147425"/>
            <a:ext cx="8462807" cy="3172500"/>
          </a:xfrm>
        </p:spPr>
        <p:txBody>
          <a:bodyPr>
            <a:normAutofit/>
          </a:bodyPr>
          <a:lstStyle/>
          <a:p>
            <a:pPr marL="127000" indent="0">
              <a:buNone/>
            </a:pPr>
            <a:r>
              <a:rPr lang="en-US" b="1" dirty="0" smtClean="0">
                <a:solidFill>
                  <a:schemeClr val="tx1"/>
                </a:solidFill>
                <a:latin typeface="Times New Roman" panose="02020603050405020304" pitchFamily="18" charset="0"/>
                <a:cs typeface="Times New Roman" panose="02020603050405020304" pitchFamily="18" charset="0"/>
              </a:rPr>
              <a:t>Future Work</a:t>
            </a:r>
            <a:r>
              <a:rPr lang="en-US" dirty="0" smtClean="0">
                <a:solidFill>
                  <a:schemeClr val="tx1"/>
                </a:solidFill>
                <a:latin typeface="Times New Roman" panose="02020603050405020304" pitchFamily="18" charset="0"/>
                <a:cs typeface="Times New Roman" panose="02020603050405020304" pitchFamily="18" charset="0"/>
              </a:rPr>
              <a:t> :</a:t>
            </a:r>
          </a:p>
          <a:p>
            <a:pPr marL="127000" indent="0">
              <a:buNone/>
            </a:pPr>
            <a:endParaRPr lang="en-US" dirty="0">
              <a:solidFill>
                <a:schemeClr val="tx1"/>
              </a:solidFill>
              <a:latin typeface="Times New Roman" panose="02020603050405020304" pitchFamily="18" charset="0"/>
              <a:cs typeface="Times New Roman" panose="02020603050405020304" pitchFamily="18" charset="0"/>
            </a:endParaRPr>
          </a:p>
          <a:p>
            <a:pPr marL="127000" indent="0">
              <a:buNone/>
            </a:pPr>
            <a:endParaRPr lang="en-US" dirty="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rPr>
              <a:t>This system can be upgraded so that it can detect according to many parameter of weather condition.</a:t>
            </a:r>
            <a:endParaRPr lang="en-US" dirty="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rPr>
              <a:t>It </a:t>
            </a:r>
            <a:r>
              <a:rPr lang="en-US" dirty="0">
                <a:solidFill>
                  <a:schemeClr val="tx1"/>
                </a:solidFill>
                <a:latin typeface="Times New Roman" panose="02020603050405020304" pitchFamily="18" charset="0"/>
                <a:cs typeface="Times New Roman" panose="02020603050405020304" pitchFamily="18" charset="0"/>
              </a:rPr>
              <a:t>can be integrated into mini-drones to live detection of diseases from plants in cultivated areas.</a:t>
            </a:r>
          </a:p>
          <a:p>
            <a:r>
              <a:rPr lang="en-US" dirty="0" smtClean="0">
                <a:solidFill>
                  <a:schemeClr val="tx1"/>
                </a:solidFill>
                <a:latin typeface="Times New Roman" panose="02020603050405020304" pitchFamily="18" charset="0"/>
                <a:cs typeface="Times New Roman" panose="02020603050405020304" pitchFamily="18" charset="0"/>
              </a:rPr>
              <a:t>It </a:t>
            </a:r>
            <a:r>
              <a:rPr lang="en-US" dirty="0">
                <a:solidFill>
                  <a:schemeClr val="tx1"/>
                </a:solidFill>
                <a:latin typeface="Times New Roman" panose="02020603050405020304" pitchFamily="18" charset="0"/>
                <a:cs typeface="Times New Roman" panose="02020603050405020304" pitchFamily="18" charset="0"/>
              </a:rPr>
              <a:t>can also adopt 3 layer approach where the first layer detects if there’s any plant in an image or not, second layer tells the plant type and the third layer tells if there is any disease or not and what type of disease is there if any.</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32490394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49300" y="334525"/>
            <a:ext cx="7407000" cy="66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latin typeface="Times New Roman"/>
                <a:ea typeface="Times New Roman"/>
                <a:cs typeface="Times New Roman"/>
                <a:sym typeface="Times New Roman"/>
              </a:rPr>
              <a:t>Outline</a:t>
            </a:r>
            <a:endParaRPr sz="3000">
              <a:latin typeface="Times New Roman"/>
              <a:ea typeface="Times New Roman"/>
              <a:cs typeface="Times New Roman"/>
              <a:sym typeface="Times New Roman"/>
            </a:endParaRPr>
          </a:p>
        </p:txBody>
      </p:sp>
      <p:sp>
        <p:nvSpPr>
          <p:cNvPr id="67" name="Google Shape;67;p15"/>
          <p:cNvSpPr txBox="1">
            <a:spLocks noGrp="1"/>
          </p:cNvSpPr>
          <p:nvPr>
            <p:ph type="body" idx="1"/>
          </p:nvPr>
        </p:nvSpPr>
        <p:spPr>
          <a:xfrm>
            <a:off x="349299" y="997525"/>
            <a:ext cx="8537313" cy="3581248"/>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dirty="0">
              <a:solidFill>
                <a:schemeClr val="dk1"/>
              </a:solidFill>
              <a:latin typeface="Times New Roman"/>
              <a:ea typeface="Times New Roman"/>
              <a:cs typeface="Times New Roman"/>
              <a:sym typeface="Times New Roman"/>
            </a:endParaRPr>
          </a:p>
          <a:p>
            <a:pPr marL="457200" lvl="0" indent="-330200" algn="l" rtl="0">
              <a:spcBef>
                <a:spcPts val="1600"/>
              </a:spcBef>
              <a:spcAft>
                <a:spcPts val="0"/>
              </a:spcAft>
              <a:buClr>
                <a:schemeClr val="dk1"/>
              </a:buClr>
              <a:buSzPts val="1600"/>
              <a:buFont typeface="Times New Roman"/>
              <a:buChar char="●"/>
            </a:pPr>
            <a:r>
              <a:rPr lang="en" dirty="0" smtClean="0">
                <a:solidFill>
                  <a:schemeClr val="dk1"/>
                </a:solidFill>
                <a:latin typeface="Times New Roman"/>
                <a:ea typeface="Times New Roman"/>
                <a:cs typeface="Times New Roman"/>
                <a:sym typeface="Times New Roman"/>
              </a:rPr>
              <a:t>Objectives</a:t>
            </a:r>
            <a:endParaRPr dirty="0">
              <a:solidFill>
                <a:schemeClr val="dk1"/>
              </a:solidFill>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dirty="0" smtClean="0">
                <a:solidFill>
                  <a:schemeClr val="dk1"/>
                </a:solidFill>
                <a:latin typeface="Times New Roman"/>
                <a:ea typeface="Times New Roman"/>
                <a:cs typeface="Times New Roman"/>
                <a:sym typeface="Times New Roman"/>
              </a:rPr>
              <a:t>System Overview</a:t>
            </a:r>
            <a:endParaRPr dirty="0">
              <a:solidFill>
                <a:schemeClr val="dk1"/>
              </a:solidFill>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dirty="0" smtClean="0">
                <a:solidFill>
                  <a:schemeClr val="dk1"/>
                </a:solidFill>
                <a:latin typeface="Times New Roman"/>
                <a:ea typeface="Times New Roman"/>
                <a:cs typeface="Times New Roman"/>
                <a:sym typeface="Times New Roman"/>
              </a:rPr>
              <a:t>Methodology</a:t>
            </a:r>
          </a:p>
          <a:p>
            <a:pPr marL="457200" lvl="0" indent="-330200" algn="l" rtl="0">
              <a:spcBef>
                <a:spcPts val="0"/>
              </a:spcBef>
              <a:spcAft>
                <a:spcPts val="0"/>
              </a:spcAft>
              <a:buClr>
                <a:schemeClr val="dk1"/>
              </a:buClr>
              <a:buSzPts val="1600"/>
              <a:buFont typeface="Times New Roman"/>
              <a:buChar char="●"/>
            </a:pPr>
            <a:r>
              <a:rPr lang="en" dirty="0" smtClean="0">
                <a:solidFill>
                  <a:schemeClr val="dk1"/>
                </a:solidFill>
                <a:latin typeface="Times New Roman"/>
                <a:ea typeface="Times New Roman"/>
                <a:cs typeface="Times New Roman"/>
                <a:sym typeface="Times New Roman"/>
              </a:rPr>
              <a:t>Dataset Descriptoin</a:t>
            </a:r>
            <a:endParaRPr dirty="0">
              <a:solidFill>
                <a:schemeClr val="dk1"/>
              </a:solidFill>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dirty="0" smtClean="0">
                <a:solidFill>
                  <a:schemeClr val="dk1"/>
                </a:solidFill>
                <a:latin typeface="Times New Roman"/>
                <a:ea typeface="Times New Roman"/>
                <a:cs typeface="Times New Roman"/>
                <a:sym typeface="Times New Roman"/>
              </a:rPr>
              <a:t>Testing Image Using GUI</a:t>
            </a:r>
          </a:p>
          <a:p>
            <a:pPr marL="457200" lvl="0" indent="-330200" algn="l" rtl="0">
              <a:spcBef>
                <a:spcPts val="0"/>
              </a:spcBef>
              <a:spcAft>
                <a:spcPts val="0"/>
              </a:spcAft>
              <a:buClr>
                <a:schemeClr val="dk1"/>
              </a:buClr>
              <a:buSzPts val="1600"/>
              <a:buFont typeface="Times New Roman"/>
              <a:buChar char="●"/>
            </a:pPr>
            <a:r>
              <a:rPr lang="en" dirty="0" smtClean="0">
                <a:solidFill>
                  <a:schemeClr val="dk1"/>
                </a:solidFill>
                <a:latin typeface="Times New Roman"/>
                <a:ea typeface="Times New Roman"/>
                <a:cs typeface="Times New Roman"/>
                <a:sym typeface="Times New Roman"/>
              </a:rPr>
              <a:t>Result Analysis</a:t>
            </a:r>
            <a:endParaRPr dirty="0">
              <a:solidFill>
                <a:schemeClr val="dk1"/>
              </a:solidFill>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dirty="0" smtClean="0">
                <a:solidFill>
                  <a:schemeClr val="dk1"/>
                </a:solidFill>
                <a:latin typeface="Times New Roman"/>
                <a:ea typeface="Times New Roman"/>
                <a:cs typeface="Times New Roman"/>
                <a:sym typeface="Times New Roman"/>
              </a:rPr>
              <a:t>Limitations and Future Work </a:t>
            </a:r>
          </a:p>
          <a:p>
            <a:pPr marL="457200" lvl="0" indent="-330200" algn="l" rtl="0">
              <a:spcBef>
                <a:spcPts val="0"/>
              </a:spcBef>
              <a:spcAft>
                <a:spcPts val="0"/>
              </a:spcAft>
              <a:buClr>
                <a:schemeClr val="dk1"/>
              </a:buClr>
              <a:buSzPts val="1600"/>
              <a:buFont typeface="Times New Roman"/>
              <a:buChar char="●"/>
            </a:pPr>
            <a:r>
              <a:rPr lang="en" dirty="0" smtClean="0">
                <a:solidFill>
                  <a:schemeClr val="dk1"/>
                </a:solidFill>
                <a:latin typeface="Times New Roman"/>
                <a:ea typeface="Times New Roman"/>
                <a:cs typeface="Times New Roman"/>
                <a:sym typeface="Times New Roman"/>
              </a:rPr>
              <a:t>Conclusion</a:t>
            </a:r>
            <a:endParaRPr dirty="0">
              <a:solidFill>
                <a:schemeClr val="dk1"/>
              </a:solidFill>
              <a:latin typeface="Times New Roman"/>
              <a:ea typeface="Times New Roman"/>
              <a:cs typeface="Times New Roman"/>
              <a:sym typeface="Times New Roman"/>
            </a:endParaRPr>
          </a:p>
          <a:p>
            <a:pPr marL="0" lvl="0" indent="0" algn="l" rtl="0">
              <a:spcBef>
                <a:spcPts val="1600"/>
              </a:spcBef>
              <a:spcAft>
                <a:spcPts val="1600"/>
              </a:spcAft>
              <a:buNone/>
            </a:pPr>
            <a:endParaRPr dirty="0">
              <a:solidFill>
                <a:schemeClr val="dk1"/>
              </a:solidFill>
              <a:latin typeface="Times New Roman"/>
              <a:ea typeface="Times New Roman"/>
              <a:cs typeface="Times New Roman"/>
              <a:sym typeface="Times New Roman"/>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Conclusion</a:t>
            </a:r>
            <a:endParaRPr lang="en-US" dirty="0"/>
          </a:p>
        </p:txBody>
      </p:sp>
      <p:sp>
        <p:nvSpPr>
          <p:cNvPr id="3" name="Text Placeholder 2"/>
          <p:cNvSpPr>
            <a:spLocks noGrp="1"/>
          </p:cNvSpPr>
          <p:nvPr>
            <p:ph type="body" idx="1"/>
          </p:nvPr>
        </p:nvSpPr>
        <p:spPr>
          <a:xfrm>
            <a:off x="349300" y="1147425"/>
            <a:ext cx="8672780" cy="3172500"/>
          </a:xfrm>
        </p:spPr>
        <p:txBody>
          <a:bodyPr/>
          <a:lstStyle/>
          <a:p>
            <a:r>
              <a:rPr lang="en-US" dirty="0">
                <a:solidFill>
                  <a:schemeClr val="tx1"/>
                </a:solidFill>
                <a:latin typeface="Times New Roman" panose="02020603050405020304" pitchFamily="18" charset="0"/>
                <a:cs typeface="Times New Roman" panose="02020603050405020304" pitchFamily="18" charset="0"/>
              </a:rPr>
              <a:t>The proposed </a:t>
            </a:r>
            <a:r>
              <a:rPr lang="en-US" dirty="0" smtClean="0">
                <a:solidFill>
                  <a:schemeClr val="tx1"/>
                </a:solidFill>
                <a:latin typeface="Times New Roman" panose="02020603050405020304" pitchFamily="18" charset="0"/>
                <a:cs typeface="Times New Roman" panose="02020603050405020304" pitchFamily="18" charset="0"/>
              </a:rPr>
              <a:t>methodology </a:t>
            </a:r>
            <a:r>
              <a:rPr lang="en-US" dirty="0">
                <a:solidFill>
                  <a:schemeClr val="tx1"/>
                </a:solidFill>
                <a:latin typeface="Times New Roman" panose="02020603050405020304" pitchFamily="18" charset="0"/>
                <a:cs typeface="Times New Roman" panose="02020603050405020304" pitchFamily="18" charset="0"/>
              </a:rPr>
              <a:t>in the crop prediction and crop's leaf disease detection system focus on generating an advance and efficient </a:t>
            </a:r>
            <a:r>
              <a:rPr lang="en-US" dirty="0" smtClean="0">
                <a:solidFill>
                  <a:schemeClr val="tx1"/>
                </a:solidFill>
                <a:latin typeface="Times New Roman" panose="02020603050405020304" pitchFamily="18" charset="0"/>
                <a:cs typeface="Times New Roman" panose="02020603050405020304" pitchFamily="18" charset="0"/>
              </a:rPr>
              <a:t>system.</a:t>
            </a:r>
          </a:p>
          <a:p>
            <a:r>
              <a:rPr lang="en-US" dirty="0" smtClean="0">
                <a:solidFill>
                  <a:schemeClr val="tx1"/>
                </a:solidFill>
                <a:latin typeface="Times New Roman" panose="02020603050405020304" pitchFamily="18" charset="0"/>
                <a:cs typeface="Times New Roman" panose="02020603050405020304" pitchFamily="18" charset="0"/>
              </a:rPr>
              <a:t>It </a:t>
            </a:r>
            <a:r>
              <a:rPr lang="en-US" dirty="0">
                <a:solidFill>
                  <a:schemeClr val="tx1"/>
                </a:solidFill>
                <a:latin typeface="Times New Roman" panose="02020603050405020304" pitchFamily="18" charset="0"/>
                <a:cs typeface="Times New Roman" panose="02020603050405020304" pitchFamily="18" charset="0"/>
              </a:rPr>
              <a:t>makes the process of creating high yield of crop much more easier for the farmers</a:t>
            </a:r>
            <a:r>
              <a:rPr lang="en-US" dirty="0" smtClean="0">
                <a:solidFill>
                  <a:schemeClr val="tx1"/>
                </a:solidFill>
                <a:latin typeface="Times New Roman" panose="02020603050405020304" pitchFamily="18" charset="0"/>
                <a:cs typeface="Times New Roman" panose="02020603050405020304" pitchFamily="18" charset="0"/>
              </a:rPr>
              <a:t>.</a:t>
            </a:r>
          </a:p>
          <a:p>
            <a:r>
              <a:rPr lang="en-US" dirty="0">
                <a:solidFill>
                  <a:schemeClr val="tx1"/>
                </a:solidFill>
                <a:latin typeface="Times New Roman" panose="02020603050405020304" pitchFamily="18" charset="0"/>
                <a:cs typeface="Times New Roman" panose="02020603050405020304" pitchFamily="18" charset="0"/>
              </a:rPr>
              <a:t>The project aims to predict crop and detect the most common </a:t>
            </a:r>
            <a:r>
              <a:rPr lang="en-US" dirty="0" smtClean="0">
                <a:solidFill>
                  <a:schemeClr val="tx1"/>
                </a:solidFill>
                <a:latin typeface="Times New Roman" panose="02020603050405020304" pitchFamily="18" charset="0"/>
                <a:cs typeface="Times New Roman" panose="02020603050405020304" pitchFamily="18" charset="0"/>
              </a:rPr>
              <a:t>diseases of crop.</a:t>
            </a:r>
          </a:p>
          <a:p>
            <a:r>
              <a:rPr lang="en-US" dirty="0" smtClean="0">
                <a:solidFill>
                  <a:schemeClr val="tx1"/>
                </a:solidFill>
                <a:latin typeface="Times New Roman" panose="02020603050405020304" pitchFamily="18" charset="0"/>
                <a:cs typeface="Times New Roman" panose="02020603050405020304" pitchFamily="18" charset="0"/>
              </a:rPr>
              <a:t>Using this system, the </a:t>
            </a:r>
            <a:r>
              <a:rPr lang="en-US" dirty="0">
                <a:solidFill>
                  <a:schemeClr val="tx1"/>
                </a:solidFill>
                <a:latin typeface="Times New Roman" panose="02020603050405020304" pitchFamily="18" charset="0"/>
                <a:cs typeface="Times New Roman" panose="02020603050405020304" pitchFamily="18" charset="0"/>
              </a:rPr>
              <a:t>farmer will be able to accurately detect the type of disease </a:t>
            </a:r>
            <a:r>
              <a:rPr lang="en-US" dirty="0" smtClean="0">
                <a:solidFill>
                  <a:schemeClr val="tx1"/>
                </a:solidFill>
                <a:latin typeface="Times New Roman" panose="02020603050405020304" pitchFamily="18" charset="0"/>
                <a:cs typeface="Times New Roman" panose="02020603050405020304" pitchFamily="18" charset="0"/>
              </a:rPr>
              <a:t>of a </a:t>
            </a:r>
            <a:r>
              <a:rPr lang="en-US" dirty="0">
                <a:solidFill>
                  <a:schemeClr val="tx1"/>
                </a:solidFill>
                <a:latin typeface="Times New Roman" panose="02020603050405020304" pitchFamily="18" charset="0"/>
                <a:cs typeface="Times New Roman" panose="02020603050405020304" pitchFamily="18" charset="0"/>
              </a:rPr>
              <a:t>particular </a:t>
            </a:r>
            <a:r>
              <a:rPr lang="en-US" dirty="0" smtClean="0">
                <a:solidFill>
                  <a:schemeClr val="tx1"/>
                </a:solidFill>
                <a:latin typeface="Times New Roman" panose="02020603050405020304" pitchFamily="18" charset="0"/>
                <a:cs typeface="Times New Roman" panose="02020603050405020304" pitchFamily="18" charset="0"/>
              </a:rPr>
              <a:t>plant.</a:t>
            </a:r>
          </a:p>
          <a:p>
            <a:r>
              <a:rPr lang="en-US" dirty="0">
                <a:solidFill>
                  <a:schemeClr val="tx1"/>
                </a:solidFill>
                <a:latin typeface="Times New Roman" panose="02020603050405020304" pitchFamily="18" charset="0"/>
                <a:cs typeface="Times New Roman" panose="02020603050405020304" pitchFamily="18" charset="0"/>
              </a:rPr>
              <a:t>It aims to make the life of farmers easier.</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28137469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References</a:t>
            </a:r>
            <a:endParaRPr lang="en-US" dirty="0"/>
          </a:p>
        </p:txBody>
      </p:sp>
      <p:sp>
        <p:nvSpPr>
          <p:cNvPr id="3" name="Text Placeholder 2"/>
          <p:cNvSpPr>
            <a:spLocks noGrp="1"/>
          </p:cNvSpPr>
          <p:nvPr>
            <p:ph type="body" idx="1"/>
          </p:nvPr>
        </p:nvSpPr>
        <p:spPr>
          <a:xfrm>
            <a:off x="250613" y="1049867"/>
            <a:ext cx="8770545" cy="3270058"/>
          </a:xfrm>
        </p:spPr>
        <p:txBody>
          <a:bodyPr/>
          <a:lstStyle/>
          <a:p>
            <a:pPr marL="127000" indent="0">
              <a:buNone/>
            </a:pPr>
            <a:r>
              <a:rPr lang="en-US" dirty="0">
                <a:solidFill>
                  <a:schemeClr val="tx1"/>
                </a:solidFill>
                <a:latin typeface="Times New Roman" panose="02020603050405020304" pitchFamily="18" charset="0"/>
                <a:cs typeface="Times New Roman" panose="02020603050405020304" pitchFamily="18" charset="0"/>
              </a:rPr>
              <a:t>[1] </a:t>
            </a:r>
            <a:r>
              <a:rPr lang="en-US" dirty="0" err="1">
                <a:solidFill>
                  <a:schemeClr val="tx1"/>
                </a:solidFill>
                <a:latin typeface="Times New Roman" panose="02020603050405020304" pitchFamily="18" charset="0"/>
                <a:cs typeface="Times New Roman" panose="02020603050405020304" pitchFamily="18" charset="0"/>
              </a:rPr>
              <a:t>Yann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LeCun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Yoshua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Bengio</a:t>
            </a:r>
            <a:r>
              <a:rPr lang="en-US" dirty="0">
                <a:solidFill>
                  <a:schemeClr val="tx1"/>
                </a:solidFill>
                <a:latin typeface="Times New Roman" panose="02020603050405020304" pitchFamily="18" charset="0"/>
                <a:cs typeface="Times New Roman" panose="02020603050405020304" pitchFamily="18" charset="0"/>
              </a:rPr>
              <a:t>, et al. Convolutional networks for </a:t>
            </a:r>
            <a:r>
              <a:rPr lang="en-US" dirty="0" err="1">
                <a:solidFill>
                  <a:schemeClr val="tx1"/>
                </a:solidFill>
                <a:latin typeface="Times New Roman" panose="02020603050405020304" pitchFamily="18" charset="0"/>
                <a:cs typeface="Times New Roman" panose="02020603050405020304" pitchFamily="18" charset="0"/>
              </a:rPr>
              <a:t>images,speech</a:t>
            </a:r>
            <a:r>
              <a:rPr lang="en-US" dirty="0">
                <a:solidFill>
                  <a:schemeClr val="tx1"/>
                </a:solidFill>
                <a:latin typeface="Times New Roman" panose="02020603050405020304" pitchFamily="18" charset="0"/>
                <a:cs typeface="Times New Roman" panose="02020603050405020304" pitchFamily="18" charset="0"/>
              </a:rPr>
              <a:t>, and time </a:t>
            </a:r>
            <a:r>
              <a:rPr lang="en-US" dirty="0" err="1">
                <a:solidFill>
                  <a:schemeClr val="tx1"/>
                </a:solidFill>
                <a:latin typeface="Times New Roman" panose="02020603050405020304" pitchFamily="18" charset="0"/>
                <a:cs typeface="Times New Roman" panose="02020603050405020304" pitchFamily="18" charset="0"/>
              </a:rPr>
              <a:t>series.The</a:t>
            </a:r>
            <a:r>
              <a:rPr lang="en-US" dirty="0">
                <a:solidFill>
                  <a:schemeClr val="tx1"/>
                </a:solidFill>
                <a:latin typeface="Times New Roman" panose="02020603050405020304" pitchFamily="18" charset="0"/>
                <a:cs typeface="Times New Roman" panose="02020603050405020304" pitchFamily="18" charset="0"/>
              </a:rPr>
              <a:t> handbook of brain theory and neural net-works, 3361(10):1995, 1995</a:t>
            </a:r>
            <a:r>
              <a:rPr lang="en-US" dirty="0" smtClean="0">
                <a:solidFill>
                  <a:schemeClr val="tx1"/>
                </a:solidFill>
                <a:latin typeface="Times New Roman" panose="02020603050405020304" pitchFamily="18" charset="0"/>
                <a:cs typeface="Times New Roman" panose="02020603050405020304" pitchFamily="18" charset="0"/>
              </a:rPr>
              <a:t>.</a:t>
            </a:r>
          </a:p>
          <a:p>
            <a:pPr marL="127000" indent="0">
              <a:buNone/>
            </a:pPr>
            <a:r>
              <a:rPr lang="en-US" dirty="0" smtClean="0">
                <a:solidFill>
                  <a:schemeClr val="tx1"/>
                </a:solidFill>
                <a:latin typeface="Times New Roman" panose="02020603050405020304" pitchFamily="18" charset="0"/>
                <a:cs typeface="Times New Roman" panose="02020603050405020304" pitchFamily="18" charset="0"/>
              </a:rPr>
              <a:t>[</a:t>
            </a:r>
            <a:r>
              <a:rPr lang="en-US" dirty="0">
                <a:solidFill>
                  <a:schemeClr val="tx1"/>
                </a:solidFill>
                <a:latin typeface="Times New Roman" panose="02020603050405020304" pitchFamily="18" charset="0"/>
                <a:cs typeface="Times New Roman" panose="02020603050405020304" pitchFamily="18" charset="0"/>
              </a:rPr>
              <a:t>2] I. Oliveira, R. L. F. Cunha, B. Silva, and M. </a:t>
            </a:r>
            <a:r>
              <a:rPr lang="en-US" dirty="0" err="1">
                <a:solidFill>
                  <a:schemeClr val="tx1"/>
                </a:solidFill>
                <a:latin typeface="Times New Roman" panose="02020603050405020304" pitchFamily="18" charset="0"/>
                <a:cs typeface="Times New Roman" panose="02020603050405020304" pitchFamily="18" charset="0"/>
              </a:rPr>
              <a:t>Netto</a:t>
            </a:r>
            <a:r>
              <a:rPr lang="en-US" dirty="0">
                <a:solidFill>
                  <a:schemeClr val="tx1"/>
                </a:solidFill>
                <a:latin typeface="Times New Roman" panose="02020603050405020304" pitchFamily="18" charset="0"/>
                <a:cs typeface="Times New Roman" panose="02020603050405020304" pitchFamily="18" charset="0"/>
              </a:rPr>
              <a:t>. A scalable </a:t>
            </a:r>
            <a:r>
              <a:rPr lang="en-US" dirty="0" err="1">
                <a:solidFill>
                  <a:schemeClr val="tx1"/>
                </a:solidFill>
                <a:latin typeface="Times New Roman" panose="02020603050405020304" pitchFamily="18" charset="0"/>
                <a:cs typeface="Times New Roman" panose="02020603050405020304" pitchFamily="18" charset="0"/>
              </a:rPr>
              <a:t>machinelearning</a:t>
            </a:r>
            <a:r>
              <a:rPr lang="en-US" dirty="0">
                <a:solidFill>
                  <a:schemeClr val="tx1"/>
                </a:solidFill>
                <a:latin typeface="Times New Roman" panose="02020603050405020304" pitchFamily="18" charset="0"/>
                <a:cs typeface="Times New Roman" panose="02020603050405020304" pitchFamily="18" charset="0"/>
              </a:rPr>
              <a:t> system for pre-season agriculture yield forecast.2018 IEEE 14thInternational Conference on e-Science (e-Science), pages 423–430, 2018</a:t>
            </a:r>
            <a:r>
              <a:rPr lang="en-US" dirty="0" smtClean="0">
                <a:solidFill>
                  <a:schemeClr val="tx1"/>
                </a:solidFill>
                <a:latin typeface="Times New Roman" panose="02020603050405020304" pitchFamily="18" charset="0"/>
                <a:cs typeface="Times New Roman" panose="02020603050405020304" pitchFamily="18" charset="0"/>
              </a:rPr>
              <a:t>.</a:t>
            </a:r>
          </a:p>
          <a:p>
            <a:pPr marL="127000" indent="0">
              <a:buNone/>
            </a:pPr>
            <a:r>
              <a:rPr lang="en-US" dirty="0" smtClean="0">
                <a:solidFill>
                  <a:schemeClr val="tx1"/>
                </a:solidFill>
                <a:latin typeface="Times New Roman" panose="02020603050405020304" pitchFamily="18" charset="0"/>
                <a:cs typeface="Times New Roman" panose="02020603050405020304" pitchFamily="18" charset="0"/>
              </a:rPr>
              <a:t>[</a:t>
            </a:r>
            <a:r>
              <a:rPr lang="en-US" dirty="0">
                <a:solidFill>
                  <a:schemeClr val="tx1"/>
                </a:solidFill>
                <a:latin typeface="Times New Roman" panose="02020603050405020304" pitchFamily="18" charset="0"/>
                <a:cs typeface="Times New Roman" panose="02020603050405020304" pitchFamily="18" charset="0"/>
              </a:rPr>
              <a:t>3] L. </a:t>
            </a:r>
            <a:r>
              <a:rPr lang="en-US" dirty="0" err="1">
                <a:solidFill>
                  <a:schemeClr val="tx1"/>
                </a:solidFill>
                <a:latin typeface="Times New Roman" panose="02020603050405020304" pitchFamily="18" charset="0"/>
                <a:cs typeface="Times New Roman" panose="02020603050405020304" pitchFamily="18" charset="0"/>
              </a:rPr>
              <a:t>Sherly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Puspha</a:t>
            </a:r>
            <a:r>
              <a:rPr lang="en-US" dirty="0">
                <a:solidFill>
                  <a:schemeClr val="tx1"/>
                </a:solidFill>
                <a:latin typeface="Times New Roman" panose="02020603050405020304" pitchFamily="18" charset="0"/>
                <a:cs typeface="Times New Roman" panose="02020603050405020304" pitchFamily="18" charset="0"/>
              </a:rPr>
              <a:t> Annabel, T. </a:t>
            </a:r>
            <a:r>
              <a:rPr lang="en-US" dirty="0" err="1">
                <a:solidFill>
                  <a:schemeClr val="tx1"/>
                </a:solidFill>
                <a:latin typeface="Times New Roman" panose="02020603050405020304" pitchFamily="18" charset="0"/>
                <a:cs typeface="Times New Roman" panose="02020603050405020304" pitchFamily="18" charset="0"/>
              </a:rPr>
              <a:t>Annapoorani</a:t>
            </a:r>
            <a:r>
              <a:rPr lang="en-US" dirty="0">
                <a:solidFill>
                  <a:schemeClr val="tx1"/>
                </a:solidFill>
                <a:latin typeface="Times New Roman" panose="02020603050405020304" pitchFamily="18" charset="0"/>
                <a:cs typeface="Times New Roman" panose="02020603050405020304" pitchFamily="18" charset="0"/>
              </a:rPr>
              <a:t>, and P. </a:t>
            </a:r>
            <a:r>
              <a:rPr lang="en-US" dirty="0" err="1">
                <a:solidFill>
                  <a:schemeClr val="tx1"/>
                </a:solidFill>
                <a:latin typeface="Times New Roman" panose="02020603050405020304" pitchFamily="18" charset="0"/>
                <a:cs typeface="Times New Roman" panose="02020603050405020304" pitchFamily="18" charset="0"/>
              </a:rPr>
              <a:t>Deepalakshmi</a:t>
            </a:r>
            <a:r>
              <a:rPr lang="en-US" dirty="0">
                <a:solidFill>
                  <a:schemeClr val="tx1"/>
                </a:solidFill>
                <a:latin typeface="Times New Roman" panose="02020603050405020304" pitchFamily="18" charset="0"/>
                <a:cs typeface="Times New Roman" panose="02020603050405020304" pitchFamily="18" charset="0"/>
              </a:rPr>
              <a:t>. Ma-chine learning for plant leaf disease detection and classification – a review.In2019 International Conference on Communication and Signal Process-</a:t>
            </a:r>
            <a:r>
              <a:rPr lang="en-US" dirty="0" err="1">
                <a:solidFill>
                  <a:schemeClr val="tx1"/>
                </a:solidFill>
                <a:latin typeface="Times New Roman" panose="02020603050405020304" pitchFamily="18" charset="0"/>
                <a:cs typeface="Times New Roman" panose="02020603050405020304" pitchFamily="18" charset="0"/>
              </a:rPr>
              <a:t>ing</a:t>
            </a:r>
            <a:r>
              <a:rPr lang="en-US" dirty="0">
                <a:solidFill>
                  <a:schemeClr val="tx1"/>
                </a:solidFill>
                <a:latin typeface="Times New Roman" panose="02020603050405020304" pitchFamily="18" charset="0"/>
                <a:cs typeface="Times New Roman" panose="02020603050405020304" pitchFamily="18" charset="0"/>
              </a:rPr>
              <a:t> (ICCSP), pages 0538–0542, 2019</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2182968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84016"/>
            <a:ext cx="9143999" cy="4090800"/>
          </a:xfrm>
        </p:spPr>
        <p: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Thank You</a:t>
            </a:r>
            <a:br>
              <a:rPr lang="en-US" dirty="0" smtClean="0">
                <a:solidFill>
                  <a:schemeClr val="tx1"/>
                </a:solidFill>
                <a:latin typeface="Times New Roman" panose="02020603050405020304" pitchFamily="18" charset="0"/>
                <a:cs typeface="Times New Roman" panose="02020603050405020304" pitchFamily="18" charset="0"/>
              </a:rPr>
            </a:br>
            <a:r>
              <a:rPr lang="en-US" dirty="0" smtClean="0">
                <a:solidFill>
                  <a:schemeClr val="tx1"/>
                </a:solidFill>
                <a:latin typeface="Times New Roman" panose="02020603050405020304" pitchFamily="18" charset="0"/>
                <a:cs typeface="Times New Roman" panose="02020603050405020304" pitchFamily="18" charset="0"/>
              </a:rPr>
              <a:t>Any Questions?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9269193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49300" y="334525"/>
            <a:ext cx="7407000" cy="66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smtClean="0">
                <a:latin typeface="Times New Roman"/>
                <a:ea typeface="Times New Roman"/>
                <a:cs typeface="Times New Roman"/>
                <a:sym typeface="Times New Roman"/>
              </a:rPr>
              <a:t>Objectives</a:t>
            </a:r>
            <a:r>
              <a:rPr lang="en" sz="3000" dirty="0">
                <a:latin typeface="Times New Roman"/>
                <a:ea typeface="Times New Roman"/>
                <a:cs typeface="Times New Roman"/>
                <a:sym typeface="Times New Roman"/>
              </a:rPr>
              <a:t>:</a:t>
            </a:r>
            <a:endParaRPr sz="3000" dirty="0">
              <a:latin typeface="Times New Roman"/>
              <a:ea typeface="Times New Roman"/>
              <a:cs typeface="Times New Roman"/>
              <a:sym typeface="Times New Roman"/>
            </a:endParaRPr>
          </a:p>
        </p:txBody>
      </p:sp>
      <p:sp>
        <p:nvSpPr>
          <p:cNvPr id="73" name="Google Shape;73;p16"/>
          <p:cNvSpPr txBox="1">
            <a:spLocks noGrp="1"/>
          </p:cNvSpPr>
          <p:nvPr>
            <p:ph type="body" idx="1"/>
          </p:nvPr>
        </p:nvSpPr>
        <p:spPr>
          <a:xfrm>
            <a:off x="349299" y="1147425"/>
            <a:ext cx="8456033" cy="3329748"/>
          </a:xfrm>
          <a:prstGeom prst="rect">
            <a:avLst/>
          </a:prstGeom>
        </p:spPr>
        <p:txBody>
          <a:bodyPr spcFirstLastPara="1" wrap="square" lIns="91425" tIns="91425" rIns="91425" bIns="91425" anchor="t" anchorCtr="0">
            <a:noAutofit/>
          </a:bodyPr>
          <a:lstStyle/>
          <a:p>
            <a:pPr marL="457200" lvl="0" indent="0" algn="l" rtl="0">
              <a:lnSpc>
                <a:spcPct val="90000"/>
              </a:lnSpc>
              <a:spcBef>
                <a:spcPts val="1000"/>
              </a:spcBef>
              <a:spcAft>
                <a:spcPts val="0"/>
              </a:spcAft>
              <a:buNone/>
            </a:pPr>
            <a:endParaRPr dirty="0">
              <a:solidFill>
                <a:schemeClr val="dk1"/>
              </a:solidFill>
              <a:latin typeface="Times New Roman"/>
              <a:ea typeface="Times New Roman"/>
              <a:cs typeface="Times New Roman"/>
              <a:sym typeface="Times New Roman"/>
            </a:endParaRPr>
          </a:p>
          <a:p>
            <a:pPr lvl="0">
              <a:lnSpc>
                <a:spcPct val="90000"/>
              </a:lnSpc>
              <a:spcBef>
                <a:spcPts val="1000"/>
              </a:spcBef>
              <a:buClr>
                <a:schemeClr val="dk1"/>
              </a:buClr>
              <a:buFont typeface="Times New Roman"/>
              <a:buChar char="●"/>
            </a:pPr>
            <a:r>
              <a:rPr lang="en-US" dirty="0">
                <a:solidFill>
                  <a:schemeClr val="dk1"/>
                </a:solidFill>
                <a:latin typeface="Times New Roman"/>
                <a:ea typeface="Times New Roman"/>
                <a:cs typeface="Times New Roman"/>
                <a:sym typeface="Times New Roman"/>
              </a:rPr>
              <a:t>To develop a system that selects a right crop according to the given climate and soil properties data</a:t>
            </a:r>
            <a:r>
              <a:rPr lang="en-US" dirty="0" smtClean="0">
                <a:solidFill>
                  <a:schemeClr val="dk1"/>
                </a:solidFill>
                <a:latin typeface="Times New Roman"/>
                <a:ea typeface="Times New Roman"/>
                <a:cs typeface="Times New Roman"/>
                <a:sym typeface="Times New Roman"/>
              </a:rPr>
              <a:t>.</a:t>
            </a:r>
            <a:endParaRPr dirty="0">
              <a:solidFill>
                <a:schemeClr val="dk1"/>
              </a:solidFill>
              <a:latin typeface="Times New Roman"/>
              <a:ea typeface="Times New Roman"/>
              <a:cs typeface="Times New Roman"/>
              <a:sym typeface="Times New Roman"/>
            </a:endParaRPr>
          </a:p>
          <a:p>
            <a:pPr lvl="0">
              <a:lnSpc>
                <a:spcPct val="90000"/>
              </a:lnSpc>
              <a:buClr>
                <a:schemeClr val="dk1"/>
              </a:buClr>
              <a:buFont typeface="Times New Roman"/>
              <a:buChar char="●"/>
            </a:pPr>
            <a:r>
              <a:rPr lang="en-US" dirty="0">
                <a:solidFill>
                  <a:schemeClr val="dk1"/>
                </a:solidFill>
                <a:latin typeface="Times New Roman"/>
                <a:ea typeface="Times New Roman"/>
                <a:cs typeface="Times New Roman"/>
                <a:sym typeface="Times New Roman"/>
              </a:rPr>
              <a:t>To design the system for predicting crop and detecting crop </a:t>
            </a:r>
            <a:r>
              <a:rPr lang="en-US" dirty="0" smtClean="0">
                <a:solidFill>
                  <a:schemeClr val="dk1"/>
                </a:solidFill>
                <a:latin typeface="Times New Roman"/>
                <a:ea typeface="Times New Roman"/>
                <a:cs typeface="Times New Roman"/>
                <a:sym typeface="Times New Roman"/>
              </a:rPr>
              <a:t>disease</a:t>
            </a:r>
            <a:r>
              <a:rPr lang="en" dirty="0">
                <a:solidFill>
                  <a:schemeClr val="dk1"/>
                </a:solidFill>
                <a:latin typeface="Times New Roman"/>
                <a:ea typeface="Times New Roman"/>
                <a:cs typeface="Times New Roman"/>
                <a:sym typeface="Times New Roman"/>
              </a:rPr>
              <a:t>.</a:t>
            </a:r>
            <a:endParaRPr dirty="0">
              <a:solidFill>
                <a:schemeClr val="dk1"/>
              </a:solidFill>
              <a:latin typeface="Times New Roman"/>
              <a:ea typeface="Times New Roman"/>
              <a:cs typeface="Times New Roman"/>
              <a:sym typeface="Times New Roman"/>
            </a:endParaRPr>
          </a:p>
          <a:p>
            <a:pPr lvl="0">
              <a:lnSpc>
                <a:spcPct val="90000"/>
              </a:lnSpc>
              <a:buClr>
                <a:schemeClr val="dk1"/>
              </a:buClr>
              <a:buFont typeface="Times New Roman"/>
              <a:buChar char="●"/>
            </a:pPr>
            <a:r>
              <a:rPr lang="en-US" dirty="0">
                <a:solidFill>
                  <a:schemeClr val="dk1"/>
                </a:solidFill>
                <a:latin typeface="Times New Roman"/>
                <a:ea typeface="Times New Roman"/>
                <a:cs typeface="Times New Roman"/>
                <a:sym typeface="Times New Roman"/>
              </a:rPr>
              <a:t>To implement the designed system with a </a:t>
            </a:r>
            <a:r>
              <a:rPr lang="en-US" dirty="0" err="1" smtClean="0">
                <a:solidFill>
                  <a:schemeClr val="dk1"/>
                </a:solidFill>
                <a:latin typeface="Times New Roman"/>
                <a:ea typeface="Times New Roman"/>
                <a:cs typeface="Times New Roman"/>
                <a:sym typeface="Times New Roman"/>
              </a:rPr>
              <a:t>tkinter</a:t>
            </a:r>
            <a:r>
              <a:rPr lang="en-US" dirty="0" smtClean="0">
                <a:solidFill>
                  <a:schemeClr val="dk1"/>
                </a:solidFill>
                <a:latin typeface="Times New Roman"/>
                <a:ea typeface="Times New Roman"/>
                <a:cs typeface="Times New Roman"/>
                <a:sym typeface="Times New Roman"/>
              </a:rPr>
              <a:t> </a:t>
            </a:r>
            <a:r>
              <a:rPr lang="en-US" dirty="0">
                <a:solidFill>
                  <a:schemeClr val="dk1"/>
                </a:solidFill>
                <a:latin typeface="Times New Roman"/>
                <a:ea typeface="Times New Roman"/>
                <a:cs typeface="Times New Roman"/>
                <a:sym typeface="Times New Roman"/>
              </a:rPr>
              <a:t>based GUI</a:t>
            </a:r>
            <a:r>
              <a:rPr lang="en-US" dirty="0" smtClean="0">
                <a:solidFill>
                  <a:schemeClr val="dk1"/>
                </a:solidFill>
                <a:latin typeface="Times New Roman"/>
                <a:ea typeface="Times New Roman"/>
                <a:cs typeface="Times New Roman"/>
                <a:sym typeface="Times New Roman"/>
              </a:rPr>
              <a:t>.</a:t>
            </a:r>
            <a:endParaRPr lang="en" dirty="0" smtClean="0">
              <a:solidFill>
                <a:schemeClr val="dk1"/>
              </a:solidFill>
              <a:latin typeface="Times New Roman"/>
              <a:ea typeface="Times New Roman"/>
              <a:cs typeface="Times New Roman"/>
              <a:sym typeface="Times New Roman"/>
            </a:endParaRPr>
          </a:p>
          <a:p>
            <a:pPr lvl="0">
              <a:lnSpc>
                <a:spcPct val="90000"/>
              </a:lnSpc>
              <a:buClr>
                <a:schemeClr val="dk1"/>
              </a:buClr>
              <a:buFont typeface="Times New Roman"/>
              <a:buChar char="●"/>
            </a:pPr>
            <a:r>
              <a:rPr lang="en-US" dirty="0">
                <a:solidFill>
                  <a:schemeClr val="dk1"/>
                </a:solidFill>
                <a:latin typeface="Times New Roman"/>
                <a:ea typeface="Times New Roman"/>
                <a:cs typeface="Times New Roman"/>
                <a:sym typeface="Times New Roman"/>
              </a:rPr>
              <a:t>To carry out the testing process of the implemented system.</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1600"/>
              </a:spcAft>
              <a:buNone/>
            </a:pPr>
            <a:endParaRPr dirty="0">
              <a:latin typeface="Times New Roman"/>
              <a:ea typeface="Times New Roman"/>
              <a:cs typeface="Times New Roman"/>
              <a:sym typeface="Times New Roman"/>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49300" y="334525"/>
            <a:ext cx="7407000" cy="66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latin typeface="Times New Roman"/>
                <a:ea typeface="Times New Roman"/>
                <a:cs typeface="Times New Roman"/>
                <a:sym typeface="Times New Roman"/>
              </a:rPr>
              <a:t>System Overview</a:t>
            </a:r>
            <a:endParaRPr sz="3000">
              <a:latin typeface="Times New Roman"/>
              <a:ea typeface="Times New Roman"/>
              <a:cs typeface="Times New Roman"/>
              <a:sym typeface="Times New Roman"/>
            </a:endParaRPr>
          </a:p>
        </p:txBody>
      </p:sp>
      <p:sp>
        <p:nvSpPr>
          <p:cNvPr id="79" name="Google Shape;79;p17"/>
          <p:cNvSpPr txBox="1">
            <a:spLocks noGrp="1"/>
          </p:cNvSpPr>
          <p:nvPr>
            <p:ph type="body" idx="1"/>
          </p:nvPr>
        </p:nvSpPr>
        <p:spPr>
          <a:xfrm>
            <a:off x="216747" y="1147425"/>
            <a:ext cx="8804411" cy="3377162"/>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dirty="0">
              <a:solidFill>
                <a:srgbClr val="0E101A"/>
              </a:solidFill>
              <a:latin typeface="Times New Roman"/>
              <a:ea typeface="Times New Roman"/>
              <a:cs typeface="Times New Roman"/>
              <a:sym typeface="Times New Roman"/>
            </a:endParaRPr>
          </a:p>
          <a:p>
            <a:pPr marL="457200" lvl="0" indent="0" algn="l" rtl="0">
              <a:spcBef>
                <a:spcPts val="0"/>
              </a:spcBef>
              <a:spcAft>
                <a:spcPts val="0"/>
              </a:spcAft>
              <a:buNone/>
            </a:pPr>
            <a:endParaRPr dirty="0">
              <a:solidFill>
                <a:srgbClr val="0E101A"/>
              </a:solidFill>
              <a:latin typeface="Times New Roman"/>
              <a:ea typeface="Times New Roman"/>
              <a:cs typeface="Times New Roman"/>
              <a:sym typeface="Times New Roman"/>
            </a:endParaRPr>
          </a:p>
          <a:p>
            <a:pPr marL="457200" lvl="0" indent="-330200" algn="l" rtl="0">
              <a:spcBef>
                <a:spcPts val="0"/>
              </a:spcBef>
              <a:spcAft>
                <a:spcPts val="0"/>
              </a:spcAft>
              <a:buClr>
                <a:srgbClr val="0E101A"/>
              </a:buClr>
              <a:buSzPts val="1600"/>
              <a:buFont typeface="Times New Roman"/>
              <a:buChar char="●"/>
            </a:pPr>
            <a:r>
              <a:rPr lang="en" dirty="0" smtClean="0">
                <a:solidFill>
                  <a:srgbClr val="0E101A"/>
                </a:solidFill>
                <a:latin typeface="Times New Roman"/>
                <a:ea typeface="Times New Roman"/>
                <a:cs typeface="Times New Roman"/>
                <a:sym typeface="Times New Roman"/>
              </a:rPr>
              <a:t>Crop Prediction and Disease Detection System.</a:t>
            </a:r>
            <a:endParaRPr dirty="0">
              <a:solidFill>
                <a:srgbClr val="0E101A"/>
              </a:solidFill>
              <a:latin typeface="Times New Roman"/>
              <a:ea typeface="Times New Roman"/>
              <a:cs typeface="Times New Roman"/>
              <a:sym typeface="Times New Roman"/>
            </a:endParaRPr>
          </a:p>
          <a:p>
            <a:pPr marL="457200" lvl="0" indent="-330200" algn="l" rtl="0">
              <a:spcBef>
                <a:spcPts val="0"/>
              </a:spcBef>
              <a:spcAft>
                <a:spcPts val="0"/>
              </a:spcAft>
              <a:buClr>
                <a:srgbClr val="0E101A"/>
              </a:buClr>
              <a:buSzPts val="1600"/>
              <a:buFont typeface="Times New Roman"/>
              <a:buChar char="●"/>
            </a:pPr>
            <a:r>
              <a:rPr lang="en" dirty="0">
                <a:solidFill>
                  <a:srgbClr val="0E101A"/>
                </a:solidFill>
                <a:latin typeface="Times New Roman"/>
                <a:ea typeface="Times New Roman"/>
                <a:cs typeface="Times New Roman"/>
                <a:sym typeface="Times New Roman"/>
              </a:rPr>
              <a:t>It has </a:t>
            </a:r>
            <a:r>
              <a:rPr lang="en" dirty="0" smtClean="0">
                <a:solidFill>
                  <a:srgbClr val="0E101A"/>
                </a:solidFill>
                <a:latin typeface="Times New Roman"/>
                <a:ea typeface="Times New Roman"/>
                <a:cs typeface="Times New Roman"/>
                <a:sym typeface="Times New Roman"/>
              </a:rPr>
              <a:t>two parts.</a:t>
            </a:r>
          </a:p>
          <a:p>
            <a:pPr marL="457200" lvl="0" indent="-330200" algn="l" rtl="0">
              <a:spcBef>
                <a:spcPts val="0"/>
              </a:spcBef>
              <a:spcAft>
                <a:spcPts val="0"/>
              </a:spcAft>
              <a:buClr>
                <a:srgbClr val="0E101A"/>
              </a:buClr>
              <a:buSzPts val="1600"/>
              <a:buFont typeface="Times New Roman"/>
              <a:buChar char="●"/>
            </a:pPr>
            <a:r>
              <a:rPr lang="en" dirty="0" smtClean="0">
                <a:solidFill>
                  <a:srgbClr val="0E101A"/>
                </a:solidFill>
                <a:latin typeface="Times New Roman"/>
                <a:ea typeface="Times New Roman"/>
                <a:cs typeface="Times New Roman"/>
                <a:sym typeface="Times New Roman"/>
              </a:rPr>
              <a:t>One side is the prediction that is based on analyzing a static set of data using Machine Learning techniques that is Support Vector Machine(SVM) classification algorithm.</a:t>
            </a:r>
            <a:endParaRPr dirty="0">
              <a:solidFill>
                <a:srgbClr val="0E101A"/>
              </a:solidFill>
              <a:latin typeface="Times New Roman"/>
              <a:ea typeface="Times New Roman"/>
              <a:cs typeface="Times New Roman"/>
              <a:sym typeface="Times New Roman"/>
            </a:endParaRPr>
          </a:p>
          <a:p>
            <a:pPr>
              <a:buClr>
                <a:srgbClr val="0E101A"/>
              </a:buClr>
              <a:buFont typeface="Times New Roman"/>
              <a:buChar char="●"/>
            </a:pPr>
            <a:r>
              <a:rPr lang="en" dirty="0" smtClean="0">
                <a:solidFill>
                  <a:srgbClr val="0E101A"/>
                </a:solidFill>
                <a:latin typeface="Times New Roman"/>
                <a:ea typeface="Times New Roman"/>
                <a:cs typeface="Times New Roman"/>
                <a:sym typeface="Times New Roman"/>
              </a:rPr>
              <a:t>The </a:t>
            </a:r>
            <a:r>
              <a:rPr lang="en" dirty="0">
                <a:solidFill>
                  <a:srgbClr val="0E101A"/>
                </a:solidFill>
                <a:latin typeface="Times New Roman"/>
                <a:ea typeface="Times New Roman"/>
                <a:cs typeface="Times New Roman"/>
                <a:sym typeface="Times New Roman"/>
              </a:rPr>
              <a:t>other side is for </a:t>
            </a:r>
            <a:r>
              <a:rPr lang="en" dirty="0" smtClean="0">
                <a:solidFill>
                  <a:srgbClr val="0E101A"/>
                </a:solidFill>
                <a:latin typeface="Times New Roman"/>
                <a:ea typeface="Times New Roman"/>
                <a:cs typeface="Times New Roman"/>
                <a:sym typeface="Times New Roman"/>
              </a:rPr>
              <a:t>disease detection with a tkinter  based GUI, which detects the disease classifying given leaf’s image</a:t>
            </a:r>
            <a:r>
              <a:rPr lang="en-US" dirty="0">
                <a:solidFill>
                  <a:srgbClr val="0E101A"/>
                </a:solidFill>
                <a:latin typeface="Times New Roman"/>
                <a:ea typeface="Times New Roman"/>
                <a:cs typeface="Times New Roman"/>
                <a:sym typeface="Times New Roman"/>
              </a:rPr>
              <a:t> </a:t>
            </a:r>
            <a:r>
              <a:rPr lang="en-US" dirty="0" smtClean="0">
                <a:solidFill>
                  <a:srgbClr val="0E101A"/>
                </a:solidFill>
                <a:latin typeface="Times New Roman"/>
                <a:ea typeface="Times New Roman"/>
                <a:cs typeface="Times New Roman"/>
                <a:sym typeface="Times New Roman"/>
              </a:rPr>
              <a:t>using Convolutional Neural Network(CNN) </a:t>
            </a:r>
            <a:r>
              <a:rPr lang="en-US" dirty="0">
                <a:solidFill>
                  <a:srgbClr val="0E101A"/>
                </a:solidFill>
                <a:latin typeface="Times New Roman"/>
                <a:ea typeface="Times New Roman"/>
                <a:cs typeface="Times New Roman"/>
                <a:sym typeface="Times New Roman"/>
              </a:rPr>
              <a:t>algorithm.</a:t>
            </a:r>
          </a:p>
          <a:p>
            <a:pPr marL="457200" lvl="0" indent="-330200" algn="l" rtl="0">
              <a:spcBef>
                <a:spcPts val="0"/>
              </a:spcBef>
              <a:spcAft>
                <a:spcPts val="0"/>
              </a:spcAft>
              <a:buClr>
                <a:srgbClr val="0E101A"/>
              </a:buClr>
              <a:buSzPts val="1600"/>
              <a:buFont typeface="Times New Roman"/>
              <a:buChar char="●"/>
            </a:pPr>
            <a:endParaRPr dirty="0">
              <a:solidFill>
                <a:srgbClr val="0E101A"/>
              </a:solidFill>
              <a:latin typeface="Times New Roman"/>
              <a:ea typeface="Times New Roman"/>
              <a:cs typeface="Times New Roman"/>
              <a:sym typeface="Times New Roman"/>
            </a:endParaRPr>
          </a:p>
          <a:p>
            <a:pPr marL="0" lvl="0" indent="0" algn="l" rtl="0">
              <a:spcBef>
                <a:spcPts val="0"/>
              </a:spcBef>
              <a:spcAft>
                <a:spcPts val="1600"/>
              </a:spcAft>
              <a:buNone/>
            </a:pPr>
            <a:endParaRPr dirty="0">
              <a:solidFill>
                <a:srgbClr val="0E101A"/>
              </a:solidFill>
              <a:latin typeface="Times New Roman"/>
              <a:ea typeface="Times New Roman"/>
              <a:cs typeface="Times New Roman"/>
              <a:sym typeface="Times New Roman"/>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3" name="Text Placeholder 2"/>
          <p:cNvSpPr>
            <a:spLocks noGrp="1"/>
          </p:cNvSpPr>
          <p:nvPr>
            <p:ph type="body" idx="1"/>
          </p:nvPr>
        </p:nvSpPr>
        <p:spPr>
          <a:xfrm>
            <a:off x="2682240" y="4341707"/>
            <a:ext cx="4077547" cy="493968"/>
          </a:xfrm>
        </p:spPr>
        <p:txBody>
          <a:bodyPr>
            <a:normAutofit fontScale="92500"/>
          </a:bodyPr>
          <a:lstStyle/>
          <a:p>
            <a:r>
              <a:rPr lang="en-US" sz="1600" dirty="0" smtClean="0">
                <a:latin typeface="Times New Roman" panose="02020603050405020304" pitchFamily="18" charset="0"/>
                <a:cs typeface="Times New Roman" panose="02020603050405020304" pitchFamily="18" charset="0"/>
              </a:rPr>
              <a:t>Fig. 4.1: Crop Prediction System Architecture</a:t>
            </a:r>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773" y="233562"/>
            <a:ext cx="6326294" cy="396590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4" name="Text Placeholder 3"/>
          <p:cNvSpPr>
            <a:spLocks noGrp="1"/>
          </p:cNvSpPr>
          <p:nvPr>
            <p:ph type="body" idx="1"/>
          </p:nvPr>
        </p:nvSpPr>
        <p:spPr>
          <a:xfrm>
            <a:off x="1442721" y="4321387"/>
            <a:ext cx="5906346" cy="514288"/>
          </a:xfrm>
        </p:spPr>
        <p:txBody>
          <a:bodyPr>
            <a:normAutofit/>
          </a:bodyPr>
          <a:lstStyle/>
          <a:p>
            <a:r>
              <a:rPr lang="en-US" sz="1600" dirty="0" smtClean="0">
                <a:latin typeface="Times New Roman" panose="02020603050405020304" pitchFamily="18" charset="0"/>
                <a:cs typeface="Times New Roman" panose="02020603050405020304" pitchFamily="18" charset="0"/>
              </a:rPr>
              <a:t>Fig. 4.2: Crop Disease Detection System Architecture</a:t>
            </a:r>
            <a:endParaRPr lang="en-US" sz="1600" dirty="0">
              <a:latin typeface="Times New Roman" panose="02020603050405020304" pitchFamily="18" charset="0"/>
              <a:cs typeface="Times New Roman" panose="02020603050405020304" pitchFamily="18" charset="0"/>
            </a:endParaRPr>
          </a:p>
        </p:txBody>
      </p:sp>
      <p:sp>
        <p:nvSpPr>
          <p:cNvPr id="90" name="Google Shape;90;p19"/>
          <p:cNvSpPr txBox="1">
            <a:spLocks noGrp="1"/>
          </p:cNvSpPr>
          <p:nvPr>
            <p:ph type="title" idx="4294967295"/>
          </p:nvPr>
        </p:nvSpPr>
        <p:spPr>
          <a:xfrm>
            <a:off x="0" y="406400"/>
            <a:ext cx="6940550" cy="357028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smtClean="0">
                <a:latin typeface="Times New Roman"/>
                <a:ea typeface="Times New Roman"/>
                <a:cs typeface="Times New Roman"/>
                <a:sym typeface="Times New Roman"/>
              </a:rPr>
              <a:t> </a:t>
            </a:r>
            <a:endParaRPr sz="3000" dirty="0">
              <a:latin typeface="Times New Roman"/>
              <a:ea typeface="Times New Roman"/>
              <a:cs typeface="Times New Roman"/>
              <a:sym typeface="Times New Roman"/>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2537" y="-1"/>
            <a:ext cx="6638925" cy="4219787"/>
          </a:xfrm>
          <a:prstGeom prst="rect">
            <a:avLst/>
          </a:prstGeom>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smtClean="0">
                <a:latin typeface="Times New Roman"/>
                <a:ea typeface="Times New Roman"/>
                <a:cs typeface="Times New Roman"/>
                <a:sym typeface="Times New Roman"/>
              </a:rPr>
              <a:t>Methodology</a:t>
            </a:r>
            <a:endParaRPr sz="3000" dirty="0">
              <a:latin typeface="Times New Roman"/>
              <a:ea typeface="Times New Roman"/>
              <a:cs typeface="Times New Roman"/>
              <a:sym typeface="Times New Roman"/>
            </a:endParaRPr>
          </a:p>
        </p:txBody>
      </p:sp>
      <p:sp>
        <p:nvSpPr>
          <p:cNvPr id="97" name="Google Shape;97;p20"/>
          <p:cNvSpPr txBox="1">
            <a:spLocks noGrp="1"/>
          </p:cNvSpPr>
          <p:nvPr>
            <p:ph type="body" idx="1"/>
          </p:nvPr>
        </p:nvSpPr>
        <p:spPr>
          <a:xfrm>
            <a:off x="349300" y="1147425"/>
            <a:ext cx="8671858" cy="3172500"/>
          </a:xfrm>
          <a:prstGeom prst="rect">
            <a:avLst/>
          </a:prstGeom>
        </p:spPr>
        <p:txBody>
          <a:bodyPr spcFirstLastPara="1" wrap="square" lIns="91425" tIns="91425" rIns="91425" bIns="91425" anchor="t" anchorCtr="0">
            <a:normAutofit/>
          </a:bodyPr>
          <a:lstStyle/>
          <a:p>
            <a:pPr marL="0" lvl="0" indent="0">
              <a:buClr>
                <a:schemeClr val="dk1"/>
              </a:buClr>
              <a:buSzPts val="1100"/>
              <a:buNone/>
            </a:pPr>
            <a:r>
              <a:rPr lang="en-US" b="1" dirty="0" smtClean="0">
                <a:solidFill>
                  <a:schemeClr val="dk1"/>
                </a:solidFill>
                <a:latin typeface="Times New Roman"/>
                <a:ea typeface="Times New Roman"/>
                <a:cs typeface="Times New Roman"/>
                <a:sym typeface="Times New Roman"/>
              </a:rPr>
              <a:t>Support Vector Machine:</a:t>
            </a:r>
          </a:p>
          <a:p>
            <a:pPr marL="0" lvl="0" indent="0">
              <a:buClr>
                <a:schemeClr val="dk1"/>
              </a:buClr>
              <a:buSzPts val="1100"/>
              <a:buNone/>
            </a:pPr>
            <a:endParaRPr lang="en-US" b="1" dirty="0">
              <a:solidFill>
                <a:schemeClr val="dk1"/>
              </a:solidFill>
              <a:latin typeface="Times New Roman"/>
              <a:ea typeface="Times New Roman"/>
              <a:cs typeface="Times New Roman"/>
              <a:sym typeface="Times New Roman"/>
            </a:endParaRPr>
          </a:p>
          <a:p>
            <a:pPr marL="0" lvl="0" indent="0">
              <a:buClr>
                <a:schemeClr val="dk1"/>
              </a:buClr>
              <a:buSzPts val="1100"/>
              <a:buNone/>
            </a:pPr>
            <a:endParaRPr lang="en-US" b="1" dirty="0" smtClean="0">
              <a:solidFill>
                <a:schemeClr val="dk1"/>
              </a:solidFill>
              <a:latin typeface="Times New Roman"/>
              <a:ea typeface="Times New Roman"/>
              <a:cs typeface="Times New Roman"/>
              <a:sym typeface="Times New Roman"/>
            </a:endParaRPr>
          </a:p>
          <a:p>
            <a:pPr marL="0" lvl="0" indent="0">
              <a:buClr>
                <a:schemeClr val="dk1"/>
              </a:buClr>
              <a:buSzPts val="1100"/>
              <a:buNone/>
            </a:pPr>
            <a:r>
              <a:rPr lang="en-US" dirty="0" smtClean="0">
                <a:solidFill>
                  <a:schemeClr val="dk1"/>
                </a:solidFill>
                <a:latin typeface="Times New Roman"/>
                <a:ea typeface="Times New Roman"/>
                <a:cs typeface="Times New Roman"/>
                <a:sym typeface="Times New Roman"/>
              </a:rPr>
              <a:t>It is one of the most popular supervised machine learning algorithm which is used for classification The goal of SVM algorithm is to create a best line or decision boundary, is called a hyper plane that can classify a new data in correct category.</a:t>
            </a:r>
          </a:p>
          <a:p>
            <a:pPr marL="0" lvl="0" indent="0">
              <a:buClr>
                <a:schemeClr val="dk1"/>
              </a:buClr>
              <a:buSzPts val="1100"/>
              <a:buNone/>
            </a:pPr>
            <a:endParaRPr lang="en-US" dirty="0">
              <a:solidFill>
                <a:schemeClr val="dk1"/>
              </a:solidFill>
              <a:latin typeface="Times New Roman"/>
              <a:ea typeface="Times New Roman"/>
              <a:cs typeface="Times New Roman"/>
              <a:sym typeface="Times New Roman"/>
            </a:endParaRPr>
          </a:p>
          <a:p>
            <a:pPr marL="342900" indent="-342900">
              <a:spcBef>
                <a:spcPts val="1600"/>
              </a:spcBef>
              <a:spcAft>
                <a:spcPts val="1600"/>
              </a:spcAft>
            </a:pPr>
            <a:endParaRPr dirty="0">
              <a:latin typeface="Times New Roman"/>
              <a:ea typeface="Times New Roman"/>
              <a:cs typeface="Times New Roman"/>
              <a:sym typeface="Times New Roman"/>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2045546" y="4538133"/>
            <a:ext cx="4924213" cy="419947"/>
          </a:xfrm>
        </p:spPr>
        <p:txBody>
          <a:bodyPr>
            <a:normAutofit fontScale="92500" lnSpcReduction="10000"/>
          </a:bodyPr>
          <a:lstStyle/>
          <a:p>
            <a:pPr lvl="0"/>
            <a:r>
              <a:rPr lang="en-US" sz="1700" dirty="0">
                <a:solidFill>
                  <a:schemeClr val="dk1"/>
                </a:solidFill>
                <a:latin typeface="Times New Roman" panose="02020603050405020304" pitchFamily="18" charset="0"/>
                <a:cs typeface="Times New Roman" panose="02020603050405020304" pitchFamily="18" charset="0"/>
              </a:rPr>
              <a:t>Fig. </a:t>
            </a:r>
            <a:r>
              <a:rPr lang="en-US" sz="1700" dirty="0" smtClean="0">
                <a:solidFill>
                  <a:schemeClr val="dk1"/>
                </a:solidFill>
                <a:latin typeface="Times New Roman" panose="02020603050405020304" pitchFamily="18" charset="0"/>
                <a:cs typeface="Times New Roman" panose="02020603050405020304" pitchFamily="18" charset="0"/>
              </a:rPr>
              <a:t>3.1: </a:t>
            </a:r>
            <a:r>
              <a:rPr lang="en-US" sz="1700" dirty="0">
                <a:solidFill>
                  <a:schemeClr val="dk1"/>
                </a:solidFill>
                <a:latin typeface="Times New Roman" panose="02020603050405020304" pitchFamily="18" charset="0"/>
                <a:cs typeface="Times New Roman" panose="02020603050405020304" pitchFamily="18" charset="0"/>
              </a:rPr>
              <a:t>Applied Methodology of </a:t>
            </a:r>
            <a:r>
              <a:rPr lang="en-US" sz="1700" dirty="0" smtClean="0">
                <a:solidFill>
                  <a:schemeClr val="dk1"/>
                </a:solidFill>
                <a:latin typeface="Times New Roman" panose="02020603050405020304" pitchFamily="18" charset="0"/>
                <a:cs typeface="Times New Roman" panose="02020603050405020304" pitchFamily="18" charset="0"/>
              </a:rPr>
              <a:t>SVM  </a:t>
            </a:r>
            <a:endParaRPr lang="en-US" sz="170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759" y="463550"/>
            <a:ext cx="5715000" cy="3810000"/>
          </a:xfrm>
          <a:prstGeom prst="rect">
            <a:avLst/>
          </a:prstGeom>
        </p:spPr>
      </p:pic>
    </p:spTree>
    <p:extLst>
      <p:ext uri="{BB962C8B-B14F-4D97-AF65-F5344CB8AC3E}">
        <p14:creationId xmlns:p14="http://schemas.microsoft.com/office/powerpoint/2010/main" val="2733665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49300" y="334525"/>
            <a:ext cx="7407000" cy="6630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3361" dirty="0" smtClean="0">
                <a:latin typeface="Times New Roman"/>
                <a:ea typeface="Times New Roman"/>
                <a:cs typeface="Times New Roman"/>
                <a:sym typeface="Times New Roman"/>
              </a:rPr>
              <a:t>Methodology(Cont</a:t>
            </a:r>
            <a:r>
              <a:rPr lang="en" sz="3361" dirty="0">
                <a:latin typeface="Times New Roman"/>
                <a:ea typeface="Times New Roman"/>
                <a:cs typeface="Times New Roman"/>
                <a:sym typeface="Times New Roman"/>
              </a:rPr>
              <a:t>.)</a:t>
            </a:r>
            <a:endParaRPr sz="3361" dirty="0">
              <a:latin typeface="Times New Roman"/>
              <a:ea typeface="Times New Roman"/>
              <a:cs typeface="Times New Roman"/>
              <a:sym typeface="Times New Roman"/>
            </a:endParaRPr>
          </a:p>
        </p:txBody>
      </p:sp>
      <p:sp>
        <p:nvSpPr>
          <p:cNvPr id="103" name="Google Shape;103;p21"/>
          <p:cNvSpPr txBox="1">
            <a:spLocks noGrp="1"/>
          </p:cNvSpPr>
          <p:nvPr>
            <p:ph type="body" idx="1"/>
          </p:nvPr>
        </p:nvSpPr>
        <p:spPr>
          <a:xfrm>
            <a:off x="419947" y="1137920"/>
            <a:ext cx="8547946" cy="3358112"/>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b="1" dirty="0" smtClean="0">
                <a:solidFill>
                  <a:schemeClr val="dk1"/>
                </a:solidFill>
                <a:latin typeface="Times New Roman"/>
                <a:ea typeface="Times New Roman"/>
                <a:cs typeface="Times New Roman"/>
                <a:sym typeface="Times New Roman"/>
              </a:rPr>
              <a:t>Convolutional Neural Network(CNN):</a:t>
            </a:r>
          </a:p>
          <a:p>
            <a:pPr marL="0" lvl="0" indent="0" algn="l" rtl="0">
              <a:spcBef>
                <a:spcPts val="0"/>
              </a:spcBef>
              <a:spcAft>
                <a:spcPts val="0"/>
              </a:spcAft>
              <a:buClr>
                <a:schemeClr val="dk1"/>
              </a:buClr>
              <a:buSzPts val="1100"/>
              <a:buFont typeface="Arial"/>
              <a:buNone/>
            </a:pPr>
            <a:endParaRPr lang="en"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lang="en" dirty="0" smtClean="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dirty="0" smtClean="0">
                <a:solidFill>
                  <a:schemeClr val="dk1"/>
                </a:solidFill>
                <a:latin typeface="Times New Roman"/>
                <a:ea typeface="Times New Roman"/>
                <a:cs typeface="Times New Roman"/>
                <a:sym typeface="Times New Roman"/>
              </a:rPr>
              <a:t>CNN is used to detect the disease in plant’s leaves. Four important feature in CNN are convolution, pooling, flatten and full connection. Convolution is used to detect edges of patterns in an image. Pooling is used to reduce the size of an image. Flattening converts the data into a 1-dimensional array. And while output could be flattened and connected to the output layer that represents a high level features in the data is call full connection.</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1600"/>
              </a:spcAft>
              <a:buNone/>
            </a:pPr>
            <a:endParaRPr b="1" dirty="0">
              <a:solidFill>
                <a:schemeClr val="dk1"/>
              </a:solidFill>
              <a:latin typeface="Times New Roman"/>
              <a:ea typeface="Times New Roman"/>
              <a:cs typeface="Times New Roman"/>
              <a:sym typeface="Times New Roman"/>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578</TotalTime>
  <Words>942</Words>
  <Application>Microsoft Office PowerPoint</Application>
  <PresentationFormat>On-screen Show (16:9)</PresentationFormat>
  <Paragraphs>152</Paragraphs>
  <Slides>22</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Times New Roman</vt:lpstr>
      <vt:lpstr>Simple Light</vt:lpstr>
      <vt:lpstr>Crop Prediction &amp; Disease Detection System Using Machine Learning Algorithms</vt:lpstr>
      <vt:lpstr>Outline</vt:lpstr>
      <vt:lpstr>Objectives:</vt:lpstr>
      <vt:lpstr>System Overview</vt:lpstr>
      <vt:lpstr>PowerPoint Presentation</vt:lpstr>
      <vt:lpstr> </vt:lpstr>
      <vt:lpstr>Methodology</vt:lpstr>
      <vt:lpstr>PowerPoint Presentation</vt:lpstr>
      <vt:lpstr>Methodology(Cont.)</vt:lpstr>
      <vt:lpstr>PowerPoint Presentation</vt:lpstr>
      <vt:lpstr>Dataset Description</vt:lpstr>
      <vt:lpstr>Dataset Description(Cont.)</vt:lpstr>
      <vt:lpstr>Testing Image Using GUI</vt:lpstr>
      <vt:lpstr>PowerPoint Presentation</vt:lpstr>
      <vt:lpstr>Result Analysis</vt:lpstr>
      <vt:lpstr>PowerPoint Presentation</vt:lpstr>
      <vt:lpstr>PowerPoint Presentation</vt:lpstr>
      <vt:lpstr>Limitations and Future Work</vt:lpstr>
      <vt:lpstr>Limitations and Future Work(Cont.)</vt:lpstr>
      <vt:lpstr>Conclusion</vt:lpstr>
      <vt:lpstr>References</vt:lpstr>
      <vt:lpstr>Thank You Any 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Prediction &amp; Disease Detection System Using Machine Learning Algorithms (SVM &amp; CNN)</dc:title>
  <dc:creator>MD MOSSADEK TOUHID</dc:creator>
  <cp:lastModifiedBy>MD MOSSADEK TOUHID</cp:lastModifiedBy>
  <cp:revision>38</cp:revision>
  <dcterms:modified xsi:type="dcterms:W3CDTF">2021-06-24T01:25:44Z</dcterms:modified>
</cp:coreProperties>
</file>