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CCFF"/>
    <a:srgbClr val="3366CC"/>
    <a:srgbClr val="003399"/>
    <a:srgbClr val="3333CC"/>
    <a:srgbClr val="0033CC"/>
    <a:srgbClr val="76B3DE"/>
    <a:srgbClr val="145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0256" y="1043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167FA-D990-A04C-9DBD-73E3F269A6AC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88A04-A244-8C4E-BE4E-0CE37200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88A04-A244-8C4E-BE4E-0CE3720041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CDD44-38B2-5F4E-918A-630C100BB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6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951F3-C24A-7A45-8735-BD8ED39F60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5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2163" y="2925763"/>
            <a:ext cx="9326562" cy="26335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2475" y="2925763"/>
            <a:ext cx="27827288" cy="26335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5C2293-7AA5-D54E-BE5B-1948F203CB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8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526F5-0867-A14F-BCA2-AA424096EE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8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A3554-9258-564A-B867-3B6F5BB4AD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2475" y="9509125"/>
            <a:ext cx="18576925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9509125"/>
            <a:ext cx="18576925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236D2-D00F-6842-9525-DF5621C6B9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9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67BF2-2706-8A40-BACB-2C3111AF0F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7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AE9B6-DADC-974A-A255-A66EC88094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EA0B5-ABF8-8747-8BC8-D8F4B21E9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3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88F212-DC49-B140-80E1-022AF57A1C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E984B-ED4C-A742-B3ED-E422ABCD0D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6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2475" y="2925763"/>
            <a:ext cx="373062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2475" y="9509125"/>
            <a:ext cx="37306250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2475" y="29992638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>
              <a:defRPr sz="67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92638"/>
            <a:ext cx="1390015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ctr">
              <a:defRPr sz="67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92638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r">
              <a:defRPr sz="6700"/>
            </a:lvl1pPr>
          </a:lstStyle>
          <a:p>
            <a:fld id="{A0BF09A1-1536-C144-B6AF-F4CB384334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pitchFamily="-110" charset="0"/>
          <a:ea typeface="ＭＳ Ｐゴシック" pitchFamily="-110" charset="-128"/>
          <a:cs typeface="ＭＳ Ｐゴシック" pitchFamily="-110" charset="-128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pitchFamily="-110" charset="0"/>
          <a:ea typeface="ＭＳ Ｐゴシック" pitchFamily="-110" charset="-128"/>
          <a:cs typeface="ＭＳ Ｐゴシック" pitchFamily="-110" charset="-128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pitchFamily="-110" charset="0"/>
          <a:ea typeface="ＭＳ Ｐゴシック" pitchFamily="-110" charset="-128"/>
          <a:cs typeface="ＭＳ Ｐゴシック" pitchFamily="-110" charset="-128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pitchFamily="-110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pitchFamily="-110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pitchFamily="-110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pitchFamily="-110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ＭＳ Ｐゴシック" pitchFamily="-110" charset="-128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ＭＳ Ｐゴシック" pitchFamily="-110" charset="-128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ＭＳ Ｐゴシック" pitchFamily="-110" charset="-128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110" charset="-128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110" charset="-128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110" charset="-128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110" charset="-128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8"/>
          <p:cNvSpPr txBox="1">
            <a:spLocks noChangeArrowheads="1"/>
          </p:cNvSpPr>
          <p:nvPr/>
        </p:nvSpPr>
        <p:spPr bwMode="auto">
          <a:xfrm>
            <a:off x="1676400" y="6553200"/>
            <a:ext cx="12192000" cy="701675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Gill Sans MT" charset="0"/>
              </a:rPr>
              <a:t>Introduction</a:t>
            </a:r>
            <a:endParaRPr lang="en-US" sz="4000" dirty="0">
              <a:solidFill>
                <a:schemeClr val="bg1"/>
              </a:solidFill>
              <a:latin typeface="Gill Sans MT" charset="0"/>
            </a:endParaRPr>
          </a:p>
        </p:txBody>
      </p:sp>
      <p:sp>
        <p:nvSpPr>
          <p:cNvPr id="2051" name="Text Box 29"/>
          <p:cNvSpPr txBox="1">
            <a:spLocks noChangeArrowheads="1"/>
          </p:cNvSpPr>
          <p:nvPr/>
        </p:nvSpPr>
        <p:spPr bwMode="auto">
          <a:xfrm>
            <a:off x="1676400" y="19507200"/>
            <a:ext cx="12192000" cy="701675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Gill Sans MT" charset="0"/>
              </a:rPr>
              <a:t>Methodology</a:t>
            </a:r>
            <a:endParaRPr lang="en-US" sz="4000" dirty="0">
              <a:solidFill>
                <a:schemeClr val="bg1"/>
              </a:solidFill>
              <a:latin typeface="Gill Sans MT" charset="0"/>
            </a:endParaRPr>
          </a:p>
        </p:txBody>
      </p:sp>
      <p:sp>
        <p:nvSpPr>
          <p:cNvPr id="2052" name="Text Box 30"/>
          <p:cNvSpPr txBox="1">
            <a:spLocks noChangeArrowheads="1"/>
          </p:cNvSpPr>
          <p:nvPr/>
        </p:nvSpPr>
        <p:spPr bwMode="auto">
          <a:xfrm>
            <a:off x="15849600" y="6553200"/>
            <a:ext cx="12192000" cy="701675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Gill Sans MT" charset="0"/>
              </a:rPr>
              <a:t>Results</a:t>
            </a:r>
            <a:endParaRPr lang="en-US" sz="4000" dirty="0">
              <a:solidFill>
                <a:schemeClr val="bg1"/>
              </a:solidFill>
              <a:latin typeface="Gill Sans MT" charset="0"/>
            </a:endParaRPr>
          </a:p>
        </p:txBody>
      </p:sp>
      <p:sp>
        <p:nvSpPr>
          <p:cNvPr id="2053" name="Text Box 31"/>
          <p:cNvSpPr txBox="1">
            <a:spLocks noChangeArrowheads="1"/>
          </p:cNvSpPr>
          <p:nvPr/>
        </p:nvSpPr>
        <p:spPr bwMode="auto">
          <a:xfrm>
            <a:off x="29794200" y="18440400"/>
            <a:ext cx="12192000" cy="701675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Gill Sans MT" charset="0"/>
              </a:rPr>
              <a:t>Conclusion</a:t>
            </a:r>
            <a:endParaRPr lang="en-US" sz="4000" dirty="0">
              <a:solidFill>
                <a:schemeClr val="bg1"/>
              </a:solidFill>
              <a:latin typeface="Gill Sans MT" charset="0"/>
            </a:endParaRPr>
          </a:p>
        </p:txBody>
      </p:sp>
      <p:sp>
        <p:nvSpPr>
          <p:cNvPr id="2056" name="Text Box 34"/>
          <p:cNvSpPr txBox="1">
            <a:spLocks noChangeArrowheads="1"/>
          </p:cNvSpPr>
          <p:nvPr/>
        </p:nvSpPr>
        <p:spPr bwMode="auto">
          <a:xfrm>
            <a:off x="29794200" y="25984200"/>
            <a:ext cx="12192000" cy="701675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Gill Sans MT" charset="0"/>
              </a:rPr>
              <a:t>Future of Data Structure Visualization</a:t>
            </a:r>
            <a:endParaRPr lang="en-US" sz="4000" dirty="0">
              <a:solidFill>
                <a:schemeClr val="bg1"/>
              </a:solidFill>
              <a:latin typeface="Gill Sans MT" charset="0"/>
            </a:endParaRPr>
          </a:p>
        </p:txBody>
      </p:sp>
      <p:sp>
        <p:nvSpPr>
          <p:cNvPr id="2057" name="Text Box 35"/>
          <p:cNvSpPr txBox="1">
            <a:spLocks noChangeArrowheads="1"/>
          </p:cNvSpPr>
          <p:nvPr/>
        </p:nvSpPr>
        <p:spPr bwMode="auto">
          <a:xfrm>
            <a:off x="1676400" y="7239000"/>
            <a:ext cx="12192000" cy="121571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600" tIns="228600" rIns="228600" bIns="2286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just"/>
            <a:r>
              <a:rPr lang="en-US" sz="3600" dirty="0" smtClean="0">
                <a:solidFill>
                  <a:srgbClr val="000000"/>
                </a:solidFill>
                <a:latin typeface="Gill Sans MT" charset="0"/>
              </a:rPr>
              <a:t>Is there an easy way to </a:t>
            </a:r>
            <a:r>
              <a:rPr lang="en-US" sz="3600" dirty="0">
                <a:solidFill>
                  <a:srgbClr val="000000"/>
                </a:solidFill>
                <a:latin typeface="Gill Sans MT" charset="0"/>
              </a:rPr>
              <a:t>v</a:t>
            </a:r>
            <a:r>
              <a:rPr lang="en-US" sz="3600" dirty="0" smtClean="0">
                <a:solidFill>
                  <a:srgbClr val="000000"/>
                </a:solidFill>
                <a:latin typeface="Gill Sans MT" charset="0"/>
              </a:rPr>
              <a:t>isualize data </a:t>
            </a:r>
            <a:r>
              <a:rPr lang="en-US" sz="3600" dirty="0" smtClean="0">
                <a:solidFill>
                  <a:srgbClr val="000000"/>
                </a:solidFill>
                <a:latin typeface="Gill Sans MT" charset="0"/>
              </a:rPr>
              <a:t>structures and their operations?</a:t>
            </a:r>
          </a:p>
          <a:p>
            <a:pPr algn="just"/>
            <a:endParaRPr lang="en-US" sz="3600" dirty="0" smtClean="0">
              <a:solidFill>
                <a:srgbClr val="000000"/>
              </a:solidFill>
              <a:latin typeface="Gill Sans MT" charset="0"/>
            </a:endParaRPr>
          </a:p>
          <a:p>
            <a:pPr algn="just"/>
            <a:r>
              <a:rPr lang="en-US" sz="3600" dirty="0" smtClean="0">
                <a:solidFill>
                  <a:srgbClr val="000000"/>
                </a:solidFill>
                <a:latin typeface="Gill Sans MT" charset="0"/>
              </a:rPr>
              <a:t>The main data structures we learn about are:</a:t>
            </a: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Gill Sans MT" charset="0"/>
              </a:rPr>
              <a:t>-Arrays</a:t>
            </a: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Gill Sans MT" charset="0"/>
              </a:rPr>
              <a:t>-Linked Lists</a:t>
            </a: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Gill Sans MT" charset="0"/>
              </a:rPr>
              <a:t>-Stacks</a:t>
            </a: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Gill Sans MT" charset="0"/>
              </a:rPr>
              <a:t>-Queues</a:t>
            </a: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Gill Sans MT" charset="0"/>
              </a:rPr>
              <a:t>-Hashes</a:t>
            </a: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Gill Sans MT" charset="0"/>
              </a:rPr>
              <a:t>-Trees</a:t>
            </a: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Gill Sans MT" charset="0"/>
              </a:rPr>
              <a:t>-Graphs</a:t>
            </a:r>
          </a:p>
          <a:p>
            <a:pPr algn="just"/>
            <a:endParaRPr lang="en-US" sz="3200" dirty="0" smtClean="0">
              <a:solidFill>
                <a:srgbClr val="000000"/>
              </a:solidFill>
              <a:latin typeface="Gill Sans MT" charset="0"/>
            </a:endParaRPr>
          </a:p>
          <a:p>
            <a:pPr algn="just"/>
            <a:r>
              <a:rPr lang="en-US" sz="3600" dirty="0" smtClean="0">
                <a:solidFill>
                  <a:srgbClr val="000000"/>
                </a:solidFill>
                <a:latin typeface="Gill Sans MT" charset="0"/>
              </a:rPr>
              <a:t>Data Structure Visualization is an app that helps students visualize operations for each data structure.</a:t>
            </a:r>
          </a:p>
          <a:p>
            <a:pPr algn="just"/>
            <a:endParaRPr lang="en-US" sz="3600" dirty="0" smtClean="0">
              <a:solidFill>
                <a:srgbClr val="000000"/>
              </a:solidFill>
              <a:latin typeface="Gill Sans MT" charset="0"/>
            </a:endParaRP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Gill Sans MT" charset="0"/>
              </a:rPr>
              <a:t>Visualizing how data moves around in a data structure is essential to understanding how to implement a particular </a:t>
            </a:r>
            <a:r>
              <a:rPr lang="en-US" sz="3600" dirty="0" smtClean="0">
                <a:solidFill>
                  <a:srgbClr val="000000"/>
                </a:solidFill>
                <a:latin typeface="Gill Sans MT" charset="0"/>
              </a:rPr>
              <a:t>algorithm.</a:t>
            </a:r>
            <a:endParaRPr lang="en-US" sz="3600" dirty="0">
              <a:solidFill>
                <a:srgbClr val="000000"/>
              </a:solidFill>
              <a:latin typeface="Gill Sans MT" charset="0"/>
            </a:endParaRPr>
          </a:p>
          <a:p>
            <a:pPr algn="just"/>
            <a:endParaRPr lang="en-US" sz="3600" dirty="0" smtClean="0">
              <a:solidFill>
                <a:srgbClr val="000000"/>
              </a:solidFill>
              <a:latin typeface="Gill Sans MT" charset="0"/>
            </a:endParaRPr>
          </a:p>
          <a:p>
            <a:pPr algn="just"/>
            <a:r>
              <a:rPr lang="en-US" sz="3600" dirty="0" smtClean="0">
                <a:solidFill>
                  <a:srgbClr val="000000"/>
                </a:solidFill>
                <a:latin typeface="Gill Sans MT" charset="0"/>
              </a:rPr>
              <a:t>The idea came about when I was thinking back to learning about each data structure and the difficulty I was having understanding them.</a:t>
            </a:r>
          </a:p>
        </p:txBody>
      </p:sp>
      <p:sp>
        <p:nvSpPr>
          <p:cNvPr id="2058" name="Text Box 36"/>
          <p:cNvSpPr txBox="1">
            <a:spLocks noChangeArrowheads="1"/>
          </p:cNvSpPr>
          <p:nvPr/>
        </p:nvSpPr>
        <p:spPr bwMode="auto">
          <a:xfrm>
            <a:off x="1676400" y="20193000"/>
            <a:ext cx="12192000" cy="378565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600" tIns="228600" rIns="228600" bIns="2286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just"/>
            <a:r>
              <a:rPr lang="en-US" sz="3600" dirty="0" smtClean="0">
                <a:solidFill>
                  <a:srgbClr val="000000"/>
                </a:solidFill>
                <a:latin typeface="Gill Sans MT" charset="0"/>
              </a:rPr>
              <a:t>I used Android Studios to create a an app for the android operating system.</a:t>
            </a:r>
          </a:p>
          <a:p>
            <a:pPr algn="just"/>
            <a:endParaRPr lang="en-US" sz="3600" dirty="0">
              <a:solidFill>
                <a:srgbClr val="000000"/>
              </a:solidFill>
              <a:latin typeface="Gill Sans MT" charset="0"/>
            </a:endParaRPr>
          </a:p>
          <a:p>
            <a:pPr algn="just"/>
            <a:r>
              <a:rPr lang="en-US" sz="3600" dirty="0" smtClean="0">
                <a:solidFill>
                  <a:srgbClr val="000000"/>
                </a:solidFill>
                <a:latin typeface="Gill Sans MT" charset="0"/>
              </a:rPr>
              <a:t>For each data structure animation I created a view class, where all the animation takes place on a canvas within the </a:t>
            </a:r>
            <a:r>
              <a:rPr lang="en-US" sz="3600" dirty="0" err="1" smtClean="0">
                <a:solidFill>
                  <a:srgbClr val="000000"/>
                </a:solidFill>
                <a:latin typeface="Gill Sans MT" charset="0"/>
              </a:rPr>
              <a:t>onDraw</a:t>
            </a:r>
            <a:r>
              <a:rPr lang="en-US" sz="3600" dirty="0" smtClean="0">
                <a:solidFill>
                  <a:srgbClr val="000000"/>
                </a:solidFill>
                <a:latin typeface="Gill Sans MT" charset="0"/>
              </a:rPr>
              <a:t> method.</a:t>
            </a:r>
            <a:endParaRPr lang="en-US" sz="3600" dirty="0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2060" name="Text Box 38"/>
          <p:cNvSpPr txBox="1">
            <a:spLocks noChangeArrowheads="1"/>
          </p:cNvSpPr>
          <p:nvPr/>
        </p:nvSpPr>
        <p:spPr bwMode="auto">
          <a:xfrm>
            <a:off x="29794200" y="19126200"/>
            <a:ext cx="12192000" cy="6740307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600" tIns="228600" rIns="228600" bIns="2286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just"/>
            <a:r>
              <a:rPr lang="en-US" sz="3600" dirty="0" smtClean="0">
                <a:solidFill>
                  <a:srgbClr val="000000"/>
                </a:solidFill>
                <a:latin typeface="Gill Sans MT" charset="0"/>
              </a:rPr>
              <a:t>This project was a valuable experience for me for a few reasons:</a:t>
            </a:r>
          </a:p>
          <a:p>
            <a:pPr algn="just"/>
            <a:endParaRPr lang="en-US" sz="3600" dirty="0" smtClean="0">
              <a:solidFill>
                <a:srgbClr val="000000"/>
              </a:solidFill>
              <a:latin typeface="Gill Sans MT" charset="0"/>
            </a:endParaRP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Gill Sans MT" charset="0"/>
              </a:rPr>
              <a:t>-It was a great review of the core data structures I learned</a:t>
            </a: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Gill Sans MT" charset="0"/>
              </a:rPr>
              <a:t>-It taught me many things about app development</a:t>
            </a: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Gill Sans MT" charset="0"/>
              </a:rPr>
              <a:t>-It prepared me for technical job interview questions</a:t>
            </a: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Gill Sans MT" charset="0"/>
              </a:rPr>
              <a:t>-It was the first time I tackled a large project by myself</a:t>
            </a: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Gill Sans MT" charset="0"/>
              </a:rPr>
              <a:t>-It taught me a lot about programming drawing and animation</a:t>
            </a:r>
          </a:p>
          <a:p>
            <a:pPr algn="just"/>
            <a:endParaRPr lang="en-US" sz="3200" dirty="0">
              <a:solidFill>
                <a:srgbClr val="000000"/>
              </a:solidFill>
              <a:latin typeface="Gill Sans MT" charset="0"/>
            </a:endParaRPr>
          </a:p>
          <a:p>
            <a:pPr algn="just"/>
            <a:r>
              <a:rPr lang="en-US" sz="3600" dirty="0" smtClean="0">
                <a:solidFill>
                  <a:srgbClr val="000000"/>
                </a:solidFill>
                <a:latin typeface="Gill Sans MT" charset="0"/>
              </a:rPr>
              <a:t>Although I was not able to fit everything I wanted into this project, I am very happy with the product and look forward to improving it over time.</a:t>
            </a:r>
            <a:endParaRPr lang="en-US" sz="3600" dirty="0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2063" name="Text Box 41"/>
          <p:cNvSpPr txBox="1">
            <a:spLocks noChangeArrowheads="1"/>
          </p:cNvSpPr>
          <p:nvPr/>
        </p:nvSpPr>
        <p:spPr bwMode="auto">
          <a:xfrm>
            <a:off x="29794200" y="26670000"/>
            <a:ext cx="12192000" cy="267765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600" tIns="228600" rIns="228600" bIns="2286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just"/>
            <a:r>
              <a:rPr lang="en-US" sz="3600" dirty="0" smtClean="0">
                <a:solidFill>
                  <a:srgbClr val="000000"/>
                </a:solidFill>
                <a:latin typeface="Gill Sans MT" charset="0"/>
              </a:rPr>
              <a:t>I would like to make animations for sorting, searching, and deleting for applicable data structures. I would also like a practical way for the user to view certain </a:t>
            </a:r>
            <a:r>
              <a:rPr lang="en-US" sz="3600" smtClean="0">
                <a:solidFill>
                  <a:srgbClr val="000000"/>
                </a:solidFill>
                <a:latin typeface="Gill Sans MT" charset="0"/>
              </a:rPr>
              <a:t>code segments </a:t>
            </a:r>
            <a:r>
              <a:rPr lang="en-US" sz="3600" dirty="0" smtClean="0">
                <a:solidFill>
                  <a:srgbClr val="000000"/>
                </a:solidFill>
                <a:latin typeface="Gill Sans MT" charset="0"/>
              </a:rPr>
              <a:t>for each data </a:t>
            </a:r>
            <a:r>
              <a:rPr lang="en-US" sz="3600" dirty="0" smtClean="0">
                <a:solidFill>
                  <a:srgbClr val="000000"/>
                </a:solidFill>
                <a:latin typeface="Gill Sans MT" charset="0"/>
              </a:rPr>
              <a:t>structure.</a:t>
            </a:r>
            <a:endParaRPr lang="en-US" sz="2000" dirty="0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2064" name="Text Box 27"/>
          <p:cNvSpPr txBox="1">
            <a:spLocks noChangeArrowheads="1"/>
          </p:cNvSpPr>
          <p:nvPr/>
        </p:nvSpPr>
        <p:spPr bwMode="auto">
          <a:xfrm>
            <a:off x="3886200" y="1889125"/>
            <a:ext cx="35814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0000" b="1" dirty="0" smtClean="0">
                <a:solidFill>
                  <a:schemeClr val="bg1"/>
                </a:solidFill>
                <a:latin typeface="Gill Sans MT" charset="0"/>
              </a:rPr>
              <a:t>Data Structure Visualization</a:t>
            </a:r>
            <a:endParaRPr lang="en-US" sz="10000" b="1" dirty="0">
              <a:solidFill>
                <a:schemeClr val="bg1"/>
              </a:solidFill>
              <a:latin typeface="Gill Sans MT" charset="0"/>
            </a:endParaRPr>
          </a:p>
        </p:txBody>
      </p:sp>
      <p:sp>
        <p:nvSpPr>
          <p:cNvPr id="2065" name="Text Box 42"/>
          <p:cNvSpPr txBox="1">
            <a:spLocks noChangeArrowheads="1"/>
          </p:cNvSpPr>
          <p:nvPr/>
        </p:nvSpPr>
        <p:spPr bwMode="auto">
          <a:xfrm>
            <a:off x="8915400" y="3870325"/>
            <a:ext cx="2560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3800" dirty="0" smtClean="0">
                <a:solidFill>
                  <a:schemeClr val="bg1"/>
                </a:solidFill>
                <a:latin typeface="Gill Sans MT" charset="0"/>
                <a:cs typeface="Helvetica" charset="0"/>
              </a:rPr>
              <a:t>Mitchell Dennen • David </a:t>
            </a:r>
            <a:r>
              <a:rPr lang="en-US" sz="3800" dirty="0" err="1" smtClean="0">
                <a:solidFill>
                  <a:schemeClr val="bg1"/>
                </a:solidFill>
                <a:latin typeface="Gill Sans MT" charset="0"/>
                <a:cs typeface="Helvetica" charset="0"/>
              </a:rPr>
              <a:t>Claveau</a:t>
            </a:r>
            <a:r>
              <a:rPr lang="en-US" sz="3800" dirty="0" smtClean="0">
                <a:solidFill>
                  <a:schemeClr val="bg1"/>
                </a:solidFill>
                <a:latin typeface="Gill Sans MT" charset="0"/>
                <a:cs typeface="Helvetica" charset="0"/>
              </a:rPr>
              <a:t> • Comp 499-02</a:t>
            </a:r>
            <a:endParaRPr lang="en-US" sz="3800" dirty="0">
              <a:solidFill>
                <a:schemeClr val="bg1"/>
              </a:solidFill>
              <a:latin typeface="Gill Sans MT" charset="0"/>
              <a:cs typeface="Helvetica" charset="0"/>
            </a:endParaRPr>
          </a:p>
        </p:txBody>
      </p:sp>
      <p:pic>
        <p:nvPicPr>
          <p:cNvPr id="2" name="Picture 1" descr="Screen Shot 2018-05-03 at 4.37.4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079200"/>
            <a:ext cx="11313459" cy="7693152"/>
          </a:xfrm>
          <a:prstGeom prst="rect">
            <a:avLst/>
          </a:prstGeom>
        </p:spPr>
      </p:pic>
      <p:pic>
        <p:nvPicPr>
          <p:cNvPr id="3" name="Picture 2" descr="arra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0" y="8991600"/>
            <a:ext cx="6629400" cy="1160322"/>
          </a:xfrm>
          <a:prstGeom prst="rect">
            <a:avLst/>
          </a:prstGeom>
        </p:spPr>
      </p:pic>
      <p:pic>
        <p:nvPicPr>
          <p:cNvPr id="4" name="Picture 3" descr="linkedlis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200" y="10134600"/>
            <a:ext cx="7162799" cy="3563757"/>
          </a:xfrm>
          <a:prstGeom prst="rect">
            <a:avLst/>
          </a:prstGeom>
        </p:spPr>
      </p:pic>
      <p:pic>
        <p:nvPicPr>
          <p:cNvPr id="5" name="Picture 4" descr="queu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0" y="14020800"/>
            <a:ext cx="7772400" cy="2157984"/>
          </a:xfrm>
          <a:prstGeom prst="rect">
            <a:avLst/>
          </a:prstGeom>
        </p:spPr>
      </p:pic>
      <p:pic>
        <p:nvPicPr>
          <p:cNvPr id="6" name="Picture 5" descr="tre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0" y="16687801"/>
            <a:ext cx="6400800" cy="5820990"/>
          </a:xfrm>
          <a:prstGeom prst="rect">
            <a:avLst/>
          </a:prstGeom>
        </p:spPr>
      </p:pic>
      <p:pic>
        <p:nvPicPr>
          <p:cNvPr id="7" name="Picture 6" descr="graph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200" y="22783800"/>
            <a:ext cx="6553200" cy="8865660"/>
          </a:xfrm>
          <a:prstGeom prst="rect">
            <a:avLst/>
          </a:prstGeom>
        </p:spPr>
      </p:pic>
      <p:pic>
        <p:nvPicPr>
          <p:cNvPr id="8" name="Picture 7" descr="stack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0" y="9067800"/>
            <a:ext cx="5057104" cy="8534400"/>
          </a:xfrm>
          <a:prstGeom prst="rect">
            <a:avLst/>
          </a:prstGeom>
        </p:spPr>
      </p:pic>
      <p:pic>
        <p:nvPicPr>
          <p:cNvPr id="9" name="Picture 8" descr="hash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00" y="18364199"/>
            <a:ext cx="1132690" cy="12039601"/>
          </a:xfrm>
          <a:prstGeom prst="rect">
            <a:avLst/>
          </a:prstGeom>
        </p:spPr>
      </p:pic>
      <p:pic>
        <p:nvPicPr>
          <p:cNvPr id="10" name="Picture 9" descr="compar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200" y="6400800"/>
            <a:ext cx="5394715" cy="11353801"/>
          </a:xfrm>
          <a:prstGeom prst="rect">
            <a:avLst/>
          </a:prstGeom>
        </p:spPr>
      </p:pic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29794200" y="29489400"/>
            <a:ext cx="12192000" cy="701675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Gill Sans MT" charset="0"/>
              </a:rPr>
              <a:t>Acknowledgments</a:t>
            </a:r>
            <a:endParaRPr lang="en-US" sz="4000" dirty="0">
              <a:solidFill>
                <a:schemeClr val="bg1"/>
              </a:solidFill>
              <a:latin typeface="Gill Sans MT" charset="0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29794200" y="30175200"/>
            <a:ext cx="12192000" cy="101566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600" tIns="228600" rIns="228600" bIns="2286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just"/>
            <a:r>
              <a:rPr lang="en-US" sz="3600" dirty="0" smtClean="0">
                <a:solidFill>
                  <a:srgbClr val="000000"/>
                </a:solidFill>
                <a:latin typeface="Gill Sans MT" charset="0"/>
              </a:rPr>
              <a:t>Professor David </a:t>
            </a:r>
            <a:r>
              <a:rPr lang="en-US" sz="3600" dirty="0" err="1" smtClean="0">
                <a:solidFill>
                  <a:srgbClr val="000000"/>
                </a:solidFill>
                <a:latin typeface="Gill Sans MT" charset="0"/>
              </a:rPr>
              <a:t>Claveau</a:t>
            </a:r>
            <a:r>
              <a:rPr lang="en-US" sz="3600" dirty="0" smtClean="0">
                <a:solidFill>
                  <a:srgbClr val="000000"/>
                </a:solidFill>
                <a:latin typeface="Gill Sans MT" charset="0"/>
              </a:rPr>
              <a:t> (Advisor)</a:t>
            </a:r>
            <a:endParaRPr lang="en-US" sz="3600" dirty="0">
              <a:solidFill>
                <a:srgbClr val="000000"/>
              </a:solidFill>
              <a:latin typeface="Gill Sans MT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lank Presentation 2">
    <a:dk1>
      <a:srgbClr val="000000"/>
    </a:dk1>
    <a:lt1>
      <a:srgbClr val="FFFFFF"/>
    </a:lt1>
    <a:dk2>
      <a:srgbClr val="000000"/>
    </a:dk2>
    <a:lt2>
      <a:srgbClr val="969696"/>
    </a:lt2>
    <a:accent1>
      <a:srgbClr val="FBDF53"/>
    </a:accent1>
    <a:accent2>
      <a:srgbClr val="FF9966"/>
    </a:accent2>
    <a:accent3>
      <a:srgbClr val="FFFFFF"/>
    </a:accent3>
    <a:accent4>
      <a:srgbClr val="000000"/>
    </a:accent4>
    <a:accent5>
      <a:srgbClr val="FDECB3"/>
    </a:accent5>
    <a:accent6>
      <a:srgbClr val="E78A5C"/>
    </a:accent6>
    <a:hlink>
      <a:srgbClr val="CC3300"/>
    </a:hlink>
    <a:folHlink>
      <a:srgbClr val="99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tiger:Applications:Microsoft Office X:Templates:Presentations:Designs:Compass</Template>
  <TotalTime>4535</TotalTime>
  <Words>303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Manager/>
  <Company>CSU Channel Islands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Thomas Emens</dc:creator>
  <cp:keywords/>
  <dc:description/>
  <cp:lastModifiedBy>Mitchell Dennen</cp:lastModifiedBy>
  <cp:revision>48</cp:revision>
  <dcterms:created xsi:type="dcterms:W3CDTF">2005-11-07T23:30:42Z</dcterms:created>
  <dcterms:modified xsi:type="dcterms:W3CDTF">2018-05-07T21:24:59Z</dcterms:modified>
  <cp:category/>
</cp:coreProperties>
</file>