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2"/>
  </p:notesMasterIdLst>
  <p:handoutMasterIdLst>
    <p:handoutMasterId r:id="rId53"/>
  </p:handoutMasterIdLst>
  <p:sldIdLst>
    <p:sldId id="256" r:id="rId2"/>
    <p:sldId id="364" r:id="rId3"/>
    <p:sldId id="367" r:id="rId4"/>
    <p:sldId id="368" r:id="rId5"/>
    <p:sldId id="369" r:id="rId6"/>
    <p:sldId id="365" r:id="rId7"/>
    <p:sldId id="366" r:id="rId8"/>
    <p:sldId id="370" r:id="rId9"/>
    <p:sldId id="371" r:id="rId10"/>
    <p:sldId id="372" r:id="rId11"/>
    <p:sldId id="373" r:id="rId12"/>
    <p:sldId id="374" r:id="rId13"/>
    <p:sldId id="375" r:id="rId14"/>
    <p:sldId id="376" r:id="rId15"/>
    <p:sldId id="377" r:id="rId16"/>
    <p:sldId id="378"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379" r:id="rId41"/>
    <p:sldId id="380" r:id="rId42"/>
    <p:sldId id="381" r:id="rId43"/>
    <p:sldId id="382" r:id="rId44"/>
    <p:sldId id="383" r:id="rId45"/>
    <p:sldId id="387" r:id="rId46"/>
    <p:sldId id="384" r:id="rId47"/>
    <p:sldId id="385" r:id="rId48"/>
    <p:sldId id="386" r:id="rId49"/>
    <p:sldId id="388" r:id="rId50"/>
    <p:sldId id="389" r:id="rId51"/>
  </p:sldIdLst>
  <p:sldSz cx="12192000" cy="9144000"/>
  <p:notesSz cx="7010400" cy="9296400"/>
  <p:defaultTextStyle>
    <a:defPPr>
      <a:defRPr lang="en-US"/>
    </a:defPPr>
    <a:lvl1pPr algn="l" rtl="0" fontAlgn="base">
      <a:lnSpc>
        <a:spcPct val="80000"/>
      </a:lnSpc>
      <a:spcBef>
        <a:spcPct val="20000"/>
      </a:spcBef>
      <a:spcAft>
        <a:spcPct val="0"/>
      </a:spcAft>
      <a:defRPr sz="1200" kern="1200">
        <a:solidFill>
          <a:schemeClr val="bg1"/>
        </a:solidFill>
        <a:latin typeface="Arial" charset="0"/>
        <a:ea typeface="ＭＳ Ｐゴシック" charset="-128"/>
        <a:cs typeface="ＭＳ Ｐゴシック" charset="-128"/>
      </a:defRPr>
    </a:lvl1pPr>
    <a:lvl2pPr marL="457200" algn="l" rtl="0" fontAlgn="base">
      <a:lnSpc>
        <a:spcPct val="80000"/>
      </a:lnSpc>
      <a:spcBef>
        <a:spcPct val="20000"/>
      </a:spcBef>
      <a:spcAft>
        <a:spcPct val="0"/>
      </a:spcAft>
      <a:defRPr sz="1200" kern="1200">
        <a:solidFill>
          <a:schemeClr val="bg1"/>
        </a:solidFill>
        <a:latin typeface="Arial" charset="0"/>
        <a:ea typeface="ＭＳ Ｐゴシック" charset="-128"/>
        <a:cs typeface="ＭＳ Ｐゴシック" charset="-128"/>
      </a:defRPr>
    </a:lvl2pPr>
    <a:lvl3pPr marL="914400" algn="l" rtl="0" fontAlgn="base">
      <a:lnSpc>
        <a:spcPct val="80000"/>
      </a:lnSpc>
      <a:spcBef>
        <a:spcPct val="20000"/>
      </a:spcBef>
      <a:spcAft>
        <a:spcPct val="0"/>
      </a:spcAft>
      <a:defRPr sz="1200" kern="1200">
        <a:solidFill>
          <a:schemeClr val="bg1"/>
        </a:solidFill>
        <a:latin typeface="Arial" charset="0"/>
        <a:ea typeface="ＭＳ Ｐゴシック" charset="-128"/>
        <a:cs typeface="ＭＳ Ｐゴシック" charset="-128"/>
      </a:defRPr>
    </a:lvl3pPr>
    <a:lvl4pPr marL="1371600" algn="l" rtl="0" fontAlgn="base">
      <a:lnSpc>
        <a:spcPct val="80000"/>
      </a:lnSpc>
      <a:spcBef>
        <a:spcPct val="20000"/>
      </a:spcBef>
      <a:spcAft>
        <a:spcPct val="0"/>
      </a:spcAft>
      <a:defRPr sz="1200" kern="1200">
        <a:solidFill>
          <a:schemeClr val="bg1"/>
        </a:solidFill>
        <a:latin typeface="Arial" charset="0"/>
        <a:ea typeface="ＭＳ Ｐゴシック" charset="-128"/>
        <a:cs typeface="ＭＳ Ｐゴシック" charset="-128"/>
      </a:defRPr>
    </a:lvl4pPr>
    <a:lvl5pPr marL="1828800" algn="l" rtl="0" fontAlgn="base">
      <a:lnSpc>
        <a:spcPct val="80000"/>
      </a:lnSpc>
      <a:spcBef>
        <a:spcPct val="20000"/>
      </a:spcBef>
      <a:spcAft>
        <a:spcPct val="0"/>
      </a:spcAft>
      <a:defRPr sz="1200" kern="1200">
        <a:solidFill>
          <a:schemeClr val="bg1"/>
        </a:solidFill>
        <a:latin typeface="Arial" charset="0"/>
        <a:ea typeface="ＭＳ Ｐゴシック" charset="-128"/>
        <a:cs typeface="ＭＳ Ｐゴシック" charset="-128"/>
      </a:defRPr>
    </a:lvl5pPr>
    <a:lvl6pPr marL="2286000" algn="l" defTabSz="457200" rtl="0" eaLnBrk="1" latinLnBrk="0" hangingPunct="1">
      <a:defRPr sz="1200" kern="1200">
        <a:solidFill>
          <a:schemeClr val="bg1"/>
        </a:solidFill>
        <a:latin typeface="Arial" charset="0"/>
        <a:ea typeface="ＭＳ Ｐゴシック" charset="-128"/>
        <a:cs typeface="ＭＳ Ｐゴシック" charset="-128"/>
      </a:defRPr>
    </a:lvl6pPr>
    <a:lvl7pPr marL="2743200" algn="l" defTabSz="457200" rtl="0" eaLnBrk="1" latinLnBrk="0" hangingPunct="1">
      <a:defRPr sz="1200" kern="1200">
        <a:solidFill>
          <a:schemeClr val="bg1"/>
        </a:solidFill>
        <a:latin typeface="Arial" charset="0"/>
        <a:ea typeface="ＭＳ Ｐゴシック" charset="-128"/>
        <a:cs typeface="ＭＳ Ｐゴシック" charset="-128"/>
      </a:defRPr>
    </a:lvl7pPr>
    <a:lvl8pPr marL="3200400" algn="l" defTabSz="457200" rtl="0" eaLnBrk="1" latinLnBrk="0" hangingPunct="1">
      <a:defRPr sz="1200" kern="1200">
        <a:solidFill>
          <a:schemeClr val="bg1"/>
        </a:solidFill>
        <a:latin typeface="Arial" charset="0"/>
        <a:ea typeface="ＭＳ Ｐゴシック" charset="-128"/>
        <a:cs typeface="ＭＳ Ｐゴシック" charset="-128"/>
      </a:defRPr>
    </a:lvl8pPr>
    <a:lvl9pPr marL="3657600" algn="l" defTabSz="457200" rtl="0" eaLnBrk="1" latinLnBrk="0" hangingPunct="1">
      <a:defRPr sz="1200" kern="1200">
        <a:solidFill>
          <a:schemeClr val="bg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xmlns="">
        <p15:guide id="1" orient="horz" pos="28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EA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595" autoAdjust="0"/>
    <p:restoredTop sz="50000" autoAdjust="0"/>
  </p:normalViewPr>
  <p:slideViewPr>
    <p:cSldViewPr snapToGrid="0" snapToObjects="1">
      <p:cViewPr varScale="1">
        <p:scale>
          <a:sx n="38" d="100"/>
          <a:sy n="38" d="100"/>
        </p:scale>
        <p:origin x="-608" y="-112"/>
      </p:cViewPr>
      <p:guideLst>
        <p:guide orient="horz" pos="288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061" cy="4651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684" y="0"/>
            <a:ext cx="3038061" cy="465120"/>
          </a:xfrm>
          <a:prstGeom prst="rect">
            <a:avLst/>
          </a:prstGeom>
        </p:spPr>
        <p:txBody>
          <a:bodyPr vert="horz" lIns="91440" tIns="45720" rIns="91440" bIns="45720" rtlCol="0"/>
          <a:lstStyle>
            <a:lvl1pPr algn="r">
              <a:defRPr sz="1200"/>
            </a:lvl1pPr>
          </a:lstStyle>
          <a:p>
            <a:fld id="{D60D58E5-B94B-0B40-970E-5642DAC2965F}" type="datetimeFigureOut">
              <a:rPr lang="en-US" smtClean="0"/>
              <a:t>3/31/18</a:t>
            </a:fld>
            <a:endParaRPr lang="en-US"/>
          </a:p>
        </p:txBody>
      </p:sp>
      <p:sp>
        <p:nvSpPr>
          <p:cNvPr id="4" name="Footer Placeholder 3"/>
          <p:cNvSpPr>
            <a:spLocks noGrp="1"/>
          </p:cNvSpPr>
          <p:nvPr>
            <p:ph type="ftr" sz="quarter" idx="2"/>
          </p:nvPr>
        </p:nvSpPr>
        <p:spPr>
          <a:xfrm>
            <a:off x="0" y="8829786"/>
            <a:ext cx="3038061" cy="4651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684" y="8829786"/>
            <a:ext cx="3038061" cy="465120"/>
          </a:xfrm>
          <a:prstGeom prst="rect">
            <a:avLst/>
          </a:prstGeom>
        </p:spPr>
        <p:txBody>
          <a:bodyPr vert="horz" lIns="91440" tIns="45720" rIns="91440" bIns="45720" rtlCol="0" anchor="b"/>
          <a:lstStyle>
            <a:lvl1pPr algn="r">
              <a:defRPr sz="1200"/>
            </a:lvl1pPr>
          </a:lstStyle>
          <a:p>
            <a:fld id="{37240DFF-D6E4-CD4F-99DD-F2C9150C411D}" type="slidenum">
              <a:rPr lang="en-US" smtClean="0"/>
              <a:t>‹#›</a:t>
            </a:fld>
            <a:endParaRPr lang="en-US"/>
          </a:p>
        </p:txBody>
      </p:sp>
    </p:spTree>
    <p:extLst>
      <p:ext uri="{BB962C8B-B14F-4D97-AF65-F5344CB8AC3E}">
        <p14:creationId xmlns:p14="http://schemas.microsoft.com/office/powerpoint/2010/main" val="3672678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061" cy="4651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684" y="0"/>
            <a:ext cx="3038061" cy="465120"/>
          </a:xfrm>
          <a:prstGeom prst="rect">
            <a:avLst/>
          </a:prstGeom>
        </p:spPr>
        <p:txBody>
          <a:bodyPr vert="horz" lIns="91440" tIns="45720" rIns="91440" bIns="45720" rtlCol="0"/>
          <a:lstStyle>
            <a:lvl1pPr algn="r">
              <a:defRPr sz="1200"/>
            </a:lvl1pPr>
          </a:lstStyle>
          <a:p>
            <a:fld id="{8398C9D1-C55D-9F49-8500-CF3684F9230C}" type="datetimeFigureOut">
              <a:rPr lang="en-US" smtClean="0"/>
              <a:t>3/31/18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710" y="4416389"/>
            <a:ext cx="5608983" cy="41830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786"/>
            <a:ext cx="3038061" cy="4651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684" y="8829786"/>
            <a:ext cx="3038061" cy="465120"/>
          </a:xfrm>
          <a:prstGeom prst="rect">
            <a:avLst/>
          </a:prstGeom>
        </p:spPr>
        <p:txBody>
          <a:bodyPr vert="horz" lIns="91440" tIns="45720" rIns="91440" bIns="45720" rtlCol="0" anchor="b"/>
          <a:lstStyle>
            <a:lvl1pPr algn="r">
              <a:defRPr sz="1200"/>
            </a:lvl1pPr>
          </a:lstStyle>
          <a:p>
            <a:fld id="{0FFA9A60-40C3-5A49-9F36-7AA9D4989176}" type="slidenum">
              <a:rPr lang="en-US" smtClean="0"/>
              <a:t>‹#›</a:t>
            </a:fld>
            <a:endParaRPr lang="en-US"/>
          </a:p>
        </p:txBody>
      </p:sp>
    </p:spTree>
    <p:extLst>
      <p:ext uri="{BB962C8B-B14F-4D97-AF65-F5344CB8AC3E}">
        <p14:creationId xmlns:p14="http://schemas.microsoft.com/office/powerpoint/2010/main" val="27714567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FA9A60-40C3-5A49-9F36-7AA9D4989176}" type="slidenum">
              <a:rPr lang="en-US" smtClean="0"/>
              <a:t>1</a:t>
            </a:fld>
            <a:endParaRPr lang="en-US"/>
          </a:p>
        </p:txBody>
      </p:sp>
    </p:spTree>
    <p:extLst>
      <p:ext uri="{BB962C8B-B14F-4D97-AF65-F5344CB8AC3E}">
        <p14:creationId xmlns:p14="http://schemas.microsoft.com/office/powerpoint/2010/main" val="3356513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Lucida Sans" charset="0"/>
                <a:ea typeface="ＭＳ Ｐゴシック" charset="0"/>
                <a:cs typeface="ＭＳ Ｐゴシック" charset="0"/>
              </a:defRPr>
            </a:lvl1pPr>
            <a:lvl2pPr marL="716130" indent="-275434" eaLnBrk="0" hangingPunct="0">
              <a:defRPr sz="2300">
                <a:solidFill>
                  <a:schemeClr val="tx1"/>
                </a:solidFill>
                <a:latin typeface="Lucida Sans" charset="0"/>
                <a:ea typeface="ＭＳ Ｐゴシック" charset="0"/>
              </a:defRPr>
            </a:lvl2pPr>
            <a:lvl3pPr marL="1101738" indent="-220348" eaLnBrk="0" hangingPunct="0">
              <a:defRPr sz="2300">
                <a:solidFill>
                  <a:schemeClr val="tx1"/>
                </a:solidFill>
                <a:latin typeface="Lucida Sans" charset="0"/>
                <a:ea typeface="ＭＳ Ｐゴシック" charset="0"/>
              </a:defRPr>
            </a:lvl3pPr>
            <a:lvl4pPr marL="1542433" indent="-220348" eaLnBrk="0" hangingPunct="0">
              <a:defRPr sz="2300">
                <a:solidFill>
                  <a:schemeClr val="tx1"/>
                </a:solidFill>
                <a:latin typeface="Lucida Sans" charset="0"/>
                <a:ea typeface="ＭＳ Ｐゴシック" charset="0"/>
              </a:defRPr>
            </a:lvl4pPr>
            <a:lvl5pPr marL="1983128" indent="-220348" eaLnBrk="0" hangingPunct="0">
              <a:defRPr sz="2300">
                <a:solidFill>
                  <a:schemeClr val="tx1"/>
                </a:solidFill>
                <a:latin typeface="Lucida Sans" charset="0"/>
                <a:ea typeface="ＭＳ Ｐゴシック" charset="0"/>
              </a:defRPr>
            </a:lvl5pPr>
            <a:lvl6pPr marL="2423823" indent="-220348" eaLnBrk="0" fontAlgn="base" hangingPunct="0">
              <a:spcBef>
                <a:spcPct val="0"/>
              </a:spcBef>
              <a:spcAft>
                <a:spcPct val="0"/>
              </a:spcAft>
              <a:defRPr sz="2300">
                <a:solidFill>
                  <a:schemeClr val="tx1"/>
                </a:solidFill>
                <a:latin typeface="Lucida Sans" charset="0"/>
                <a:ea typeface="ＭＳ Ｐゴシック" charset="0"/>
              </a:defRPr>
            </a:lvl6pPr>
            <a:lvl7pPr marL="2864518" indent="-220348" eaLnBrk="0" fontAlgn="base" hangingPunct="0">
              <a:spcBef>
                <a:spcPct val="0"/>
              </a:spcBef>
              <a:spcAft>
                <a:spcPct val="0"/>
              </a:spcAft>
              <a:defRPr sz="2300">
                <a:solidFill>
                  <a:schemeClr val="tx1"/>
                </a:solidFill>
                <a:latin typeface="Lucida Sans" charset="0"/>
                <a:ea typeface="ＭＳ Ｐゴシック" charset="0"/>
              </a:defRPr>
            </a:lvl7pPr>
            <a:lvl8pPr marL="3305213" indent="-220348" eaLnBrk="0" fontAlgn="base" hangingPunct="0">
              <a:spcBef>
                <a:spcPct val="0"/>
              </a:spcBef>
              <a:spcAft>
                <a:spcPct val="0"/>
              </a:spcAft>
              <a:defRPr sz="2300">
                <a:solidFill>
                  <a:schemeClr val="tx1"/>
                </a:solidFill>
                <a:latin typeface="Lucida Sans" charset="0"/>
                <a:ea typeface="ＭＳ Ｐゴシック" charset="0"/>
              </a:defRPr>
            </a:lvl8pPr>
            <a:lvl9pPr marL="3745908" indent="-220348" eaLnBrk="0" fontAlgn="base" hangingPunct="0">
              <a:spcBef>
                <a:spcPct val="0"/>
              </a:spcBef>
              <a:spcAft>
                <a:spcPct val="0"/>
              </a:spcAft>
              <a:defRPr sz="2300">
                <a:solidFill>
                  <a:schemeClr val="tx1"/>
                </a:solidFill>
                <a:latin typeface="Lucida Sans" charset="0"/>
                <a:ea typeface="ＭＳ Ｐゴシック" charset="0"/>
              </a:defRPr>
            </a:lvl9pPr>
          </a:lstStyle>
          <a:p>
            <a:pPr eaLnBrk="1" hangingPunct="1"/>
            <a:fld id="{F8ADD9E9-F0D1-1744-8759-6FDF9286427E}" type="slidenum">
              <a:rPr lang="en-US" sz="1200"/>
              <a:pPr eaLnBrk="1" hangingPunct="1"/>
              <a:t>3</a:t>
            </a:fld>
            <a:endParaRPr lang="en-US" sz="12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*Li and Yiming Yang 2003 ICML give very good performance from Rocchio, whereas Dumais et al. don</a:t>
            </a:r>
            <a:r>
              <a:rPr lang="ja-JP" altLang="en-US">
                <a:ea typeface="ＭＳ Ｐゴシック" charset="0"/>
                <a:cs typeface="ＭＳ Ｐゴシック" charset="0"/>
              </a:rPr>
              <a:t>’</a:t>
            </a:r>
            <a:r>
              <a:rPr lang="en-US" altLang="ja-JP">
                <a:ea typeface="ＭＳ Ｐゴシック" charset="0"/>
                <a:cs typeface="ＭＳ Ｐゴシック" charset="0"/>
              </a:rPr>
              <a:t>t</a:t>
            </a:r>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But note that Naïve Bayes also finds an optimal solution … just under a different definition of optimality.</a:t>
            </a: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Lucida Sans" charset="0"/>
                <a:ea typeface="ＭＳ Ｐゴシック" charset="0"/>
                <a:cs typeface="ＭＳ Ｐゴシック" charset="0"/>
              </a:defRPr>
            </a:lvl1pPr>
            <a:lvl2pPr marL="716130" indent="-275434" eaLnBrk="0" hangingPunct="0">
              <a:defRPr sz="2300">
                <a:solidFill>
                  <a:schemeClr val="tx1"/>
                </a:solidFill>
                <a:latin typeface="Lucida Sans" charset="0"/>
                <a:ea typeface="ＭＳ Ｐゴシック" charset="0"/>
              </a:defRPr>
            </a:lvl2pPr>
            <a:lvl3pPr marL="1101738" indent="-220348" eaLnBrk="0" hangingPunct="0">
              <a:defRPr sz="2300">
                <a:solidFill>
                  <a:schemeClr val="tx1"/>
                </a:solidFill>
                <a:latin typeface="Lucida Sans" charset="0"/>
                <a:ea typeface="ＭＳ Ｐゴシック" charset="0"/>
              </a:defRPr>
            </a:lvl3pPr>
            <a:lvl4pPr marL="1542433" indent="-220348" eaLnBrk="0" hangingPunct="0">
              <a:defRPr sz="2300">
                <a:solidFill>
                  <a:schemeClr val="tx1"/>
                </a:solidFill>
                <a:latin typeface="Lucida Sans" charset="0"/>
                <a:ea typeface="ＭＳ Ｐゴシック" charset="0"/>
              </a:defRPr>
            </a:lvl4pPr>
            <a:lvl5pPr marL="1983128" indent="-220348" eaLnBrk="0" hangingPunct="0">
              <a:defRPr sz="2300">
                <a:solidFill>
                  <a:schemeClr val="tx1"/>
                </a:solidFill>
                <a:latin typeface="Lucida Sans" charset="0"/>
                <a:ea typeface="ＭＳ Ｐゴシック" charset="0"/>
              </a:defRPr>
            </a:lvl5pPr>
            <a:lvl6pPr marL="2423823" indent="-220348" eaLnBrk="0" fontAlgn="base" hangingPunct="0">
              <a:spcBef>
                <a:spcPct val="0"/>
              </a:spcBef>
              <a:spcAft>
                <a:spcPct val="0"/>
              </a:spcAft>
              <a:defRPr sz="2300">
                <a:solidFill>
                  <a:schemeClr val="tx1"/>
                </a:solidFill>
                <a:latin typeface="Lucida Sans" charset="0"/>
                <a:ea typeface="ＭＳ Ｐゴシック" charset="0"/>
              </a:defRPr>
            </a:lvl6pPr>
            <a:lvl7pPr marL="2864518" indent="-220348" eaLnBrk="0" fontAlgn="base" hangingPunct="0">
              <a:spcBef>
                <a:spcPct val="0"/>
              </a:spcBef>
              <a:spcAft>
                <a:spcPct val="0"/>
              </a:spcAft>
              <a:defRPr sz="2300">
                <a:solidFill>
                  <a:schemeClr val="tx1"/>
                </a:solidFill>
                <a:latin typeface="Lucida Sans" charset="0"/>
                <a:ea typeface="ＭＳ Ｐゴシック" charset="0"/>
              </a:defRPr>
            </a:lvl7pPr>
            <a:lvl8pPr marL="3305213" indent="-220348" eaLnBrk="0" fontAlgn="base" hangingPunct="0">
              <a:spcBef>
                <a:spcPct val="0"/>
              </a:spcBef>
              <a:spcAft>
                <a:spcPct val="0"/>
              </a:spcAft>
              <a:defRPr sz="2300">
                <a:solidFill>
                  <a:schemeClr val="tx1"/>
                </a:solidFill>
                <a:latin typeface="Lucida Sans" charset="0"/>
                <a:ea typeface="ＭＳ Ｐゴシック" charset="0"/>
              </a:defRPr>
            </a:lvl8pPr>
            <a:lvl9pPr marL="3745908" indent="-220348" eaLnBrk="0" fontAlgn="base" hangingPunct="0">
              <a:spcBef>
                <a:spcPct val="0"/>
              </a:spcBef>
              <a:spcAft>
                <a:spcPct val="0"/>
              </a:spcAft>
              <a:defRPr sz="2300">
                <a:solidFill>
                  <a:schemeClr val="tx1"/>
                </a:solidFill>
                <a:latin typeface="Lucida Sans" charset="0"/>
                <a:ea typeface="ＭＳ Ｐゴシック" charset="0"/>
              </a:defRPr>
            </a:lvl9pPr>
          </a:lstStyle>
          <a:p>
            <a:pPr eaLnBrk="1" hangingPunct="1"/>
            <a:fld id="{1576F5C8-8491-7E4E-A898-47302B7A90C5}" type="slidenum">
              <a:rPr lang="en-US" sz="1200"/>
              <a:pPr eaLnBrk="1" hangingPunct="1"/>
              <a:t>4</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Lucida Sans" charset="0"/>
                <a:ea typeface="ＭＳ Ｐゴシック" charset="0"/>
                <a:cs typeface="ＭＳ Ｐゴシック" charset="0"/>
              </a:defRPr>
            </a:lvl1pPr>
            <a:lvl2pPr marL="716130" indent="-275434" eaLnBrk="0" hangingPunct="0">
              <a:defRPr sz="2300">
                <a:solidFill>
                  <a:schemeClr val="tx1"/>
                </a:solidFill>
                <a:latin typeface="Lucida Sans" charset="0"/>
                <a:ea typeface="ＭＳ Ｐゴシック" charset="0"/>
              </a:defRPr>
            </a:lvl2pPr>
            <a:lvl3pPr marL="1101738" indent="-220348" eaLnBrk="0" hangingPunct="0">
              <a:defRPr sz="2300">
                <a:solidFill>
                  <a:schemeClr val="tx1"/>
                </a:solidFill>
                <a:latin typeface="Lucida Sans" charset="0"/>
                <a:ea typeface="ＭＳ Ｐゴシック" charset="0"/>
              </a:defRPr>
            </a:lvl3pPr>
            <a:lvl4pPr marL="1542433" indent="-220348" eaLnBrk="0" hangingPunct="0">
              <a:defRPr sz="2300">
                <a:solidFill>
                  <a:schemeClr val="tx1"/>
                </a:solidFill>
                <a:latin typeface="Lucida Sans" charset="0"/>
                <a:ea typeface="ＭＳ Ｐゴシック" charset="0"/>
              </a:defRPr>
            </a:lvl4pPr>
            <a:lvl5pPr marL="1983128" indent="-220348" eaLnBrk="0" hangingPunct="0">
              <a:defRPr sz="2300">
                <a:solidFill>
                  <a:schemeClr val="tx1"/>
                </a:solidFill>
                <a:latin typeface="Lucida Sans" charset="0"/>
                <a:ea typeface="ＭＳ Ｐゴシック" charset="0"/>
              </a:defRPr>
            </a:lvl5pPr>
            <a:lvl6pPr marL="2423823" indent="-220348" eaLnBrk="0" fontAlgn="base" hangingPunct="0">
              <a:spcBef>
                <a:spcPct val="0"/>
              </a:spcBef>
              <a:spcAft>
                <a:spcPct val="0"/>
              </a:spcAft>
              <a:defRPr sz="2300">
                <a:solidFill>
                  <a:schemeClr val="tx1"/>
                </a:solidFill>
                <a:latin typeface="Lucida Sans" charset="0"/>
                <a:ea typeface="ＭＳ Ｐゴシック" charset="0"/>
              </a:defRPr>
            </a:lvl6pPr>
            <a:lvl7pPr marL="2864518" indent="-220348" eaLnBrk="0" fontAlgn="base" hangingPunct="0">
              <a:spcBef>
                <a:spcPct val="0"/>
              </a:spcBef>
              <a:spcAft>
                <a:spcPct val="0"/>
              </a:spcAft>
              <a:defRPr sz="2300">
                <a:solidFill>
                  <a:schemeClr val="tx1"/>
                </a:solidFill>
                <a:latin typeface="Lucida Sans" charset="0"/>
                <a:ea typeface="ＭＳ Ｐゴシック" charset="0"/>
              </a:defRPr>
            </a:lvl7pPr>
            <a:lvl8pPr marL="3305213" indent="-220348" eaLnBrk="0" fontAlgn="base" hangingPunct="0">
              <a:spcBef>
                <a:spcPct val="0"/>
              </a:spcBef>
              <a:spcAft>
                <a:spcPct val="0"/>
              </a:spcAft>
              <a:defRPr sz="2300">
                <a:solidFill>
                  <a:schemeClr val="tx1"/>
                </a:solidFill>
                <a:latin typeface="Lucida Sans" charset="0"/>
                <a:ea typeface="ＭＳ Ｐゴシック" charset="0"/>
              </a:defRPr>
            </a:lvl8pPr>
            <a:lvl9pPr marL="3745908" indent="-220348" eaLnBrk="0" fontAlgn="base" hangingPunct="0">
              <a:spcBef>
                <a:spcPct val="0"/>
              </a:spcBef>
              <a:spcAft>
                <a:spcPct val="0"/>
              </a:spcAft>
              <a:defRPr sz="2300">
                <a:solidFill>
                  <a:schemeClr val="tx1"/>
                </a:solidFill>
                <a:latin typeface="Lucida Sans" charset="0"/>
                <a:ea typeface="ＭＳ Ｐゴシック" charset="0"/>
              </a:defRPr>
            </a:lvl9pPr>
          </a:lstStyle>
          <a:p>
            <a:pPr eaLnBrk="1" hangingPunct="1"/>
            <a:fld id="{8949B9BC-4433-C042-A258-5B03A14FC096}" type="slidenum">
              <a:rPr lang="en-US" sz="1200"/>
              <a:pPr eaLnBrk="1" hangingPunct="1"/>
              <a:t>10</a:t>
            </a:fld>
            <a:endParaRPr lang="en-US" sz="1200"/>
          </a:p>
        </p:txBody>
      </p:sp>
      <p:sp>
        <p:nvSpPr>
          <p:cNvPr id="35842" name="Rectangle 2"/>
          <p:cNvSpPr>
            <a:spLocks noGrp="1" noRot="1" noChangeAspect="1" noChangeArrowheads="1" noTextEdit="1"/>
          </p:cNvSpPr>
          <p:nvPr>
            <p:ph type="sldImg"/>
          </p:nvPr>
        </p:nvSpPr>
        <p:spPr>
          <a:xfrm>
            <a:off x="1182688" y="698500"/>
            <a:ext cx="4648200" cy="3486150"/>
          </a:xfrm>
          <a:ln/>
        </p:spPr>
      </p:sp>
      <p:sp>
        <p:nvSpPr>
          <p:cNvPr id="35843" name="Rectangle 3"/>
          <p:cNvSpPr>
            <a:spLocks noGrp="1" noChangeArrowheads="1"/>
          </p:cNvSpPr>
          <p:nvPr>
            <p:ph type="body" idx="1"/>
          </p:nvPr>
        </p:nvSpPr>
        <p:spPr>
          <a:xfrm>
            <a:off x="701345" y="4416099"/>
            <a:ext cx="5607711" cy="418245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titel - bg - ecl logo_low"/>
          <p:cNvPicPr>
            <a:picLocks noChangeAspect="1" noChangeArrowheads="1"/>
          </p:cNvPicPr>
          <p:nvPr/>
        </p:nvPicPr>
        <p:blipFill>
          <a:blip r:embed="rId2"/>
          <a:srcRect/>
          <a:stretch>
            <a:fillRect/>
          </a:stretch>
        </p:blipFill>
        <p:spPr bwMode="auto">
          <a:xfrm>
            <a:off x="0" y="0"/>
            <a:ext cx="12192000" cy="9144000"/>
          </a:xfrm>
          <a:prstGeom prst="rect">
            <a:avLst/>
          </a:prstGeom>
          <a:noFill/>
          <a:ln w="9525">
            <a:noFill/>
            <a:miter lim="800000"/>
            <a:headEnd/>
            <a:tailEnd/>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610730"/>
            <a:ext cx="1663547" cy="1533270"/>
          </a:xfrm>
          <a:prstGeom prst="rect">
            <a:avLst/>
          </a:prstGeom>
        </p:spPr>
      </p:pic>
      <p:sp>
        <p:nvSpPr>
          <p:cNvPr id="5" name="Text Box 15"/>
          <p:cNvSpPr txBox="1">
            <a:spLocks noChangeArrowheads="1"/>
          </p:cNvSpPr>
          <p:nvPr/>
        </p:nvSpPr>
        <p:spPr bwMode="auto">
          <a:xfrm>
            <a:off x="4219593" y="8686914"/>
            <a:ext cx="7678192" cy="338554"/>
          </a:xfrm>
          <a:prstGeom prst="rect">
            <a:avLst/>
          </a:prstGeom>
          <a:noFill/>
          <a:ln w="9525">
            <a:noFill/>
            <a:miter lim="800000"/>
            <a:headEnd/>
            <a:tailEnd/>
          </a:ln>
          <a:effectLst/>
        </p:spPr>
        <p:txBody>
          <a:bodyPr wrap="none" anchor="b">
            <a:prstTxWarp prst="textNoShape">
              <a:avLst/>
            </a:prstTxWarp>
            <a:spAutoFit/>
          </a:bodyPr>
          <a:lstStyle/>
          <a:p>
            <a:pPr algn="r" eaLnBrk="0" hangingPunct="0">
              <a:lnSpc>
                <a:spcPct val="100000"/>
              </a:lnSpc>
              <a:spcBef>
                <a:spcPct val="0"/>
              </a:spcBef>
              <a:defRPr/>
            </a:pPr>
            <a:r>
              <a:rPr lang="en-US" sz="1600" b="1" dirty="0">
                <a:solidFill>
                  <a:srgbClr val="B4BAC0"/>
                </a:solidFill>
              </a:rPr>
              <a:t>John</a:t>
            </a:r>
            <a:r>
              <a:rPr lang="en-US" sz="1600" b="1" baseline="0" dirty="0">
                <a:solidFill>
                  <a:srgbClr val="B4BAC0"/>
                </a:solidFill>
              </a:rPr>
              <a:t> von Neumann Institute - Viet Nam National University Ho Chi Minh City </a:t>
            </a:r>
            <a:endParaRPr lang="en-GB" sz="1600" b="1" dirty="0">
              <a:solidFill>
                <a:schemeClr val="tx1"/>
              </a:solidFill>
            </a:endParaRPr>
          </a:p>
        </p:txBody>
      </p:sp>
      <p:sp>
        <p:nvSpPr>
          <p:cNvPr id="11266" name="Rectangle 2"/>
          <p:cNvSpPr>
            <a:spLocks noGrp="1" noChangeArrowheads="1"/>
          </p:cNvSpPr>
          <p:nvPr>
            <p:ph type="ctrTitle"/>
          </p:nvPr>
        </p:nvSpPr>
        <p:spPr>
          <a:xfrm>
            <a:off x="999266" y="2061643"/>
            <a:ext cx="10363200" cy="1248833"/>
          </a:xfrm>
        </p:spPr>
        <p:txBody>
          <a:bodyPr anchor="b"/>
          <a:lstStyle>
            <a:lvl1pPr>
              <a:defRPr>
                <a:solidFill>
                  <a:schemeClr val="bg1"/>
                </a:solidFill>
              </a:defRPr>
            </a:lvl1pPr>
          </a:lstStyle>
          <a:p>
            <a:r>
              <a:rPr lang="en-US" dirty="0"/>
              <a:t>Click to edit Master title style</a:t>
            </a:r>
            <a:endParaRPr lang="en-GB" dirty="0"/>
          </a:p>
        </p:txBody>
      </p:sp>
      <p:sp>
        <p:nvSpPr>
          <p:cNvPr id="11267" name="Rectangle 3"/>
          <p:cNvSpPr>
            <a:spLocks noGrp="1" noChangeArrowheads="1"/>
          </p:cNvSpPr>
          <p:nvPr>
            <p:ph type="subTitle" idx="1"/>
          </p:nvPr>
        </p:nvSpPr>
        <p:spPr>
          <a:xfrm>
            <a:off x="992916" y="6394349"/>
            <a:ext cx="10369550" cy="829733"/>
          </a:xfrm>
        </p:spPr>
        <p:txBody>
          <a:bodyPr/>
          <a:lstStyle>
            <a:lvl1pPr marL="0" indent="0" algn="r">
              <a:buFontTx/>
              <a:buNone/>
              <a:defRPr>
                <a:solidFill>
                  <a:schemeClr val="bg1"/>
                </a:solidFill>
              </a:defRPr>
            </a:lvl1pPr>
          </a:lstStyle>
          <a:p>
            <a:r>
              <a:rPr lang="en-US" dirty="0"/>
              <a:t>Click to edit Master subtitle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vl1pPr>
          </a:lstStyle>
          <a:p>
            <a:pPr>
              <a:defRPr/>
            </a:pPr>
            <a:fld id="{B3E3FA81-94C8-414B-82A9-6F10781D611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4" y="812800"/>
            <a:ext cx="2590800" cy="7315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4" y="812800"/>
            <a:ext cx="7569200"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vl1pPr>
          </a:lstStyle>
          <a:p>
            <a:pPr>
              <a:defRPr/>
            </a:pPr>
            <a:fld id="{047301C2-1B4A-8A46-A21B-67DA1CAB9D5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063751" y="812800"/>
            <a:ext cx="9213849" cy="1524000"/>
          </a:xfrm>
        </p:spPr>
        <p:txBody>
          <a:bodyPr/>
          <a:lstStyle/>
          <a:p>
            <a:r>
              <a:rPr lang="en-US"/>
              <a:t>Click to edit Master title style</a:t>
            </a:r>
            <a:endParaRPr lang="en-GB"/>
          </a:p>
        </p:txBody>
      </p:sp>
      <p:sp>
        <p:nvSpPr>
          <p:cNvPr id="3" name="SmartArt Placeholder 2"/>
          <p:cNvSpPr>
            <a:spLocks noGrp="1"/>
          </p:cNvSpPr>
          <p:nvPr>
            <p:ph type="dgm" idx="1"/>
          </p:nvPr>
        </p:nvSpPr>
        <p:spPr>
          <a:xfrm>
            <a:off x="914400" y="2641600"/>
            <a:ext cx="10363200" cy="5486400"/>
          </a:xfrm>
        </p:spPr>
        <p:txBody>
          <a:bodyPr/>
          <a:lstStyle/>
          <a:p>
            <a:pPr lvl="0"/>
            <a:r>
              <a:rPr lang="en-US" noProof="0"/>
              <a:t>Click icon to add SmartArt graphic</a:t>
            </a:r>
            <a:endParaRPr lang="en-GB" noProof="0"/>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vl1pPr>
          </a:lstStyle>
          <a:p>
            <a:pPr>
              <a:defRPr/>
            </a:pPr>
            <a:fld id="{38C9BFEB-93EA-C349-818D-1C0517FC11A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63751" y="812800"/>
            <a:ext cx="9213849" cy="1524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914400" y="2641600"/>
            <a:ext cx="5080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2641600"/>
            <a:ext cx="5080000" cy="264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5486400"/>
            <a:ext cx="5080000" cy="264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1"/>
          </p:nvPr>
        </p:nvSpPr>
        <p:spPr>
          <a:ln/>
        </p:spPr>
        <p:txBody>
          <a:bodyPr/>
          <a:lstStyle>
            <a:lvl1pPr>
              <a:defRPr/>
            </a:lvl1pPr>
          </a:lstStyle>
          <a:p>
            <a:pPr>
              <a:defRPr/>
            </a:pPr>
            <a:fld id="{C786EC03-218D-B241-8A03-0B248972888D}"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3751" y="812800"/>
            <a:ext cx="9213849" cy="1524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914400" y="2641600"/>
            <a:ext cx="5080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2641600"/>
            <a:ext cx="5080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1"/>
          </p:nvPr>
        </p:nvSpPr>
        <p:spPr>
          <a:ln/>
        </p:spPr>
        <p:txBody>
          <a:bodyPr/>
          <a:lstStyle>
            <a:lvl1pPr>
              <a:defRPr/>
            </a:lvl1pPr>
          </a:lstStyle>
          <a:p>
            <a:pPr>
              <a:defRPr/>
            </a:pPr>
            <a:fld id="{CE69ECC5-32E6-7C4D-B58D-B184929ED24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56" y="470528"/>
            <a:ext cx="2095408" cy="2019284"/>
          </a:xfrm>
          <a:prstGeom prst="rect">
            <a:avLst/>
          </a:prstGeom>
        </p:spPr>
      </p:pic>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vl1pPr>
          </a:lstStyle>
          <a:p>
            <a:pPr>
              <a:defRPr/>
            </a:pPr>
            <a:fld id="{FED15F87-54EF-814C-94F1-42DCB8CC6E0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5875867"/>
            <a:ext cx="10363200" cy="1816100"/>
          </a:xfrm>
        </p:spPr>
        <p:txBody>
          <a:bodyPr/>
          <a:lstStyle>
            <a:lvl1pPr algn="r">
              <a:defRPr sz="5333" b="1" cap="none"/>
            </a:lvl1pPr>
          </a:lstStyle>
          <a:p>
            <a:r>
              <a:rPr lang="en-US" dirty="0"/>
              <a:t>Click To Edit Master Title Style</a:t>
            </a:r>
            <a:endParaRPr lang="en-GB" dirty="0"/>
          </a:p>
        </p:txBody>
      </p:sp>
      <p:sp>
        <p:nvSpPr>
          <p:cNvPr id="3" name="Text Placeholder 2"/>
          <p:cNvSpPr>
            <a:spLocks noGrp="1"/>
          </p:cNvSpPr>
          <p:nvPr>
            <p:ph type="body" idx="1"/>
          </p:nvPr>
        </p:nvSpPr>
        <p:spPr>
          <a:xfrm>
            <a:off x="963084" y="3875627"/>
            <a:ext cx="10363200" cy="2000249"/>
          </a:xfrm>
        </p:spPr>
        <p:txBody>
          <a:bodyPr anchor="b"/>
          <a:lstStyle>
            <a:lvl1pPr marL="0" indent="0">
              <a:buNone/>
              <a:defRPr sz="2667"/>
            </a:lvl1pPr>
            <a:lvl2pPr marL="609625" indent="0">
              <a:buNone/>
              <a:defRPr sz="2400"/>
            </a:lvl2pPr>
            <a:lvl3pPr marL="1219244" indent="0">
              <a:buNone/>
              <a:defRPr sz="2133"/>
            </a:lvl3pPr>
            <a:lvl4pPr marL="1828869" indent="0">
              <a:buNone/>
              <a:defRPr sz="1867"/>
            </a:lvl4pPr>
            <a:lvl5pPr marL="2438491" indent="0">
              <a:buNone/>
              <a:defRPr sz="1867"/>
            </a:lvl5pPr>
            <a:lvl6pPr marL="3048113" indent="0">
              <a:buNone/>
              <a:defRPr sz="1867"/>
            </a:lvl6pPr>
            <a:lvl7pPr marL="3657738" indent="0">
              <a:buNone/>
              <a:defRPr sz="1867"/>
            </a:lvl7pPr>
            <a:lvl8pPr marL="4267360" indent="0">
              <a:buNone/>
              <a:defRPr sz="1867"/>
            </a:lvl8pPr>
            <a:lvl9pPr marL="4876982" indent="0">
              <a:buNone/>
              <a:defRPr sz="1867"/>
            </a:lvl9pPr>
          </a:lstStyle>
          <a:p>
            <a:pPr lvl="0"/>
            <a:r>
              <a:rPr lang="en-US" dirty="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vl1pPr>
          </a:lstStyle>
          <a:p>
            <a:pPr>
              <a:defRPr/>
            </a:pPr>
            <a:fld id="{8BD2EE48-D8F1-6047-AD25-7837A8B6C8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14400" y="2641600"/>
            <a:ext cx="5080000" cy="54864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2641600"/>
            <a:ext cx="5080000" cy="54864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1"/>
          </p:nvPr>
        </p:nvSpPr>
        <p:spPr>
          <a:ln/>
        </p:spPr>
        <p:txBody>
          <a:bodyPr/>
          <a:lstStyle>
            <a:lvl1pPr>
              <a:defRPr/>
            </a:lvl1pPr>
          </a:lstStyle>
          <a:p>
            <a:pPr>
              <a:defRPr/>
            </a:pPr>
            <a:fld id="{03760140-3DF2-0941-96B7-7C41D7BDA6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66184"/>
            <a:ext cx="10972800" cy="1524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8" y="2046817"/>
            <a:ext cx="5386917" cy="853016"/>
          </a:xfrm>
        </p:spPr>
        <p:txBody>
          <a:bodyPr anchor="b"/>
          <a:lstStyle>
            <a:lvl1pPr marL="0" indent="0">
              <a:buNone/>
              <a:defRPr sz="3200" b="1"/>
            </a:lvl1pPr>
            <a:lvl2pPr marL="609625" indent="0">
              <a:buNone/>
              <a:defRPr sz="2667" b="1"/>
            </a:lvl2pPr>
            <a:lvl3pPr marL="1219244" indent="0">
              <a:buNone/>
              <a:defRPr sz="2400" b="1"/>
            </a:lvl3pPr>
            <a:lvl4pPr marL="1828869" indent="0">
              <a:buNone/>
              <a:defRPr sz="2133" b="1"/>
            </a:lvl4pPr>
            <a:lvl5pPr marL="2438491" indent="0">
              <a:buNone/>
              <a:defRPr sz="2133" b="1"/>
            </a:lvl5pPr>
            <a:lvl6pPr marL="3048113" indent="0">
              <a:buNone/>
              <a:defRPr sz="2133" b="1"/>
            </a:lvl6pPr>
            <a:lvl7pPr marL="3657738" indent="0">
              <a:buNone/>
              <a:defRPr sz="2133" b="1"/>
            </a:lvl7pPr>
            <a:lvl8pPr marL="4267360" indent="0">
              <a:buNone/>
              <a:defRPr sz="2133" b="1"/>
            </a:lvl8pPr>
            <a:lvl9pPr marL="4876982"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8" y="2899833"/>
            <a:ext cx="5386917" cy="5268384"/>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75" y="2046817"/>
            <a:ext cx="5389033" cy="853016"/>
          </a:xfrm>
        </p:spPr>
        <p:txBody>
          <a:bodyPr anchor="b"/>
          <a:lstStyle>
            <a:lvl1pPr marL="0" indent="0">
              <a:buNone/>
              <a:defRPr sz="3200" b="1"/>
            </a:lvl1pPr>
            <a:lvl2pPr marL="609625" indent="0">
              <a:buNone/>
              <a:defRPr sz="2667" b="1"/>
            </a:lvl2pPr>
            <a:lvl3pPr marL="1219244" indent="0">
              <a:buNone/>
              <a:defRPr sz="2400" b="1"/>
            </a:lvl3pPr>
            <a:lvl4pPr marL="1828869" indent="0">
              <a:buNone/>
              <a:defRPr sz="2133" b="1"/>
            </a:lvl4pPr>
            <a:lvl5pPr marL="2438491" indent="0">
              <a:buNone/>
              <a:defRPr sz="2133" b="1"/>
            </a:lvl5pPr>
            <a:lvl6pPr marL="3048113" indent="0">
              <a:buNone/>
              <a:defRPr sz="2133" b="1"/>
            </a:lvl6pPr>
            <a:lvl7pPr marL="3657738" indent="0">
              <a:buNone/>
              <a:defRPr sz="2133" b="1"/>
            </a:lvl7pPr>
            <a:lvl8pPr marL="4267360" indent="0">
              <a:buNone/>
              <a:defRPr sz="2133" b="1"/>
            </a:lvl8pPr>
            <a:lvl9pPr marL="4876982"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5" y="2899833"/>
            <a:ext cx="5389033" cy="5268384"/>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8" name="Rectangle 6"/>
          <p:cNvSpPr>
            <a:spLocks noGrp="1" noChangeArrowheads="1"/>
          </p:cNvSpPr>
          <p:nvPr>
            <p:ph type="sldNum" sz="quarter" idx="11"/>
          </p:nvPr>
        </p:nvSpPr>
        <p:spPr>
          <a:ln/>
        </p:spPr>
        <p:txBody>
          <a:bodyPr/>
          <a:lstStyle>
            <a:lvl1pPr>
              <a:defRPr/>
            </a:lvl1pPr>
          </a:lstStyle>
          <a:p>
            <a:pPr>
              <a:defRPr/>
            </a:pPr>
            <a:fld id="{4EEF47FB-8FE8-5E4E-95FE-722242043DB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4" name="Rectangle 6"/>
          <p:cNvSpPr>
            <a:spLocks noGrp="1" noChangeArrowheads="1"/>
          </p:cNvSpPr>
          <p:nvPr>
            <p:ph type="sldNum" sz="quarter" idx="11"/>
          </p:nvPr>
        </p:nvSpPr>
        <p:spPr>
          <a:ln/>
        </p:spPr>
        <p:txBody>
          <a:bodyPr/>
          <a:lstStyle>
            <a:lvl1pPr>
              <a:defRPr/>
            </a:lvl1pPr>
          </a:lstStyle>
          <a:p>
            <a:pPr>
              <a:defRPr/>
            </a:pPr>
            <a:fld id="{AB30D146-8D31-7C4D-9135-1281BCEE6FD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3" name="Rectangle 6"/>
          <p:cNvSpPr>
            <a:spLocks noGrp="1" noChangeArrowheads="1"/>
          </p:cNvSpPr>
          <p:nvPr>
            <p:ph type="sldNum" sz="quarter" idx="11"/>
          </p:nvPr>
        </p:nvSpPr>
        <p:spPr>
          <a:ln/>
        </p:spPr>
        <p:txBody>
          <a:bodyPr/>
          <a:lstStyle>
            <a:lvl1pPr>
              <a:defRPr/>
            </a:lvl1pPr>
          </a:lstStyle>
          <a:p>
            <a:pPr>
              <a:defRPr/>
            </a:pPr>
            <a:fld id="{D8629D21-5361-BD45-86FA-69031AF732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364067"/>
            <a:ext cx="4011084" cy="1549400"/>
          </a:xfrm>
        </p:spPr>
        <p:txBody>
          <a:bodyPr anchor="b"/>
          <a:lstStyle>
            <a:lvl1pPr algn="l">
              <a:defRPr sz="2667" b="1"/>
            </a:lvl1pPr>
          </a:lstStyle>
          <a:p>
            <a:r>
              <a:rPr lang="en-US"/>
              <a:t>Click to edit Master title style</a:t>
            </a:r>
            <a:endParaRPr lang="en-GB"/>
          </a:p>
        </p:txBody>
      </p:sp>
      <p:sp>
        <p:nvSpPr>
          <p:cNvPr id="3" name="Content Placeholder 2"/>
          <p:cNvSpPr>
            <a:spLocks noGrp="1"/>
          </p:cNvSpPr>
          <p:nvPr>
            <p:ph idx="1"/>
          </p:nvPr>
        </p:nvSpPr>
        <p:spPr>
          <a:xfrm>
            <a:off x="4766733" y="364076"/>
            <a:ext cx="6815668" cy="7804151"/>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913476"/>
            <a:ext cx="4011084" cy="6254751"/>
          </a:xfrm>
        </p:spPr>
        <p:txBody>
          <a:bodyPr/>
          <a:lstStyle>
            <a:lvl1pPr marL="0" indent="0">
              <a:buNone/>
              <a:defRPr sz="1867"/>
            </a:lvl1pPr>
            <a:lvl2pPr marL="609625" indent="0">
              <a:buNone/>
              <a:defRPr sz="1600"/>
            </a:lvl2pPr>
            <a:lvl3pPr marL="1219244" indent="0">
              <a:buNone/>
              <a:defRPr sz="1333"/>
            </a:lvl3pPr>
            <a:lvl4pPr marL="1828869" indent="0">
              <a:buNone/>
              <a:defRPr sz="1200"/>
            </a:lvl4pPr>
            <a:lvl5pPr marL="2438491" indent="0">
              <a:buNone/>
              <a:defRPr sz="1200"/>
            </a:lvl5pPr>
            <a:lvl6pPr marL="3048113" indent="0">
              <a:buNone/>
              <a:defRPr sz="1200"/>
            </a:lvl6pPr>
            <a:lvl7pPr marL="3657738" indent="0">
              <a:buNone/>
              <a:defRPr sz="1200"/>
            </a:lvl7pPr>
            <a:lvl8pPr marL="4267360" indent="0">
              <a:buNone/>
              <a:defRPr sz="1200"/>
            </a:lvl8pPr>
            <a:lvl9pPr marL="4876982" indent="0">
              <a:buNone/>
              <a:defRPr sz="12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1"/>
          </p:nvPr>
        </p:nvSpPr>
        <p:spPr>
          <a:ln/>
        </p:spPr>
        <p:txBody>
          <a:bodyPr/>
          <a:lstStyle>
            <a:lvl1pPr>
              <a:defRPr/>
            </a:lvl1pPr>
          </a:lstStyle>
          <a:p>
            <a:pPr>
              <a:defRPr/>
            </a:pPr>
            <a:fld id="{D4BE9212-EA1F-7542-BCE8-6A497083E3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6400809"/>
            <a:ext cx="7315200" cy="755651"/>
          </a:xfrm>
        </p:spPr>
        <p:txBody>
          <a:bodyPr anchor="b"/>
          <a:lstStyle>
            <a:lvl1pPr algn="l">
              <a:defRPr sz="2667" b="1"/>
            </a:lvl1pPr>
          </a:lstStyle>
          <a:p>
            <a:r>
              <a:rPr lang="en-US"/>
              <a:t>Click to edit Master title style</a:t>
            </a:r>
            <a:endParaRPr lang="en-GB"/>
          </a:p>
        </p:txBody>
      </p:sp>
      <p:sp>
        <p:nvSpPr>
          <p:cNvPr id="3" name="Picture Placeholder 2"/>
          <p:cNvSpPr>
            <a:spLocks noGrp="1"/>
          </p:cNvSpPr>
          <p:nvPr>
            <p:ph type="pic" idx="1"/>
          </p:nvPr>
        </p:nvSpPr>
        <p:spPr>
          <a:xfrm>
            <a:off x="2389717" y="817033"/>
            <a:ext cx="7315200" cy="5486400"/>
          </a:xfrm>
        </p:spPr>
        <p:txBody>
          <a:bodyPr/>
          <a:lstStyle>
            <a:lvl1pPr marL="0" indent="0">
              <a:buNone/>
              <a:defRPr sz="4267"/>
            </a:lvl1pPr>
            <a:lvl2pPr marL="609625" indent="0">
              <a:buNone/>
              <a:defRPr sz="3733"/>
            </a:lvl2pPr>
            <a:lvl3pPr marL="1219244" indent="0">
              <a:buNone/>
              <a:defRPr sz="3200"/>
            </a:lvl3pPr>
            <a:lvl4pPr marL="1828869" indent="0">
              <a:buNone/>
              <a:defRPr sz="2667"/>
            </a:lvl4pPr>
            <a:lvl5pPr marL="2438491" indent="0">
              <a:buNone/>
              <a:defRPr sz="2667"/>
            </a:lvl5pPr>
            <a:lvl6pPr marL="3048113" indent="0">
              <a:buNone/>
              <a:defRPr sz="2667"/>
            </a:lvl6pPr>
            <a:lvl7pPr marL="3657738" indent="0">
              <a:buNone/>
              <a:defRPr sz="2667"/>
            </a:lvl7pPr>
            <a:lvl8pPr marL="4267360" indent="0">
              <a:buNone/>
              <a:defRPr sz="2667"/>
            </a:lvl8pPr>
            <a:lvl9pPr marL="4876982" indent="0">
              <a:buNone/>
              <a:defRPr sz="2667"/>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2389717" y="7156460"/>
            <a:ext cx="7315200" cy="1073149"/>
          </a:xfrm>
        </p:spPr>
        <p:txBody>
          <a:bodyPr/>
          <a:lstStyle>
            <a:lvl1pPr marL="0" indent="0">
              <a:buNone/>
              <a:defRPr sz="1867"/>
            </a:lvl1pPr>
            <a:lvl2pPr marL="609625" indent="0">
              <a:buNone/>
              <a:defRPr sz="1600"/>
            </a:lvl2pPr>
            <a:lvl3pPr marL="1219244" indent="0">
              <a:buNone/>
              <a:defRPr sz="1333"/>
            </a:lvl3pPr>
            <a:lvl4pPr marL="1828869" indent="0">
              <a:buNone/>
              <a:defRPr sz="1200"/>
            </a:lvl4pPr>
            <a:lvl5pPr marL="2438491" indent="0">
              <a:buNone/>
              <a:defRPr sz="1200"/>
            </a:lvl5pPr>
            <a:lvl6pPr marL="3048113" indent="0">
              <a:buNone/>
              <a:defRPr sz="1200"/>
            </a:lvl6pPr>
            <a:lvl7pPr marL="3657738" indent="0">
              <a:buNone/>
              <a:defRPr sz="1200"/>
            </a:lvl7pPr>
            <a:lvl8pPr marL="4267360" indent="0">
              <a:buNone/>
              <a:defRPr sz="1200"/>
            </a:lvl8pPr>
            <a:lvl9pPr marL="4876982" indent="0">
              <a:buNone/>
              <a:defRPr sz="12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1"/>
          </p:nvPr>
        </p:nvSpPr>
        <p:spPr>
          <a:ln/>
        </p:spPr>
        <p:txBody>
          <a:bodyPr/>
          <a:lstStyle>
            <a:lvl1pPr>
              <a:defRPr/>
            </a:lvl1pPr>
          </a:lstStyle>
          <a:p>
            <a:pPr>
              <a:defRPr/>
            </a:pPr>
            <a:fld id="{7C85C02F-7189-7543-A3A8-072BD80A087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7" Type="http://schemas.openxmlformats.org/officeDocument/2006/relationships/image" Target="../media/image2.jpeg"/><Relationship Id="rId1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63751" y="812800"/>
            <a:ext cx="9213849"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914400" y="2641600"/>
            <a:ext cx="103632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912285" y="8458200"/>
            <a:ext cx="7538256" cy="6096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lvl1pPr eaLnBrk="0" hangingPunct="0">
              <a:lnSpc>
                <a:spcPct val="100000"/>
              </a:lnSpc>
              <a:spcBef>
                <a:spcPct val="0"/>
              </a:spcBef>
              <a:defRPr sz="1333" b="1">
                <a:solidFill>
                  <a:srgbClr val="B4BAC0"/>
                </a:solidFill>
              </a:defRPr>
            </a:lvl1pPr>
          </a:lstStyle>
          <a:p>
            <a:pPr>
              <a:defRPr/>
            </a:pPr>
            <a:endParaRPr lang="en-GB" dirty="0"/>
          </a:p>
        </p:txBody>
      </p:sp>
      <p:sp>
        <p:nvSpPr>
          <p:cNvPr id="1030" name="Rectangle 6"/>
          <p:cNvSpPr>
            <a:spLocks noGrp="1" noChangeArrowheads="1"/>
          </p:cNvSpPr>
          <p:nvPr>
            <p:ph type="sldNum" sz="quarter" idx="4"/>
          </p:nvPr>
        </p:nvSpPr>
        <p:spPr bwMode="auto">
          <a:xfrm>
            <a:off x="8737600" y="8458200"/>
            <a:ext cx="2540000" cy="609600"/>
          </a:xfrm>
          <a:prstGeom prst="rect">
            <a:avLst/>
          </a:prstGeom>
          <a:noFill/>
          <a:ln w="9525">
            <a:noFill/>
            <a:miter lim="800000"/>
            <a:headEnd/>
            <a:tailEnd/>
          </a:ln>
        </p:spPr>
        <p:txBody>
          <a:bodyPr vert="horz" wrap="square" lIns="91440" tIns="45720" rIns="0" bIns="45720" numCol="1" anchor="b" anchorCtr="0" compatLnSpc="1">
            <a:prstTxWarp prst="textNoShape">
              <a:avLst/>
            </a:prstTxWarp>
          </a:bodyPr>
          <a:lstStyle>
            <a:lvl1pPr algn="r" eaLnBrk="0" hangingPunct="0">
              <a:lnSpc>
                <a:spcPct val="100000"/>
              </a:lnSpc>
              <a:spcBef>
                <a:spcPct val="0"/>
              </a:spcBef>
              <a:defRPr sz="1333" b="1">
                <a:solidFill>
                  <a:srgbClr val="B4BAC0"/>
                </a:solidFill>
              </a:defRPr>
            </a:lvl1pPr>
          </a:lstStyle>
          <a:p>
            <a:pPr>
              <a:defRPr/>
            </a:pPr>
            <a:fld id="{41D5AED7-D311-9D4C-8662-BB2116F4D162}" type="slidenum">
              <a:rPr lang="en-US"/>
              <a:pPr>
                <a:defRPr/>
              </a:pPr>
              <a:t>‹#›</a:t>
            </a:fld>
            <a:endParaRPr lang="en-US"/>
          </a:p>
        </p:txBody>
      </p:sp>
      <p:pic>
        <p:nvPicPr>
          <p:cNvPr id="2" name="Picture 12" descr="txt slide - light - ecl logo_low"/>
          <p:cNvPicPr>
            <a:picLocks noChangeAspect="1" noChangeArrowheads="1"/>
          </p:cNvPicPr>
          <p:nvPr/>
        </p:nvPicPr>
        <p:blipFill>
          <a:blip r:embed="rId16"/>
          <a:srcRect/>
          <a:stretch>
            <a:fillRect/>
          </a:stretch>
        </p:blipFill>
        <p:spPr bwMode="auto">
          <a:xfrm>
            <a:off x="0" y="1"/>
            <a:ext cx="12192000" cy="474133"/>
          </a:xfrm>
          <a:prstGeom prst="rect">
            <a:avLst/>
          </a:prstGeom>
          <a:noFill/>
          <a:ln w="9525">
            <a:noFill/>
            <a:miter lim="800000"/>
            <a:headEnd/>
            <a:tailEnd/>
          </a:ln>
        </p:spPr>
      </p:pic>
      <p:pic>
        <p:nvPicPr>
          <p:cNvPr id="8" name="Picture 7" descr="JVN-logo-200.jpg"/>
          <p:cNvPicPr>
            <a:picLocks noChangeAspect="1"/>
          </p:cNvPicPr>
          <p:nvPr/>
        </p:nvPicPr>
        <p:blipFill>
          <a:blip r:embed="rId17"/>
          <a:stretch>
            <a:fillRect/>
          </a:stretch>
        </p:blipFill>
        <p:spPr>
          <a:xfrm>
            <a:off x="432816" y="609609"/>
            <a:ext cx="1059012" cy="999067"/>
          </a:xfrm>
          <a:prstGeom prst="rect">
            <a:avLst/>
          </a:prstGeom>
        </p:spPr>
      </p:pic>
      <p:pic>
        <p:nvPicPr>
          <p:cNvPr id="9" name="Picture 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466" y="503186"/>
            <a:ext cx="2065225" cy="1161689"/>
          </a:xfrm>
          <a:prstGeom prst="rect">
            <a:avLst/>
          </a:prstGeom>
        </p:spPr>
      </p:pic>
      <p:pic>
        <p:nvPicPr>
          <p:cNvPr id="10" name="Picture 9"/>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470528"/>
            <a:ext cx="2010026" cy="1790227"/>
          </a:xfrm>
          <a:prstGeom prst="rect">
            <a:avLst/>
          </a:prstGeom>
        </p:spPr>
      </p:pic>
    </p:spTree>
  </p:cSld>
  <p:clrMap bg1="lt1" tx1="dk1" bg2="lt2" tx2="dk2" accent1="accent1" accent2="accent2" accent3="accent3" accent4="accent4" accent5="accent5" accent6="accent6" hlink="hlink" folHlink="folHlink"/>
  <p:sldLayoutIdLst>
    <p:sldLayoutId id="2147483692"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sldNum="0" hdr="0" ftr="0" dt="0"/>
  <p:txStyles>
    <p:titleStyle>
      <a:lvl1pPr algn="r" rtl="0" eaLnBrk="1" fontAlgn="base" hangingPunct="1">
        <a:spcBef>
          <a:spcPct val="0"/>
        </a:spcBef>
        <a:spcAft>
          <a:spcPct val="0"/>
        </a:spcAft>
        <a:defRPr sz="4000">
          <a:solidFill>
            <a:srgbClr val="003366"/>
          </a:solidFill>
          <a:latin typeface="+mj-lt"/>
          <a:ea typeface="+mj-ea"/>
          <a:cs typeface="+mj-cs"/>
        </a:defRPr>
      </a:lvl1pPr>
      <a:lvl2pPr algn="r"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2pPr>
      <a:lvl3pPr algn="r"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3pPr>
      <a:lvl4pPr algn="r"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4pPr>
      <a:lvl5pPr algn="r"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5pPr>
      <a:lvl6pPr marL="609625" algn="l"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6pPr>
      <a:lvl7pPr marL="1219244" algn="l"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7pPr>
      <a:lvl8pPr marL="1828869" algn="l"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8pPr>
      <a:lvl9pPr marL="2438491" algn="l"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9pPr>
    </p:titleStyle>
    <p:bodyStyle>
      <a:lvl1pPr marL="457216" indent="-457216" algn="l" rtl="0" eaLnBrk="1" fontAlgn="base" hangingPunct="1">
        <a:spcBef>
          <a:spcPct val="20000"/>
        </a:spcBef>
        <a:spcAft>
          <a:spcPct val="0"/>
        </a:spcAft>
        <a:buChar char="•"/>
        <a:defRPr sz="2667">
          <a:solidFill>
            <a:schemeClr val="tx1"/>
          </a:solidFill>
          <a:latin typeface="+mn-lt"/>
          <a:ea typeface="+mn-ea"/>
          <a:cs typeface="+mn-cs"/>
        </a:defRPr>
      </a:lvl1pPr>
      <a:lvl2pPr marL="990638" indent="-381016" algn="l" rtl="0" eaLnBrk="1" fontAlgn="base" hangingPunct="1">
        <a:spcBef>
          <a:spcPct val="20000"/>
        </a:spcBef>
        <a:spcAft>
          <a:spcPct val="0"/>
        </a:spcAft>
        <a:buChar char="•"/>
        <a:defRPr sz="2667">
          <a:solidFill>
            <a:schemeClr val="tx1"/>
          </a:solidFill>
          <a:latin typeface="+mn-lt"/>
          <a:ea typeface="+mn-ea"/>
        </a:defRPr>
      </a:lvl2pPr>
      <a:lvl3pPr marL="1524058" indent="-304811" algn="l" rtl="0" eaLnBrk="1" fontAlgn="base" hangingPunct="1">
        <a:spcBef>
          <a:spcPct val="20000"/>
        </a:spcBef>
        <a:spcAft>
          <a:spcPct val="0"/>
        </a:spcAft>
        <a:buChar char="•"/>
        <a:defRPr sz="2667">
          <a:solidFill>
            <a:schemeClr val="tx1"/>
          </a:solidFill>
          <a:latin typeface="+mn-lt"/>
          <a:ea typeface="+mn-ea"/>
        </a:defRPr>
      </a:lvl3pPr>
      <a:lvl4pPr marL="2133680" indent="-304811" algn="l" rtl="0" eaLnBrk="1" fontAlgn="base" hangingPunct="1">
        <a:spcBef>
          <a:spcPct val="20000"/>
        </a:spcBef>
        <a:spcAft>
          <a:spcPct val="0"/>
        </a:spcAft>
        <a:buChar char="•"/>
        <a:defRPr sz="2667">
          <a:solidFill>
            <a:schemeClr val="tx1"/>
          </a:solidFill>
          <a:latin typeface="+mn-lt"/>
          <a:ea typeface="+mn-ea"/>
        </a:defRPr>
      </a:lvl4pPr>
      <a:lvl5pPr marL="2743302" indent="-304811" algn="l" rtl="0" eaLnBrk="1" fontAlgn="base" hangingPunct="1">
        <a:spcBef>
          <a:spcPct val="20000"/>
        </a:spcBef>
        <a:spcAft>
          <a:spcPct val="0"/>
        </a:spcAft>
        <a:buChar char="•"/>
        <a:defRPr sz="2667">
          <a:solidFill>
            <a:schemeClr val="tx1"/>
          </a:solidFill>
          <a:latin typeface="+mn-lt"/>
          <a:ea typeface="+mn-ea"/>
        </a:defRPr>
      </a:lvl5pPr>
      <a:lvl6pPr marL="3352927" indent="-304811" algn="l" rtl="0" eaLnBrk="1" fontAlgn="base" hangingPunct="1">
        <a:spcBef>
          <a:spcPct val="20000"/>
        </a:spcBef>
        <a:spcAft>
          <a:spcPct val="0"/>
        </a:spcAft>
        <a:buChar char="•"/>
        <a:defRPr sz="2667">
          <a:solidFill>
            <a:schemeClr val="tx1"/>
          </a:solidFill>
          <a:latin typeface="+mn-lt"/>
          <a:ea typeface="+mn-ea"/>
        </a:defRPr>
      </a:lvl6pPr>
      <a:lvl7pPr marL="3962549" indent="-304811" algn="l" rtl="0" eaLnBrk="1" fontAlgn="base" hangingPunct="1">
        <a:spcBef>
          <a:spcPct val="20000"/>
        </a:spcBef>
        <a:spcAft>
          <a:spcPct val="0"/>
        </a:spcAft>
        <a:buChar char="•"/>
        <a:defRPr sz="2667">
          <a:solidFill>
            <a:schemeClr val="tx1"/>
          </a:solidFill>
          <a:latin typeface="+mn-lt"/>
          <a:ea typeface="+mn-ea"/>
        </a:defRPr>
      </a:lvl7pPr>
      <a:lvl8pPr marL="4572171" indent="-304811" algn="l" rtl="0" eaLnBrk="1" fontAlgn="base" hangingPunct="1">
        <a:spcBef>
          <a:spcPct val="20000"/>
        </a:spcBef>
        <a:spcAft>
          <a:spcPct val="0"/>
        </a:spcAft>
        <a:buChar char="•"/>
        <a:defRPr sz="2667">
          <a:solidFill>
            <a:schemeClr val="tx1"/>
          </a:solidFill>
          <a:latin typeface="+mn-lt"/>
          <a:ea typeface="+mn-ea"/>
        </a:defRPr>
      </a:lvl8pPr>
      <a:lvl9pPr marL="5181796" indent="-304811" algn="l" rtl="0" eaLnBrk="1" fontAlgn="base" hangingPunct="1">
        <a:spcBef>
          <a:spcPct val="20000"/>
        </a:spcBef>
        <a:spcAft>
          <a:spcPct val="0"/>
        </a:spcAft>
        <a:buChar char="•"/>
        <a:defRPr sz="2667">
          <a:solidFill>
            <a:schemeClr val="tx1"/>
          </a:solidFill>
          <a:latin typeface="+mn-lt"/>
          <a:ea typeface="+mn-ea"/>
        </a:defRPr>
      </a:lvl9pPr>
    </p:bodyStyle>
    <p:otherStyle>
      <a:defPPr>
        <a:defRPr lang="en-US"/>
      </a:defPPr>
      <a:lvl1pPr marL="0" algn="l" defTabSz="609625" rtl="0" eaLnBrk="1" latinLnBrk="0" hangingPunct="1">
        <a:defRPr sz="2400" kern="1200">
          <a:solidFill>
            <a:schemeClr val="tx1"/>
          </a:solidFill>
          <a:latin typeface="+mn-lt"/>
          <a:ea typeface="+mn-ea"/>
          <a:cs typeface="+mn-cs"/>
        </a:defRPr>
      </a:lvl1pPr>
      <a:lvl2pPr marL="609625" algn="l" defTabSz="609625" rtl="0" eaLnBrk="1" latinLnBrk="0" hangingPunct="1">
        <a:defRPr sz="2400" kern="1200">
          <a:solidFill>
            <a:schemeClr val="tx1"/>
          </a:solidFill>
          <a:latin typeface="+mn-lt"/>
          <a:ea typeface="+mn-ea"/>
          <a:cs typeface="+mn-cs"/>
        </a:defRPr>
      </a:lvl2pPr>
      <a:lvl3pPr marL="1219244" algn="l" defTabSz="609625" rtl="0" eaLnBrk="1" latinLnBrk="0" hangingPunct="1">
        <a:defRPr sz="2400" kern="1200">
          <a:solidFill>
            <a:schemeClr val="tx1"/>
          </a:solidFill>
          <a:latin typeface="+mn-lt"/>
          <a:ea typeface="+mn-ea"/>
          <a:cs typeface="+mn-cs"/>
        </a:defRPr>
      </a:lvl3pPr>
      <a:lvl4pPr marL="1828869" algn="l" defTabSz="609625" rtl="0" eaLnBrk="1" latinLnBrk="0" hangingPunct="1">
        <a:defRPr sz="2400" kern="1200">
          <a:solidFill>
            <a:schemeClr val="tx1"/>
          </a:solidFill>
          <a:latin typeface="+mn-lt"/>
          <a:ea typeface="+mn-ea"/>
          <a:cs typeface="+mn-cs"/>
        </a:defRPr>
      </a:lvl4pPr>
      <a:lvl5pPr marL="2438491" algn="l" defTabSz="609625" rtl="0" eaLnBrk="1" latinLnBrk="0" hangingPunct="1">
        <a:defRPr sz="2400" kern="1200">
          <a:solidFill>
            <a:schemeClr val="tx1"/>
          </a:solidFill>
          <a:latin typeface="+mn-lt"/>
          <a:ea typeface="+mn-ea"/>
          <a:cs typeface="+mn-cs"/>
        </a:defRPr>
      </a:lvl5pPr>
      <a:lvl6pPr marL="3048113" algn="l" defTabSz="609625" rtl="0" eaLnBrk="1" latinLnBrk="0" hangingPunct="1">
        <a:defRPr sz="2400" kern="1200">
          <a:solidFill>
            <a:schemeClr val="tx1"/>
          </a:solidFill>
          <a:latin typeface="+mn-lt"/>
          <a:ea typeface="+mn-ea"/>
          <a:cs typeface="+mn-cs"/>
        </a:defRPr>
      </a:lvl6pPr>
      <a:lvl7pPr marL="3657738" algn="l" defTabSz="609625" rtl="0" eaLnBrk="1" latinLnBrk="0" hangingPunct="1">
        <a:defRPr sz="2400" kern="1200">
          <a:solidFill>
            <a:schemeClr val="tx1"/>
          </a:solidFill>
          <a:latin typeface="+mn-lt"/>
          <a:ea typeface="+mn-ea"/>
          <a:cs typeface="+mn-cs"/>
        </a:defRPr>
      </a:lvl7pPr>
      <a:lvl8pPr marL="4267360" algn="l" defTabSz="609625" rtl="0" eaLnBrk="1" latinLnBrk="0" hangingPunct="1">
        <a:defRPr sz="2400" kern="1200">
          <a:solidFill>
            <a:schemeClr val="tx1"/>
          </a:solidFill>
          <a:latin typeface="+mn-lt"/>
          <a:ea typeface="+mn-ea"/>
          <a:cs typeface="+mn-cs"/>
        </a:defRPr>
      </a:lvl8pPr>
      <a:lvl9pPr marL="4876982" algn="l" defTabSz="60962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4.png"/><Relationship Id="rId5" Type="http://schemas.openxmlformats.org/officeDocument/2006/relationships/oleObject" Target="../embeddings/oleObject4.bin"/><Relationship Id="rId6" Type="http://schemas.openxmlformats.org/officeDocument/2006/relationships/image" Target="../media/image15.wmf"/><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6.png"/><Relationship Id="rId5" Type="http://schemas.openxmlformats.org/officeDocument/2006/relationships/oleObject" Target="../embeddings/oleObject6.bin"/><Relationship Id="rId6" Type="http://schemas.openxmlformats.org/officeDocument/2006/relationships/image" Target="../media/image15.w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7.png"/><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8.wmf"/><Relationship Id="rId1" Type="http://schemas.openxmlformats.org/officeDocument/2006/relationships/vmlDrawing" Target="../drawings/vmlDrawing6.vml"/><Relationship Id="rId2"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9.wmf"/><Relationship Id="rId5" Type="http://schemas.openxmlformats.org/officeDocument/2006/relationships/oleObject" Target="../embeddings/oleObject10.bin"/><Relationship Id="rId6" Type="http://schemas.openxmlformats.org/officeDocument/2006/relationships/image" Target="../media/image20.wmf"/><Relationship Id="rId1" Type="http://schemas.openxmlformats.org/officeDocument/2006/relationships/vmlDrawing" Target="../drawings/vmlDrawing7.vml"/><Relationship Id="rId2"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21.png"/><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22.png"/><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3.png"/><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4.png"/><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5.png"/><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1399" y="1542934"/>
            <a:ext cx="11362466" cy="1544729"/>
          </a:xfrm>
        </p:spPr>
        <p:txBody>
          <a:bodyPr/>
          <a:lstStyle/>
          <a:p>
            <a:pPr algn="ctr"/>
            <a:r>
              <a:rPr lang="en-US" sz="4800" dirty="0" smtClean="0">
                <a:latin typeface="Calibri" charset="0"/>
                <a:ea typeface="Calibri" charset="0"/>
                <a:cs typeface="Calibri" charset="0"/>
              </a:rPr>
              <a:t>Supervised </a:t>
            </a:r>
            <a:r>
              <a:rPr lang="en-US" sz="4800" dirty="0" smtClean="0">
                <a:latin typeface="Calibri" charset="0"/>
                <a:ea typeface="Calibri" charset="0"/>
                <a:cs typeface="Calibri" charset="0"/>
              </a:rPr>
              <a:t>Learning</a:t>
            </a:r>
            <a:br>
              <a:rPr lang="en-US" sz="4800" dirty="0" smtClean="0">
                <a:latin typeface="Calibri" charset="0"/>
                <a:ea typeface="Calibri" charset="0"/>
                <a:cs typeface="Calibri" charset="0"/>
              </a:rPr>
            </a:br>
            <a:r>
              <a:rPr lang="en-US" sz="4800" dirty="0" smtClean="0">
                <a:latin typeface="Calibri" charset="0"/>
                <a:ea typeface="Calibri" charset="0"/>
                <a:cs typeface="Calibri" charset="0"/>
              </a:rPr>
              <a:t>Lecture 4: Advanced Approaches</a:t>
            </a:r>
            <a:endParaRPr lang="en-US" sz="4800" dirty="0">
              <a:latin typeface="Calibri" charset="0"/>
              <a:ea typeface="Calibri" charset="0"/>
              <a:cs typeface="Calibri" charset="0"/>
            </a:endParaRPr>
          </a:p>
        </p:txBody>
      </p:sp>
      <p:sp>
        <p:nvSpPr>
          <p:cNvPr id="4" name="Title 1"/>
          <p:cNvSpPr txBox="1">
            <a:spLocks/>
          </p:cNvSpPr>
          <p:nvPr/>
        </p:nvSpPr>
        <p:spPr bwMode="auto">
          <a:xfrm>
            <a:off x="818104" y="4171950"/>
            <a:ext cx="10749056" cy="16573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rtl="0" eaLnBrk="1" fontAlgn="base" hangingPunct="1">
              <a:spcBef>
                <a:spcPct val="0"/>
              </a:spcBef>
              <a:spcAft>
                <a:spcPct val="0"/>
              </a:spcAft>
              <a:defRPr sz="4000">
                <a:solidFill>
                  <a:schemeClr val="bg1"/>
                </a:solidFill>
                <a:latin typeface="+mj-lt"/>
                <a:ea typeface="+mj-ea"/>
                <a:cs typeface="+mj-cs"/>
              </a:defRPr>
            </a:lvl1pPr>
            <a:lvl2pPr algn="r"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2pPr>
            <a:lvl3pPr algn="r"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3pPr>
            <a:lvl4pPr algn="r"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4pPr>
            <a:lvl5pPr algn="r"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5pPr>
            <a:lvl6pPr marL="609625" algn="l"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6pPr>
            <a:lvl7pPr marL="1219244" algn="l"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7pPr>
            <a:lvl8pPr marL="1828869" algn="l"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8pPr>
            <a:lvl9pPr marL="2438491" algn="l" rtl="0" eaLnBrk="1" fontAlgn="base" hangingPunct="1">
              <a:spcBef>
                <a:spcPct val="0"/>
              </a:spcBef>
              <a:spcAft>
                <a:spcPct val="0"/>
              </a:spcAft>
              <a:defRPr sz="4000">
                <a:solidFill>
                  <a:srgbClr val="003366"/>
                </a:solidFill>
                <a:latin typeface="Arial" charset="0"/>
                <a:ea typeface="ＭＳ Ｐゴシック" charset="-128"/>
                <a:cs typeface="ＭＳ Ｐゴシック" charset="-128"/>
              </a:defRPr>
            </a:lvl9pPr>
          </a:lstStyle>
          <a:p>
            <a:pPr algn="l"/>
            <a:r>
              <a:rPr lang="en-US" sz="3200" dirty="0" smtClean="0">
                <a:latin typeface="Calibri" charset="0"/>
                <a:ea typeface="Calibri" charset="0"/>
                <a:cs typeface="Calibri" charset="0"/>
              </a:rPr>
              <a:t>						</a:t>
            </a:r>
          </a:p>
          <a:p>
            <a:r>
              <a:rPr lang="en-US" sz="3200" dirty="0">
                <a:latin typeface="Calibri" charset="0"/>
                <a:ea typeface="Calibri" charset="0"/>
                <a:cs typeface="Calibri" charset="0"/>
              </a:rPr>
              <a:t>	</a:t>
            </a:r>
            <a:r>
              <a:rPr lang="en-US" sz="3200" dirty="0" smtClean="0">
                <a:latin typeface="Calibri" charset="0"/>
                <a:ea typeface="Calibri" charset="0"/>
                <a:cs typeface="Calibri" charset="0"/>
              </a:rPr>
              <a:t>		</a:t>
            </a:r>
            <a:r>
              <a:rPr lang="en-US" sz="3200" dirty="0">
                <a:latin typeface="Calibri" charset="0"/>
                <a:ea typeface="Calibri" charset="0"/>
                <a:cs typeface="Calibri" charset="0"/>
              </a:rPr>
              <a:t>	</a:t>
            </a:r>
            <a:r>
              <a:rPr lang="en-US" sz="3200" dirty="0" smtClean="0">
                <a:latin typeface="Calibri" charset="0"/>
                <a:ea typeface="Calibri" charset="0"/>
                <a:cs typeface="Calibri" charset="0"/>
              </a:rPr>
              <a:t>Tho Quan</a:t>
            </a:r>
          </a:p>
          <a:p>
            <a:r>
              <a:rPr lang="en-US" sz="3200" dirty="0" smtClean="0">
                <a:latin typeface="Calibri" charset="0"/>
                <a:ea typeface="Calibri" charset="0"/>
                <a:cs typeface="Calibri" charset="0"/>
              </a:rPr>
              <a:t>qttho@hcmut.edu.vn</a:t>
            </a:r>
          </a:p>
          <a:p>
            <a:r>
              <a:rPr lang="en-US" sz="3200" dirty="0" smtClean="0">
                <a:latin typeface="Calibri" charset="0"/>
                <a:ea typeface="Calibri" charset="0"/>
                <a:cs typeface="Calibri" charset="0"/>
              </a:rPr>
              <a:t>				</a:t>
            </a:r>
          </a:p>
        </p:txBody>
      </p:sp>
    </p:spTree>
    <p:extLst>
      <p:ext uri="{BB962C8B-B14F-4D97-AF65-F5344CB8AC3E}">
        <p14:creationId xmlns:p14="http://schemas.microsoft.com/office/powerpoint/2010/main" val="86885469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The Optimization Problem Solution</a:t>
            </a:r>
          </a:p>
        </p:txBody>
      </p:sp>
      <p:sp>
        <p:nvSpPr>
          <p:cNvPr id="34819" name="Rectangle 3"/>
          <p:cNvSpPr>
            <a:spLocks noGrp="1" noChangeArrowheads="1"/>
          </p:cNvSpPr>
          <p:nvPr>
            <p:ph type="body" idx="1"/>
          </p:nvPr>
        </p:nvSpPr>
        <p:spPr/>
        <p:txBody>
          <a:bodyPr/>
          <a:lstStyle/>
          <a:p>
            <a:pPr eaLnBrk="1" hangingPunct="1"/>
            <a:r>
              <a:rPr lang="en-US" sz="2700" dirty="0">
                <a:latin typeface="Calibri" charset="0"/>
                <a:ea typeface="ＭＳ Ｐゴシック" charset="0"/>
                <a:cs typeface="ＭＳ Ｐゴシック" charset="0"/>
              </a:rPr>
              <a:t>The solution has the form: </a:t>
            </a:r>
          </a:p>
          <a:p>
            <a:pPr eaLnBrk="1" hangingPunct="1"/>
            <a:endParaRPr lang="en-US" sz="2400" dirty="0">
              <a:latin typeface="Calibri" charset="0"/>
              <a:ea typeface="ＭＳ Ｐゴシック" charset="0"/>
              <a:cs typeface="ＭＳ Ｐゴシック" charset="0"/>
            </a:endParaRPr>
          </a:p>
          <a:p>
            <a:pPr eaLnBrk="1" hangingPunct="1"/>
            <a:endParaRPr lang="en-US" sz="2400" dirty="0">
              <a:latin typeface="Calibri" charset="0"/>
              <a:ea typeface="ＭＳ Ｐゴシック" charset="0"/>
              <a:cs typeface="ＭＳ Ｐゴシック" charset="0"/>
            </a:endParaRPr>
          </a:p>
          <a:p>
            <a:pPr eaLnBrk="1" hangingPunct="1"/>
            <a:endParaRPr lang="en-US" sz="2400" dirty="0">
              <a:latin typeface="Calibri" charset="0"/>
              <a:ea typeface="ＭＳ Ｐゴシック" charset="0"/>
              <a:cs typeface="ＭＳ Ｐゴシック" charset="0"/>
            </a:endParaRPr>
          </a:p>
          <a:p>
            <a:pPr eaLnBrk="1" hangingPunct="1"/>
            <a:r>
              <a:rPr lang="en-US" sz="2700" dirty="0">
                <a:latin typeface="Calibri" charset="0"/>
                <a:ea typeface="ＭＳ Ｐゴシック" charset="0"/>
                <a:cs typeface="ＭＳ Ｐゴシック" charset="0"/>
              </a:rPr>
              <a:t>Each non-zero </a:t>
            </a:r>
            <a:r>
              <a:rPr lang="el-GR" sz="2700" i="1" dirty="0">
                <a:latin typeface="Calibri" charset="0"/>
                <a:ea typeface="ＭＳ Ｐゴシック" charset="0"/>
                <a:cs typeface="Times New Roman" charset="0"/>
              </a:rPr>
              <a:t>α</a:t>
            </a:r>
            <a:r>
              <a:rPr lang="en-US" sz="2700" i="1" baseline="-25000" dirty="0" err="1">
                <a:latin typeface="Calibri" charset="0"/>
                <a:ea typeface="ＭＳ Ｐゴシック" charset="0"/>
                <a:cs typeface="Times New Roman" charset="0"/>
              </a:rPr>
              <a:t>i</a:t>
            </a:r>
            <a:r>
              <a:rPr lang="en-US" sz="2700" dirty="0">
                <a:latin typeface="Calibri" charset="0"/>
                <a:ea typeface="ＭＳ Ｐゴシック" charset="0"/>
                <a:cs typeface="Times New Roman" charset="0"/>
              </a:rPr>
              <a:t> indicates that corresponding </a:t>
            </a:r>
            <a:r>
              <a:rPr lang="en-US" sz="2700" b="1" dirty="0">
                <a:latin typeface="Calibri" charset="0"/>
                <a:ea typeface="ＭＳ Ｐゴシック" charset="0"/>
                <a:cs typeface="ＭＳ Ｐゴシック" charset="0"/>
              </a:rPr>
              <a:t>x</a:t>
            </a:r>
            <a:r>
              <a:rPr lang="en-US" sz="2700" b="1" baseline="-25000" dirty="0">
                <a:latin typeface="Calibri" charset="0"/>
                <a:ea typeface="ＭＳ Ｐゴシック" charset="0"/>
                <a:cs typeface="ＭＳ Ｐゴシック" charset="0"/>
              </a:rPr>
              <a:t>i</a:t>
            </a:r>
            <a:r>
              <a:rPr lang="en-US" sz="2700" dirty="0">
                <a:latin typeface="Calibri" charset="0"/>
                <a:ea typeface="ＭＳ Ｐゴシック" charset="0"/>
                <a:cs typeface="ＭＳ Ｐゴシック" charset="0"/>
              </a:rPr>
              <a:t> is a support vector.</a:t>
            </a:r>
          </a:p>
          <a:p>
            <a:pPr eaLnBrk="1" hangingPunct="1"/>
            <a:r>
              <a:rPr lang="en-US" sz="2700" dirty="0">
                <a:latin typeface="Calibri" charset="0"/>
                <a:ea typeface="ＭＳ Ｐゴシック" charset="0"/>
                <a:cs typeface="ＭＳ Ｐゴシック" charset="0"/>
              </a:rPr>
              <a:t>Then the classifying function will have the form:</a:t>
            </a:r>
          </a:p>
          <a:p>
            <a:pPr eaLnBrk="1" hangingPunct="1"/>
            <a:endParaRPr lang="en-US" sz="2400" dirty="0">
              <a:latin typeface="Calibri" charset="0"/>
              <a:ea typeface="ＭＳ Ｐゴシック" charset="0"/>
              <a:cs typeface="ＭＳ Ｐゴシック" charset="0"/>
            </a:endParaRPr>
          </a:p>
          <a:p>
            <a:pPr eaLnBrk="1" hangingPunct="1"/>
            <a:endParaRPr lang="en-US" sz="2400" dirty="0">
              <a:latin typeface="Calibri" charset="0"/>
              <a:ea typeface="ＭＳ Ｐゴシック" charset="0"/>
              <a:cs typeface="ＭＳ Ｐゴシック" charset="0"/>
            </a:endParaRPr>
          </a:p>
          <a:p>
            <a:pPr eaLnBrk="1" hangingPunct="1"/>
            <a:endParaRPr lang="en-US" sz="2400" dirty="0">
              <a:latin typeface="Calibri" charset="0"/>
              <a:ea typeface="ＭＳ Ｐゴシック" charset="0"/>
              <a:cs typeface="ＭＳ Ｐゴシック" charset="0"/>
            </a:endParaRPr>
          </a:p>
          <a:p>
            <a:pPr eaLnBrk="1" hangingPunct="1"/>
            <a:r>
              <a:rPr lang="en-US" sz="2700" dirty="0">
                <a:latin typeface="Calibri" charset="0"/>
                <a:ea typeface="ＭＳ Ｐゴシック" charset="0"/>
                <a:cs typeface="ＭＳ Ｐゴシック" charset="0"/>
              </a:rPr>
              <a:t>Notice that it relies on an </a:t>
            </a:r>
            <a:r>
              <a:rPr lang="en-US" sz="2700" i="1" dirty="0">
                <a:latin typeface="Calibri" charset="0"/>
                <a:ea typeface="ＭＳ Ｐゴシック" charset="0"/>
                <a:cs typeface="ＭＳ Ｐゴシック" charset="0"/>
              </a:rPr>
              <a:t>inner product</a:t>
            </a:r>
            <a:r>
              <a:rPr lang="en-US" sz="2700" dirty="0">
                <a:latin typeface="Calibri" charset="0"/>
                <a:ea typeface="ＭＳ Ｐゴシック" charset="0"/>
                <a:cs typeface="ＭＳ Ｐゴシック" charset="0"/>
              </a:rPr>
              <a:t> between the test point </a:t>
            </a:r>
            <a:r>
              <a:rPr lang="en-US" sz="2700" b="1" dirty="0">
                <a:latin typeface="Calibri" charset="0"/>
                <a:ea typeface="ＭＳ Ｐゴシック" charset="0"/>
                <a:cs typeface="ＭＳ Ｐゴシック" charset="0"/>
              </a:rPr>
              <a:t>x</a:t>
            </a:r>
            <a:r>
              <a:rPr lang="en-US" sz="2700" b="1" i="1" dirty="0">
                <a:latin typeface="Calibri" charset="0"/>
                <a:ea typeface="ＭＳ Ｐゴシック" charset="0"/>
                <a:cs typeface="ＭＳ Ｐゴシック" charset="0"/>
              </a:rPr>
              <a:t> </a:t>
            </a:r>
            <a:r>
              <a:rPr lang="en-US" sz="2700" dirty="0">
                <a:latin typeface="Calibri" charset="0"/>
                <a:ea typeface="ＭＳ Ｐゴシック" charset="0"/>
                <a:cs typeface="ＭＳ Ｐゴシック" charset="0"/>
              </a:rPr>
              <a:t>and the support vectors </a:t>
            </a:r>
            <a:r>
              <a:rPr lang="en-US" sz="2700" b="1" dirty="0">
                <a:latin typeface="Calibri" charset="0"/>
                <a:ea typeface="ＭＳ Ｐゴシック" charset="0"/>
                <a:cs typeface="ＭＳ Ｐゴシック" charset="0"/>
              </a:rPr>
              <a:t>x</a:t>
            </a:r>
            <a:r>
              <a:rPr lang="en-US" sz="2700" b="1" baseline="-25000" dirty="0">
                <a:latin typeface="Calibri" charset="0"/>
                <a:ea typeface="ＭＳ Ｐゴシック" charset="0"/>
                <a:cs typeface="ＭＳ Ｐゴシック" charset="0"/>
              </a:rPr>
              <a:t>i</a:t>
            </a:r>
            <a:endParaRPr lang="en-US" sz="2700" dirty="0">
              <a:latin typeface="Calibri" charset="0"/>
              <a:ea typeface="ＭＳ Ｐゴシック" charset="0"/>
              <a:cs typeface="ＭＳ Ｐゴシック" charset="0"/>
            </a:endParaRPr>
          </a:p>
          <a:p>
            <a:pPr lvl="1" eaLnBrk="1" hangingPunct="1"/>
            <a:r>
              <a:rPr lang="en-US" sz="2400" dirty="0">
                <a:latin typeface="Calibri" charset="0"/>
                <a:ea typeface="ＭＳ Ｐゴシック" charset="0"/>
                <a:cs typeface="ＭＳ Ｐゴシック" charset="0"/>
              </a:rPr>
              <a:t>We will return to this later</a:t>
            </a:r>
            <a:r>
              <a:rPr lang="en-US" sz="2400" dirty="0" smtClean="0">
                <a:latin typeface="Calibri" charset="0"/>
                <a:ea typeface="ＭＳ Ｐゴシック" charset="0"/>
                <a:cs typeface="ＭＳ Ｐゴシック" charset="0"/>
              </a:rPr>
              <a:t>.</a:t>
            </a:r>
            <a:endParaRPr lang="en-US" sz="2400" dirty="0">
              <a:latin typeface="Calibri" charset="0"/>
              <a:ea typeface="ＭＳ Ｐゴシック" charset="0"/>
              <a:cs typeface="ＭＳ Ｐゴシック" charset="0"/>
            </a:endParaRPr>
          </a:p>
        </p:txBody>
      </p:sp>
      <p:sp>
        <p:nvSpPr>
          <p:cNvPr id="34820" name="Text Box 4"/>
          <p:cNvSpPr txBox="1">
            <a:spLocks noChangeArrowheads="1"/>
          </p:cNvSpPr>
          <p:nvPr/>
        </p:nvSpPr>
        <p:spPr bwMode="auto">
          <a:xfrm>
            <a:off x="1701800" y="3587343"/>
            <a:ext cx="8585200" cy="46935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121917" tIns="60958" rIns="121917" bIns="60958">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700" b="1">
                <a:latin typeface="Times New Roman" charset="0"/>
                <a:cs typeface="Times New Roman" charset="0"/>
              </a:rPr>
              <a:t>w</a:t>
            </a:r>
            <a:r>
              <a:rPr lang="en-US" sz="2700">
                <a:latin typeface="Times New Roman" charset="0"/>
                <a:cs typeface="Times New Roman" charset="0"/>
              </a:rPr>
              <a:t> </a:t>
            </a:r>
            <a:r>
              <a:rPr lang="en-US" sz="2700" b="1">
                <a:latin typeface="Times New Roman" charset="0"/>
                <a:cs typeface="Times New Roman" charset="0"/>
              </a:rPr>
              <a:t> =</a:t>
            </a:r>
            <a:r>
              <a:rPr lang="el-GR">
                <a:latin typeface="Times New Roman" charset="0"/>
                <a:cs typeface="Times New Roman" charset="0"/>
              </a:rPr>
              <a:t>Σ</a:t>
            </a:r>
            <a:r>
              <a:rPr lang="el-GR" sz="2700" i="1">
                <a:latin typeface="Times New Roman" charset="0"/>
                <a:cs typeface="Times New Roman" charset="0"/>
              </a:rPr>
              <a:t>α</a:t>
            </a:r>
            <a:r>
              <a:rPr lang="en-US" sz="2700" i="1" baseline="-25000">
                <a:latin typeface="Times New Roman" charset="0"/>
                <a:cs typeface="Times New Roman" charset="0"/>
              </a:rPr>
              <a:t>i</a:t>
            </a:r>
            <a:r>
              <a:rPr lang="en-US" sz="2700" i="1">
                <a:latin typeface="Times New Roman" charset="0"/>
                <a:cs typeface="Times New Roman" charset="0"/>
              </a:rPr>
              <a:t>y</a:t>
            </a:r>
            <a:r>
              <a:rPr lang="en-US" sz="2700" i="1" baseline="-25000">
                <a:latin typeface="Times New Roman" charset="0"/>
                <a:cs typeface="Times New Roman" charset="0"/>
              </a:rPr>
              <a:t>i</a:t>
            </a:r>
            <a:r>
              <a:rPr lang="en-US" sz="2700" b="1">
                <a:latin typeface="Times New Roman" charset="0"/>
              </a:rPr>
              <a:t>x</a:t>
            </a:r>
            <a:r>
              <a:rPr lang="en-US" sz="2700" b="1" baseline="-25000">
                <a:latin typeface="Times New Roman" charset="0"/>
              </a:rPr>
              <a:t>i             </a:t>
            </a:r>
            <a:r>
              <a:rPr lang="en-US" sz="2700" i="1">
                <a:latin typeface="Times New Roman" charset="0"/>
              </a:rPr>
              <a:t>b</a:t>
            </a:r>
            <a:r>
              <a:rPr lang="en-US" sz="2700">
                <a:latin typeface="Times New Roman" charset="0"/>
              </a:rPr>
              <a:t>= </a:t>
            </a:r>
            <a:r>
              <a:rPr lang="en-US" sz="2700" i="1">
                <a:latin typeface="Times New Roman" charset="0"/>
              </a:rPr>
              <a:t>y</a:t>
            </a:r>
            <a:r>
              <a:rPr lang="en-US" sz="2700" i="1" baseline="-25000">
                <a:latin typeface="Times New Roman" charset="0"/>
              </a:rPr>
              <a:t>k</a:t>
            </a:r>
            <a:r>
              <a:rPr lang="en-US" sz="2700">
                <a:latin typeface="Times New Roman" charset="0"/>
              </a:rPr>
              <a:t>- </a:t>
            </a:r>
            <a:r>
              <a:rPr lang="en-US" sz="2700" b="1">
                <a:latin typeface="Times New Roman" charset="0"/>
              </a:rPr>
              <a:t>w</a:t>
            </a:r>
            <a:r>
              <a:rPr lang="en-US" sz="2700" b="1" baseline="30000">
                <a:latin typeface="Times New Roman" charset="0"/>
              </a:rPr>
              <a:t>T</a:t>
            </a:r>
            <a:r>
              <a:rPr lang="en-US" sz="2700" b="1">
                <a:latin typeface="Times New Roman" charset="0"/>
              </a:rPr>
              <a:t>x</a:t>
            </a:r>
            <a:r>
              <a:rPr lang="en-US" sz="2700" b="1" baseline="-25000">
                <a:latin typeface="Times New Roman" charset="0"/>
              </a:rPr>
              <a:t>k</a:t>
            </a:r>
            <a:r>
              <a:rPr lang="en-US" sz="2700" b="1">
                <a:latin typeface="Times New Roman" charset="0"/>
              </a:rPr>
              <a:t> </a:t>
            </a:r>
            <a:r>
              <a:rPr lang="en-US" sz="2700">
                <a:latin typeface="Times New Roman" charset="0"/>
              </a:rPr>
              <a:t>for any </a:t>
            </a:r>
            <a:r>
              <a:rPr lang="en-US" sz="2700" b="1">
                <a:latin typeface="Times New Roman" charset="0"/>
              </a:rPr>
              <a:t>x</a:t>
            </a:r>
            <a:r>
              <a:rPr lang="en-US" sz="2700" b="1" baseline="-25000">
                <a:latin typeface="Times New Roman" charset="0"/>
              </a:rPr>
              <a:t>k</a:t>
            </a:r>
            <a:r>
              <a:rPr lang="en-US" sz="2700" b="1">
                <a:latin typeface="Times New Roman" charset="0"/>
              </a:rPr>
              <a:t> </a:t>
            </a:r>
            <a:r>
              <a:rPr lang="en-US" sz="2700">
                <a:latin typeface="Times New Roman" charset="0"/>
              </a:rPr>
              <a:t>such that </a:t>
            </a:r>
            <a:r>
              <a:rPr lang="el-GR" sz="2700" i="1">
                <a:latin typeface="Times New Roman" charset="0"/>
                <a:cs typeface="Times New Roman" charset="0"/>
              </a:rPr>
              <a:t>α</a:t>
            </a:r>
            <a:r>
              <a:rPr lang="en-US" sz="2700" i="1" baseline="-25000">
                <a:latin typeface="Times New Roman" charset="0"/>
                <a:cs typeface="Times New Roman" charset="0"/>
              </a:rPr>
              <a:t>k</a:t>
            </a:r>
            <a:r>
              <a:rPr lang="en-US" sz="2700" i="1">
                <a:latin typeface="Times New Roman" charset="0"/>
                <a:cs typeface="Times New Roman" charset="0"/>
                <a:sym typeface="Symbol" charset="0"/>
              </a:rPr>
              <a:t> </a:t>
            </a:r>
            <a:r>
              <a:rPr lang="en-US" sz="2700">
                <a:latin typeface="Times New Roman" charset="0"/>
                <a:cs typeface="Times New Roman" charset="0"/>
                <a:sym typeface="Symbol" charset="0"/>
              </a:rPr>
              <a:t>0</a:t>
            </a:r>
            <a:endParaRPr lang="en-US" sz="2700">
              <a:latin typeface="Times New Roman" charset="0"/>
            </a:endParaRPr>
          </a:p>
        </p:txBody>
      </p:sp>
      <p:sp>
        <p:nvSpPr>
          <p:cNvPr id="34821" name="Text Box 5"/>
          <p:cNvSpPr txBox="1">
            <a:spLocks noChangeArrowheads="1"/>
          </p:cNvSpPr>
          <p:nvPr/>
        </p:nvSpPr>
        <p:spPr bwMode="auto">
          <a:xfrm>
            <a:off x="4368800" y="5790655"/>
            <a:ext cx="3124200" cy="46935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121917" tIns="60958" rIns="121917" bIns="60958">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700" i="1">
                <a:latin typeface="Times New Roman" charset="0"/>
              </a:rPr>
              <a:t>f</a:t>
            </a:r>
            <a:r>
              <a:rPr lang="en-US" sz="2700">
                <a:latin typeface="Times New Roman" charset="0"/>
              </a:rPr>
              <a:t>(</a:t>
            </a:r>
            <a:r>
              <a:rPr lang="en-US" sz="2700" b="1">
                <a:latin typeface="Times New Roman" charset="0"/>
              </a:rPr>
              <a:t>x</a:t>
            </a:r>
            <a:r>
              <a:rPr lang="en-US" sz="2700">
                <a:latin typeface="Times New Roman" charset="0"/>
              </a:rPr>
              <a:t>) = </a:t>
            </a:r>
            <a:r>
              <a:rPr lang="el-GR">
                <a:latin typeface="Times New Roman" charset="0"/>
                <a:cs typeface="Times New Roman" charset="0"/>
              </a:rPr>
              <a:t>Σ</a:t>
            </a:r>
            <a:r>
              <a:rPr lang="el-GR" sz="2700" i="1">
                <a:latin typeface="Times New Roman" charset="0"/>
                <a:cs typeface="Times New Roman" charset="0"/>
              </a:rPr>
              <a:t>α</a:t>
            </a:r>
            <a:r>
              <a:rPr lang="en-US" sz="2700" i="1" baseline="-25000">
                <a:latin typeface="Times New Roman" charset="0"/>
                <a:cs typeface="Times New Roman" charset="0"/>
              </a:rPr>
              <a:t>i</a:t>
            </a:r>
            <a:r>
              <a:rPr lang="en-US" sz="2700" i="1">
                <a:latin typeface="Times New Roman" charset="0"/>
                <a:cs typeface="Times New Roman" charset="0"/>
              </a:rPr>
              <a:t>y</a:t>
            </a:r>
            <a:r>
              <a:rPr lang="en-US" sz="2700" i="1" baseline="-25000">
                <a:latin typeface="Times New Roman" charset="0"/>
                <a:cs typeface="Times New Roman" charset="0"/>
              </a:rPr>
              <a:t>i</a:t>
            </a:r>
            <a:r>
              <a:rPr lang="en-US" sz="2700" b="1">
                <a:latin typeface="Times New Roman" charset="0"/>
              </a:rPr>
              <a:t>x</a:t>
            </a:r>
            <a:r>
              <a:rPr lang="en-US" sz="2700" b="1" baseline="-25000">
                <a:latin typeface="Times New Roman" charset="0"/>
              </a:rPr>
              <a:t>i</a:t>
            </a:r>
            <a:r>
              <a:rPr lang="en-US" sz="2700" b="1" baseline="30000">
                <a:latin typeface="Times New Roman" charset="0"/>
              </a:rPr>
              <a:t>T</a:t>
            </a:r>
            <a:r>
              <a:rPr lang="en-US" sz="2700" b="1">
                <a:latin typeface="Times New Roman" charset="0"/>
              </a:rPr>
              <a:t>x + </a:t>
            </a:r>
            <a:r>
              <a:rPr lang="en-US" sz="2700" i="1">
                <a:latin typeface="Times New Roman" charset="0"/>
              </a:rPr>
              <a:t>b</a:t>
            </a:r>
          </a:p>
        </p:txBody>
      </p:sp>
      <p:sp>
        <p:nvSpPr>
          <p:cNvPr id="34822" name="TextBox 4"/>
          <p:cNvSpPr txBox="1">
            <a:spLocks noChangeArrowheads="1"/>
          </p:cNvSpPr>
          <p:nvPr/>
        </p:nvSpPr>
        <p:spPr bwMode="auto">
          <a:xfrm>
            <a:off x="10160000" y="-15231"/>
            <a:ext cx="1445725" cy="39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100">
                <a:solidFill>
                  <a:srgbClr val="FBFCFF"/>
                </a:solidFill>
              </a:rPr>
              <a:t>Sec. 15.1</a:t>
            </a:r>
          </a:p>
        </p:txBody>
      </p:sp>
    </p:spTree>
    <p:extLst>
      <p:ext uri="{BB962C8B-B14F-4D97-AF65-F5344CB8AC3E}">
        <p14:creationId xmlns:p14="http://schemas.microsoft.com/office/powerpoint/2010/main" val="10034157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Linear SVMs:  Summary</a:t>
            </a:r>
          </a:p>
        </p:txBody>
      </p:sp>
      <p:sp>
        <p:nvSpPr>
          <p:cNvPr id="40963" name="Rectangle 3"/>
          <p:cNvSpPr>
            <a:spLocks noGrp="1" noChangeArrowheads="1"/>
          </p:cNvSpPr>
          <p:nvPr>
            <p:ph type="body" idx="1"/>
          </p:nvPr>
        </p:nvSpPr>
        <p:spPr/>
        <p:txBody>
          <a:bodyPr/>
          <a:lstStyle/>
          <a:p>
            <a:pPr eaLnBrk="1" hangingPunct="1"/>
            <a:r>
              <a:rPr lang="en-US" sz="2700">
                <a:latin typeface="Calibri" charset="0"/>
                <a:ea typeface="ＭＳ Ｐゴシック" charset="0"/>
                <a:cs typeface="ＭＳ Ｐゴシック" charset="0"/>
              </a:rPr>
              <a:t>The classifier is a </a:t>
            </a:r>
            <a:r>
              <a:rPr lang="en-US" sz="2700" i="1">
                <a:latin typeface="Calibri" charset="0"/>
                <a:ea typeface="ＭＳ Ｐゴシック" charset="0"/>
                <a:cs typeface="ＭＳ Ｐゴシック" charset="0"/>
              </a:rPr>
              <a:t>separating hyperplane.</a:t>
            </a:r>
          </a:p>
          <a:p>
            <a:pPr eaLnBrk="1" hangingPunct="1"/>
            <a:endParaRPr lang="en-US" sz="1300">
              <a:latin typeface="Calibri" charset="0"/>
              <a:ea typeface="ＭＳ Ｐゴシック" charset="0"/>
              <a:cs typeface="ＭＳ Ｐゴシック" charset="0"/>
            </a:endParaRPr>
          </a:p>
          <a:p>
            <a:pPr eaLnBrk="1" hangingPunct="1"/>
            <a:r>
              <a:rPr lang="en-US" sz="2700">
                <a:latin typeface="Calibri" charset="0"/>
                <a:ea typeface="ＭＳ Ｐゴシック" charset="0"/>
                <a:cs typeface="ＭＳ Ｐゴシック" charset="0"/>
              </a:rPr>
              <a:t>The most “important” training points are the support vectors; they define the hyperplane.</a:t>
            </a:r>
          </a:p>
          <a:p>
            <a:pPr eaLnBrk="1" hangingPunct="1"/>
            <a:endParaRPr lang="en-US" sz="1300">
              <a:latin typeface="Calibri" charset="0"/>
              <a:ea typeface="ＭＳ Ｐゴシック" charset="0"/>
              <a:cs typeface="ＭＳ Ｐゴシック" charset="0"/>
            </a:endParaRPr>
          </a:p>
          <a:p>
            <a:pPr eaLnBrk="1" hangingPunct="1"/>
            <a:r>
              <a:rPr lang="en-US" sz="2700">
                <a:latin typeface="Calibri" charset="0"/>
                <a:ea typeface="ＭＳ Ｐゴシック" charset="0"/>
                <a:cs typeface="ＭＳ Ｐゴシック" charset="0"/>
              </a:rPr>
              <a:t>Quadratic optimization algorithms can identify which training points </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 </a:t>
            </a:r>
            <a:r>
              <a:rPr lang="en-US" sz="2700">
                <a:latin typeface="Calibri" charset="0"/>
                <a:ea typeface="ＭＳ Ｐゴシック" charset="0"/>
                <a:cs typeface="ＭＳ Ｐゴシック" charset="0"/>
              </a:rPr>
              <a:t>are support vectors with non-zero Lagrangian multipliers </a:t>
            </a:r>
            <a:r>
              <a:rPr lang="el-GR" sz="2700" i="1">
                <a:latin typeface="Calibri" charset="0"/>
                <a:ea typeface="ＭＳ Ｐゴシック" charset="0"/>
                <a:cs typeface="Times New Roman" charset="0"/>
              </a:rPr>
              <a:t>α</a:t>
            </a:r>
            <a:r>
              <a:rPr lang="en-US" sz="2700" i="1" baseline="-25000">
                <a:latin typeface="Calibri" charset="0"/>
                <a:ea typeface="ＭＳ Ｐゴシック" charset="0"/>
                <a:cs typeface="Times New Roman" charset="0"/>
              </a:rPr>
              <a:t>i</a:t>
            </a:r>
            <a:r>
              <a:rPr lang="en-US" sz="2700" b="1" i="1">
                <a:latin typeface="Calibri" charset="0"/>
                <a:ea typeface="ＭＳ Ｐゴシック" charset="0"/>
                <a:cs typeface="Times New Roman" charset="0"/>
              </a:rPr>
              <a:t>.</a:t>
            </a:r>
            <a:r>
              <a:rPr lang="en-US" sz="2700" i="1">
                <a:latin typeface="Calibri" charset="0"/>
                <a:ea typeface="ＭＳ Ｐゴシック" charset="0"/>
                <a:cs typeface="Times New Roman" charset="0"/>
              </a:rPr>
              <a:t> </a:t>
            </a:r>
          </a:p>
          <a:p>
            <a:pPr eaLnBrk="1" hangingPunct="1"/>
            <a:endParaRPr lang="en-US" sz="1300">
              <a:latin typeface="Calibri" charset="0"/>
              <a:ea typeface="ＭＳ Ｐゴシック" charset="0"/>
              <a:cs typeface="Times New Roman" charset="0"/>
            </a:endParaRPr>
          </a:p>
          <a:p>
            <a:pPr eaLnBrk="1" hangingPunct="1"/>
            <a:r>
              <a:rPr lang="en-US" sz="2700">
                <a:latin typeface="Calibri" charset="0"/>
                <a:ea typeface="ＭＳ Ｐゴシック" charset="0"/>
                <a:cs typeface="Times New Roman" charset="0"/>
              </a:rPr>
              <a:t>Both in the dual formulation of the problem and in the solution, training points appear only inside inner products: </a:t>
            </a:r>
            <a:endParaRPr lang="en-US" sz="2700" b="1" baseline="-25000">
              <a:latin typeface="Calibri" charset="0"/>
              <a:ea typeface="ＭＳ Ｐゴシック" charset="0"/>
              <a:cs typeface="ＭＳ Ｐゴシック" charset="0"/>
            </a:endParaRPr>
          </a:p>
        </p:txBody>
      </p:sp>
      <p:sp>
        <p:nvSpPr>
          <p:cNvPr id="40964" name="Text Box 4"/>
          <p:cNvSpPr txBox="1">
            <a:spLocks noChangeArrowheads="1"/>
          </p:cNvSpPr>
          <p:nvPr/>
        </p:nvSpPr>
        <p:spPr bwMode="auto">
          <a:xfrm>
            <a:off x="1066800" y="6858000"/>
            <a:ext cx="5537200" cy="14542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121917" tIns="60958" rIns="121917" bIns="60958">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100">
                <a:latin typeface="Times New Roman" charset="0"/>
              </a:rPr>
              <a:t>Find </a:t>
            </a:r>
            <a:r>
              <a:rPr lang="el-GR" sz="2100" i="1">
                <a:latin typeface="Times New Roman" charset="0"/>
                <a:cs typeface="Times New Roman" charset="0"/>
              </a:rPr>
              <a:t>α</a:t>
            </a:r>
            <a:r>
              <a:rPr lang="en-US" sz="2100" i="1" baseline="-25000">
                <a:latin typeface="Times New Roman" charset="0"/>
                <a:cs typeface="Times New Roman" charset="0"/>
              </a:rPr>
              <a:t>1</a:t>
            </a:r>
            <a:r>
              <a:rPr lang="en-US" sz="2100" i="1">
                <a:latin typeface="Times New Roman" charset="0"/>
                <a:cs typeface="Times New Roman" charset="0"/>
              </a:rPr>
              <a:t>…</a:t>
            </a:r>
            <a:r>
              <a:rPr lang="el-GR" sz="2100" i="1">
                <a:latin typeface="Times New Roman" charset="0"/>
                <a:cs typeface="Times New Roman" charset="0"/>
              </a:rPr>
              <a:t>α</a:t>
            </a:r>
            <a:r>
              <a:rPr lang="en-US" sz="2100" i="1" baseline="-25000">
                <a:latin typeface="Times New Roman" charset="0"/>
                <a:cs typeface="Times New Roman" charset="0"/>
              </a:rPr>
              <a:t>N</a:t>
            </a:r>
            <a:r>
              <a:rPr lang="en-US" sz="2100" baseline="-25000">
                <a:latin typeface="Times New Roman" charset="0"/>
                <a:cs typeface="Times New Roman" charset="0"/>
              </a:rPr>
              <a:t> </a:t>
            </a:r>
            <a:r>
              <a:rPr lang="en-US" sz="2100">
                <a:latin typeface="Times New Roman" charset="0"/>
              </a:rPr>
              <a:t>such that</a:t>
            </a:r>
          </a:p>
          <a:p>
            <a:pPr eaLnBrk="1" hangingPunct="1"/>
            <a:r>
              <a:rPr lang="en-US" sz="2100" b="1">
                <a:latin typeface="Times New Roman" charset="0"/>
                <a:cs typeface="Times New Roman" charset="0"/>
              </a:rPr>
              <a:t>Q</a:t>
            </a:r>
            <a:r>
              <a:rPr lang="en-US" sz="2100">
                <a:latin typeface="Times New Roman" charset="0"/>
                <a:cs typeface="Times New Roman" charset="0"/>
              </a:rPr>
              <a:t>(</a:t>
            </a:r>
            <a:r>
              <a:rPr lang="el-GR" b="1">
                <a:latin typeface="Times New Roman" charset="0"/>
              </a:rPr>
              <a:t>α</a:t>
            </a:r>
            <a:r>
              <a:rPr lang="en-US" sz="2100">
                <a:latin typeface="Times New Roman" charset="0"/>
                <a:cs typeface="Times New Roman" charset="0"/>
              </a:rPr>
              <a:t>)</a:t>
            </a:r>
            <a:r>
              <a:rPr lang="en-US" sz="2100" b="1">
                <a:latin typeface="Times New Roman" charset="0"/>
                <a:cs typeface="Times New Roman" charset="0"/>
              </a:rPr>
              <a:t> =</a:t>
            </a:r>
            <a:r>
              <a:rPr lang="el-GR">
                <a:latin typeface="Times New Roman" charset="0"/>
                <a:cs typeface="Times New Roman" charset="0"/>
              </a:rPr>
              <a:t>Σ</a:t>
            </a:r>
            <a:r>
              <a:rPr lang="el-GR" sz="2100" i="1">
                <a:latin typeface="Times New Roman" charset="0"/>
                <a:cs typeface="Times New Roman" charset="0"/>
              </a:rPr>
              <a:t>α</a:t>
            </a:r>
            <a:r>
              <a:rPr lang="en-US" sz="2100" i="1" baseline="-25000">
                <a:latin typeface="Times New Roman" charset="0"/>
                <a:cs typeface="Times New Roman" charset="0"/>
              </a:rPr>
              <a:t>i</a:t>
            </a:r>
            <a:r>
              <a:rPr lang="en-US" sz="2100" baseline="-25000">
                <a:latin typeface="Times New Roman" charset="0"/>
                <a:cs typeface="Times New Roman" charset="0"/>
              </a:rPr>
              <a:t>  </a:t>
            </a:r>
            <a:r>
              <a:rPr lang="en-US" sz="2100">
                <a:latin typeface="Times New Roman" charset="0"/>
                <a:cs typeface="Times New Roman" charset="0"/>
              </a:rPr>
              <a:t>- </a:t>
            </a:r>
            <a:r>
              <a:rPr lang="en-US" sz="2100" b="1">
                <a:latin typeface="Times New Roman" charset="0"/>
                <a:cs typeface="Times New Roman" charset="0"/>
              </a:rPr>
              <a:t>½</a:t>
            </a:r>
            <a:r>
              <a:rPr lang="el-GR">
                <a:latin typeface="Times New Roman" charset="0"/>
              </a:rPr>
              <a:t>ΣΣ</a:t>
            </a:r>
            <a:r>
              <a:rPr lang="el-GR" sz="2100" i="1">
                <a:latin typeface="Times New Roman" charset="0"/>
                <a:cs typeface="Times New Roman" charset="0"/>
              </a:rPr>
              <a:t>α</a:t>
            </a:r>
            <a:r>
              <a:rPr lang="en-US" sz="2100" i="1" baseline="-25000">
                <a:latin typeface="Times New Roman" charset="0"/>
                <a:cs typeface="Times New Roman" charset="0"/>
              </a:rPr>
              <a:t>i</a:t>
            </a:r>
            <a:r>
              <a:rPr lang="el-GR" sz="2100" i="1">
                <a:latin typeface="Times New Roman" charset="0"/>
                <a:cs typeface="Times New Roman" charset="0"/>
              </a:rPr>
              <a:t>α</a:t>
            </a:r>
            <a:r>
              <a:rPr lang="en-US" sz="2100" i="1" baseline="-25000">
                <a:latin typeface="Times New Roman" charset="0"/>
                <a:cs typeface="Times New Roman" charset="0"/>
              </a:rPr>
              <a:t>j</a:t>
            </a:r>
            <a:r>
              <a:rPr lang="en-US" sz="2100" i="1">
                <a:latin typeface="Times New Roman" charset="0"/>
                <a:cs typeface="Times New Roman" charset="0"/>
              </a:rPr>
              <a:t>y</a:t>
            </a:r>
            <a:r>
              <a:rPr lang="en-US" sz="2100" i="1" baseline="-25000">
                <a:latin typeface="Times New Roman" charset="0"/>
                <a:cs typeface="Times New Roman" charset="0"/>
              </a:rPr>
              <a:t>i</a:t>
            </a:r>
            <a:r>
              <a:rPr lang="en-US" sz="2100" i="1">
                <a:latin typeface="Times New Roman" charset="0"/>
                <a:cs typeface="Times New Roman" charset="0"/>
              </a:rPr>
              <a:t>y</a:t>
            </a:r>
            <a:r>
              <a:rPr lang="en-US" sz="2100" i="1" baseline="-25000">
                <a:latin typeface="Times New Roman" charset="0"/>
                <a:cs typeface="Times New Roman" charset="0"/>
              </a:rPr>
              <a:t>j</a:t>
            </a:r>
            <a:r>
              <a:rPr lang="en-US" sz="2100" b="1">
                <a:latin typeface="Times New Roman" charset="0"/>
              </a:rPr>
              <a:t>x</a:t>
            </a:r>
            <a:r>
              <a:rPr lang="en-US" sz="2100" b="1" baseline="-25000">
                <a:latin typeface="Times New Roman" charset="0"/>
              </a:rPr>
              <a:t>i</a:t>
            </a:r>
            <a:r>
              <a:rPr lang="en-US" sz="2100" b="1" baseline="30000">
                <a:latin typeface="Times New Roman" charset="0"/>
              </a:rPr>
              <a:t>T</a:t>
            </a:r>
            <a:r>
              <a:rPr lang="en-US" sz="2100" b="1">
                <a:latin typeface="Times New Roman" charset="0"/>
              </a:rPr>
              <a:t>x</a:t>
            </a:r>
            <a:r>
              <a:rPr lang="en-US" sz="2100" b="1" baseline="-25000">
                <a:latin typeface="Times New Roman" charset="0"/>
              </a:rPr>
              <a:t>j</a:t>
            </a:r>
            <a:r>
              <a:rPr lang="en-US" sz="2100" b="1">
                <a:latin typeface="Times New Roman" charset="0"/>
              </a:rPr>
              <a:t> </a:t>
            </a:r>
            <a:r>
              <a:rPr lang="en-US" sz="2100">
                <a:latin typeface="Times New Roman" charset="0"/>
              </a:rPr>
              <a:t>is maximized and </a:t>
            </a:r>
          </a:p>
          <a:p>
            <a:pPr eaLnBrk="1" hangingPunct="1"/>
            <a:r>
              <a:rPr lang="en-US" sz="2100">
                <a:latin typeface="Times New Roman" charset="0"/>
              </a:rPr>
              <a:t>(1)</a:t>
            </a:r>
            <a:r>
              <a:rPr lang="en-US">
                <a:latin typeface="Times New Roman" charset="0"/>
              </a:rPr>
              <a:t>  </a:t>
            </a:r>
            <a:r>
              <a:rPr lang="el-GR">
                <a:latin typeface="Times New Roman" charset="0"/>
              </a:rPr>
              <a:t>Σ</a:t>
            </a:r>
            <a:r>
              <a:rPr lang="el-GR" sz="2100" i="1">
                <a:latin typeface="Times New Roman" charset="0"/>
                <a:cs typeface="Times New Roman" charset="0"/>
              </a:rPr>
              <a:t>α</a:t>
            </a:r>
            <a:r>
              <a:rPr lang="en-US" sz="2100" i="1" baseline="-25000">
                <a:latin typeface="Times New Roman" charset="0"/>
                <a:cs typeface="Times New Roman" charset="0"/>
              </a:rPr>
              <a:t>i</a:t>
            </a:r>
            <a:r>
              <a:rPr lang="en-US" sz="2100" i="1">
                <a:latin typeface="Times New Roman" charset="0"/>
                <a:cs typeface="Times New Roman" charset="0"/>
              </a:rPr>
              <a:t>y</a:t>
            </a:r>
            <a:r>
              <a:rPr lang="en-US" sz="2100" i="1" baseline="-25000">
                <a:latin typeface="Times New Roman" charset="0"/>
                <a:cs typeface="Times New Roman" charset="0"/>
              </a:rPr>
              <a:t>i</a:t>
            </a:r>
            <a:r>
              <a:rPr lang="en-US" sz="2100" baseline="-25000">
                <a:latin typeface="Times New Roman" charset="0"/>
                <a:cs typeface="Times New Roman" charset="0"/>
              </a:rPr>
              <a:t> </a:t>
            </a:r>
            <a:r>
              <a:rPr lang="en-US" sz="2100">
                <a:latin typeface="Times New Roman" charset="0"/>
                <a:cs typeface="Times New Roman" charset="0"/>
              </a:rPr>
              <a:t>= 0</a:t>
            </a:r>
            <a:endParaRPr lang="en-US" sz="2100">
              <a:latin typeface="Times New Roman" charset="0"/>
            </a:endParaRPr>
          </a:p>
          <a:p>
            <a:pPr eaLnBrk="1" hangingPunct="1"/>
            <a:r>
              <a:rPr lang="en-US" sz="2100">
                <a:latin typeface="Times New Roman" charset="0"/>
              </a:rPr>
              <a:t>(2)  0 </a:t>
            </a:r>
            <a:r>
              <a:rPr lang="en-US" sz="2100" b="1">
                <a:latin typeface="Times New Roman" charset="0"/>
                <a:cs typeface="Times New Roman" charset="0"/>
              </a:rPr>
              <a:t>≤</a:t>
            </a:r>
            <a:r>
              <a:rPr lang="en-US" sz="2100">
                <a:latin typeface="Times New Roman" charset="0"/>
              </a:rPr>
              <a:t> </a:t>
            </a:r>
            <a:r>
              <a:rPr lang="el-GR" sz="2100" i="1">
                <a:latin typeface="Times New Roman" charset="0"/>
                <a:cs typeface="Times New Roman" charset="0"/>
              </a:rPr>
              <a:t>α</a:t>
            </a:r>
            <a:r>
              <a:rPr lang="en-US" sz="2100" i="1" baseline="-25000">
                <a:latin typeface="Times New Roman" charset="0"/>
                <a:cs typeface="Times New Roman" charset="0"/>
              </a:rPr>
              <a:t>i</a:t>
            </a:r>
            <a:r>
              <a:rPr lang="en-US" sz="2100" baseline="-25000">
                <a:latin typeface="Times New Roman" charset="0"/>
                <a:cs typeface="Times New Roman" charset="0"/>
              </a:rPr>
              <a:t> </a:t>
            </a:r>
            <a:r>
              <a:rPr lang="en-US" sz="2100" b="1">
                <a:latin typeface="Times New Roman" charset="0"/>
                <a:cs typeface="Times New Roman" charset="0"/>
              </a:rPr>
              <a:t>≤ </a:t>
            </a:r>
            <a:r>
              <a:rPr lang="en-US" sz="2100" i="1">
                <a:latin typeface="Times New Roman" charset="0"/>
                <a:cs typeface="Times New Roman" charset="0"/>
              </a:rPr>
              <a:t>C</a:t>
            </a:r>
            <a:r>
              <a:rPr lang="en-US" sz="2100">
                <a:latin typeface="Times New Roman" charset="0"/>
                <a:cs typeface="Times New Roman" charset="0"/>
              </a:rPr>
              <a:t> for all </a:t>
            </a:r>
            <a:r>
              <a:rPr lang="el-GR" sz="2100" i="1">
                <a:latin typeface="Times New Roman" charset="0"/>
                <a:cs typeface="Times New Roman" charset="0"/>
              </a:rPr>
              <a:t>α</a:t>
            </a:r>
            <a:r>
              <a:rPr lang="en-US" sz="2100" i="1" baseline="-25000">
                <a:latin typeface="Times New Roman" charset="0"/>
                <a:cs typeface="Times New Roman" charset="0"/>
              </a:rPr>
              <a:t>i</a:t>
            </a:r>
          </a:p>
        </p:txBody>
      </p:sp>
      <p:sp>
        <p:nvSpPr>
          <p:cNvPr id="40965" name="AutoShape 5"/>
          <p:cNvSpPr>
            <a:spLocks noChangeArrowheads="1"/>
          </p:cNvSpPr>
          <p:nvPr/>
        </p:nvSpPr>
        <p:spPr bwMode="auto">
          <a:xfrm>
            <a:off x="3873500" y="7277100"/>
            <a:ext cx="558800" cy="431800"/>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121917" tIns="60958" rIns="121917" bIns="60958" anchor="ctr"/>
          <a:lstStyle/>
          <a:p>
            <a:endParaRPr lang="en-US"/>
          </a:p>
        </p:txBody>
      </p:sp>
      <p:sp>
        <p:nvSpPr>
          <p:cNvPr id="40966" name="Text Box 6"/>
          <p:cNvSpPr txBox="1">
            <a:spLocks noChangeArrowheads="1"/>
          </p:cNvSpPr>
          <p:nvPr/>
        </p:nvSpPr>
        <p:spPr bwMode="auto">
          <a:xfrm>
            <a:off x="7162800" y="6807200"/>
            <a:ext cx="3124200" cy="46935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121917" tIns="60958" rIns="121917" bIns="60958">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700" i="1">
                <a:latin typeface="Times New Roman" charset="0"/>
              </a:rPr>
              <a:t>f</a:t>
            </a:r>
            <a:r>
              <a:rPr lang="en-US" sz="2700">
                <a:latin typeface="Times New Roman" charset="0"/>
              </a:rPr>
              <a:t>(</a:t>
            </a:r>
            <a:r>
              <a:rPr lang="en-US" sz="2700" b="1">
                <a:latin typeface="Times New Roman" charset="0"/>
              </a:rPr>
              <a:t>x</a:t>
            </a:r>
            <a:r>
              <a:rPr lang="en-US" sz="2700">
                <a:latin typeface="Times New Roman" charset="0"/>
              </a:rPr>
              <a:t>) = </a:t>
            </a:r>
            <a:r>
              <a:rPr lang="el-GR">
                <a:latin typeface="Times New Roman" charset="0"/>
                <a:cs typeface="Times New Roman" charset="0"/>
              </a:rPr>
              <a:t>Σ</a:t>
            </a:r>
            <a:r>
              <a:rPr lang="el-GR" sz="2700" i="1">
                <a:latin typeface="Times New Roman" charset="0"/>
                <a:cs typeface="Times New Roman" charset="0"/>
              </a:rPr>
              <a:t>α</a:t>
            </a:r>
            <a:r>
              <a:rPr lang="en-US" sz="2700" i="1" baseline="-25000">
                <a:latin typeface="Times New Roman" charset="0"/>
                <a:cs typeface="Times New Roman" charset="0"/>
              </a:rPr>
              <a:t>i</a:t>
            </a:r>
            <a:r>
              <a:rPr lang="en-US" sz="2700" i="1">
                <a:latin typeface="Times New Roman" charset="0"/>
                <a:cs typeface="Times New Roman" charset="0"/>
              </a:rPr>
              <a:t>y</a:t>
            </a:r>
            <a:r>
              <a:rPr lang="en-US" sz="2700" i="1" baseline="-25000">
                <a:latin typeface="Times New Roman" charset="0"/>
                <a:cs typeface="Times New Roman" charset="0"/>
              </a:rPr>
              <a:t>i</a:t>
            </a:r>
            <a:r>
              <a:rPr lang="en-US" sz="2700" b="1">
                <a:latin typeface="Times New Roman" charset="0"/>
              </a:rPr>
              <a:t>x</a:t>
            </a:r>
            <a:r>
              <a:rPr lang="en-US" sz="2700" b="1" baseline="-25000">
                <a:latin typeface="Times New Roman" charset="0"/>
              </a:rPr>
              <a:t>i</a:t>
            </a:r>
            <a:r>
              <a:rPr lang="en-US" sz="2700" b="1" baseline="30000">
                <a:latin typeface="Times New Roman" charset="0"/>
              </a:rPr>
              <a:t>T</a:t>
            </a:r>
            <a:r>
              <a:rPr lang="en-US" sz="2700" b="1">
                <a:latin typeface="Times New Roman" charset="0"/>
              </a:rPr>
              <a:t>x + </a:t>
            </a:r>
            <a:r>
              <a:rPr lang="en-US" sz="2700" i="1">
                <a:latin typeface="Times New Roman" charset="0"/>
              </a:rPr>
              <a:t>b</a:t>
            </a:r>
          </a:p>
        </p:txBody>
      </p:sp>
      <p:sp>
        <p:nvSpPr>
          <p:cNvPr id="40967" name="AutoShape 7"/>
          <p:cNvSpPr>
            <a:spLocks noChangeArrowheads="1"/>
          </p:cNvSpPr>
          <p:nvPr/>
        </p:nvSpPr>
        <p:spPr bwMode="auto">
          <a:xfrm>
            <a:off x="8851900" y="6959600"/>
            <a:ext cx="584200" cy="431800"/>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121917" tIns="60958" rIns="121917" bIns="60958" anchor="ctr"/>
          <a:lstStyle/>
          <a:p>
            <a:endParaRPr lang="en-US"/>
          </a:p>
        </p:txBody>
      </p:sp>
      <p:sp>
        <p:nvSpPr>
          <p:cNvPr id="40968" name="TextBox 4"/>
          <p:cNvSpPr txBox="1">
            <a:spLocks noChangeArrowheads="1"/>
          </p:cNvSpPr>
          <p:nvPr/>
        </p:nvSpPr>
        <p:spPr bwMode="auto">
          <a:xfrm>
            <a:off x="10160001" y="-15231"/>
            <a:ext cx="1701222" cy="39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100">
                <a:solidFill>
                  <a:srgbClr val="FBFCFF"/>
                </a:solidFill>
              </a:rPr>
              <a:t>Sec. 15.2.1</a:t>
            </a:r>
          </a:p>
        </p:txBody>
      </p:sp>
    </p:spTree>
    <p:extLst>
      <p:ext uri="{BB962C8B-B14F-4D97-AF65-F5344CB8AC3E}">
        <p14:creationId xmlns:p14="http://schemas.microsoft.com/office/powerpoint/2010/main" val="41366922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xfrm>
            <a:off x="812800" y="750782"/>
            <a:ext cx="10363200" cy="812800"/>
          </a:xfrm>
          <a:noFill/>
          <a:extLst>
            <a:ext uri="{909E8E84-426E-40dd-AFC4-6F175D3DCCD1}">
              <a14:hiddenFill xmlns:a14="http://schemas.microsoft.com/office/drawing/2010/main">
                <a:solidFill>
                  <a:srgbClr val="006600"/>
                </a:solidFill>
              </a14:hiddenFill>
            </a:ext>
          </a:extLst>
        </p:spPr>
        <p:txBody>
          <a:bodyPr/>
          <a:lstStyle/>
          <a:p>
            <a:r>
              <a:rPr lang="en-US" dirty="0" smtClean="0"/>
              <a:t>Non-linear separation</a:t>
            </a:r>
            <a:endParaRPr lang="en-US" dirty="0"/>
          </a:p>
        </p:txBody>
      </p:sp>
      <p:pic>
        <p:nvPicPr>
          <p:cNvPr id="805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39533"/>
            <a:ext cx="438573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05893" name="Text Box 5"/>
          <p:cNvSpPr txBox="1">
            <a:spLocks noChangeArrowheads="1"/>
          </p:cNvSpPr>
          <p:nvPr/>
        </p:nvSpPr>
        <p:spPr bwMode="auto">
          <a:xfrm>
            <a:off x="1143001" y="7353300"/>
            <a:ext cx="10536767" cy="609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21917" tIns="60958" rIns="121917" bIns="60958">
            <a:spAutoFit/>
          </a:bodyPr>
          <a:lstStyle/>
          <a:p>
            <a:pPr>
              <a:spcBef>
                <a:spcPct val="20000"/>
              </a:spcBef>
              <a:buClr>
                <a:schemeClr val="tx2"/>
              </a:buClr>
              <a:buSzPct val="115000"/>
            </a:pPr>
            <a:r>
              <a:rPr lang="en-US"/>
              <a:t>With C=10000, 			  with C=0.01, larger margin</a:t>
            </a:r>
            <a:br>
              <a:rPr lang="en-US"/>
            </a:br>
            <a:r>
              <a:rPr lang="en-US"/>
              <a:t>better around decision plane, but not worse overall,</a:t>
            </a:r>
          </a:p>
          <a:p>
            <a:pPr>
              <a:spcBef>
                <a:spcPct val="20000"/>
              </a:spcBef>
              <a:buClr>
                <a:schemeClr val="tx2"/>
              </a:buClr>
              <a:buSzPct val="115000"/>
            </a:pPr>
            <a:r>
              <a:rPr lang="en-US"/>
              <a:t>data from mixture of Gaussians 		         (Hasti et. al, Fig. 12.2)</a:t>
            </a:r>
            <a:endParaRPr lang="pl-PL"/>
          </a:p>
        </p:txBody>
      </p:sp>
      <p:pic>
        <p:nvPicPr>
          <p:cNvPr id="8058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1" y="3081867"/>
            <a:ext cx="435186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3177318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Non-linear SVMs:  Feature spaces</a:t>
            </a:r>
          </a:p>
        </p:txBody>
      </p:sp>
      <p:sp>
        <p:nvSpPr>
          <p:cNvPr id="43011" name="Rectangle 3"/>
          <p:cNvSpPr>
            <a:spLocks noGrp="1" noChangeArrowheads="1"/>
          </p:cNvSpPr>
          <p:nvPr>
            <p:ph type="body" idx="1"/>
          </p:nvPr>
        </p:nvSpPr>
        <p:spPr/>
        <p:txBody>
          <a:bodyPr/>
          <a:lstStyle/>
          <a:p>
            <a:pPr eaLnBrk="1" hangingPunct="1"/>
            <a:r>
              <a:rPr lang="en-US">
                <a:latin typeface="Calibri" charset="0"/>
                <a:ea typeface="ＭＳ Ｐゴシック" charset="0"/>
                <a:cs typeface="ＭＳ Ｐゴシック" charset="0"/>
              </a:rPr>
              <a:t>General idea:   the original feature space can always be mapped to some higher-dimensional feature space where the training set is separable:</a:t>
            </a:r>
          </a:p>
        </p:txBody>
      </p:sp>
      <p:sp>
        <p:nvSpPr>
          <p:cNvPr id="43012" name="Line 4"/>
          <p:cNvSpPr>
            <a:spLocks noChangeShapeType="1"/>
          </p:cNvSpPr>
          <p:nvPr/>
        </p:nvSpPr>
        <p:spPr bwMode="auto">
          <a:xfrm flipV="1">
            <a:off x="2758017" y="4326467"/>
            <a:ext cx="0" cy="405553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43013" name="Line 5"/>
          <p:cNvSpPr>
            <a:spLocks noChangeShapeType="1"/>
          </p:cNvSpPr>
          <p:nvPr/>
        </p:nvSpPr>
        <p:spPr bwMode="auto">
          <a:xfrm flipV="1">
            <a:off x="596901" y="6474884"/>
            <a:ext cx="442595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43014" name="AutoShape 6"/>
          <p:cNvSpPr>
            <a:spLocks noChangeArrowheads="1"/>
          </p:cNvSpPr>
          <p:nvPr/>
        </p:nvSpPr>
        <p:spPr bwMode="auto">
          <a:xfrm>
            <a:off x="2798234" y="5435600"/>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15" name="AutoShape 7"/>
          <p:cNvSpPr>
            <a:spLocks noChangeArrowheads="1"/>
          </p:cNvSpPr>
          <p:nvPr/>
        </p:nvSpPr>
        <p:spPr bwMode="auto">
          <a:xfrm>
            <a:off x="2032000" y="5911851"/>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16" name="AutoShape 8"/>
          <p:cNvSpPr>
            <a:spLocks noChangeArrowheads="1"/>
          </p:cNvSpPr>
          <p:nvPr/>
        </p:nvSpPr>
        <p:spPr bwMode="auto">
          <a:xfrm>
            <a:off x="2235200" y="66399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17" name="AutoShape 9"/>
          <p:cNvSpPr>
            <a:spLocks noChangeArrowheads="1"/>
          </p:cNvSpPr>
          <p:nvPr/>
        </p:nvSpPr>
        <p:spPr bwMode="auto">
          <a:xfrm>
            <a:off x="2946400" y="72749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18" name="AutoShape 10"/>
          <p:cNvSpPr>
            <a:spLocks noChangeArrowheads="1"/>
          </p:cNvSpPr>
          <p:nvPr/>
        </p:nvSpPr>
        <p:spPr bwMode="auto">
          <a:xfrm>
            <a:off x="2387600" y="54969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19" name="AutoShape 11"/>
          <p:cNvSpPr>
            <a:spLocks noChangeArrowheads="1"/>
          </p:cNvSpPr>
          <p:nvPr/>
        </p:nvSpPr>
        <p:spPr bwMode="auto">
          <a:xfrm>
            <a:off x="1727200" y="63351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20" name="AutoShape 12"/>
          <p:cNvSpPr>
            <a:spLocks noChangeArrowheads="1"/>
          </p:cNvSpPr>
          <p:nvPr/>
        </p:nvSpPr>
        <p:spPr bwMode="auto">
          <a:xfrm>
            <a:off x="2286000" y="73257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21" name="AutoShape 13"/>
          <p:cNvSpPr>
            <a:spLocks noChangeArrowheads="1"/>
          </p:cNvSpPr>
          <p:nvPr/>
        </p:nvSpPr>
        <p:spPr bwMode="auto">
          <a:xfrm>
            <a:off x="2946400" y="60303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22" name="AutoShape 14"/>
          <p:cNvSpPr>
            <a:spLocks noChangeArrowheads="1"/>
          </p:cNvSpPr>
          <p:nvPr/>
        </p:nvSpPr>
        <p:spPr bwMode="auto">
          <a:xfrm>
            <a:off x="4148667" y="6013451"/>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23" name="AutoShape 15"/>
          <p:cNvSpPr>
            <a:spLocks noChangeArrowheads="1"/>
          </p:cNvSpPr>
          <p:nvPr/>
        </p:nvSpPr>
        <p:spPr bwMode="auto">
          <a:xfrm>
            <a:off x="3962400" y="76305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24" name="AutoShape 16"/>
          <p:cNvSpPr>
            <a:spLocks noChangeArrowheads="1"/>
          </p:cNvSpPr>
          <p:nvPr/>
        </p:nvSpPr>
        <p:spPr bwMode="auto">
          <a:xfrm>
            <a:off x="965200" y="61827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25" name="AutoShape 17"/>
          <p:cNvSpPr>
            <a:spLocks noChangeArrowheads="1"/>
          </p:cNvSpPr>
          <p:nvPr/>
        </p:nvSpPr>
        <p:spPr bwMode="auto">
          <a:xfrm>
            <a:off x="2980267" y="8121651"/>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26" name="AutoShape 18"/>
          <p:cNvSpPr>
            <a:spLocks noChangeArrowheads="1"/>
          </p:cNvSpPr>
          <p:nvPr/>
        </p:nvSpPr>
        <p:spPr bwMode="auto">
          <a:xfrm>
            <a:off x="4267200" y="69955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27" name="AutoShape 19"/>
          <p:cNvSpPr>
            <a:spLocks noChangeArrowheads="1"/>
          </p:cNvSpPr>
          <p:nvPr/>
        </p:nvSpPr>
        <p:spPr bwMode="auto">
          <a:xfrm>
            <a:off x="1684867" y="7715251"/>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28" name="AutoShape 20"/>
          <p:cNvSpPr>
            <a:spLocks noChangeArrowheads="1"/>
          </p:cNvSpPr>
          <p:nvPr/>
        </p:nvSpPr>
        <p:spPr bwMode="auto">
          <a:xfrm>
            <a:off x="1270000" y="70717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29" name="AutoShape 21"/>
          <p:cNvSpPr>
            <a:spLocks noChangeArrowheads="1"/>
          </p:cNvSpPr>
          <p:nvPr/>
        </p:nvSpPr>
        <p:spPr bwMode="auto">
          <a:xfrm>
            <a:off x="1346200" y="50397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30" name="AutoShape 22"/>
          <p:cNvSpPr>
            <a:spLocks noChangeArrowheads="1"/>
          </p:cNvSpPr>
          <p:nvPr/>
        </p:nvSpPr>
        <p:spPr bwMode="auto">
          <a:xfrm>
            <a:off x="3340100" y="6553200"/>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31" name="AutoShape 23"/>
          <p:cNvSpPr>
            <a:spLocks noChangeArrowheads="1"/>
          </p:cNvSpPr>
          <p:nvPr/>
        </p:nvSpPr>
        <p:spPr bwMode="auto">
          <a:xfrm>
            <a:off x="2832100" y="6731000"/>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32" name="AutoShape 24"/>
          <p:cNvSpPr>
            <a:spLocks noChangeArrowheads="1"/>
          </p:cNvSpPr>
          <p:nvPr/>
        </p:nvSpPr>
        <p:spPr bwMode="auto">
          <a:xfrm>
            <a:off x="3213100" y="5080000"/>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33" name="Oval 25"/>
          <p:cNvSpPr>
            <a:spLocks noChangeArrowheads="1"/>
          </p:cNvSpPr>
          <p:nvPr/>
        </p:nvSpPr>
        <p:spPr bwMode="auto">
          <a:xfrm>
            <a:off x="1485900" y="5194300"/>
            <a:ext cx="2514600" cy="2540000"/>
          </a:xfrm>
          <a:prstGeom prst="ellipse">
            <a:avLst/>
          </a:prstGeom>
          <a:noFill/>
          <a:ln w="1587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121917" tIns="60958" rIns="121917" bIns="60958" anchor="ctr"/>
          <a:lstStyle/>
          <a:p>
            <a:endParaRPr lang="en-US"/>
          </a:p>
        </p:txBody>
      </p:sp>
      <p:sp>
        <p:nvSpPr>
          <p:cNvPr id="43034" name="AutoShape 26"/>
          <p:cNvSpPr>
            <a:spLocks noChangeArrowheads="1"/>
          </p:cNvSpPr>
          <p:nvPr/>
        </p:nvSpPr>
        <p:spPr bwMode="auto">
          <a:xfrm>
            <a:off x="1549400" y="52429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35" name="AutoShape 27"/>
          <p:cNvSpPr>
            <a:spLocks noChangeArrowheads="1"/>
          </p:cNvSpPr>
          <p:nvPr/>
        </p:nvSpPr>
        <p:spPr bwMode="auto">
          <a:xfrm>
            <a:off x="4114800" y="52175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36" name="Line 28"/>
          <p:cNvSpPr>
            <a:spLocks noChangeShapeType="1"/>
          </p:cNvSpPr>
          <p:nvPr/>
        </p:nvSpPr>
        <p:spPr bwMode="auto">
          <a:xfrm flipH="1" flipV="1">
            <a:off x="8142817" y="3996267"/>
            <a:ext cx="0" cy="276013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43037" name="Line 29"/>
          <p:cNvSpPr>
            <a:spLocks noChangeShapeType="1"/>
          </p:cNvSpPr>
          <p:nvPr/>
        </p:nvSpPr>
        <p:spPr bwMode="auto">
          <a:xfrm>
            <a:off x="8102601" y="6779684"/>
            <a:ext cx="313055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43038" name="AutoShape 30"/>
          <p:cNvSpPr>
            <a:spLocks noChangeArrowheads="1"/>
          </p:cNvSpPr>
          <p:nvPr/>
        </p:nvSpPr>
        <p:spPr bwMode="auto">
          <a:xfrm>
            <a:off x="8500534" y="5930900"/>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39" name="AutoShape 31"/>
          <p:cNvSpPr>
            <a:spLocks noChangeArrowheads="1"/>
          </p:cNvSpPr>
          <p:nvPr/>
        </p:nvSpPr>
        <p:spPr bwMode="auto">
          <a:xfrm>
            <a:off x="7734300" y="6407151"/>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40" name="AutoShape 32"/>
          <p:cNvSpPr>
            <a:spLocks noChangeArrowheads="1"/>
          </p:cNvSpPr>
          <p:nvPr/>
        </p:nvSpPr>
        <p:spPr bwMode="auto">
          <a:xfrm>
            <a:off x="8242300" y="71479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41" name="AutoShape 33"/>
          <p:cNvSpPr>
            <a:spLocks noChangeArrowheads="1"/>
          </p:cNvSpPr>
          <p:nvPr/>
        </p:nvSpPr>
        <p:spPr bwMode="auto">
          <a:xfrm>
            <a:off x="9334500" y="71479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42" name="AutoShape 34"/>
          <p:cNvSpPr>
            <a:spLocks noChangeArrowheads="1"/>
          </p:cNvSpPr>
          <p:nvPr/>
        </p:nvSpPr>
        <p:spPr bwMode="auto">
          <a:xfrm>
            <a:off x="8089900" y="59922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43" name="AutoShape 35"/>
          <p:cNvSpPr>
            <a:spLocks noChangeArrowheads="1"/>
          </p:cNvSpPr>
          <p:nvPr/>
        </p:nvSpPr>
        <p:spPr bwMode="auto">
          <a:xfrm>
            <a:off x="8369300" y="63605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44" name="AutoShape 36"/>
          <p:cNvSpPr>
            <a:spLocks noChangeArrowheads="1"/>
          </p:cNvSpPr>
          <p:nvPr/>
        </p:nvSpPr>
        <p:spPr bwMode="auto">
          <a:xfrm>
            <a:off x="8674100" y="71987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45" name="AutoShape 37"/>
          <p:cNvSpPr>
            <a:spLocks noChangeArrowheads="1"/>
          </p:cNvSpPr>
          <p:nvPr/>
        </p:nvSpPr>
        <p:spPr bwMode="auto">
          <a:xfrm>
            <a:off x="8648700" y="6525684"/>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46" name="AutoShape 38"/>
          <p:cNvSpPr>
            <a:spLocks noChangeArrowheads="1"/>
          </p:cNvSpPr>
          <p:nvPr/>
        </p:nvSpPr>
        <p:spPr bwMode="auto">
          <a:xfrm>
            <a:off x="10790767" y="6038851"/>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47" name="AutoShape 39"/>
          <p:cNvSpPr>
            <a:spLocks noChangeArrowheads="1"/>
          </p:cNvSpPr>
          <p:nvPr/>
        </p:nvSpPr>
        <p:spPr bwMode="auto">
          <a:xfrm>
            <a:off x="10604500" y="76559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48" name="AutoShape 40"/>
          <p:cNvSpPr>
            <a:spLocks noChangeArrowheads="1"/>
          </p:cNvSpPr>
          <p:nvPr/>
        </p:nvSpPr>
        <p:spPr bwMode="auto">
          <a:xfrm>
            <a:off x="9969500" y="46587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49" name="AutoShape 41"/>
          <p:cNvSpPr>
            <a:spLocks noChangeArrowheads="1"/>
          </p:cNvSpPr>
          <p:nvPr/>
        </p:nvSpPr>
        <p:spPr bwMode="auto">
          <a:xfrm>
            <a:off x="9977967" y="6343651"/>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50" name="AutoShape 42"/>
          <p:cNvSpPr>
            <a:spLocks noChangeArrowheads="1"/>
          </p:cNvSpPr>
          <p:nvPr/>
        </p:nvSpPr>
        <p:spPr bwMode="auto">
          <a:xfrm>
            <a:off x="10909300" y="70209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51" name="AutoShape 43"/>
          <p:cNvSpPr>
            <a:spLocks noChangeArrowheads="1"/>
          </p:cNvSpPr>
          <p:nvPr/>
        </p:nvSpPr>
        <p:spPr bwMode="auto">
          <a:xfrm>
            <a:off x="9342967" y="5607051"/>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52" name="AutoShape 44"/>
          <p:cNvSpPr>
            <a:spLocks noChangeArrowheads="1"/>
          </p:cNvSpPr>
          <p:nvPr/>
        </p:nvSpPr>
        <p:spPr bwMode="auto">
          <a:xfrm>
            <a:off x="10147300" y="72495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53" name="AutoShape 45"/>
          <p:cNvSpPr>
            <a:spLocks noChangeArrowheads="1"/>
          </p:cNvSpPr>
          <p:nvPr/>
        </p:nvSpPr>
        <p:spPr bwMode="auto">
          <a:xfrm>
            <a:off x="9867900" y="49381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54" name="AutoShape 46"/>
          <p:cNvSpPr>
            <a:spLocks noChangeArrowheads="1"/>
          </p:cNvSpPr>
          <p:nvPr/>
        </p:nvSpPr>
        <p:spPr bwMode="auto">
          <a:xfrm>
            <a:off x="8013700" y="6946900"/>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55" name="AutoShape 47"/>
          <p:cNvSpPr>
            <a:spLocks noChangeArrowheads="1"/>
          </p:cNvSpPr>
          <p:nvPr/>
        </p:nvSpPr>
        <p:spPr bwMode="auto">
          <a:xfrm>
            <a:off x="7505700" y="7124700"/>
            <a:ext cx="118533" cy="118533"/>
          </a:xfrm>
          <a:prstGeom prst="octagon">
            <a:avLst>
              <a:gd name="adj" fmla="val 29287"/>
            </a:avLst>
          </a:prstGeom>
          <a:solidFill>
            <a:srgbClr val="FF0000"/>
          </a:solidFill>
          <a:ln w="9525">
            <a:solidFill>
              <a:srgbClr val="FF0000"/>
            </a:solidFill>
            <a:miter lim="800000"/>
            <a:headEnd/>
            <a:tailEnd/>
          </a:ln>
        </p:spPr>
        <p:txBody>
          <a:bodyPr wrap="none" lIns="121917" tIns="60958" rIns="121917" bIns="60958" anchor="ctr"/>
          <a:lstStyle/>
          <a:p>
            <a:endParaRPr lang="en-US"/>
          </a:p>
        </p:txBody>
      </p:sp>
      <p:sp>
        <p:nvSpPr>
          <p:cNvPr id="43056" name="AutoShape 48"/>
          <p:cNvSpPr>
            <a:spLocks noChangeArrowheads="1"/>
          </p:cNvSpPr>
          <p:nvPr/>
        </p:nvSpPr>
        <p:spPr bwMode="auto">
          <a:xfrm>
            <a:off x="9855200" y="5105400"/>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57" name="AutoShape 49"/>
          <p:cNvSpPr>
            <a:spLocks noChangeArrowheads="1"/>
          </p:cNvSpPr>
          <p:nvPr/>
        </p:nvSpPr>
        <p:spPr bwMode="auto">
          <a:xfrm>
            <a:off x="9258300" y="44809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58" name="AutoShape 50"/>
          <p:cNvSpPr>
            <a:spLocks noChangeArrowheads="1"/>
          </p:cNvSpPr>
          <p:nvPr/>
        </p:nvSpPr>
        <p:spPr bwMode="auto">
          <a:xfrm>
            <a:off x="10756900" y="5242984"/>
            <a:ext cx="118533" cy="118533"/>
          </a:xfrm>
          <a:prstGeom prst="octagon">
            <a:avLst>
              <a:gd name="adj" fmla="val 29287"/>
            </a:avLst>
          </a:prstGeom>
          <a:solidFill>
            <a:srgbClr val="0000FF"/>
          </a:solidFill>
          <a:ln w="9525">
            <a:solidFill>
              <a:srgbClr val="0000FF"/>
            </a:solidFill>
            <a:miter lim="800000"/>
            <a:headEnd/>
            <a:tailEnd/>
          </a:ln>
        </p:spPr>
        <p:txBody>
          <a:bodyPr wrap="none" lIns="121917" tIns="60958" rIns="121917" bIns="60958" anchor="ctr"/>
          <a:lstStyle/>
          <a:p>
            <a:endParaRPr lang="en-US"/>
          </a:p>
        </p:txBody>
      </p:sp>
      <p:sp>
        <p:nvSpPr>
          <p:cNvPr id="43059" name="Line 51"/>
          <p:cNvSpPr>
            <a:spLocks noChangeShapeType="1"/>
          </p:cNvSpPr>
          <p:nvPr/>
        </p:nvSpPr>
        <p:spPr bwMode="auto">
          <a:xfrm flipH="1">
            <a:off x="6479117" y="6781800"/>
            <a:ext cx="1651000" cy="132926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43060" name="Line 52"/>
          <p:cNvSpPr>
            <a:spLocks noChangeShapeType="1"/>
          </p:cNvSpPr>
          <p:nvPr/>
        </p:nvSpPr>
        <p:spPr bwMode="auto">
          <a:xfrm>
            <a:off x="8128000" y="4978400"/>
            <a:ext cx="1930400" cy="17780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43061" name="Line 53"/>
          <p:cNvSpPr>
            <a:spLocks noChangeShapeType="1"/>
          </p:cNvSpPr>
          <p:nvPr/>
        </p:nvSpPr>
        <p:spPr bwMode="auto">
          <a:xfrm flipV="1">
            <a:off x="8432800" y="6807200"/>
            <a:ext cx="1625600" cy="16256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43062" name="Line 54"/>
          <p:cNvSpPr>
            <a:spLocks noChangeShapeType="1"/>
          </p:cNvSpPr>
          <p:nvPr/>
        </p:nvSpPr>
        <p:spPr bwMode="auto">
          <a:xfrm flipV="1">
            <a:off x="6172200" y="5029200"/>
            <a:ext cx="1955800" cy="11176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43063" name="Line 55"/>
          <p:cNvSpPr>
            <a:spLocks noChangeShapeType="1"/>
          </p:cNvSpPr>
          <p:nvPr/>
        </p:nvSpPr>
        <p:spPr bwMode="auto">
          <a:xfrm>
            <a:off x="6146800" y="6146800"/>
            <a:ext cx="2286000" cy="22606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43064" name="AutoShape 56"/>
          <p:cNvSpPr>
            <a:spLocks noChangeArrowheads="1"/>
          </p:cNvSpPr>
          <p:nvPr/>
        </p:nvSpPr>
        <p:spPr bwMode="auto">
          <a:xfrm>
            <a:off x="4787900" y="4229100"/>
            <a:ext cx="2184400" cy="609600"/>
          </a:xfrm>
          <a:prstGeom prst="curvedDownArrow">
            <a:avLst>
              <a:gd name="adj1" fmla="val 71667"/>
              <a:gd name="adj2" fmla="val 143333"/>
              <a:gd name="adj3" fmla="val 33333"/>
            </a:avLst>
          </a:prstGeom>
          <a:solidFill>
            <a:srgbClr val="008000"/>
          </a:solidFill>
          <a:ln w="9525">
            <a:solidFill>
              <a:srgbClr val="008000"/>
            </a:solidFill>
            <a:miter lim="800000"/>
            <a:headEnd/>
            <a:tailEnd/>
          </a:ln>
        </p:spPr>
        <p:txBody>
          <a:bodyPr wrap="none" lIns="121917" tIns="60958" rIns="121917" bIns="60958" anchor="ctr"/>
          <a:lstStyle/>
          <a:p>
            <a:endParaRPr lang="en-US"/>
          </a:p>
        </p:txBody>
      </p:sp>
      <p:sp>
        <p:nvSpPr>
          <p:cNvPr id="43065" name="Text Box 57"/>
          <p:cNvSpPr txBox="1">
            <a:spLocks noChangeArrowheads="1"/>
          </p:cNvSpPr>
          <p:nvPr/>
        </p:nvSpPr>
        <p:spPr bwMode="auto">
          <a:xfrm>
            <a:off x="4787900" y="4762501"/>
            <a:ext cx="2006600" cy="80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l-GR" sz="2700">
                <a:latin typeface="Times New Roman" charset="0"/>
                <a:cs typeface="Times New Roman" charset="0"/>
              </a:rPr>
              <a:t>Φ</a:t>
            </a:r>
            <a:r>
              <a:rPr lang="en-US" sz="2700">
                <a:latin typeface="Times New Roman" charset="0"/>
                <a:cs typeface="Times New Roman" charset="0"/>
              </a:rPr>
              <a:t>:  </a:t>
            </a:r>
            <a:r>
              <a:rPr lang="en-US" sz="2700" b="1">
                <a:latin typeface="Times New Roman" charset="0"/>
                <a:cs typeface="Times New Roman" charset="0"/>
              </a:rPr>
              <a:t>x</a:t>
            </a:r>
            <a:r>
              <a:rPr lang="en-US" sz="2700" b="1" baseline="-25000">
                <a:latin typeface="Times New Roman" charset="0"/>
                <a:cs typeface="Times New Roman" charset="0"/>
              </a:rPr>
              <a:t> </a:t>
            </a:r>
            <a:r>
              <a:rPr lang="en-US" sz="2700" b="1">
                <a:latin typeface="Times New Roman" charset="0"/>
                <a:cs typeface="Times New Roman" charset="0"/>
              </a:rPr>
              <a:t>→</a:t>
            </a:r>
            <a:r>
              <a:rPr lang="en-US" sz="2700">
                <a:latin typeface="Times New Roman" charset="0"/>
                <a:cs typeface="Times New Roman" charset="0"/>
              </a:rPr>
              <a:t> </a:t>
            </a:r>
            <a:r>
              <a:rPr lang="el-GR" sz="2700">
                <a:latin typeface="Times New Roman" charset="0"/>
                <a:cs typeface="Times New Roman" charset="0"/>
              </a:rPr>
              <a:t>φ</a:t>
            </a:r>
            <a:r>
              <a:rPr lang="en-US" sz="2700">
                <a:latin typeface="Times New Roman" charset="0"/>
                <a:cs typeface="Times New Roman" charset="0"/>
              </a:rPr>
              <a:t>(</a:t>
            </a:r>
            <a:r>
              <a:rPr lang="en-US" sz="2700" b="1">
                <a:latin typeface="Times New Roman" charset="0"/>
                <a:cs typeface="Times New Roman" charset="0"/>
              </a:rPr>
              <a:t>x</a:t>
            </a:r>
            <a:r>
              <a:rPr lang="en-US" sz="2700">
                <a:latin typeface="Times New Roman" charset="0"/>
                <a:cs typeface="Times New Roman" charset="0"/>
              </a:rPr>
              <a:t>)</a:t>
            </a:r>
          </a:p>
        </p:txBody>
      </p:sp>
      <p:sp>
        <p:nvSpPr>
          <p:cNvPr id="43066" name="TextBox 4"/>
          <p:cNvSpPr txBox="1">
            <a:spLocks noChangeArrowheads="1"/>
          </p:cNvSpPr>
          <p:nvPr/>
        </p:nvSpPr>
        <p:spPr bwMode="auto">
          <a:xfrm>
            <a:off x="10160001" y="-15231"/>
            <a:ext cx="1701222" cy="39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100">
                <a:solidFill>
                  <a:srgbClr val="FBFCFF"/>
                </a:solidFill>
              </a:rPr>
              <a:t>Sec. 15.2.3</a:t>
            </a:r>
          </a:p>
        </p:txBody>
      </p:sp>
    </p:spTree>
    <p:extLst>
      <p:ext uri="{BB962C8B-B14F-4D97-AF65-F5344CB8AC3E}">
        <p14:creationId xmlns:p14="http://schemas.microsoft.com/office/powerpoint/2010/main" val="30031422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The “Kernel Trick”</a:t>
            </a:r>
          </a:p>
        </p:txBody>
      </p:sp>
      <p:sp>
        <p:nvSpPr>
          <p:cNvPr id="44035" name="Rectangle 3"/>
          <p:cNvSpPr>
            <a:spLocks noGrp="1" noChangeArrowheads="1"/>
          </p:cNvSpPr>
          <p:nvPr>
            <p:ph type="body" idx="1"/>
          </p:nvPr>
        </p:nvSpPr>
        <p:spPr>
          <a:xfrm>
            <a:off x="914400" y="2336800"/>
            <a:ext cx="11277600" cy="6502400"/>
          </a:xfrm>
        </p:spPr>
        <p:txBody>
          <a:bodyPr/>
          <a:lstStyle/>
          <a:p>
            <a:pPr eaLnBrk="1" hangingPunct="1"/>
            <a:r>
              <a:rPr lang="en-US" sz="2700">
                <a:latin typeface="Calibri" charset="0"/>
                <a:ea typeface="ＭＳ Ｐゴシック" charset="0"/>
                <a:cs typeface="ＭＳ Ｐゴシック" charset="0"/>
              </a:rPr>
              <a:t>The linear classifier relies on an inner product between vectors </a:t>
            </a:r>
            <a:r>
              <a:rPr lang="en-US" sz="2700" i="1">
                <a:latin typeface="Calibri" charset="0"/>
                <a:ea typeface="ＭＳ Ｐゴシック" charset="0"/>
                <a:cs typeface="ＭＳ Ｐゴシック" charset="0"/>
              </a:rPr>
              <a:t>K</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j</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a:t>
            </a:r>
            <a:r>
              <a:rPr lang="en-US" sz="2700" b="1" baseline="30000">
                <a:latin typeface="Calibri" charset="0"/>
                <a:ea typeface="ＭＳ Ｐゴシック" charset="0"/>
                <a:cs typeface="ＭＳ Ｐゴシック" charset="0"/>
              </a:rPr>
              <a:t>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j</a:t>
            </a:r>
          </a:p>
          <a:p>
            <a:pPr eaLnBrk="1" hangingPunct="1"/>
            <a:r>
              <a:rPr lang="en-US" sz="2700">
                <a:latin typeface="Calibri" charset="0"/>
                <a:ea typeface="ＭＳ Ｐゴシック" charset="0"/>
                <a:cs typeface="ＭＳ Ｐゴシック" charset="0"/>
              </a:rPr>
              <a:t>If every datapoint is mapped into high-dimensional space via some transformation </a:t>
            </a:r>
            <a:r>
              <a:rPr lang="el-GR" sz="2700">
                <a:latin typeface="Calibri" charset="0"/>
                <a:ea typeface="ＭＳ Ｐゴシック" charset="0"/>
                <a:cs typeface="Times New Roman" charset="0"/>
              </a:rPr>
              <a:t>Φ</a:t>
            </a:r>
            <a:r>
              <a:rPr lang="en-US" sz="2700">
                <a:latin typeface="Calibri" charset="0"/>
                <a:ea typeface="ＭＳ Ｐゴシック" charset="0"/>
                <a:cs typeface="Times New Roman" charset="0"/>
              </a:rPr>
              <a:t>:  </a:t>
            </a:r>
            <a:r>
              <a:rPr lang="en-US" sz="2700" b="1">
                <a:latin typeface="Calibri" charset="0"/>
                <a:ea typeface="ＭＳ Ｐゴシック" charset="0"/>
                <a:cs typeface="Times New Roman" charset="0"/>
              </a:rPr>
              <a:t>x</a:t>
            </a:r>
            <a:r>
              <a:rPr lang="en-US" sz="2700" b="1" baseline="-25000">
                <a:latin typeface="Calibri" charset="0"/>
                <a:ea typeface="ＭＳ Ｐゴシック" charset="0"/>
                <a:cs typeface="Times New Roman" charset="0"/>
              </a:rPr>
              <a:t> </a:t>
            </a:r>
            <a:r>
              <a:rPr lang="en-US" sz="2700" b="1">
                <a:latin typeface="Calibri" charset="0"/>
                <a:ea typeface="ＭＳ Ｐゴシック" charset="0"/>
                <a:cs typeface="Times New Roman" charset="0"/>
              </a:rPr>
              <a:t>→</a:t>
            </a:r>
            <a:r>
              <a:rPr lang="en-US" sz="2700">
                <a:latin typeface="Calibri" charset="0"/>
                <a:ea typeface="ＭＳ Ｐゴシック" charset="0"/>
                <a:cs typeface="Times New Roman" charset="0"/>
              </a:rPr>
              <a:t> </a:t>
            </a:r>
            <a:r>
              <a:rPr lang="el-GR" sz="2700">
                <a:latin typeface="Calibri" charset="0"/>
                <a:ea typeface="ＭＳ Ｐゴシック" charset="0"/>
                <a:cs typeface="Times New Roman" charset="0"/>
              </a:rPr>
              <a:t>φ</a:t>
            </a:r>
            <a:r>
              <a:rPr lang="en-US" sz="2700">
                <a:latin typeface="Calibri" charset="0"/>
                <a:ea typeface="ＭＳ Ｐゴシック" charset="0"/>
                <a:cs typeface="Times New Roman" charset="0"/>
              </a:rPr>
              <a:t>(</a:t>
            </a:r>
            <a:r>
              <a:rPr lang="en-US" sz="2700" b="1">
                <a:latin typeface="Calibri" charset="0"/>
                <a:ea typeface="ＭＳ Ｐゴシック" charset="0"/>
                <a:cs typeface="Times New Roman" charset="0"/>
              </a:rPr>
              <a:t>x</a:t>
            </a:r>
            <a:r>
              <a:rPr lang="en-US" sz="2700">
                <a:latin typeface="Calibri" charset="0"/>
                <a:ea typeface="ＭＳ Ｐゴシック" charset="0"/>
                <a:cs typeface="Times New Roman" charset="0"/>
              </a:rPr>
              <a:t>), the inner product becomes:</a:t>
            </a:r>
          </a:p>
          <a:p>
            <a:pPr algn="ctr" eaLnBrk="1" hangingPunct="1">
              <a:buFont typeface="Wingdings" charset="0"/>
              <a:buNone/>
            </a:pPr>
            <a:r>
              <a:rPr lang="en-US" sz="2700" i="1">
                <a:latin typeface="Calibri" charset="0"/>
                <a:ea typeface="ＭＳ Ｐゴシック" charset="0"/>
                <a:cs typeface="ＭＳ Ｐゴシック" charset="0"/>
              </a:rPr>
              <a:t>K</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j</a:t>
            </a:r>
            <a:r>
              <a:rPr lang="en-US" sz="2700">
                <a:latin typeface="Calibri" charset="0"/>
                <a:ea typeface="ＭＳ Ｐゴシック" charset="0"/>
                <a:cs typeface="ＭＳ Ｐゴシック" charset="0"/>
              </a:rPr>
              <a:t>)= </a:t>
            </a:r>
            <a:r>
              <a:rPr lang="el-GR" sz="2700">
                <a:latin typeface="Calibri" charset="0"/>
                <a:ea typeface="ＭＳ Ｐゴシック" charset="0"/>
                <a:cs typeface="Times New Roman" charset="0"/>
              </a:rPr>
              <a:t>φ</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a:t>
            </a:r>
            <a:r>
              <a:rPr lang="en-US" sz="2700">
                <a:latin typeface="Calibri" charset="0"/>
                <a:ea typeface="ＭＳ Ｐゴシック" charset="0"/>
                <a:cs typeface="ＭＳ Ｐゴシック" charset="0"/>
              </a:rPr>
              <a:t>)</a:t>
            </a:r>
            <a:r>
              <a:rPr lang="en-US" sz="2700" b="1" baseline="-25000">
                <a:latin typeface="Calibri" charset="0"/>
                <a:ea typeface="ＭＳ Ｐゴシック" charset="0"/>
                <a:cs typeface="ＭＳ Ｐゴシック" charset="0"/>
              </a:rPr>
              <a:t> </a:t>
            </a:r>
            <a:r>
              <a:rPr lang="en-US" sz="2700" b="1" baseline="30000">
                <a:latin typeface="Calibri" charset="0"/>
                <a:ea typeface="ＭＳ Ｐゴシック" charset="0"/>
                <a:cs typeface="ＭＳ Ｐゴシック" charset="0"/>
              </a:rPr>
              <a:t>T</a:t>
            </a:r>
            <a:r>
              <a:rPr lang="el-GR" sz="2700">
                <a:latin typeface="Calibri" charset="0"/>
                <a:ea typeface="ＭＳ Ｐゴシック" charset="0"/>
                <a:cs typeface="Times New Roman" charset="0"/>
              </a:rPr>
              <a:t>φ</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j</a:t>
            </a:r>
            <a:r>
              <a:rPr lang="en-US" sz="2700">
                <a:latin typeface="Calibri" charset="0"/>
                <a:ea typeface="ＭＳ Ｐゴシック" charset="0"/>
                <a:cs typeface="ＭＳ Ｐゴシック" charset="0"/>
              </a:rPr>
              <a:t>)</a:t>
            </a:r>
          </a:p>
          <a:p>
            <a:pPr eaLnBrk="1" hangingPunct="1"/>
            <a:r>
              <a:rPr lang="en-US" sz="2700">
                <a:latin typeface="Calibri" charset="0"/>
                <a:ea typeface="ＭＳ Ｐゴシック" charset="0"/>
                <a:cs typeface="ＭＳ Ｐゴシック" charset="0"/>
              </a:rPr>
              <a:t>A </a:t>
            </a:r>
            <a:r>
              <a:rPr lang="en-US" sz="2700" i="1">
                <a:latin typeface="Calibri" charset="0"/>
                <a:ea typeface="ＭＳ Ｐゴシック" charset="0"/>
                <a:cs typeface="ＭＳ Ｐゴシック" charset="0"/>
              </a:rPr>
              <a:t>kernel function</a:t>
            </a:r>
            <a:r>
              <a:rPr lang="en-US" sz="2700">
                <a:latin typeface="Calibri" charset="0"/>
                <a:ea typeface="ＭＳ Ｐゴシック" charset="0"/>
                <a:cs typeface="ＭＳ Ｐゴシック" charset="0"/>
              </a:rPr>
              <a:t> is some function that corresponds to an inner product in some expanded feature space.</a:t>
            </a:r>
          </a:p>
          <a:p>
            <a:pPr eaLnBrk="1" hangingPunct="1"/>
            <a:r>
              <a:rPr lang="en-US" sz="2700">
                <a:latin typeface="Calibri" charset="0"/>
                <a:ea typeface="ＭＳ Ｐゴシック" charset="0"/>
                <a:cs typeface="ＭＳ Ｐゴシック" charset="0"/>
              </a:rPr>
              <a:t>Example: </a:t>
            </a:r>
          </a:p>
          <a:p>
            <a:pPr eaLnBrk="1" hangingPunct="1">
              <a:buFont typeface="Wingdings" charset="0"/>
              <a:buNone/>
            </a:pPr>
            <a:r>
              <a:rPr lang="en-US" sz="2700">
                <a:latin typeface="Calibri" charset="0"/>
                <a:ea typeface="ＭＳ Ｐゴシック" charset="0"/>
                <a:cs typeface="ＭＳ Ｐゴシック" charset="0"/>
              </a:rPr>
              <a:t>	2-dimensional vectors </a:t>
            </a:r>
            <a:r>
              <a:rPr lang="en-US" sz="2700" b="1">
                <a:latin typeface="Calibri" charset="0"/>
                <a:ea typeface="ＭＳ Ｐゴシック" charset="0"/>
                <a:cs typeface="ＭＳ Ｐゴシック" charset="0"/>
              </a:rPr>
              <a:t>x</a:t>
            </a:r>
            <a:r>
              <a:rPr lang="en-US" sz="2700">
                <a:latin typeface="Calibri" charset="0"/>
                <a:ea typeface="ＭＳ Ｐゴシック" charset="0"/>
                <a:cs typeface="ＭＳ Ｐゴシック" charset="0"/>
              </a:rPr>
              <a:t>=[</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1   </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2</a:t>
            </a:r>
            <a:r>
              <a:rPr lang="en-US" sz="2700">
                <a:latin typeface="Calibri" charset="0"/>
                <a:ea typeface="ＭＳ Ｐゴシック" charset="0"/>
                <a:cs typeface="ＭＳ Ｐゴシック" charset="0"/>
              </a:rPr>
              <a:t>];  let </a:t>
            </a:r>
            <a:r>
              <a:rPr lang="en-US" sz="2700" i="1">
                <a:latin typeface="Calibri" charset="0"/>
                <a:ea typeface="ＭＳ Ｐゴシック" charset="0"/>
                <a:cs typeface="ＭＳ Ｐゴシック" charset="0"/>
              </a:rPr>
              <a:t>K</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j</a:t>
            </a:r>
            <a:r>
              <a:rPr lang="en-US" sz="2700">
                <a:latin typeface="Calibri" charset="0"/>
                <a:ea typeface="ＭＳ Ｐゴシック" charset="0"/>
                <a:cs typeface="ＭＳ Ｐゴシック" charset="0"/>
              </a:rPr>
              <a:t>)=(1 + </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a:t>
            </a:r>
            <a:r>
              <a:rPr lang="en-US" sz="2700" b="1" baseline="30000">
                <a:latin typeface="Calibri" charset="0"/>
                <a:ea typeface="ＭＳ Ｐゴシック" charset="0"/>
                <a:cs typeface="ＭＳ Ｐゴシック" charset="0"/>
              </a:rPr>
              <a:t>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j</a:t>
            </a:r>
            <a:r>
              <a:rPr lang="en-US" sz="2700">
                <a:latin typeface="Calibri" charset="0"/>
                <a:ea typeface="ＭＳ Ｐゴシック" charset="0"/>
                <a:cs typeface="ＭＳ Ｐゴシック" charset="0"/>
              </a:rPr>
              <a:t>)</a:t>
            </a:r>
            <a:r>
              <a:rPr lang="en-US" sz="2700" baseline="30000">
                <a:latin typeface="Calibri" charset="0"/>
                <a:ea typeface="ＭＳ Ｐゴシック" charset="0"/>
                <a:cs typeface="ＭＳ Ｐゴシック" charset="0"/>
              </a:rPr>
              <a:t>2</a:t>
            </a:r>
            <a:r>
              <a:rPr lang="en-US" sz="2700" baseline="-25000">
                <a:latin typeface="Calibri" charset="0"/>
                <a:ea typeface="ＭＳ Ｐゴシック" charset="0"/>
                <a:cs typeface="ＭＳ Ｐゴシック" charset="0"/>
              </a:rPr>
              <a:t>,</a:t>
            </a:r>
            <a:endParaRPr lang="en-US" sz="2700">
              <a:latin typeface="Calibri" charset="0"/>
              <a:ea typeface="ＭＳ Ｐゴシック" charset="0"/>
              <a:cs typeface="ＭＳ Ｐゴシック" charset="0"/>
            </a:endParaRPr>
          </a:p>
          <a:p>
            <a:pPr eaLnBrk="1" hangingPunct="1">
              <a:buFont typeface="Wingdings" charset="0"/>
              <a:buNone/>
            </a:pPr>
            <a:r>
              <a:rPr lang="en-US" sz="2700">
                <a:latin typeface="Calibri" charset="0"/>
                <a:ea typeface="ＭＳ Ｐゴシック" charset="0"/>
                <a:cs typeface="ＭＳ Ｐゴシック" charset="0"/>
              </a:rPr>
              <a:t>	Need to show that </a:t>
            </a:r>
            <a:r>
              <a:rPr lang="en-US" sz="2700" i="1">
                <a:latin typeface="Calibri" charset="0"/>
                <a:ea typeface="ＭＳ Ｐゴシック" charset="0"/>
                <a:cs typeface="ＭＳ Ｐゴシック" charset="0"/>
              </a:rPr>
              <a:t>K</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j</a:t>
            </a:r>
            <a:r>
              <a:rPr lang="en-US" sz="2700">
                <a:latin typeface="Calibri" charset="0"/>
                <a:ea typeface="ＭＳ Ｐゴシック" charset="0"/>
                <a:cs typeface="ＭＳ Ｐゴシック" charset="0"/>
              </a:rPr>
              <a:t>)= </a:t>
            </a:r>
            <a:r>
              <a:rPr lang="el-GR" sz="2700">
                <a:latin typeface="Calibri" charset="0"/>
                <a:ea typeface="ＭＳ Ｐゴシック" charset="0"/>
                <a:cs typeface="Times New Roman" charset="0"/>
              </a:rPr>
              <a:t>φ</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a:t>
            </a:r>
            <a:r>
              <a:rPr lang="en-US" sz="2700">
                <a:latin typeface="Calibri" charset="0"/>
                <a:ea typeface="ＭＳ Ｐゴシック" charset="0"/>
                <a:cs typeface="ＭＳ Ｐゴシック" charset="0"/>
              </a:rPr>
              <a:t>)</a:t>
            </a:r>
            <a:r>
              <a:rPr lang="en-US" sz="2700" b="1" baseline="-25000">
                <a:latin typeface="Calibri" charset="0"/>
                <a:ea typeface="ＭＳ Ｐゴシック" charset="0"/>
                <a:cs typeface="ＭＳ Ｐゴシック" charset="0"/>
              </a:rPr>
              <a:t> </a:t>
            </a:r>
            <a:r>
              <a:rPr lang="en-US" sz="2700" b="1" baseline="30000">
                <a:latin typeface="Calibri" charset="0"/>
                <a:ea typeface="ＭＳ Ｐゴシック" charset="0"/>
                <a:cs typeface="ＭＳ Ｐゴシック" charset="0"/>
              </a:rPr>
              <a:t>T</a:t>
            </a:r>
            <a:r>
              <a:rPr lang="el-GR" sz="2700">
                <a:latin typeface="Calibri" charset="0"/>
                <a:ea typeface="ＭＳ Ｐゴシック" charset="0"/>
                <a:cs typeface="Times New Roman" charset="0"/>
              </a:rPr>
              <a:t>φ</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j</a:t>
            </a:r>
            <a:r>
              <a:rPr lang="en-US" sz="2700">
                <a:latin typeface="Calibri" charset="0"/>
                <a:ea typeface="ＭＳ Ｐゴシック" charset="0"/>
                <a:cs typeface="ＭＳ Ｐゴシック" charset="0"/>
              </a:rPr>
              <a:t>):</a:t>
            </a:r>
          </a:p>
          <a:p>
            <a:pPr eaLnBrk="1" hangingPunct="1">
              <a:lnSpc>
                <a:spcPct val="125000"/>
              </a:lnSpc>
              <a:buFont typeface="Wingdings" charset="0"/>
              <a:buNone/>
            </a:pPr>
            <a:r>
              <a:rPr lang="en-US" sz="2700">
                <a:latin typeface="Calibri" charset="0"/>
                <a:ea typeface="ＭＳ Ｐゴシック" charset="0"/>
                <a:cs typeface="ＭＳ Ｐゴシック" charset="0"/>
              </a:rPr>
              <a:t>	</a:t>
            </a:r>
            <a:r>
              <a:rPr lang="en-US" sz="2700" i="1">
                <a:latin typeface="Calibri" charset="0"/>
                <a:ea typeface="ＭＳ Ｐゴシック" charset="0"/>
                <a:cs typeface="ＭＳ Ｐゴシック" charset="0"/>
              </a:rPr>
              <a:t>K</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j</a:t>
            </a:r>
            <a:r>
              <a:rPr lang="en-US" sz="2700">
                <a:latin typeface="Calibri" charset="0"/>
                <a:ea typeface="ＭＳ Ｐゴシック" charset="0"/>
                <a:cs typeface="ＭＳ Ｐゴシック" charset="0"/>
              </a:rPr>
              <a:t>)=(1 + </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a:t>
            </a:r>
            <a:r>
              <a:rPr lang="en-US" sz="2700" b="1" baseline="30000">
                <a:latin typeface="Calibri" charset="0"/>
                <a:ea typeface="ＭＳ Ｐゴシック" charset="0"/>
                <a:cs typeface="ＭＳ Ｐゴシック" charset="0"/>
              </a:rPr>
              <a:t>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j</a:t>
            </a:r>
            <a:r>
              <a:rPr lang="en-US" sz="2700">
                <a:latin typeface="Calibri" charset="0"/>
                <a:ea typeface="ＭＳ Ｐゴシック" charset="0"/>
                <a:cs typeface="ＭＳ Ｐゴシック" charset="0"/>
              </a:rPr>
              <a:t>)</a:t>
            </a:r>
            <a:r>
              <a:rPr lang="en-US" sz="2700" baseline="30000">
                <a:latin typeface="Calibri" charset="0"/>
                <a:ea typeface="ＭＳ Ｐゴシック" charset="0"/>
                <a:cs typeface="ＭＳ Ｐゴシック" charset="0"/>
              </a:rPr>
              <a:t>2</a:t>
            </a:r>
            <a:r>
              <a:rPr lang="en-US" sz="2700" baseline="-25000">
                <a:latin typeface="Calibri" charset="0"/>
                <a:ea typeface="ＭＳ Ｐゴシック" charset="0"/>
                <a:cs typeface="ＭＳ Ｐゴシック" charset="0"/>
              </a:rPr>
              <a:t>,</a:t>
            </a:r>
            <a:r>
              <a:rPr lang="en-US" sz="2700">
                <a:latin typeface="Calibri" charset="0"/>
                <a:ea typeface="ＭＳ Ｐゴシック" charset="0"/>
                <a:cs typeface="ＭＳ Ｐゴシック" charset="0"/>
              </a:rPr>
              <a:t>= 1+ </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i1</a:t>
            </a:r>
            <a:r>
              <a:rPr lang="en-US" sz="2700" i="1" baseline="30000">
                <a:latin typeface="Calibri" charset="0"/>
                <a:ea typeface="ＭＳ Ｐゴシック" charset="0"/>
                <a:cs typeface="ＭＳ Ｐゴシック" charset="0"/>
              </a:rPr>
              <a:t>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j1</a:t>
            </a:r>
            <a:r>
              <a:rPr lang="en-US" sz="2700" i="1" baseline="30000">
                <a:latin typeface="Calibri" charset="0"/>
                <a:ea typeface="ＭＳ Ｐゴシック" charset="0"/>
                <a:cs typeface="ＭＳ Ｐゴシック" charset="0"/>
              </a:rPr>
              <a:t>2 </a:t>
            </a:r>
            <a:r>
              <a:rPr lang="en-US" sz="2700" i="1">
                <a:latin typeface="Calibri" charset="0"/>
                <a:ea typeface="ＭＳ Ｐゴシック" charset="0"/>
                <a:cs typeface="ＭＳ Ｐゴシック" charset="0"/>
              </a:rPr>
              <a:t>+ </a:t>
            </a:r>
            <a:r>
              <a:rPr lang="en-US" sz="2700">
                <a:latin typeface="Calibri" charset="0"/>
                <a:ea typeface="ＭＳ Ｐゴシック" charset="0"/>
                <a:cs typeface="ＭＳ Ｐゴシック" charset="0"/>
              </a:rPr>
              <a:t>2 </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i1</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j1</a:t>
            </a:r>
            <a:r>
              <a:rPr lang="en-US" sz="2700" i="1" baseline="30000">
                <a:latin typeface="Calibri" charset="0"/>
                <a:ea typeface="ＭＳ Ｐゴシック" charset="0"/>
                <a:cs typeface="ＭＳ Ｐゴシック" charset="0"/>
              </a:rPr>
              <a:t> </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i2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j2</a:t>
            </a:r>
            <a:r>
              <a:rPr lang="en-US" sz="2700" i="1">
                <a:latin typeface="Calibri" charset="0"/>
                <a:ea typeface="ＭＳ Ｐゴシック" charset="0"/>
                <a:cs typeface="ＭＳ Ｐゴシック" charset="0"/>
              </a:rPr>
              <a:t>+ x</a:t>
            </a:r>
            <a:r>
              <a:rPr lang="en-US" sz="2700" i="1" baseline="-25000">
                <a:latin typeface="Calibri" charset="0"/>
                <a:ea typeface="ＭＳ Ｐゴシック" charset="0"/>
                <a:cs typeface="ＭＳ Ｐゴシック" charset="0"/>
              </a:rPr>
              <a:t>i2</a:t>
            </a:r>
            <a:r>
              <a:rPr lang="en-US" sz="2700" i="1" baseline="30000">
                <a:latin typeface="Calibri" charset="0"/>
                <a:ea typeface="ＭＳ Ｐゴシック" charset="0"/>
                <a:cs typeface="ＭＳ Ｐゴシック" charset="0"/>
              </a:rPr>
              <a:t>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j2</a:t>
            </a:r>
            <a:r>
              <a:rPr lang="en-US" sz="2700" i="1" baseline="30000">
                <a:latin typeface="Calibri" charset="0"/>
                <a:ea typeface="ＭＳ Ｐゴシック" charset="0"/>
                <a:cs typeface="ＭＳ Ｐゴシック" charset="0"/>
              </a:rPr>
              <a:t>2 </a:t>
            </a:r>
            <a:r>
              <a:rPr lang="en-US" sz="2700">
                <a:latin typeface="Calibri" charset="0"/>
                <a:ea typeface="ＭＳ Ｐゴシック" charset="0"/>
                <a:cs typeface="ＭＳ Ｐゴシック" charset="0"/>
              </a:rPr>
              <a:t>+ 2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i1</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j1 </a:t>
            </a:r>
            <a:r>
              <a:rPr lang="en-US" sz="2700" i="1">
                <a:latin typeface="Calibri" charset="0"/>
                <a:ea typeface="ＭＳ Ｐゴシック" charset="0"/>
                <a:cs typeface="ＭＳ Ｐゴシック" charset="0"/>
              </a:rPr>
              <a:t>+ </a:t>
            </a:r>
            <a:r>
              <a:rPr lang="en-US" sz="2700">
                <a:latin typeface="Calibri" charset="0"/>
                <a:ea typeface="ＭＳ Ｐゴシック" charset="0"/>
                <a:cs typeface="ＭＳ Ｐゴシック" charset="0"/>
              </a:rPr>
              <a:t>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i2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j2</a:t>
            </a:r>
            <a:r>
              <a:rPr lang="en-US" sz="2700" i="1">
                <a:latin typeface="Calibri" charset="0"/>
                <a:ea typeface="ＭＳ Ｐゴシック" charset="0"/>
                <a:cs typeface="ＭＳ Ｐゴシック" charset="0"/>
              </a:rPr>
              <a:t>=</a:t>
            </a:r>
          </a:p>
          <a:p>
            <a:pPr eaLnBrk="1" hangingPunct="1">
              <a:lnSpc>
                <a:spcPct val="125000"/>
              </a:lnSpc>
              <a:buFont typeface="Wingdings" charset="0"/>
              <a:buNone/>
            </a:pPr>
            <a:r>
              <a:rPr lang="en-US" sz="2700" i="1">
                <a:latin typeface="Calibri" charset="0"/>
                <a:ea typeface="ＭＳ Ｐゴシック" charset="0"/>
                <a:cs typeface="ＭＳ Ｐゴシック" charset="0"/>
              </a:rPr>
              <a:t>	      = </a:t>
            </a:r>
            <a:r>
              <a:rPr lang="en-US" sz="2700">
                <a:latin typeface="Calibri" charset="0"/>
                <a:ea typeface="ＭＳ Ｐゴシック" charset="0"/>
                <a:cs typeface="ＭＳ Ｐゴシック" charset="0"/>
              </a:rPr>
              <a:t>[1  </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i1</a:t>
            </a:r>
            <a:r>
              <a:rPr lang="en-US" sz="2700" i="1" baseline="30000">
                <a:latin typeface="Calibri" charset="0"/>
                <a:ea typeface="ＭＳ Ｐゴシック" charset="0"/>
                <a:cs typeface="ＭＳ Ｐゴシック" charset="0"/>
              </a:rPr>
              <a:t>2  </a:t>
            </a:r>
            <a:r>
              <a:rPr lang="en-US" sz="2700" i="1">
                <a:latin typeface="Calibri" charset="0"/>
                <a:ea typeface="ＭＳ Ｐゴシック" charset="0"/>
                <a:cs typeface="Times New Roman" charset="0"/>
              </a:rPr>
              <a:t>√</a:t>
            </a:r>
            <a:r>
              <a:rPr lang="en-US" sz="2700">
                <a:latin typeface="Calibri" charset="0"/>
                <a:ea typeface="ＭＳ Ｐゴシック" charset="0"/>
                <a:cs typeface="ＭＳ Ｐゴシック" charset="0"/>
              </a:rPr>
              <a:t>2 </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i1</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i2  </a:t>
            </a:r>
            <a:r>
              <a:rPr lang="en-US" sz="2700" i="1">
                <a:latin typeface="Calibri" charset="0"/>
                <a:ea typeface="ＭＳ Ｐゴシック" charset="0"/>
                <a:cs typeface="ＭＳ Ｐゴシック" charset="0"/>
              </a:rPr>
              <a:t> x</a:t>
            </a:r>
            <a:r>
              <a:rPr lang="en-US" sz="2700" i="1" baseline="-25000">
                <a:latin typeface="Calibri" charset="0"/>
                <a:ea typeface="ＭＳ Ｐゴシック" charset="0"/>
                <a:cs typeface="ＭＳ Ｐゴシック" charset="0"/>
              </a:rPr>
              <a:t>i2</a:t>
            </a:r>
            <a:r>
              <a:rPr lang="en-US" sz="2700" i="1" baseline="30000">
                <a:latin typeface="Calibri" charset="0"/>
                <a:ea typeface="ＭＳ Ｐゴシック" charset="0"/>
                <a:cs typeface="ＭＳ Ｐゴシック" charset="0"/>
              </a:rPr>
              <a:t>2  </a:t>
            </a:r>
            <a:r>
              <a:rPr lang="en-US" sz="2700" i="1">
                <a:latin typeface="Calibri" charset="0"/>
                <a:ea typeface="ＭＳ Ｐゴシック" charset="0"/>
                <a:cs typeface="Times New Roman" charset="0"/>
              </a:rPr>
              <a:t>√</a:t>
            </a:r>
            <a:r>
              <a:rPr lang="en-US" sz="2700">
                <a:latin typeface="Calibri" charset="0"/>
                <a:ea typeface="ＭＳ Ｐゴシック" charset="0"/>
                <a:cs typeface="ＭＳ Ｐゴシック" charset="0"/>
              </a:rPr>
              <a:t>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i1  </a:t>
            </a:r>
            <a:r>
              <a:rPr lang="en-US" sz="2700" i="1">
                <a:latin typeface="Calibri" charset="0"/>
                <a:ea typeface="ＭＳ Ｐゴシック" charset="0"/>
                <a:cs typeface="Times New Roman" charset="0"/>
              </a:rPr>
              <a:t>√</a:t>
            </a:r>
            <a:r>
              <a:rPr lang="en-US" sz="2700">
                <a:latin typeface="Calibri" charset="0"/>
                <a:ea typeface="ＭＳ Ｐゴシック" charset="0"/>
                <a:cs typeface="ＭＳ Ｐゴシック" charset="0"/>
              </a:rPr>
              <a:t>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i2</a:t>
            </a:r>
            <a:r>
              <a:rPr lang="en-US" sz="2700">
                <a:latin typeface="Calibri" charset="0"/>
                <a:ea typeface="ＭＳ Ｐゴシック" charset="0"/>
                <a:cs typeface="ＭＳ Ｐゴシック" charset="0"/>
              </a:rPr>
              <a:t>]</a:t>
            </a:r>
            <a:r>
              <a:rPr lang="en-US" sz="2700" b="1" baseline="30000">
                <a:latin typeface="Calibri" charset="0"/>
                <a:ea typeface="ＭＳ Ｐゴシック" charset="0"/>
                <a:cs typeface="ＭＳ Ｐゴシック" charset="0"/>
              </a:rPr>
              <a:t>T </a:t>
            </a:r>
            <a:r>
              <a:rPr lang="en-US" sz="2700">
                <a:latin typeface="Calibri" charset="0"/>
                <a:ea typeface="ＭＳ Ｐゴシック" charset="0"/>
                <a:cs typeface="ＭＳ Ｐゴシック" charset="0"/>
              </a:rPr>
              <a:t>[1  </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j1</a:t>
            </a:r>
            <a:r>
              <a:rPr lang="en-US" sz="2700" i="1" baseline="30000">
                <a:latin typeface="Calibri" charset="0"/>
                <a:ea typeface="ＭＳ Ｐゴシック" charset="0"/>
                <a:cs typeface="ＭＳ Ｐゴシック" charset="0"/>
              </a:rPr>
              <a:t>2  </a:t>
            </a:r>
            <a:r>
              <a:rPr lang="en-US" sz="2700" i="1">
                <a:latin typeface="Calibri" charset="0"/>
                <a:ea typeface="ＭＳ Ｐゴシック" charset="0"/>
                <a:cs typeface="Times New Roman" charset="0"/>
              </a:rPr>
              <a:t>√</a:t>
            </a:r>
            <a:r>
              <a:rPr lang="en-US" sz="2700">
                <a:latin typeface="Calibri" charset="0"/>
                <a:ea typeface="ＭＳ Ｐゴシック" charset="0"/>
                <a:cs typeface="ＭＳ Ｐゴシック" charset="0"/>
              </a:rPr>
              <a:t>2 </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j1</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j2  </a:t>
            </a:r>
            <a:r>
              <a:rPr lang="en-US" sz="2700" i="1">
                <a:latin typeface="Calibri" charset="0"/>
                <a:ea typeface="ＭＳ Ｐゴシック" charset="0"/>
                <a:cs typeface="ＭＳ Ｐゴシック" charset="0"/>
              </a:rPr>
              <a:t> x</a:t>
            </a:r>
            <a:r>
              <a:rPr lang="en-US" sz="2700" i="1" baseline="-25000">
                <a:latin typeface="Calibri" charset="0"/>
                <a:ea typeface="ＭＳ Ｐゴシック" charset="0"/>
                <a:cs typeface="ＭＳ Ｐゴシック" charset="0"/>
              </a:rPr>
              <a:t>j2</a:t>
            </a:r>
            <a:r>
              <a:rPr lang="en-US" sz="2700" i="1" baseline="30000">
                <a:latin typeface="Calibri" charset="0"/>
                <a:ea typeface="ＭＳ Ｐゴシック" charset="0"/>
                <a:cs typeface="ＭＳ Ｐゴシック" charset="0"/>
              </a:rPr>
              <a:t>2  </a:t>
            </a:r>
            <a:r>
              <a:rPr lang="en-US" sz="2700" i="1">
                <a:latin typeface="Calibri" charset="0"/>
                <a:ea typeface="ＭＳ Ｐゴシック" charset="0"/>
                <a:cs typeface="Times New Roman" charset="0"/>
              </a:rPr>
              <a:t>√</a:t>
            </a:r>
            <a:r>
              <a:rPr lang="en-US" sz="2700">
                <a:latin typeface="Calibri" charset="0"/>
                <a:ea typeface="ＭＳ Ｐゴシック" charset="0"/>
                <a:cs typeface="ＭＳ Ｐゴシック" charset="0"/>
              </a:rPr>
              <a:t>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j1  </a:t>
            </a:r>
            <a:r>
              <a:rPr lang="en-US" sz="2700" i="1">
                <a:latin typeface="Calibri" charset="0"/>
                <a:ea typeface="ＭＳ Ｐゴシック" charset="0"/>
                <a:cs typeface="Times New Roman" charset="0"/>
              </a:rPr>
              <a:t>√</a:t>
            </a:r>
            <a:r>
              <a:rPr lang="en-US" sz="2700">
                <a:latin typeface="Calibri" charset="0"/>
                <a:ea typeface="ＭＳ Ｐゴシック" charset="0"/>
                <a:cs typeface="ＭＳ Ｐゴシック" charset="0"/>
              </a:rPr>
              <a:t>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j2</a:t>
            </a:r>
            <a:r>
              <a:rPr lang="en-US" sz="2700">
                <a:latin typeface="Calibri" charset="0"/>
                <a:ea typeface="ＭＳ Ｐゴシック" charset="0"/>
                <a:cs typeface="ＭＳ Ｐゴシック" charset="0"/>
              </a:rPr>
              <a:t>] </a:t>
            </a:r>
          </a:p>
          <a:p>
            <a:pPr eaLnBrk="1" hangingPunct="1">
              <a:lnSpc>
                <a:spcPct val="125000"/>
              </a:lnSpc>
              <a:buFont typeface="Wingdings" charset="0"/>
              <a:buNone/>
            </a:pPr>
            <a:r>
              <a:rPr lang="en-US" sz="2700">
                <a:latin typeface="Calibri" charset="0"/>
                <a:ea typeface="ＭＳ Ｐゴシック" charset="0"/>
                <a:cs typeface="ＭＳ Ｐゴシック" charset="0"/>
              </a:rPr>
              <a:t>	      = </a:t>
            </a:r>
            <a:r>
              <a:rPr lang="el-GR" sz="2700">
                <a:latin typeface="Calibri" charset="0"/>
                <a:ea typeface="ＭＳ Ｐゴシック" charset="0"/>
                <a:cs typeface="Times New Roman" charset="0"/>
              </a:rPr>
              <a:t>φ</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i</a:t>
            </a:r>
            <a:r>
              <a:rPr lang="en-US" sz="2700">
                <a:latin typeface="Calibri" charset="0"/>
                <a:ea typeface="ＭＳ Ｐゴシック" charset="0"/>
                <a:cs typeface="ＭＳ Ｐゴシック" charset="0"/>
              </a:rPr>
              <a:t>)</a:t>
            </a:r>
            <a:r>
              <a:rPr lang="en-US" sz="2700" b="1" baseline="-25000">
                <a:latin typeface="Calibri" charset="0"/>
                <a:ea typeface="ＭＳ Ｐゴシック" charset="0"/>
                <a:cs typeface="ＭＳ Ｐゴシック" charset="0"/>
              </a:rPr>
              <a:t> </a:t>
            </a:r>
            <a:r>
              <a:rPr lang="en-US" sz="2700" b="1" baseline="30000">
                <a:latin typeface="Calibri" charset="0"/>
                <a:ea typeface="ＭＳ Ｐゴシック" charset="0"/>
                <a:cs typeface="ＭＳ Ｐゴシック" charset="0"/>
              </a:rPr>
              <a:t>T</a:t>
            </a:r>
            <a:r>
              <a:rPr lang="el-GR" sz="2700">
                <a:latin typeface="Calibri" charset="0"/>
                <a:ea typeface="ＭＳ Ｐゴシック" charset="0"/>
                <a:cs typeface="Times New Roman" charset="0"/>
              </a:rPr>
              <a:t>φ</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b="1" baseline="-25000">
                <a:latin typeface="Calibri" charset="0"/>
                <a:ea typeface="ＭＳ Ｐゴシック" charset="0"/>
                <a:cs typeface="ＭＳ Ｐゴシック" charset="0"/>
              </a:rPr>
              <a:t>j</a:t>
            </a:r>
            <a:r>
              <a:rPr lang="en-US" sz="2700">
                <a:latin typeface="Calibri" charset="0"/>
                <a:ea typeface="ＭＳ Ｐゴシック" charset="0"/>
                <a:cs typeface="ＭＳ Ｐゴシック" charset="0"/>
              </a:rPr>
              <a:t>)    where </a:t>
            </a:r>
            <a:r>
              <a:rPr lang="el-GR" sz="2700">
                <a:latin typeface="Calibri" charset="0"/>
                <a:ea typeface="ＭＳ Ｐゴシック" charset="0"/>
                <a:cs typeface="Times New Roman" charset="0"/>
              </a:rPr>
              <a:t>φ</a:t>
            </a:r>
            <a:r>
              <a:rPr lang="en-US" sz="2700">
                <a:latin typeface="Calibri" charset="0"/>
                <a:ea typeface="ＭＳ Ｐゴシック" charset="0"/>
                <a:cs typeface="ＭＳ Ｐゴシック" charset="0"/>
              </a:rPr>
              <a:t>(</a:t>
            </a:r>
            <a:r>
              <a:rPr lang="en-US" sz="2700" b="1">
                <a:latin typeface="Calibri" charset="0"/>
                <a:ea typeface="ＭＳ Ｐゴシック" charset="0"/>
                <a:cs typeface="ＭＳ Ｐゴシック" charset="0"/>
              </a:rPr>
              <a:t>x</a:t>
            </a:r>
            <a:r>
              <a:rPr lang="en-US" sz="2700">
                <a:latin typeface="Calibri" charset="0"/>
                <a:ea typeface="ＭＳ Ｐゴシック" charset="0"/>
                <a:cs typeface="ＭＳ Ｐゴシック" charset="0"/>
              </a:rPr>
              <a:t>) = </a:t>
            </a:r>
            <a:r>
              <a:rPr lang="en-US" sz="2700" b="1" baseline="-25000">
                <a:latin typeface="Calibri" charset="0"/>
                <a:ea typeface="ＭＳ Ｐゴシック" charset="0"/>
                <a:cs typeface="ＭＳ Ｐゴシック" charset="0"/>
              </a:rPr>
              <a:t> </a:t>
            </a:r>
            <a:r>
              <a:rPr lang="en-US" sz="2700">
                <a:latin typeface="Calibri" charset="0"/>
                <a:ea typeface="ＭＳ Ｐゴシック" charset="0"/>
                <a:cs typeface="ＭＳ Ｐゴシック" charset="0"/>
              </a:rPr>
              <a:t>[1  </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1</a:t>
            </a:r>
            <a:r>
              <a:rPr lang="en-US" sz="2700" i="1" baseline="30000">
                <a:latin typeface="Calibri" charset="0"/>
                <a:ea typeface="ＭＳ Ｐゴシック" charset="0"/>
                <a:cs typeface="ＭＳ Ｐゴシック" charset="0"/>
              </a:rPr>
              <a:t>2  </a:t>
            </a:r>
            <a:r>
              <a:rPr lang="en-US" sz="2700" i="1">
                <a:latin typeface="Calibri" charset="0"/>
                <a:ea typeface="ＭＳ Ｐゴシック" charset="0"/>
                <a:cs typeface="Times New Roman" charset="0"/>
              </a:rPr>
              <a:t>√</a:t>
            </a:r>
            <a:r>
              <a:rPr lang="en-US" sz="2700">
                <a:latin typeface="Calibri" charset="0"/>
                <a:ea typeface="ＭＳ Ｐゴシック" charset="0"/>
                <a:cs typeface="ＭＳ Ｐゴシック" charset="0"/>
              </a:rPr>
              <a:t>2 </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1</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2  </a:t>
            </a:r>
            <a:r>
              <a:rPr lang="en-US" sz="2700" i="1">
                <a:latin typeface="Calibri" charset="0"/>
                <a:ea typeface="ＭＳ Ｐゴシック" charset="0"/>
                <a:cs typeface="ＭＳ Ｐゴシック" charset="0"/>
              </a:rPr>
              <a:t> x</a:t>
            </a:r>
            <a:r>
              <a:rPr lang="en-US" sz="2700" i="1" baseline="-25000">
                <a:latin typeface="Calibri" charset="0"/>
                <a:ea typeface="ＭＳ Ｐゴシック" charset="0"/>
                <a:cs typeface="ＭＳ Ｐゴシック" charset="0"/>
              </a:rPr>
              <a:t>2</a:t>
            </a:r>
            <a:r>
              <a:rPr lang="en-US" sz="2700" i="1" baseline="30000">
                <a:latin typeface="Calibri" charset="0"/>
                <a:ea typeface="ＭＳ Ｐゴシック" charset="0"/>
                <a:cs typeface="ＭＳ Ｐゴシック" charset="0"/>
              </a:rPr>
              <a:t>2   </a:t>
            </a:r>
            <a:r>
              <a:rPr lang="en-US" sz="2700" i="1">
                <a:latin typeface="Calibri" charset="0"/>
                <a:ea typeface="ＭＳ Ｐゴシック" charset="0"/>
                <a:cs typeface="Times New Roman" charset="0"/>
              </a:rPr>
              <a:t>√</a:t>
            </a:r>
            <a:r>
              <a:rPr lang="en-US" sz="2700">
                <a:latin typeface="Calibri" charset="0"/>
                <a:ea typeface="ＭＳ Ｐゴシック" charset="0"/>
                <a:cs typeface="ＭＳ Ｐゴシック" charset="0"/>
              </a:rPr>
              <a:t>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1  </a:t>
            </a:r>
            <a:r>
              <a:rPr lang="en-US" sz="2700" i="1">
                <a:latin typeface="Calibri" charset="0"/>
                <a:ea typeface="ＭＳ Ｐゴシック" charset="0"/>
                <a:cs typeface="Times New Roman" charset="0"/>
              </a:rPr>
              <a:t>√</a:t>
            </a:r>
            <a:r>
              <a:rPr lang="en-US" sz="2700">
                <a:latin typeface="Calibri" charset="0"/>
                <a:ea typeface="ＭＳ Ｐゴシック" charset="0"/>
                <a:cs typeface="ＭＳ Ｐゴシック" charset="0"/>
              </a:rPr>
              <a:t>2</a:t>
            </a:r>
            <a:r>
              <a:rPr lang="en-US" sz="2700" i="1">
                <a:latin typeface="Calibri" charset="0"/>
                <a:ea typeface="ＭＳ Ｐゴシック" charset="0"/>
                <a:cs typeface="ＭＳ Ｐゴシック" charset="0"/>
              </a:rPr>
              <a:t>x</a:t>
            </a:r>
            <a:r>
              <a:rPr lang="en-US" sz="2700" i="1" baseline="-25000">
                <a:latin typeface="Calibri" charset="0"/>
                <a:ea typeface="ＭＳ Ｐゴシック" charset="0"/>
                <a:cs typeface="ＭＳ Ｐゴシック" charset="0"/>
              </a:rPr>
              <a:t>2</a:t>
            </a:r>
            <a:r>
              <a:rPr lang="en-US" sz="2700">
                <a:latin typeface="Calibri" charset="0"/>
                <a:ea typeface="ＭＳ Ｐゴシック" charset="0"/>
                <a:cs typeface="ＭＳ Ｐゴシック" charset="0"/>
              </a:rPr>
              <a:t>]</a:t>
            </a:r>
            <a:endParaRPr lang="el-GR" sz="2700">
              <a:latin typeface="Calibri" charset="0"/>
              <a:ea typeface="ＭＳ Ｐゴシック" charset="0"/>
              <a:cs typeface="ＭＳ Ｐゴシック" charset="0"/>
            </a:endParaRPr>
          </a:p>
        </p:txBody>
      </p:sp>
      <p:sp>
        <p:nvSpPr>
          <p:cNvPr id="44036" name="TextBox 4"/>
          <p:cNvSpPr txBox="1">
            <a:spLocks noChangeArrowheads="1"/>
          </p:cNvSpPr>
          <p:nvPr/>
        </p:nvSpPr>
        <p:spPr bwMode="auto">
          <a:xfrm>
            <a:off x="10160001" y="-15231"/>
            <a:ext cx="1701222" cy="39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100">
                <a:solidFill>
                  <a:srgbClr val="FBFCFF"/>
                </a:solidFill>
              </a:rPr>
              <a:t>Sec. 15.2.3</a:t>
            </a:r>
          </a:p>
        </p:txBody>
      </p:sp>
    </p:spTree>
    <p:extLst>
      <p:ext uri="{BB962C8B-B14F-4D97-AF65-F5344CB8AC3E}">
        <p14:creationId xmlns:p14="http://schemas.microsoft.com/office/powerpoint/2010/main" val="32073673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popular kernels</a:t>
            </a:r>
            <a:endParaRPr lang="en-US" dirty="0"/>
          </a:p>
        </p:txBody>
      </p:sp>
      <p:pic>
        <p:nvPicPr>
          <p:cNvPr id="6" name="Picture 5"/>
          <p:cNvPicPr>
            <a:picLocks noChangeAspect="1"/>
          </p:cNvPicPr>
          <p:nvPr/>
        </p:nvPicPr>
        <p:blipFill>
          <a:blip r:embed="rId2"/>
          <a:stretch>
            <a:fillRect/>
          </a:stretch>
        </p:blipFill>
        <p:spPr>
          <a:xfrm>
            <a:off x="912284" y="2673350"/>
            <a:ext cx="8419741" cy="3284140"/>
          </a:xfrm>
          <a:prstGeom prst="rect">
            <a:avLst/>
          </a:prstGeom>
        </p:spPr>
      </p:pic>
    </p:spTree>
    <p:extLst>
      <p:ext uri="{BB962C8B-B14F-4D97-AF65-F5344CB8AC3E}">
        <p14:creationId xmlns:p14="http://schemas.microsoft.com/office/powerpoint/2010/main" val="42863376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812800" y="508000"/>
            <a:ext cx="10363200" cy="812800"/>
          </a:xfrm>
          <a:noFill/>
          <a:extLst>
            <a:ext uri="{909E8E84-426E-40dd-AFC4-6F175D3DCCD1}">
              <a14:hiddenFill xmlns:a14="http://schemas.microsoft.com/office/drawing/2010/main">
                <a:solidFill>
                  <a:srgbClr val="006600"/>
                </a:solidFill>
              </a14:hiddenFill>
            </a:ext>
          </a:extLst>
        </p:spPr>
        <p:txBody>
          <a:bodyPr/>
          <a:lstStyle/>
          <a:p>
            <a:r>
              <a:rPr lang="en-US" dirty="0"/>
              <a:t>Some applications</a:t>
            </a:r>
          </a:p>
        </p:txBody>
      </p:sp>
      <p:sp>
        <p:nvSpPr>
          <p:cNvPr id="812036" name="Text Box 4"/>
          <p:cNvSpPr txBox="1">
            <a:spLocks noChangeArrowheads="1"/>
          </p:cNvSpPr>
          <p:nvPr/>
        </p:nvSpPr>
        <p:spPr bwMode="auto">
          <a:xfrm>
            <a:off x="950384" y="2899834"/>
            <a:ext cx="9880600" cy="581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21917" tIns="60958" rIns="121917" bIns="60958">
            <a:spAutoFit/>
          </a:bodyPr>
          <a:lstStyle>
            <a:lvl1pPr marL="355600" indent="-355600" eaLnBrk="0" hangingPunct="0">
              <a:defRPr sz="2400">
                <a:solidFill>
                  <a:schemeClr val="tx1"/>
                </a:solidFill>
                <a:latin typeface="Arial" charset="0"/>
                <a:ea typeface="ＭＳ Ｐゴシック" charset="0"/>
              </a:defRPr>
            </a:lvl1pPr>
            <a:lvl2pPr marL="534988"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700" dirty="0"/>
              <a:t>A few interesting applications, with highly competitive results:</a:t>
            </a:r>
            <a:br>
              <a:rPr lang="en-US" sz="2700" dirty="0"/>
            </a:br>
            <a:endParaRPr lang="en-US" sz="2700" dirty="0"/>
          </a:p>
          <a:p>
            <a:pPr eaLnBrk="1" hangingPunct="1">
              <a:buFontTx/>
              <a:buChar char="•"/>
            </a:pPr>
            <a:r>
              <a:rPr lang="en-US" sz="2700" dirty="0"/>
              <a:t>On-line Handwriting Recognition, zip codes</a:t>
            </a:r>
          </a:p>
          <a:p>
            <a:pPr eaLnBrk="1" hangingPunct="1">
              <a:buFontTx/>
              <a:buChar char="•"/>
            </a:pPr>
            <a:r>
              <a:rPr lang="en-US" sz="2700" dirty="0"/>
              <a:t>3D object recognition</a:t>
            </a:r>
          </a:p>
          <a:p>
            <a:pPr eaLnBrk="1" hangingPunct="1">
              <a:buFontTx/>
              <a:buChar char="•"/>
            </a:pPr>
            <a:r>
              <a:rPr lang="en-US" sz="2700" dirty="0"/>
              <a:t>Stock forecasting</a:t>
            </a:r>
          </a:p>
          <a:p>
            <a:pPr eaLnBrk="1" hangingPunct="1">
              <a:buFontTx/>
              <a:buChar char="•"/>
            </a:pPr>
            <a:r>
              <a:rPr lang="en-US" sz="2700" dirty="0"/>
              <a:t>Intrusion Detection Systems (IDSs)</a:t>
            </a:r>
          </a:p>
          <a:p>
            <a:pPr eaLnBrk="1" hangingPunct="1">
              <a:buFontTx/>
              <a:buChar char="•"/>
            </a:pPr>
            <a:r>
              <a:rPr lang="en-US" sz="2700" dirty="0"/>
              <a:t>Image classification</a:t>
            </a:r>
          </a:p>
          <a:p>
            <a:pPr eaLnBrk="1" hangingPunct="1">
              <a:buFontTx/>
              <a:buChar char="•"/>
            </a:pPr>
            <a:r>
              <a:rPr lang="en-US" sz="2700" dirty="0"/>
              <a:t>Detecting Steganography in digital images</a:t>
            </a:r>
          </a:p>
          <a:p>
            <a:pPr eaLnBrk="1" hangingPunct="1">
              <a:buFontTx/>
              <a:buChar char="•"/>
            </a:pPr>
            <a:r>
              <a:rPr lang="en-US" sz="2700" dirty="0"/>
              <a:t>Medical applications: diagnostics, survival rates ...</a:t>
            </a:r>
          </a:p>
          <a:p>
            <a:pPr eaLnBrk="1" hangingPunct="1">
              <a:buFontTx/>
              <a:buChar char="•"/>
            </a:pPr>
            <a:r>
              <a:rPr lang="en-US" sz="2700" dirty="0"/>
              <a:t>Technical: Combustion Engine Knock Detection</a:t>
            </a:r>
          </a:p>
          <a:p>
            <a:pPr eaLnBrk="1" hangingPunct="1">
              <a:buFontTx/>
              <a:buChar char="•"/>
            </a:pPr>
            <a:r>
              <a:rPr lang="en-US" sz="2700" dirty="0"/>
              <a:t>Elementary Particle Identification in High Energy Physics</a:t>
            </a:r>
          </a:p>
          <a:p>
            <a:pPr eaLnBrk="1" hangingPunct="1">
              <a:buFontTx/>
              <a:buChar char="•"/>
            </a:pPr>
            <a:r>
              <a:rPr lang="en-US" sz="2700" dirty="0"/>
              <a:t>Bioinformatics: protein properties, genomics, microarrays </a:t>
            </a:r>
          </a:p>
          <a:p>
            <a:pPr eaLnBrk="1" hangingPunct="1">
              <a:buFontTx/>
              <a:buChar char="•"/>
            </a:pPr>
            <a:r>
              <a:rPr lang="en-US" sz="2700" dirty="0"/>
              <a:t>Information retrieval, text categorization</a:t>
            </a:r>
          </a:p>
          <a:p>
            <a:pPr eaLnBrk="1" hangingPunct="1">
              <a:buFontTx/>
              <a:buChar char="•"/>
            </a:pPr>
            <a:endParaRPr lang="pl-PL" sz="2700" dirty="0"/>
          </a:p>
        </p:txBody>
      </p:sp>
    </p:spTree>
    <p:extLst>
      <p:ext uri="{BB962C8B-B14F-4D97-AF65-F5344CB8AC3E}">
        <p14:creationId xmlns:p14="http://schemas.microsoft.com/office/powerpoint/2010/main" val="8932554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AutoShape 2"/>
          <p:cNvSpPr>
            <a:spLocks noGrp="1" noChangeArrowheads="1"/>
          </p:cNvSpPr>
          <p:nvPr>
            <p:ph type="title"/>
          </p:nvPr>
        </p:nvSpPr>
        <p:spPr/>
        <p:txBody>
          <a:bodyPr/>
          <a:lstStyle/>
          <a:p>
            <a:r>
              <a:rPr lang="en-US"/>
              <a:t>Artificial Neural Network</a:t>
            </a:r>
          </a:p>
        </p:txBody>
      </p:sp>
      <p:sp>
        <p:nvSpPr>
          <p:cNvPr id="252931" name="Rectangle 3"/>
          <p:cNvSpPr>
            <a:spLocks noGrp="1" noChangeArrowheads="1"/>
          </p:cNvSpPr>
          <p:nvPr>
            <p:ph type="body" idx="1"/>
          </p:nvPr>
        </p:nvSpPr>
        <p:spPr/>
        <p:txBody>
          <a:bodyPr/>
          <a:lstStyle/>
          <a:p>
            <a:pPr>
              <a:lnSpc>
                <a:spcPct val="90000"/>
              </a:lnSpc>
            </a:pPr>
            <a:r>
              <a:rPr lang="ja-JP" altLang="en-US">
                <a:latin typeface="Arial"/>
              </a:rPr>
              <a:t>“</a:t>
            </a:r>
            <a:r>
              <a:rPr lang="en-US"/>
              <a:t>Simulating</a:t>
            </a:r>
            <a:r>
              <a:rPr lang="ja-JP" altLang="en-US">
                <a:latin typeface="Arial"/>
              </a:rPr>
              <a:t>”</a:t>
            </a:r>
            <a:r>
              <a:rPr lang="en-US"/>
              <a:t> biological neural systems</a:t>
            </a:r>
          </a:p>
          <a:p>
            <a:pPr>
              <a:lnSpc>
                <a:spcPct val="90000"/>
              </a:lnSpc>
            </a:pPr>
            <a:r>
              <a:rPr lang="en-US"/>
              <a:t>Consisting of many nodes or </a:t>
            </a:r>
            <a:r>
              <a:rPr lang="en-US" i="1"/>
              <a:t>neurons </a:t>
            </a:r>
            <a:r>
              <a:rPr lang="en-US"/>
              <a:t>linked by weighted interconnections</a:t>
            </a:r>
          </a:p>
          <a:p>
            <a:pPr>
              <a:lnSpc>
                <a:spcPct val="90000"/>
              </a:lnSpc>
            </a:pPr>
            <a:r>
              <a:rPr lang="en-US"/>
              <a:t>Paralleling many competing optimization hypothesis</a:t>
            </a:r>
          </a:p>
          <a:p>
            <a:pPr>
              <a:lnSpc>
                <a:spcPct val="90000"/>
              </a:lnSpc>
            </a:pPr>
            <a:r>
              <a:rPr lang="en-US"/>
              <a:t>Input patterns (vectors) </a:t>
            </a:r>
            <a:r>
              <a:rPr lang="en-US">
                <a:sym typeface="Wingdings" charset="0"/>
              </a:rPr>
              <a:t>output patterns</a:t>
            </a:r>
          </a:p>
          <a:p>
            <a:pPr lvl="1">
              <a:lnSpc>
                <a:spcPct val="90000"/>
              </a:lnSpc>
            </a:pPr>
            <a:r>
              <a:rPr lang="en-US"/>
              <a:t>Supervised</a:t>
            </a:r>
          </a:p>
          <a:p>
            <a:pPr lvl="1">
              <a:lnSpc>
                <a:spcPct val="90000"/>
              </a:lnSpc>
            </a:pPr>
            <a:r>
              <a:rPr lang="en-US"/>
              <a:t>Unsupervised</a:t>
            </a:r>
          </a:p>
        </p:txBody>
      </p:sp>
    </p:spTree>
    <p:extLst>
      <p:ext uri="{BB962C8B-B14F-4D97-AF65-F5344CB8AC3E}">
        <p14:creationId xmlns:p14="http://schemas.microsoft.com/office/powerpoint/2010/main" val="245921724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8770" name="AutoShape 2"/>
          <p:cNvSpPr>
            <a:spLocks noGrp="1" noChangeArrowheads="1"/>
          </p:cNvSpPr>
          <p:nvPr>
            <p:ph type="title"/>
          </p:nvPr>
        </p:nvSpPr>
        <p:spPr/>
        <p:txBody>
          <a:bodyPr/>
          <a:lstStyle/>
          <a:p>
            <a:endParaRPr lang="en-US"/>
          </a:p>
        </p:txBody>
      </p:sp>
      <p:pic>
        <p:nvPicPr>
          <p:cNvPr id="288772" name="Picture 4" descr="re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7601"/>
            <a:ext cx="5994400" cy="307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773" name="Picture 5" descr="re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1" y="1117601"/>
            <a:ext cx="6254749" cy="3088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774" name="Picture 6" descr="repo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5080000"/>
            <a:ext cx="7010400" cy="332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13313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8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AutoShape 2"/>
          <p:cNvSpPr>
            <a:spLocks noGrp="1" noChangeArrowheads="1"/>
          </p:cNvSpPr>
          <p:nvPr>
            <p:ph type="title"/>
          </p:nvPr>
        </p:nvSpPr>
        <p:spPr/>
        <p:txBody>
          <a:bodyPr/>
          <a:lstStyle/>
          <a:p>
            <a:r>
              <a:rPr lang="en-US"/>
              <a:t>ANN Applications</a:t>
            </a:r>
          </a:p>
        </p:txBody>
      </p:sp>
      <p:sp>
        <p:nvSpPr>
          <p:cNvPr id="253955" name="Rectangle 3"/>
          <p:cNvSpPr>
            <a:spLocks noGrp="1" noChangeArrowheads="1"/>
          </p:cNvSpPr>
          <p:nvPr>
            <p:ph type="body" idx="1"/>
          </p:nvPr>
        </p:nvSpPr>
        <p:spPr/>
        <p:txBody>
          <a:bodyPr/>
          <a:lstStyle/>
          <a:p>
            <a:r>
              <a:rPr lang="en-US"/>
              <a:t>Nonlinear estimation</a:t>
            </a:r>
          </a:p>
          <a:p>
            <a:r>
              <a:rPr lang="en-US"/>
              <a:t>Classification</a:t>
            </a:r>
          </a:p>
          <a:p>
            <a:r>
              <a:rPr lang="en-US"/>
              <a:t>Clustering</a:t>
            </a:r>
          </a:p>
          <a:p>
            <a:r>
              <a:rPr lang="en-US"/>
              <a:t>Pattern recognition</a:t>
            </a:r>
          </a:p>
          <a:p>
            <a:endParaRPr lang="en-US"/>
          </a:p>
        </p:txBody>
      </p:sp>
    </p:spTree>
    <p:extLst>
      <p:ext uri="{BB962C8B-B14F-4D97-AF65-F5344CB8AC3E}">
        <p14:creationId xmlns:p14="http://schemas.microsoft.com/office/powerpoint/2010/main" val="24674489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1"/>
            <a:r>
              <a:rPr lang="en-US" sz="2800" dirty="0" smtClean="0"/>
              <a:t>SVM and </a:t>
            </a:r>
            <a:r>
              <a:rPr lang="en-US" sz="2800" smtClean="0"/>
              <a:t>Kernel Method</a:t>
            </a:r>
            <a:endParaRPr lang="en-US" sz="2800" dirty="0" smtClean="0"/>
          </a:p>
          <a:p>
            <a:pPr lvl="1"/>
            <a:r>
              <a:rPr lang="en-US" sz="2800" dirty="0" smtClean="0"/>
              <a:t>Perceptron and ANN</a:t>
            </a:r>
          </a:p>
          <a:p>
            <a:pPr lvl="1"/>
            <a:r>
              <a:rPr lang="en-US" sz="2800" dirty="0" smtClean="0"/>
              <a:t>Feature Selection</a:t>
            </a:r>
          </a:p>
          <a:p>
            <a:pPr lvl="1"/>
            <a:endParaRPr lang="en-US" sz="2800" dirty="0"/>
          </a:p>
        </p:txBody>
      </p:sp>
    </p:spTree>
    <p:extLst>
      <p:ext uri="{BB962C8B-B14F-4D97-AF65-F5344CB8AC3E}">
        <p14:creationId xmlns:p14="http://schemas.microsoft.com/office/powerpoint/2010/main" val="13345386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AutoShape 2"/>
          <p:cNvSpPr>
            <a:spLocks noGrp="1" noChangeArrowheads="1"/>
          </p:cNvSpPr>
          <p:nvPr>
            <p:ph type="title"/>
          </p:nvPr>
        </p:nvSpPr>
        <p:spPr/>
        <p:txBody>
          <a:bodyPr/>
          <a:lstStyle/>
          <a:p>
            <a:r>
              <a:rPr lang="en-US"/>
              <a:t>Neural Activation</a:t>
            </a:r>
          </a:p>
        </p:txBody>
      </p:sp>
      <p:graphicFrame>
        <p:nvGraphicFramePr>
          <p:cNvPr id="254979" name="Object 3"/>
          <p:cNvGraphicFramePr>
            <a:graphicFrameLocks noGrp="1" noChangeAspect="1"/>
          </p:cNvGraphicFramePr>
          <p:nvPr>
            <p:ph idx="1"/>
          </p:nvPr>
        </p:nvGraphicFramePr>
        <p:xfrm>
          <a:off x="1828800" y="2438401"/>
          <a:ext cx="8737600" cy="6455833"/>
        </p:xfrm>
        <a:graphic>
          <a:graphicData uri="http://schemas.openxmlformats.org/presentationml/2006/ole">
            <mc:AlternateContent xmlns:mc="http://schemas.openxmlformats.org/markup-compatibility/2006">
              <mc:Choice xmlns:v="urn:schemas-microsoft-com:vml" Requires="v">
                <p:oleObj spid="_x0000_s99338" name="Bitmap Image" r:id="rId3" imgW="4704762" imgH="3476190" progId="Paint.Picture">
                  <p:embed/>
                </p:oleObj>
              </mc:Choice>
              <mc:Fallback>
                <p:oleObj name="Bitmap Image" r:id="rId3" imgW="4704762" imgH="34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438401"/>
                        <a:ext cx="8737600" cy="6455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290378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AutoShape 2"/>
          <p:cNvSpPr>
            <a:spLocks noGrp="1" noChangeArrowheads="1"/>
          </p:cNvSpPr>
          <p:nvPr>
            <p:ph type="title"/>
          </p:nvPr>
        </p:nvSpPr>
        <p:spPr/>
        <p:txBody>
          <a:bodyPr/>
          <a:lstStyle/>
          <a:p>
            <a:r>
              <a:rPr lang="en-US"/>
              <a:t>Neural Activation</a:t>
            </a:r>
          </a:p>
        </p:txBody>
      </p:sp>
      <p:graphicFrame>
        <p:nvGraphicFramePr>
          <p:cNvPr id="257027" name="Object 3"/>
          <p:cNvGraphicFramePr>
            <a:graphicFrameLocks noGrp="1" noChangeAspect="1"/>
          </p:cNvGraphicFramePr>
          <p:nvPr>
            <p:ph sz="half" idx="1"/>
          </p:nvPr>
        </p:nvGraphicFramePr>
        <p:xfrm>
          <a:off x="1930400" y="2540000"/>
          <a:ext cx="8432800" cy="6231467"/>
        </p:xfrm>
        <a:graphic>
          <a:graphicData uri="http://schemas.openxmlformats.org/presentationml/2006/ole">
            <mc:AlternateContent xmlns:mc="http://schemas.openxmlformats.org/markup-compatibility/2006">
              <mc:Choice xmlns:v="urn:schemas-microsoft-com:vml" Requires="v">
                <p:oleObj spid="_x0000_s100369" name="Bitmap Image" r:id="rId3" imgW="4704762" imgH="3476190" progId="Paint.Picture">
                  <p:embed/>
                </p:oleObj>
              </mc:Choice>
              <mc:Fallback>
                <p:oleObj name="Bitmap Image" r:id="rId3" imgW="4704762" imgH="34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2540000"/>
                        <a:ext cx="8432800" cy="6231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57028" name="Object 4"/>
          <p:cNvGraphicFramePr>
            <a:graphicFrameLocks noGrp="1" noChangeAspect="1"/>
          </p:cNvGraphicFramePr>
          <p:nvPr>
            <p:ph sz="half" idx="2"/>
          </p:nvPr>
        </p:nvGraphicFramePr>
        <p:xfrm>
          <a:off x="7518401" y="2946401"/>
          <a:ext cx="2332567" cy="1005417"/>
        </p:xfrm>
        <a:graphic>
          <a:graphicData uri="http://schemas.openxmlformats.org/presentationml/2006/ole">
            <mc:AlternateContent xmlns:mc="http://schemas.openxmlformats.org/markup-compatibility/2006">
              <mc:Choice xmlns:v="urn:schemas-microsoft-com:vml" Requires="v">
                <p:oleObj spid="_x0000_s100370" name="Equation" r:id="rId5" imgW="914400" imgH="393480" progId="Equation.3">
                  <p:embed/>
                </p:oleObj>
              </mc:Choice>
              <mc:Fallback>
                <p:oleObj name="Equation" r:id="rId5" imgW="91440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8401" y="2946401"/>
                        <a:ext cx="2332567" cy="1005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362487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80" name="AutoShape 8"/>
          <p:cNvSpPr>
            <a:spLocks noGrp="1" noChangeArrowheads="1"/>
          </p:cNvSpPr>
          <p:nvPr>
            <p:ph type="title"/>
          </p:nvPr>
        </p:nvSpPr>
        <p:spPr/>
        <p:txBody>
          <a:bodyPr/>
          <a:lstStyle/>
          <a:p>
            <a:endParaRPr lang="en-US"/>
          </a:p>
        </p:txBody>
      </p:sp>
      <p:graphicFrame>
        <p:nvGraphicFramePr>
          <p:cNvPr id="259076" name="Object 4"/>
          <p:cNvGraphicFramePr>
            <a:graphicFrameLocks noGrp="1" noChangeAspect="1"/>
          </p:cNvGraphicFramePr>
          <p:nvPr>
            <p:ph sz="half" idx="1"/>
          </p:nvPr>
        </p:nvGraphicFramePr>
        <p:xfrm>
          <a:off x="1117600" y="1625601"/>
          <a:ext cx="10160000" cy="6788151"/>
        </p:xfrm>
        <a:graphic>
          <a:graphicData uri="http://schemas.openxmlformats.org/presentationml/2006/ole">
            <mc:AlternateContent xmlns:mc="http://schemas.openxmlformats.org/markup-compatibility/2006">
              <mc:Choice xmlns:v="urn:schemas-microsoft-com:vml" Requires="v">
                <p:oleObj spid="_x0000_s101393" name="Bitmap Image" r:id="rId3" imgW="4619048" imgH="3086531" progId="Paint.Picture">
                  <p:embed/>
                </p:oleObj>
              </mc:Choice>
              <mc:Fallback>
                <p:oleObj name="Bitmap Image" r:id="rId3" imgW="4619048" imgH="308653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1625601"/>
                        <a:ext cx="10160000" cy="678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9079" name="Object 7"/>
          <p:cNvGraphicFramePr>
            <a:graphicFrameLocks noGrp="1" noChangeAspect="1"/>
          </p:cNvGraphicFramePr>
          <p:nvPr>
            <p:ph sz="half" idx="2"/>
          </p:nvPr>
        </p:nvGraphicFramePr>
        <p:xfrm>
          <a:off x="1625600" y="711201"/>
          <a:ext cx="3454400" cy="1488017"/>
        </p:xfrm>
        <a:graphic>
          <a:graphicData uri="http://schemas.openxmlformats.org/presentationml/2006/ole">
            <mc:AlternateContent xmlns:mc="http://schemas.openxmlformats.org/markup-compatibility/2006">
              <mc:Choice xmlns:v="urn:schemas-microsoft-com:vml" Requires="v">
                <p:oleObj spid="_x0000_s101394" name="Equation" r:id="rId5" imgW="914400" imgH="393480" progId="Equation.3">
                  <p:embed/>
                </p:oleObj>
              </mc:Choice>
              <mc:Fallback>
                <p:oleObj name="Equation" r:id="rId5" imgW="91440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5600" y="711201"/>
                        <a:ext cx="3454400" cy="1488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9623019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AutoShape 2"/>
          <p:cNvSpPr>
            <a:spLocks noGrp="1" noChangeArrowheads="1"/>
          </p:cNvSpPr>
          <p:nvPr>
            <p:ph type="title"/>
          </p:nvPr>
        </p:nvSpPr>
        <p:spPr/>
        <p:txBody>
          <a:bodyPr/>
          <a:lstStyle/>
          <a:p>
            <a:r>
              <a:rPr lang="en-US"/>
              <a:t>Single-multi layer perceptrons</a:t>
            </a:r>
          </a:p>
        </p:txBody>
      </p:sp>
      <p:sp>
        <p:nvSpPr>
          <p:cNvPr id="262147" name="Rectangle 3"/>
          <p:cNvSpPr>
            <a:spLocks noGrp="1" noChangeArrowheads="1"/>
          </p:cNvSpPr>
          <p:nvPr>
            <p:ph type="body" idx="1"/>
          </p:nvPr>
        </p:nvSpPr>
        <p:spPr/>
        <p:txBody>
          <a:bodyPr/>
          <a:lstStyle/>
          <a:p>
            <a:r>
              <a:rPr lang="en-US"/>
              <a:t>Perceptrons are organized as </a:t>
            </a:r>
            <a:r>
              <a:rPr lang="en-US">
                <a:solidFill>
                  <a:srgbClr val="FF0000"/>
                </a:solidFill>
              </a:rPr>
              <a:t>layers</a:t>
            </a:r>
          </a:p>
          <a:p>
            <a:r>
              <a:rPr lang="en-US"/>
              <a:t>Each neuron is </a:t>
            </a:r>
            <a:r>
              <a:rPr lang="en-US">
                <a:solidFill>
                  <a:srgbClr val="FF0000"/>
                </a:solidFill>
              </a:rPr>
              <a:t>totally connected</a:t>
            </a:r>
            <a:r>
              <a:rPr lang="en-US"/>
              <a:t> to ones in above and below, not in the same layers</a:t>
            </a:r>
          </a:p>
          <a:p>
            <a:r>
              <a:rPr lang="en-US"/>
              <a:t>Multilayer Perceptron (MLP) or feedforward networks</a:t>
            </a:r>
          </a:p>
          <a:p>
            <a:r>
              <a:rPr lang="en-US"/>
              <a:t>Input – Hidden – Output layers</a:t>
            </a:r>
          </a:p>
          <a:p>
            <a:r>
              <a:rPr lang="en-US"/>
              <a:t>No hidden </a:t>
            </a:r>
            <a:r>
              <a:rPr lang="en-US">
                <a:sym typeface="Wingdings" charset="0"/>
              </a:rPr>
              <a:t> single layer perceptron (SLP)</a:t>
            </a:r>
            <a:endParaRPr lang="en-US"/>
          </a:p>
          <a:p>
            <a:endParaRPr lang="en-US"/>
          </a:p>
        </p:txBody>
      </p:sp>
    </p:spTree>
    <p:extLst>
      <p:ext uri="{BB962C8B-B14F-4D97-AF65-F5344CB8AC3E}">
        <p14:creationId xmlns:p14="http://schemas.microsoft.com/office/powerpoint/2010/main" val="10517017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63172" name="Object 4"/>
          <p:cNvGraphicFramePr>
            <a:graphicFrameLocks noChangeAspect="1"/>
          </p:cNvGraphicFramePr>
          <p:nvPr/>
        </p:nvGraphicFramePr>
        <p:xfrm>
          <a:off x="1828800" y="609601"/>
          <a:ext cx="9347200" cy="7592484"/>
        </p:xfrm>
        <a:graphic>
          <a:graphicData uri="http://schemas.openxmlformats.org/presentationml/2006/ole">
            <mc:AlternateContent xmlns:mc="http://schemas.openxmlformats.org/markup-compatibility/2006">
              <mc:Choice xmlns:v="urn:schemas-microsoft-com:vml" Requires="v">
                <p:oleObj spid="_x0000_s103434" name="Bitmap Image" r:id="rId3" imgW="4772691" imgH="3877216" progId="Paint.Picture">
                  <p:embed/>
                </p:oleObj>
              </mc:Choice>
              <mc:Fallback>
                <p:oleObj name="Bitmap Image" r:id="rId3" imgW="4772691" imgH="387721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609601"/>
                        <a:ext cx="9347200" cy="759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508194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4194" name="AutoShape 2"/>
          <p:cNvSpPr>
            <a:spLocks noGrp="1" noChangeArrowheads="1"/>
          </p:cNvSpPr>
          <p:nvPr>
            <p:ph type="title"/>
          </p:nvPr>
        </p:nvSpPr>
        <p:spPr/>
        <p:txBody>
          <a:bodyPr/>
          <a:lstStyle/>
          <a:p>
            <a:r>
              <a:rPr lang="en-US"/>
              <a:t>Classification Problem</a:t>
            </a:r>
          </a:p>
        </p:txBody>
      </p:sp>
      <p:sp>
        <p:nvSpPr>
          <p:cNvPr id="264195" name="Rectangle 3"/>
          <p:cNvSpPr>
            <a:spLocks noGrp="1" noChangeArrowheads="1"/>
          </p:cNvSpPr>
          <p:nvPr>
            <p:ph type="body" sz="half" idx="1"/>
          </p:nvPr>
        </p:nvSpPr>
        <p:spPr>
          <a:xfrm>
            <a:off x="1117600" y="3149601"/>
            <a:ext cx="10363200" cy="4965700"/>
          </a:xfrm>
        </p:spPr>
        <p:txBody>
          <a:bodyPr/>
          <a:lstStyle/>
          <a:p>
            <a:r>
              <a:rPr lang="en-US" sz="3200"/>
              <a:t>Winner takes all rules</a:t>
            </a:r>
          </a:p>
          <a:p>
            <a:r>
              <a:rPr lang="en-US" sz="3200"/>
              <a:t>Separation of state space</a:t>
            </a:r>
          </a:p>
          <a:p>
            <a:endParaRPr lang="en-US" sz="3200"/>
          </a:p>
        </p:txBody>
      </p:sp>
      <p:graphicFrame>
        <p:nvGraphicFramePr>
          <p:cNvPr id="264196" name="Object 4"/>
          <p:cNvGraphicFramePr>
            <a:graphicFrameLocks noGrp="1" noChangeAspect="1"/>
          </p:cNvGraphicFramePr>
          <p:nvPr>
            <p:ph sz="half" idx="2"/>
          </p:nvPr>
        </p:nvGraphicFramePr>
        <p:xfrm>
          <a:off x="3860800" y="4673600"/>
          <a:ext cx="3048000" cy="1828800"/>
        </p:xfrm>
        <a:graphic>
          <a:graphicData uri="http://schemas.openxmlformats.org/presentationml/2006/ole">
            <mc:AlternateContent xmlns:mc="http://schemas.openxmlformats.org/markup-compatibility/2006">
              <mc:Choice xmlns:v="urn:schemas-microsoft-com:vml" Requires="v">
                <p:oleObj spid="_x0000_s104458" name="Equation" r:id="rId3" imgW="1143000" imgH="685800" progId="Equation.3">
                  <p:embed/>
                </p:oleObj>
              </mc:Choice>
              <mc:Fallback>
                <p:oleObj name="Equation" r:id="rId3" imgW="11430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800" y="4673600"/>
                        <a:ext cx="30480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4224654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AutoShape 2"/>
          <p:cNvSpPr>
            <a:spLocks noGrp="1" noChangeArrowheads="1"/>
          </p:cNvSpPr>
          <p:nvPr>
            <p:ph type="title"/>
          </p:nvPr>
        </p:nvSpPr>
        <p:spPr/>
        <p:txBody>
          <a:bodyPr/>
          <a:lstStyle/>
          <a:p>
            <a:r>
              <a:rPr lang="en-US"/>
              <a:t>Classification Problem</a:t>
            </a:r>
          </a:p>
        </p:txBody>
      </p:sp>
      <p:sp>
        <p:nvSpPr>
          <p:cNvPr id="266243" name="Rectangle 3"/>
          <p:cNvSpPr>
            <a:spLocks noGrp="1" noChangeArrowheads="1"/>
          </p:cNvSpPr>
          <p:nvPr>
            <p:ph type="body" sz="half" idx="1"/>
          </p:nvPr>
        </p:nvSpPr>
        <p:spPr>
          <a:xfrm>
            <a:off x="1117600" y="3149601"/>
            <a:ext cx="9550400" cy="4965700"/>
          </a:xfrm>
        </p:spPr>
        <p:txBody>
          <a:bodyPr/>
          <a:lstStyle/>
          <a:p>
            <a:r>
              <a:rPr lang="en-US" sz="3200"/>
              <a:t>Winner takes all rules</a:t>
            </a:r>
          </a:p>
          <a:p>
            <a:r>
              <a:rPr lang="en-US" sz="3200"/>
              <a:t>Separation of state space</a:t>
            </a:r>
          </a:p>
          <a:p>
            <a:endParaRPr lang="en-US" sz="3200"/>
          </a:p>
          <a:p>
            <a:endParaRPr lang="en-US" sz="3200"/>
          </a:p>
          <a:p>
            <a:endParaRPr lang="en-US" sz="3200"/>
          </a:p>
          <a:p>
            <a:r>
              <a:rPr lang="en-US" sz="3200"/>
              <a:t>No hidden, 2 input, 1 output</a:t>
            </a:r>
          </a:p>
          <a:p>
            <a:endParaRPr lang="en-US" sz="3200"/>
          </a:p>
        </p:txBody>
      </p:sp>
      <p:graphicFrame>
        <p:nvGraphicFramePr>
          <p:cNvPr id="266244" name="Object 4"/>
          <p:cNvGraphicFramePr>
            <a:graphicFrameLocks noGrp="1" noChangeAspect="1"/>
          </p:cNvGraphicFramePr>
          <p:nvPr>
            <p:ph sz="quarter" idx="2"/>
          </p:nvPr>
        </p:nvGraphicFramePr>
        <p:xfrm>
          <a:off x="4165600" y="4673600"/>
          <a:ext cx="3048000" cy="1828800"/>
        </p:xfrm>
        <a:graphic>
          <a:graphicData uri="http://schemas.openxmlformats.org/presentationml/2006/ole">
            <mc:AlternateContent xmlns:mc="http://schemas.openxmlformats.org/markup-compatibility/2006">
              <mc:Choice xmlns:v="urn:schemas-microsoft-com:vml" Requires="v">
                <p:oleObj spid="_x0000_s105489" name="Equation" r:id="rId3" imgW="1143000" imgH="685800" progId="Equation.3">
                  <p:embed/>
                </p:oleObj>
              </mc:Choice>
              <mc:Fallback>
                <p:oleObj name="Equation" r:id="rId3" imgW="11430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4673600"/>
                        <a:ext cx="30480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66245" name="Object 5"/>
          <p:cNvGraphicFramePr>
            <a:graphicFrameLocks noGrp="1" noChangeAspect="1"/>
          </p:cNvGraphicFramePr>
          <p:nvPr>
            <p:ph sz="quarter" idx="3"/>
          </p:nvPr>
        </p:nvGraphicFramePr>
        <p:xfrm>
          <a:off x="4165600" y="7020984"/>
          <a:ext cx="3149600" cy="1259416"/>
        </p:xfrm>
        <a:graphic>
          <a:graphicData uri="http://schemas.openxmlformats.org/presentationml/2006/ole">
            <mc:AlternateContent xmlns:mc="http://schemas.openxmlformats.org/markup-compatibility/2006">
              <mc:Choice xmlns:v="urn:schemas-microsoft-com:vml" Requires="v">
                <p:oleObj spid="_x0000_s105490" name="Equation" r:id="rId5" imgW="1079280" imgH="431640" progId="Equation.3">
                  <p:embed/>
                </p:oleObj>
              </mc:Choice>
              <mc:Fallback>
                <p:oleObj name="Equation" r:id="rId5" imgW="10792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5600" y="7020984"/>
                        <a:ext cx="3149600" cy="1259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31810836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8293" name="AutoShape 5"/>
          <p:cNvSpPr>
            <a:spLocks noGrp="1" noChangeArrowheads="1"/>
          </p:cNvSpPr>
          <p:nvPr>
            <p:ph type="title"/>
          </p:nvPr>
        </p:nvSpPr>
        <p:spPr/>
        <p:txBody>
          <a:bodyPr/>
          <a:lstStyle/>
          <a:p>
            <a:endParaRPr lang="en-US"/>
          </a:p>
        </p:txBody>
      </p:sp>
      <p:graphicFrame>
        <p:nvGraphicFramePr>
          <p:cNvPr id="268292" name="Object 4"/>
          <p:cNvGraphicFramePr>
            <a:graphicFrameLocks noGrp="1" noChangeAspect="1"/>
          </p:cNvGraphicFramePr>
          <p:nvPr>
            <p:ph idx="1"/>
          </p:nvPr>
        </p:nvGraphicFramePr>
        <p:xfrm>
          <a:off x="2641600" y="2256368"/>
          <a:ext cx="4876800" cy="4347633"/>
        </p:xfrm>
        <a:graphic>
          <a:graphicData uri="http://schemas.openxmlformats.org/presentationml/2006/ole">
            <mc:AlternateContent xmlns:mc="http://schemas.openxmlformats.org/markup-compatibility/2006">
              <mc:Choice xmlns:v="urn:schemas-microsoft-com:vml" Requires="v">
                <p:oleObj spid="_x0000_s106506" name="Bitmap Image" r:id="rId3" imgW="1752381" imgH="1561905" progId="Paint.Picture">
                  <p:embed/>
                </p:oleObj>
              </mc:Choice>
              <mc:Fallback>
                <p:oleObj name="Bitmap Image" r:id="rId3" imgW="1752381" imgH="156190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600" y="2256368"/>
                        <a:ext cx="4876800" cy="4347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53036146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41" name="AutoShape 5"/>
          <p:cNvSpPr>
            <a:spLocks noGrp="1" noChangeArrowheads="1"/>
          </p:cNvSpPr>
          <p:nvPr>
            <p:ph type="title"/>
          </p:nvPr>
        </p:nvSpPr>
        <p:spPr/>
        <p:txBody>
          <a:bodyPr/>
          <a:lstStyle/>
          <a:p>
            <a:endParaRPr lang="en-US"/>
          </a:p>
        </p:txBody>
      </p:sp>
      <p:graphicFrame>
        <p:nvGraphicFramePr>
          <p:cNvPr id="270340" name="Object 4"/>
          <p:cNvGraphicFramePr>
            <a:graphicFrameLocks noGrp="1" noChangeAspect="1"/>
          </p:cNvGraphicFramePr>
          <p:nvPr>
            <p:ph idx="1"/>
          </p:nvPr>
        </p:nvGraphicFramePr>
        <p:xfrm>
          <a:off x="304800" y="1422400"/>
          <a:ext cx="11277600" cy="5344584"/>
        </p:xfrm>
        <a:graphic>
          <a:graphicData uri="http://schemas.openxmlformats.org/presentationml/2006/ole">
            <mc:AlternateContent xmlns:mc="http://schemas.openxmlformats.org/markup-compatibility/2006">
              <mc:Choice xmlns:v="urn:schemas-microsoft-com:vml" Requires="v">
                <p:oleObj spid="_x0000_s107530" name="Bitmap Image" r:id="rId3" imgW="4944165" imgH="2343477" progId="Paint.Picture">
                  <p:embed/>
                </p:oleObj>
              </mc:Choice>
              <mc:Fallback>
                <p:oleObj name="Bitmap Image" r:id="rId3" imgW="4944165" imgH="234347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22400"/>
                        <a:ext cx="11277600" cy="534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8442119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9" name="AutoShape 5"/>
          <p:cNvSpPr>
            <a:spLocks noGrp="1" noChangeArrowheads="1"/>
          </p:cNvSpPr>
          <p:nvPr>
            <p:ph type="title"/>
          </p:nvPr>
        </p:nvSpPr>
        <p:spPr/>
        <p:txBody>
          <a:bodyPr/>
          <a:lstStyle/>
          <a:p>
            <a:endParaRPr lang="en-US"/>
          </a:p>
        </p:txBody>
      </p:sp>
      <p:graphicFrame>
        <p:nvGraphicFramePr>
          <p:cNvPr id="272388" name="Object 4"/>
          <p:cNvGraphicFramePr>
            <a:graphicFrameLocks noGrp="1" noChangeAspect="1"/>
          </p:cNvGraphicFramePr>
          <p:nvPr>
            <p:ph idx="1"/>
          </p:nvPr>
        </p:nvGraphicFramePr>
        <p:xfrm>
          <a:off x="1320800" y="609601"/>
          <a:ext cx="9347200" cy="7778751"/>
        </p:xfrm>
        <a:graphic>
          <a:graphicData uri="http://schemas.openxmlformats.org/presentationml/2006/ole">
            <mc:AlternateContent xmlns:mc="http://schemas.openxmlformats.org/markup-compatibility/2006">
              <mc:Choice xmlns:v="urn:schemas-microsoft-com:vml" Requires="v">
                <p:oleObj spid="_x0000_s108554" name="Bitmap Image" r:id="rId3" imgW="5047619" imgH="4200000" progId="Paint.Picture">
                  <p:embed/>
                </p:oleObj>
              </mc:Choice>
              <mc:Fallback>
                <p:oleObj name="Bitmap Image" r:id="rId3" imgW="5047619" imgH="42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609601"/>
                        <a:ext cx="9347200" cy="77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706777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800">
                <a:latin typeface="Calibri" charset="0"/>
                <a:ea typeface="ＭＳ Ｐゴシック" charset="0"/>
                <a:cs typeface="ＭＳ Ｐゴシック" charset="0"/>
              </a:rPr>
              <a:t>Text classification: Up until now and today</a:t>
            </a:r>
          </a:p>
        </p:txBody>
      </p:sp>
      <p:sp>
        <p:nvSpPr>
          <p:cNvPr id="21507" name="Rectangle 3"/>
          <p:cNvSpPr>
            <a:spLocks noGrp="1" noChangeArrowheads="1"/>
          </p:cNvSpPr>
          <p:nvPr>
            <p:ph type="body" idx="1"/>
          </p:nvPr>
        </p:nvSpPr>
        <p:spPr/>
        <p:txBody>
          <a:bodyPr/>
          <a:lstStyle/>
          <a:p>
            <a:pPr eaLnBrk="1" hangingPunct="1">
              <a:lnSpc>
                <a:spcPct val="90000"/>
              </a:lnSpc>
            </a:pPr>
            <a:r>
              <a:rPr lang="en-US" dirty="0">
                <a:latin typeface="Calibri" charset="0"/>
                <a:ea typeface="ＭＳ Ｐゴシック" charset="0"/>
                <a:cs typeface="ＭＳ Ｐゴシック" charset="0"/>
              </a:rPr>
              <a:t>Previously: 3 algorithms for text classification</a:t>
            </a:r>
          </a:p>
          <a:p>
            <a:pPr lvl="1">
              <a:lnSpc>
                <a:spcPct val="90000"/>
              </a:lnSpc>
            </a:pPr>
            <a:r>
              <a:rPr lang="en-US" dirty="0">
                <a:latin typeface="Calibri" charset="0"/>
                <a:ea typeface="ＭＳ Ｐゴシック" charset="0"/>
              </a:rPr>
              <a:t>Vector space classification using centroids and </a:t>
            </a:r>
            <a:r>
              <a:rPr lang="en-US" dirty="0" err="1">
                <a:latin typeface="Calibri" charset="0"/>
                <a:ea typeface="ＭＳ Ｐゴシック" charset="0"/>
              </a:rPr>
              <a:t>hyperplanes</a:t>
            </a:r>
            <a:r>
              <a:rPr lang="en-US" dirty="0">
                <a:latin typeface="Calibri" charset="0"/>
                <a:ea typeface="ＭＳ Ｐゴシック" charset="0"/>
              </a:rPr>
              <a:t> that split them</a:t>
            </a:r>
          </a:p>
          <a:p>
            <a:pPr lvl="2">
              <a:lnSpc>
                <a:spcPct val="90000"/>
              </a:lnSpc>
            </a:pPr>
            <a:r>
              <a:rPr lang="en-US" dirty="0">
                <a:latin typeface="Calibri" charset="0"/>
                <a:ea typeface="ＭＳ Ｐゴシック" charset="0"/>
              </a:rPr>
              <a:t>Simple, linear discriminant classifier; perhaps too simple</a:t>
            </a:r>
          </a:p>
          <a:p>
            <a:pPr lvl="3">
              <a:lnSpc>
                <a:spcPct val="90000"/>
              </a:lnSpc>
            </a:pPr>
            <a:r>
              <a:rPr lang="en-US" sz="2100" dirty="0">
                <a:latin typeface="Calibri" charset="0"/>
                <a:ea typeface="ＭＳ Ｐゴシック" charset="0"/>
              </a:rPr>
              <a:t>(or maybe not*)</a:t>
            </a:r>
          </a:p>
          <a:p>
            <a:pPr lvl="1" eaLnBrk="1" hangingPunct="1">
              <a:lnSpc>
                <a:spcPct val="90000"/>
              </a:lnSpc>
            </a:pPr>
            <a:r>
              <a:rPr lang="en-US" dirty="0" smtClean="0">
                <a:latin typeface="Calibri" charset="0"/>
                <a:ea typeface="ＭＳ Ｐゴシック" charset="0"/>
              </a:rPr>
              <a:t>K </a:t>
            </a:r>
            <a:r>
              <a:rPr lang="en-US" dirty="0">
                <a:latin typeface="Calibri" charset="0"/>
                <a:ea typeface="ＭＳ Ｐゴシック" charset="0"/>
              </a:rPr>
              <a:t>Nearest Neighbor classification</a:t>
            </a:r>
          </a:p>
          <a:p>
            <a:pPr lvl="2" eaLnBrk="1" hangingPunct="1">
              <a:lnSpc>
                <a:spcPct val="90000"/>
              </a:lnSpc>
            </a:pPr>
            <a:r>
              <a:rPr lang="en-US" dirty="0">
                <a:latin typeface="Calibri" charset="0"/>
                <a:ea typeface="ＭＳ Ｐゴシック" charset="0"/>
              </a:rPr>
              <a:t>Simple, expensive at test time, high variance, non-</a:t>
            </a:r>
            <a:r>
              <a:rPr lang="en-US" dirty="0" smtClean="0">
                <a:latin typeface="Calibri" charset="0"/>
                <a:ea typeface="ＭＳ Ｐゴシック" charset="0"/>
              </a:rPr>
              <a:t>linear</a:t>
            </a:r>
          </a:p>
          <a:p>
            <a:pPr lvl="1">
              <a:lnSpc>
                <a:spcPct val="90000"/>
              </a:lnSpc>
            </a:pPr>
            <a:r>
              <a:rPr lang="en-US" dirty="0">
                <a:latin typeface="Calibri" charset="0"/>
                <a:ea typeface="ＭＳ Ｐゴシック" charset="0"/>
              </a:rPr>
              <a:t>Naive Bayes classifier</a:t>
            </a:r>
          </a:p>
          <a:p>
            <a:pPr eaLnBrk="1" hangingPunct="1">
              <a:lnSpc>
                <a:spcPct val="90000"/>
              </a:lnSpc>
            </a:pPr>
            <a:r>
              <a:rPr lang="en-US" dirty="0" smtClean="0">
                <a:latin typeface="Calibri" charset="0"/>
                <a:ea typeface="ＭＳ Ｐゴシック" charset="0"/>
                <a:cs typeface="ＭＳ Ｐゴシック" charset="0"/>
              </a:rPr>
              <a:t>Today</a:t>
            </a:r>
          </a:p>
          <a:p>
            <a:pPr lvl="1" eaLnBrk="1" hangingPunct="1">
              <a:lnSpc>
                <a:spcPct val="90000"/>
              </a:lnSpc>
            </a:pPr>
            <a:r>
              <a:rPr lang="en-US" dirty="0" smtClean="0">
                <a:latin typeface="Calibri" charset="0"/>
                <a:ea typeface="ＭＳ Ｐゴシック" charset="0"/>
              </a:rPr>
              <a:t>SVMs</a:t>
            </a:r>
            <a:endParaRPr lang="en-US" dirty="0">
              <a:latin typeface="Calibri" charset="0"/>
              <a:ea typeface="ＭＳ Ｐゴシック" charset="0"/>
            </a:endParaRPr>
          </a:p>
          <a:p>
            <a:pPr lvl="1" eaLnBrk="1" hangingPunct="1">
              <a:lnSpc>
                <a:spcPct val="90000"/>
              </a:lnSpc>
            </a:pPr>
            <a:r>
              <a:rPr lang="en-US" dirty="0">
                <a:latin typeface="Calibri" charset="0"/>
                <a:ea typeface="ＭＳ Ｐゴシック" charset="0"/>
              </a:rPr>
              <a:t>Some empirical evaluation and comparison</a:t>
            </a:r>
          </a:p>
          <a:p>
            <a:pPr lvl="1" eaLnBrk="1" hangingPunct="1">
              <a:lnSpc>
                <a:spcPct val="90000"/>
              </a:lnSpc>
            </a:pPr>
            <a:endParaRPr lang="en-US" dirty="0">
              <a:latin typeface="Calibri" charset="0"/>
              <a:ea typeface="ＭＳ Ｐゴシック" charset="0"/>
            </a:endParaRPr>
          </a:p>
        </p:txBody>
      </p:sp>
    </p:spTree>
    <p:extLst>
      <p:ext uri="{BB962C8B-B14F-4D97-AF65-F5344CB8AC3E}">
        <p14:creationId xmlns:p14="http://schemas.microsoft.com/office/powerpoint/2010/main" val="18326712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4" name="AutoShape 2"/>
          <p:cNvSpPr>
            <a:spLocks noGrp="1" noChangeArrowheads="1"/>
          </p:cNvSpPr>
          <p:nvPr>
            <p:ph type="title"/>
          </p:nvPr>
        </p:nvSpPr>
        <p:spPr/>
        <p:txBody>
          <a:bodyPr/>
          <a:lstStyle/>
          <a:p>
            <a:r>
              <a:rPr lang="en-US"/>
              <a:t>Training perceptrons</a:t>
            </a:r>
          </a:p>
        </p:txBody>
      </p:sp>
      <p:sp>
        <p:nvSpPr>
          <p:cNvPr id="274435" name="Rectangle 3"/>
          <p:cNvSpPr>
            <a:spLocks noGrp="1" noChangeArrowheads="1"/>
          </p:cNvSpPr>
          <p:nvPr>
            <p:ph type="body" idx="1"/>
          </p:nvPr>
        </p:nvSpPr>
        <p:spPr/>
        <p:txBody>
          <a:bodyPr/>
          <a:lstStyle/>
          <a:p>
            <a:r>
              <a:rPr lang="en-US"/>
              <a:t>At node </a:t>
            </a:r>
            <a:r>
              <a:rPr lang="en-US" i="1"/>
              <a:t>B</a:t>
            </a:r>
            <a:r>
              <a:rPr lang="en-US" i="1" baseline="-25000"/>
              <a:t>i</a:t>
            </a:r>
            <a:r>
              <a:rPr lang="en-US"/>
              <a:t>, connected to A</a:t>
            </a:r>
            <a:r>
              <a:rPr lang="en-US" baseline="-25000"/>
              <a:t>j</a:t>
            </a:r>
            <a:r>
              <a:rPr lang="en-US"/>
              <a:t>, output from </a:t>
            </a:r>
            <a:r>
              <a:rPr lang="en-US" i="1"/>
              <a:t>A</a:t>
            </a:r>
            <a:r>
              <a:rPr lang="en-US" i="1" baseline="-25000"/>
              <a:t>j</a:t>
            </a:r>
            <a:r>
              <a:rPr lang="en-US"/>
              <a:t> is </a:t>
            </a:r>
            <a:r>
              <a:rPr lang="en-US" i="1"/>
              <a:t>y</a:t>
            </a:r>
            <a:r>
              <a:rPr lang="en-US" i="1" baseline="-25000"/>
              <a:t>Aj</a:t>
            </a:r>
            <a:r>
              <a:rPr lang="en-US"/>
              <a:t> </a:t>
            </a:r>
          </a:p>
          <a:p>
            <a:pPr algn="ctr">
              <a:buFont typeface="Wingdings" charset="0"/>
              <a:buNone/>
            </a:pPr>
            <a:r>
              <a:rPr lang="en-US" i="1"/>
              <a:t>w</a:t>
            </a:r>
            <a:r>
              <a:rPr lang="en-US" i="1" baseline="-25000"/>
              <a:t>Bii</a:t>
            </a:r>
            <a:r>
              <a:rPr lang="en-US" i="1"/>
              <a:t> = y</a:t>
            </a:r>
            <a:r>
              <a:rPr lang="en-US" i="1" baseline="-25000"/>
              <a:t>Aj</a:t>
            </a:r>
            <a:r>
              <a:rPr lang="en-US"/>
              <a:t> </a:t>
            </a:r>
          </a:p>
        </p:txBody>
      </p:sp>
    </p:spTree>
    <p:extLst>
      <p:ext uri="{BB962C8B-B14F-4D97-AF65-F5344CB8AC3E}">
        <p14:creationId xmlns:p14="http://schemas.microsoft.com/office/powerpoint/2010/main" val="7807288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458" name="AutoShape 2"/>
          <p:cNvSpPr>
            <a:spLocks noGrp="1" noChangeArrowheads="1"/>
          </p:cNvSpPr>
          <p:nvPr>
            <p:ph type="title"/>
          </p:nvPr>
        </p:nvSpPr>
        <p:spPr/>
        <p:txBody>
          <a:bodyPr/>
          <a:lstStyle/>
          <a:p>
            <a:r>
              <a:rPr lang="en-US"/>
              <a:t>Training perceptrons</a:t>
            </a:r>
          </a:p>
        </p:txBody>
      </p:sp>
      <p:sp>
        <p:nvSpPr>
          <p:cNvPr id="275459" name="Rectangle 3"/>
          <p:cNvSpPr>
            <a:spLocks noGrp="1" noChangeArrowheads="1"/>
          </p:cNvSpPr>
          <p:nvPr>
            <p:ph type="body" idx="1"/>
          </p:nvPr>
        </p:nvSpPr>
        <p:spPr/>
        <p:txBody>
          <a:bodyPr/>
          <a:lstStyle/>
          <a:p>
            <a:r>
              <a:rPr lang="en-US"/>
              <a:t>At node </a:t>
            </a:r>
            <a:r>
              <a:rPr lang="en-US" i="1"/>
              <a:t>B</a:t>
            </a:r>
            <a:r>
              <a:rPr lang="en-US" i="1" baseline="-25000"/>
              <a:t>i</a:t>
            </a:r>
            <a:r>
              <a:rPr lang="en-US"/>
              <a:t>, connected to A</a:t>
            </a:r>
            <a:r>
              <a:rPr lang="en-US" baseline="-25000"/>
              <a:t>j</a:t>
            </a:r>
            <a:r>
              <a:rPr lang="en-US"/>
              <a:t>, output from </a:t>
            </a:r>
            <a:r>
              <a:rPr lang="en-US" i="1"/>
              <a:t>A</a:t>
            </a:r>
            <a:r>
              <a:rPr lang="en-US" i="1" baseline="-25000"/>
              <a:t>j</a:t>
            </a:r>
            <a:r>
              <a:rPr lang="en-US"/>
              <a:t> is </a:t>
            </a:r>
            <a:r>
              <a:rPr lang="en-US" i="1"/>
              <a:t>y</a:t>
            </a:r>
            <a:r>
              <a:rPr lang="en-US" i="1" baseline="-25000"/>
              <a:t>Aj</a:t>
            </a:r>
            <a:r>
              <a:rPr lang="en-US"/>
              <a:t> </a:t>
            </a:r>
          </a:p>
          <a:p>
            <a:pPr algn="ctr">
              <a:buFont typeface="Wingdings" charset="0"/>
              <a:buNone/>
            </a:pPr>
            <a:r>
              <a:rPr lang="en-US" i="1"/>
              <a:t>w</a:t>
            </a:r>
            <a:r>
              <a:rPr lang="en-US" i="1" baseline="-25000"/>
              <a:t>Bii</a:t>
            </a:r>
            <a:r>
              <a:rPr lang="en-US" i="1"/>
              <a:t> = </a:t>
            </a:r>
            <a:r>
              <a:rPr lang="en-US" i="1">
                <a:sym typeface="Symbol" charset="0"/>
              </a:rPr>
              <a:t></a:t>
            </a:r>
            <a:r>
              <a:rPr lang="en-US" i="1" baseline="-25000">
                <a:sym typeface="Symbol" charset="0"/>
              </a:rPr>
              <a:t>Bi</a:t>
            </a:r>
            <a:r>
              <a:rPr lang="en-US" i="1"/>
              <a:t>y</a:t>
            </a:r>
            <a:r>
              <a:rPr lang="en-US" i="1" baseline="-25000"/>
              <a:t>Aj</a:t>
            </a:r>
            <a:r>
              <a:rPr lang="en-US"/>
              <a:t> </a:t>
            </a:r>
          </a:p>
          <a:p>
            <a:pPr lvl="1" algn="just"/>
            <a:r>
              <a:rPr lang="en-US" i="1">
                <a:sym typeface="Symbol" charset="0"/>
              </a:rPr>
              <a:t></a:t>
            </a:r>
            <a:r>
              <a:rPr lang="en-US" i="1" baseline="-25000">
                <a:sym typeface="Symbol" charset="0"/>
              </a:rPr>
              <a:t>Bi: </a:t>
            </a:r>
            <a:r>
              <a:rPr lang="en-US">
                <a:sym typeface="Symbol" charset="0"/>
              </a:rPr>
              <a:t>associated error term</a:t>
            </a:r>
            <a:endParaRPr lang="en-US"/>
          </a:p>
          <a:p>
            <a:pPr algn="ctr">
              <a:buFont typeface="Wingdings" charset="0"/>
              <a:buNone/>
            </a:pPr>
            <a:endParaRPr lang="en-US"/>
          </a:p>
        </p:txBody>
      </p:sp>
    </p:spTree>
    <p:extLst>
      <p:ext uri="{BB962C8B-B14F-4D97-AF65-F5344CB8AC3E}">
        <p14:creationId xmlns:p14="http://schemas.microsoft.com/office/powerpoint/2010/main" val="272654417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AutoShape 2"/>
          <p:cNvSpPr>
            <a:spLocks noGrp="1" noChangeArrowheads="1"/>
          </p:cNvSpPr>
          <p:nvPr>
            <p:ph type="title"/>
          </p:nvPr>
        </p:nvSpPr>
        <p:spPr/>
        <p:txBody>
          <a:bodyPr/>
          <a:lstStyle/>
          <a:p>
            <a:r>
              <a:rPr lang="en-US"/>
              <a:t>Training perceptrons</a:t>
            </a:r>
          </a:p>
        </p:txBody>
      </p:sp>
      <p:sp>
        <p:nvSpPr>
          <p:cNvPr id="276483" name="Rectangle 3"/>
          <p:cNvSpPr>
            <a:spLocks noGrp="1" noChangeArrowheads="1"/>
          </p:cNvSpPr>
          <p:nvPr>
            <p:ph type="body" idx="1"/>
          </p:nvPr>
        </p:nvSpPr>
        <p:spPr/>
        <p:txBody>
          <a:bodyPr/>
          <a:lstStyle/>
          <a:p>
            <a:r>
              <a:rPr lang="en-US"/>
              <a:t>At node </a:t>
            </a:r>
            <a:r>
              <a:rPr lang="en-US" i="1"/>
              <a:t>B</a:t>
            </a:r>
            <a:r>
              <a:rPr lang="en-US" i="1" baseline="-25000"/>
              <a:t>i</a:t>
            </a:r>
            <a:r>
              <a:rPr lang="en-US"/>
              <a:t>, connected to A</a:t>
            </a:r>
            <a:r>
              <a:rPr lang="en-US" baseline="-25000"/>
              <a:t>j</a:t>
            </a:r>
            <a:r>
              <a:rPr lang="en-US"/>
              <a:t>, output from </a:t>
            </a:r>
            <a:r>
              <a:rPr lang="en-US" i="1"/>
              <a:t>A</a:t>
            </a:r>
            <a:r>
              <a:rPr lang="en-US" i="1" baseline="-25000"/>
              <a:t>j</a:t>
            </a:r>
            <a:r>
              <a:rPr lang="en-US"/>
              <a:t> is </a:t>
            </a:r>
            <a:r>
              <a:rPr lang="en-US" i="1"/>
              <a:t>y</a:t>
            </a:r>
            <a:r>
              <a:rPr lang="en-US" i="1" baseline="-25000"/>
              <a:t>Aj</a:t>
            </a:r>
            <a:r>
              <a:rPr lang="en-US"/>
              <a:t> </a:t>
            </a:r>
          </a:p>
          <a:p>
            <a:pPr algn="ctr">
              <a:buFont typeface="Wingdings" charset="0"/>
              <a:buNone/>
            </a:pPr>
            <a:r>
              <a:rPr lang="en-US" i="1"/>
              <a:t>w</a:t>
            </a:r>
            <a:r>
              <a:rPr lang="en-US" i="1" baseline="-25000"/>
              <a:t>Bii</a:t>
            </a:r>
            <a:r>
              <a:rPr lang="en-US" i="1"/>
              <a:t> = </a:t>
            </a:r>
            <a:r>
              <a:rPr lang="en-US" i="1">
                <a:sym typeface="Symbol" charset="0"/>
              </a:rPr>
              <a:t></a:t>
            </a:r>
            <a:r>
              <a:rPr lang="en-US" i="1" baseline="-25000">
                <a:sym typeface="Symbol" charset="0"/>
              </a:rPr>
              <a:t>Bi</a:t>
            </a:r>
            <a:r>
              <a:rPr lang="en-US" i="1"/>
              <a:t>y</a:t>
            </a:r>
            <a:r>
              <a:rPr lang="en-US" i="1" baseline="-25000"/>
              <a:t>Aj</a:t>
            </a:r>
            <a:r>
              <a:rPr lang="en-US"/>
              <a:t> </a:t>
            </a:r>
          </a:p>
          <a:p>
            <a:pPr lvl="1" algn="just"/>
            <a:r>
              <a:rPr lang="en-US" i="1">
                <a:sym typeface="Symbol" charset="0"/>
              </a:rPr>
              <a:t></a:t>
            </a:r>
            <a:r>
              <a:rPr lang="en-US" i="1" baseline="-25000">
                <a:sym typeface="Symbol" charset="0"/>
              </a:rPr>
              <a:t>: </a:t>
            </a:r>
            <a:r>
              <a:rPr lang="en-US">
                <a:sym typeface="Symbol" charset="0"/>
              </a:rPr>
              <a:t>learning rate</a:t>
            </a:r>
            <a:endParaRPr lang="en-US"/>
          </a:p>
          <a:p>
            <a:pPr algn="ctr">
              <a:buFont typeface="Wingdings" charset="0"/>
              <a:buNone/>
            </a:pPr>
            <a:endParaRPr lang="en-US"/>
          </a:p>
        </p:txBody>
      </p:sp>
    </p:spTree>
    <p:extLst>
      <p:ext uri="{BB962C8B-B14F-4D97-AF65-F5344CB8AC3E}">
        <p14:creationId xmlns:p14="http://schemas.microsoft.com/office/powerpoint/2010/main" val="237771242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AutoShape 2"/>
          <p:cNvSpPr>
            <a:spLocks noGrp="1" noChangeArrowheads="1"/>
          </p:cNvSpPr>
          <p:nvPr>
            <p:ph type="title"/>
          </p:nvPr>
        </p:nvSpPr>
        <p:spPr/>
        <p:txBody>
          <a:bodyPr/>
          <a:lstStyle/>
          <a:p>
            <a:r>
              <a:rPr lang="en-US"/>
              <a:t>Training perceptrons</a:t>
            </a:r>
          </a:p>
        </p:txBody>
      </p:sp>
      <p:sp>
        <p:nvSpPr>
          <p:cNvPr id="277507" name="Rectangle 3"/>
          <p:cNvSpPr>
            <a:spLocks noGrp="1" noChangeArrowheads="1"/>
          </p:cNvSpPr>
          <p:nvPr>
            <p:ph type="body" idx="1"/>
          </p:nvPr>
        </p:nvSpPr>
        <p:spPr/>
        <p:txBody>
          <a:bodyPr/>
          <a:lstStyle/>
          <a:p>
            <a:r>
              <a:rPr lang="en-US"/>
              <a:t>At node </a:t>
            </a:r>
            <a:r>
              <a:rPr lang="en-US" i="1"/>
              <a:t>B</a:t>
            </a:r>
            <a:r>
              <a:rPr lang="en-US" i="1" baseline="-25000"/>
              <a:t>i</a:t>
            </a:r>
            <a:r>
              <a:rPr lang="en-US"/>
              <a:t>, connected to A</a:t>
            </a:r>
            <a:r>
              <a:rPr lang="en-US" baseline="-25000"/>
              <a:t>j</a:t>
            </a:r>
            <a:r>
              <a:rPr lang="en-US"/>
              <a:t>, output from </a:t>
            </a:r>
            <a:r>
              <a:rPr lang="en-US" i="1"/>
              <a:t>A</a:t>
            </a:r>
            <a:r>
              <a:rPr lang="en-US" i="1" baseline="-25000"/>
              <a:t>j</a:t>
            </a:r>
            <a:r>
              <a:rPr lang="en-US"/>
              <a:t> is </a:t>
            </a:r>
            <a:r>
              <a:rPr lang="en-US" i="1"/>
              <a:t>y</a:t>
            </a:r>
            <a:r>
              <a:rPr lang="en-US" i="1" baseline="-25000"/>
              <a:t>Aj</a:t>
            </a:r>
            <a:r>
              <a:rPr lang="en-US"/>
              <a:t> </a:t>
            </a:r>
          </a:p>
          <a:p>
            <a:pPr algn="ctr">
              <a:buFont typeface="Wingdings" charset="0"/>
              <a:buNone/>
            </a:pPr>
            <a:r>
              <a:rPr lang="en-US" i="1"/>
              <a:t>w</a:t>
            </a:r>
            <a:r>
              <a:rPr lang="en-US" i="1" baseline="-25000"/>
              <a:t>Bii</a:t>
            </a:r>
            <a:r>
              <a:rPr lang="en-US" i="1"/>
              <a:t> = </a:t>
            </a:r>
            <a:r>
              <a:rPr lang="en-US" i="1">
                <a:sym typeface="Symbol" charset="0"/>
              </a:rPr>
              <a:t></a:t>
            </a:r>
            <a:r>
              <a:rPr lang="en-US" i="1" baseline="-25000">
                <a:sym typeface="Symbol" charset="0"/>
              </a:rPr>
              <a:t>Bi</a:t>
            </a:r>
            <a:r>
              <a:rPr lang="en-US" i="1"/>
              <a:t>y</a:t>
            </a:r>
            <a:r>
              <a:rPr lang="en-US" i="1" baseline="-25000"/>
              <a:t>Aj</a:t>
            </a:r>
            <a:r>
              <a:rPr lang="en-US"/>
              <a:t> + </a:t>
            </a:r>
            <a:r>
              <a:rPr lang="en-US">
                <a:sym typeface="Symbol" charset="0"/>
              </a:rPr>
              <a:t>(</a:t>
            </a:r>
            <a:r>
              <a:rPr lang="en-US" i="1">
                <a:sym typeface="Symbol" charset="0"/>
              </a:rPr>
              <a:t>w</a:t>
            </a:r>
            <a:r>
              <a:rPr lang="en-US" i="1" baseline="-25000">
                <a:sym typeface="Symbol" charset="0"/>
              </a:rPr>
              <a:t>Bij</a:t>
            </a:r>
            <a:r>
              <a:rPr lang="en-US">
                <a:sym typeface="Symbol" charset="0"/>
              </a:rPr>
              <a:t>)</a:t>
            </a:r>
          </a:p>
          <a:p>
            <a:pPr lvl="1" algn="just"/>
            <a:r>
              <a:rPr lang="en-US">
                <a:sym typeface="Symbol" charset="0"/>
              </a:rPr>
              <a:t>: momentum</a:t>
            </a:r>
            <a:endParaRPr lang="en-US"/>
          </a:p>
          <a:p>
            <a:pPr algn="ctr">
              <a:buFont typeface="Wingdings" charset="0"/>
              <a:buNone/>
            </a:pPr>
            <a:endParaRPr lang="en-US"/>
          </a:p>
        </p:txBody>
      </p:sp>
    </p:spTree>
    <p:extLst>
      <p:ext uri="{BB962C8B-B14F-4D97-AF65-F5344CB8AC3E}">
        <p14:creationId xmlns:p14="http://schemas.microsoft.com/office/powerpoint/2010/main" val="188829038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AutoShape 2"/>
          <p:cNvSpPr>
            <a:spLocks noGrp="1" noChangeArrowheads="1"/>
          </p:cNvSpPr>
          <p:nvPr>
            <p:ph type="title"/>
          </p:nvPr>
        </p:nvSpPr>
        <p:spPr/>
        <p:txBody>
          <a:bodyPr/>
          <a:lstStyle/>
          <a:p>
            <a:r>
              <a:rPr lang="en-US"/>
              <a:t>Training perceptrons</a:t>
            </a:r>
          </a:p>
        </p:txBody>
      </p:sp>
      <p:sp>
        <p:nvSpPr>
          <p:cNvPr id="278531" name="Rectangle 3"/>
          <p:cNvSpPr>
            <a:spLocks noGrp="1" noChangeArrowheads="1"/>
          </p:cNvSpPr>
          <p:nvPr>
            <p:ph type="body" idx="1"/>
          </p:nvPr>
        </p:nvSpPr>
        <p:spPr/>
        <p:txBody>
          <a:bodyPr/>
          <a:lstStyle/>
          <a:p>
            <a:r>
              <a:rPr lang="en-US"/>
              <a:t>At node </a:t>
            </a:r>
            <a:r>
              <a:rPr lang="en-US" i="1"/>
              <a:t>B</a:t>
            </a:r>
            <a:r>
              <a:rPr lang="en-US" i="1" baseline="-25000"/>
              <a:t>i</a:t>
            </a:r>
            <a:r>
              <a:rPr lang="en-US"/>
              <a:t>, connected to A</a:t>
            </a:r>
            <a:r>
              <a:rPr lang="en-US" baseline="-25000"/>
              <a:t>j</a:t>
            </a:r>
            <a:r>
              <a:rPr lang="en-US"/>
              <a:t>, output from </a:t>
            </a:r>
            <a:r>
              <a:rPr lang="en-US" i="1"/>
              <a:t>A</a:t>
            </a:r>
            <a:r>
              <a:rPr lang="en-US" i="1" baseline="-25000"/>
              <a:t>j</a:t>
            </a:r>
            <a:r>
              <a:rPr lang="en-US"/>
              <a:t> is </a:t>
            </a:r>
            <a:r>
              <a:rPr lang="en-US" i="1"/>
              <a:t>y</a:t>
            </a:r>
            <a:r>
              <a:rPr lang="en-US" i="1" baseline="-25000"/>
              <a:t>Aj</a:t>
            </a:r>
            <a:r>
              <a:rPr lang="en-US"/>
              <a:t> </a:t>
            </a:r>
          </a:p>
          <a:p>
            <a:pPr algn="ctr">
              <a:buFont typeface="Wingdings" charset="0"/>
              <a:buNone/>
            </a:pPr>
            <a:r>
              <a:rPr lang="en-US" i="1"/>
              <a:t>w</a:t>
            </a:r>
            <a:r>
              <a:rPr lang="en-US" i="1" baseline="-25000"/>
              <a:t>Bii</a:t>
            </a:r>
            <a:r>
              <a:rPr lang="en-US" i="1"/>
              <a:t> = </a:t>
            </a:r>
            <a:r>
              <a:rPr lang="en-US" i="1">
                <a:sym typeface="Symbol" charset="0"/>
              </a:rPr>
              <a:t></a:t>
            </a:r>
            <a:r>
              <a:rPr lang="en-US" i="1">
                <a:solidFill>
                  <a:srgbClr val="FF0000"/>
                </a:solidFill>
                <a:sym typeface="Symbol" charset="0"/>
              </a:rPr>
              <a:t></a:t>
            </a:r>
            <a:r>
              <a:rPr lang="en-US" i="1" baseline="-25000">
                <a:solidFill>
                  <a:srgbClr val="FF0000"/>
                </a:solidFill>
                <a:sym typeface="Symbol" charset="0"/>
              </a:rPr>
              <a:t>Bi</a:t>
            </a:r>
            <a:r>
              <a:rPr lang="en-US" i="1"/>
              <a:t>y</a:t>
            </a:r>
            <a:r>
              <a:rPr lang="en-US" i="1" baseline="-25000"/>
              <a:t>Aj</a:t>
            </a:r>
            <a:r>
              <a:rPr lang="en-US"/>
              <a:t> + </a:t>
            </a:r>
            <a:r>
              <a:rPr lang="en-US">
                <a:sym typeface="Symbol" charset="0"/>
              </a:rPr>
              <a:t>(</a:t>
            </a:r>
            <a:r>
              <a:rPr lang="en-US" i="1">
                <a:sym typeface="Symbol" charset="0"/>
              </a:rPr>
              <a:t>w</a:t>
            </a:r>
            <a:r>
              <a:rPr lang="en-US" i="1" baseline="-25000">
                <a:sym typeface="Symbol" charset="0"/>
              </a:rPr>
              <a:t>Bij</a:t>
            </a:r>
            <a:r>
              <a:rPr lang="en-US">
                <a:sym typeface="Symbol" charset="0"/>
              </a:rPr>
              <a:t>)</a:t>
            </a:r>
          </a:p>
          <a:p>
            <a:pPr lvl="1" algn="just"/>
            <a:endParaRPr lang="en-US"/>
          </a:p>
          <a:p>
            <a:pPr algn="ctr">
              <a:buFont typeface="Wingdings" charset="0"/>
              <a:buNone/>
            </a:pPr>
            <a:endParaRPr lang="en-US"/>
          </a:p>
        </p:txBody>
      </p:sp>
    </p:spTree>
    <p:extLst>
      <p:ext uri="{BB962C8B-B14F-4D97-AF65-F5344CB8AC3E}">
        <p14:creationId xmlns:p14="http://schemas.microsoft.com/office/powerpoint/2010/main" val="207108994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AutoShape 2"/>
          <p:cNvSpPr>
            <a:spLocks noGrp="1" noChangeArrowheads="1"/>
          </p:cNvSpPr>
          <p:nvPr>
            <p:ph type="title"/>
          </p:nvPr>
        </p:nvSpPr>
        <p:spPr/>
        <p:txBody>
          <a:bodyPr/>
          <a:lstStyle/>
          <a:p>
            <a:r>
              <a:rPr lang="en-US"/>
              <a:t>Training perceptrons</a:t>
            </a:r>
          </a:p>
        </p:txBody>
      </p:sp>
      <p:sp>
        <p:nvSpPr>
          <p:cNvPr id="279555" name="Rectangle 3"/>
          <p:cNvSpPr>
            <a:spLocks noGrp="1" noChangeArrowheads="1"/>
          </p:cNvSpPr>
          <p:nvPr>
            <p:ph type="body" idx="1"/>
          </p:nvPr>
        </p:nvSpPr>
        <p:spPr/>
        <p:txBody>
          <a:bodyPr/>
          <a:lstStyle/>
          <a:p>
            <a:r>
              <a:rPr lang="en-US"/>
              <a:t>At node </a:t>
            </a:r>
            <a:r>
              <a:rPr lang="en-US" i="1"/>
              <a:t>B</a:t>
            </a:r>
            <a:r>
              <a:rPr lang="en-US" i="1" baseline="-25000"/>
              <a:t>i</a:t>
            </a:r>
            <a:r>
              <a:rPr lang="en-US"/>
              <a:t>, connected to A</a:t>
            </a:r>
            <a:r>
              <a:rPr lang="en-US" baseline="-25000"/>
              <a:t>j</a:t>
            </a:r>
            <a:r>
              <a:rPr lang="en-US"/>
              <a:t>, output from </a:t>
            </a:r>
            <a:r>
              <a:rPr lang="en-US" i="1"/>
              <a:t>A</a:t>
            </a:r>
            <a:r>
              <a:rPr lang="en-US" i="1" baseline="-25000"/>
              <a:t>j</a:t>
            </a:r>
            <a:r>
              <a:rPr lang="en-US"/>
              <a:t> is </a:t>
            </a:r>
            <a:r>
              <a:rPr lang="en-US" i="1"/>
              <a:t>y</a:t>
            </a:r>
            <a:r>
              <a:rPr lang="en-US" i="1" baseline="-25000"/>
              <a:t>Aj</a:t>
            </a:r>
            <a:r>
              <a:rPr lang="en-US"/>
              <a:t> </a:t>
            </a:r>
          </a:p>
          <a:p>
            <a:pPr algn="ctr">
              <a:buFont typeface="Wingdings" charset="0"/>
              <a:buNone/>
            </a:pPr>
            <a:r>
              <a:rPr lang="en-US" i="1"/>
              <a:t>w</a:t>
            </a:r>
            <a:r>
              <a:rPr lang="en-US" i="1" baseline="-25000"/>
              <a:t>Bii</a:t>
            </a:r>
            <a:r>
              <a:rPr lang="en-US" i="1"/>
              <a:t> = </a:t>
            </a:r>
            <a:r>
              <a:rPr lang="en-US" i="1">
                <a:sym typeface="Symbol" charset="0"/>
              </a:rPr>
              <a:t></a:t>
            </a:r>
            <a:r>
              <a:rPr lang="en-US" i="1">
                <a:solidFill>
                  <a:srgbClr val="FF0000"/>
                </a:solidFill>
                <a:sym typeface="Symbol" charset="0"/>
              </a:rPr>
              <a:t></a:t>
            </a:r>
            <a:r>
              <a:rPr lang="en-US" i="1" baseline="-25000">
                <a:solidFill>
                  <a:srgbClr val="FF0000"/>
                </a:solidFill>
                <a:sym typeface="Symbol" charset="0"/>
              </a:rPr>
              <a:t>Bi</a:t>
            </a:r>
            <a:r>
              <a:rPr lang="en-US" i="1"/>
              <a:t>y</a:t>
            </a:r>
            <a:r>
              <a:rPr lang="en-US" i="1" baseline="-25000"/>
              <a:t>Aj</a:t>
            </a:r>
            <a:r>
              <a:rPr lang="en-US"/>
              <a:t> + </a:t>
            </a:r>
            <a:r>
              <a:rPr lang="en-US">
                <a:sym typeface="Symbol" charset="0"/>
              </a:rPr>
              <a:t>(</a:t>
            </a:r>
            <a:r>
              <a:rPr lang="en-US" i="1">
                <a:sym typeface="Symbol" charset="0"/>
              </a:rPr>
              <a:t>w</a:t>
            </a:r>
            <a:r>
              <a:rPr lang="en-US" i="1" baseline="-25000">
                <a:sym typeface="Symbol" charset="0"/>
              </a:rPr>
              <a:t>Bij</a:t>
            </a:r>
            <a:r>
              <a:rPr lang="en-US">
                <a:sym typeface="Symbol" charset="0"/>
              </a:rPr>
              <a:t>)</a:t>
            </a:r>
          </a:p>
          <a:p>
            <a:pPr algn="just"/>
            <a:r>
              <a:rPr lang="en-US">
                <a:sym typeface="Symbol" charset="0"/>
              </a:rPr>
              <a:t>Output layer:</a:t>
            </a:r>
          </a:p>
          <a:p>
            <a:pPr lvl="1" algn="just"/>
            <a:r>
              <a:rPr lang="en-US">
                <a:sym typeface="Symbol" charset="0"/>
              </a:rPr>
              <a:t></a:t>
            </a:r>
            <a:r>
              <a:rPr lang="en-US" i="1" baseline="-25000">
                <a:sym typeface="Symbol" charset="0"/>
              </a:rPr>
              <a:t>Bi </a:t>
            </a:r>
            <a:r>
              <a:rPr lang="en-US" i="1">
                <a:sym typeface="Symbol" charset="0"/>
              </a:rPr>
              <a:t>= f</a:t>
            </a:r>
            <a:r>
              <a:rPr lang="ja-JP" altLang="en-US" i="1">
                <a:latin typeface="Arial"/>
                <a:sym typeface="Symbol" charset="0"/>
              </a:rPr>
              <a:t>’</a:t>
            </a:r>
            <a:r>
              <a:rPr lang="en-US" i="1" baseline="-25000">
                <a:sym typeface="Symbol" charset="0"/>
              </a:rPr>
              <a:t>t</a:t>
            </a:r>
            <a:r>
              <a:rPr lang="en-US" i="1">
                <a:sym typeface="Symbol" charset="0"/>
              </a:rPr>
              <a:t>(y</a:t>
            </a:r>
            <a:r>
              <a:rPr lang="en-US" i="1" baseline="-25000">
                <a:sym typeface="Symbol" charset="0"/>
              </a:rPr>
              <a:t>Bi</a:t>
            </a:r>
            <a:r>
              <a:rPr lang="en-US" i="1">
                <a:sym typeface="Symbol" charset="0"/>
              </a:rPr>
              <a:t>)(d</a:t>
            </a:r>
            <a:r>
              <a:rPr lang="en-US" i="1" baseline="-25000">
                <a:sym typeface="Symbol" charset="0"/>
              </a:rPr>
              <a:t>i</a:t>
            </a:r>
            <a:r>
              <a:rPr lang="en-US" i="1">
                <a:sym typeface="Symbol" charset="0"/>
              </a:rPr>
              <a:t>-y</a:t>
            </a:r>
            <a:r>
              <a:rPr lang="en-US" i="1" baseline="-25000">
                <a:sym typeface="Symbol" charset="0"/>
              </a:rPr>
              <a:t>Bi</a:t>
            </a:r>
            <a:r>
              <a:rPr lang="en-US" i="1">
                <a:sym typeface="Symbol" charset="0"/>
              </a:rPr>
              <a:t>)=y</a:t>
            </a:r>
            <a:r>
              <a:rPr lang="en-US" i="1" baseline="-25000">
                <a:sym typeface="Symbol" charset="0"/>
              </a:rPr>
              <a:t>Bi</a:t>
            </a:r>
            <a:r>
              <a:rPr lang="en-US" i="1">
                <a:sym typeface="Symbol" charset="0"/>
              </a:rPr>
              <a:t>(1-y</a:t>
            </a:r>
            <a:r>
              <a:rPr lang="en-US" i="1" baseline="-25000">
                <a:sym typeface="Symbol" charset="0"/>
              </a:rPr>
              <a:t>Bi</a:t>
            </a:r>
            <a:r>
              <a:rPr lang="en-US" i="1">
                <a:sym typeface="Symbol" charset="0"/>
              </a:rPr>
              <a:t>)(d</a:t>
            </a:r>
            <a:r>
              <a:rPr lang="en-US" i="1" baseline="-25000">
                <a:sym typeface="Symbol" charset="0"/>
              </a:rPr>
              <a:t>i</a:t>
            </a:r>
            <a:r>
              <a:rPr lang="en-US" i="1">
                <a:sym typeface="Symbol" charset="0"/>
              </a:rPr>
              <a:t>-y</a:t>
            </a:r>
            <a:r>
              <a:rPr lang="en-US" i="1" baseline="-25000">
                <a:sym typeface="Symbol" charset="0"/>
              </a:rPr>
              <a:t>Bi</a:t>
            </a:r>
            <a:r>
              <a:rPr lang="en-US" i="1">
                <a:sym typeface="Symbol" charset="0"/>
              </a:rPr>
              <a:t>)</a:t>
            </a:r>
          </a:p>
          <a:p>
            <a:pPr lvl="1" algn="just"/>
            <a:endParaRPr lang="en-US"/>
          </a:p>
          <a:p>
            <a:pPr algn="ctr">
              <a:buFont typeface="Wingdings" charset="0"/>
              <a:buNone/>
            </a:pPr>
            <a:endParaRPr lang="en-US"/>
          </a:p>
        </p:txBody>
      </p:sp>
    </p:spTree>
    <p:extLst>
      <p:ext uri="{BB962C8B-B14F-4D97-AF65-F5344CB8AC3E}">
        <p14:creationId xmlns:p14="http://schemas.microsoft.com/office/powerpoint/2010/main" val="1126411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AutoShape 2"/>
          <p:cNvSpPr>
            <a:spLocks noGrp="1" noChangeArrowheads="1"/>
          </p:cNvSpPr>
          <p:nvPr>
            <p:ph type="title"/>
          </p:nvPr>
        </p:nvSpPr>
        <p:spPr/>
        <p:txBody>
          <a:bodyPr/>
          <a:lstStyle/>
          <a:p>
            <a:r>
              <a:rPr lang="en-US"/>
              <a:t>Training perceptrons</a:t>
            </a:r>
          </a:p>
        </p:txBody>
      </p:sp>
      <p:sp>
        <p:nvSpPr>
          <p:cNvPr id="280579" name="Rectangle 3"/>
          <p:cNvSpPr>
            <a:spLocks noGrp="1" noChangeArrowheads="1"/>
          </p:cNvSpPr>
          <p:nvPr>
            <p:ph type="body" idx="1"/>
          </p:nvPr>
        </p:nvSpPr>
        <p:spPr/>
        <p:txBody>
          <a:bodyPr/>
          <a:lstStyle/>
          <a:p>
            <a:r>
              <a:rPr lang="en-US"/>
              <a:t>At node </a:t>
            </a:r>
            <a:r>
              <a:rPr lang="en-US" i="1"/>
              <a:t>B</a:t>
            </a:r>
            <a:r>
              <a:rPr lang="en-US" i="1" baseline="-25000"/>
              <a:t>i</a:t>
            </a:r>
            <a:r>
              <a:rPr lang="en-US"/>
              <a:t>, connected to A</a:t>
            </a:r>
            <a:r>
              <a:rPr lang="en-US" baseline="-25000"/>
              <a:t>j</a:t>
            </a:r>
            <a:r>
              <a:rPr lang="en-US"/>
              <a:t>, output from </a:t>
            </a:r>
            <a:r>
              <a:rPr lang="en-US" i="1"/>
              <a:t>A</a:t>
            </a:r>
            <a:r>
              <a:rPr lang="en-US" i="1" baseline="-25000"/>
              <a:t>j</a:t>
            </a:r>
            <a:r>
              <a:rPr lang="en-US"/>
              <a:t> is </a:t>
            </a:r>
            <a:r>
              <a:rPr lang="en-US" i="1"/>
              <a:t>y</a:t>
            </a:r>
            <a:r>
              <a:rPr lang="en-US" i="1" baseline="-25000"/>
              <a:t>Aj</a:t>
            </a:r>
            <a:r>
              <a:rPr lang="en-US"/>
              <a:t> </a:t>
            </a:r>
          </a:p>
          <a:p>
            <a:pPr algn="ctr">
              <a:buFont typeface="Wingdings" charset="0"/>
              <a:buNone/>
            </a:pPr>
            <a:r>
              <a:rPr lang="en-US" i="1"/>
              <a:t>w</a:t>
            </a:r>
            <a:r>
              <a:rPr lang="en-US" i="1" baseline="-25000"/>
              <a:t>Bii</a:t>
            </a:r>
            <a:r>
              <a:rPr lang="en-US" i="1"/>
              <a:t> = </a:t>
            </a:r>
            <a:r>
              <a:rPr lang="en-US" i="1">
                <a:sym typeface="Symbol" charset="0"/>
              </a:rPr>
              <a:t></a:t>
            </a:r>
            <a:r>
              <a:rPr lang="en-US" i="1">
                <a:solidFill>
                  <a:srgbClr val="FF0000"/>
                </a:solidFill>
                <a:sym typeface="Symbol" charset="0"/>
              </a:rPr>
              <a:t></a:t>
            </a:r>
            <a:r>
              <a:rPr lang="en-US" i="1" baseline="-25000">
                <a:solidFill>
                  <a:srgbClr val="FF0000"/>
                </a:solidFill>
                <a:sym typeface="Symbol" charset="0"/>
              </a:rPr>
              <a:t>Bi</a:t>
            </a:r>
            <a:r>
              <a:rPr lang="en-US" i="1"/>
              <a:t>y</a:t>
            </a:r>
            <a:r>
              <a:rPr lang="en-US" i="1" baseline="-25000"/>
              <a:t>Aj</a:t>
            </a:r>
            <a:r>
              <a:rPr lang="en-US"/>
              <a:t> + </a:t>
            </a:r>
            <a:r>
              <a:rPr lang="en-US">
                <a:sym typeface="Symbol" charset="0"/>
              </a:rPr>
              <a:t>(</a:t>
            </a:r>
            <a:r>
              <a:rPr lang="en-US" i="1">
                <a:sym typeface="Symbol" charset="0"/>
              </a:rPr>
              <a:t>w</a:t>
            </a:r>
            <a:r>
              <a:rPr lang="en-US" i="1" baseline="-25000">
                <a:sym typeface="Symbol" charset="0"/>
              </a:rPr>
              <a:t>Bij</a:t>
            </a:r>
            <a:r>
              <a:rPr lang="en-US">
                <a:sym typeface="Symbol" charset="0"/>
              </a:rPr>
              <a:t>)</a:t>
            </a:r>
          </a:p>
          <a:p>
            <a:pPr algn="just"/>
            <a:r>
              <a:rPr lang="en-US">
                <a:sym typeface="Symbol" charset="0"/>
              </a:rPr>
              <a:t>Hidden layer:</a:t>
            </a:r>
          </a:p>
          <a:p>
            <a:pPr lvl="1" algn="just"/>
            <a:r>
              <a:rPr lang="en-US">
                <a:sym typeface="Symbol" charset="0"/>
              </a:rPr>
              <a:t></a:t>
            </a:r>
            <a:r>
              <a:rPr lang="en-US" i="1" baseline="-25000">
                <a:sym typeface="Symbol" charset="0"/>
              </a:rPr>
              <a:t>Bi </a:t>
            </a:r>
            <a:r>
              <a:rPr lang="en-US" i="1">
                <a:sym typeface="Symbol" charset="0"/>
              </a:rPr>
              <a:t>= f</a:t>
            </a:r>
            <a:r>
              <a:rPr lang="ja-JP" altLang="en-US" i="1">
                <a:latin typeface="Arial"/>
                <a:sym typeface="Symbol" charset="0"/>
              </a:rPr>
              <a:t>’</a:t>
            </a:r>
            <a:r>
              <a:rPr lang="en-US" i="1" baseline="-25000">
                <a:sym typeface="Symbol" charset="0"/>
              </a:rPr>
              <a:t>t</a:t>
            </a:r>
            <a:r>
              <a:rPr lang="en-US" i="1">
                <a:sym typeface="Symbol" charset="0"/>
              </a:rPr>
              <a:t>(y</a:t>
            </a:r>
            <a:r>
              <a:rPr lang="en-US" i="1" baseline="-25000">
                <a:sym typeface="Symbol" charset="0"/>
              </a:rPr>
              <a:t>Bi</a:t>
            </a:r>
            <a:r>
              <a:rPr lang="en-US" i="1">
                <a:sym typeface="Symbol" charset="0"/>
              </a:rPr>
              <a:t>)</a:t>
            </a:r>
            <a:r>
              <a:rPr lang="en-US">
                <a:sym typeface="Symbol" charset="0"/>
              </a:rPr>
              <a:t></a:t>
            </a:r>
            <a:r>
              <a:rPr lang="en-US" i="1" baseline="-25000">
                <a:sym typeface="Symbol" charset="0"/>
              </a:rPr>
              <a:t>Bi </a:t>
            </a:r>
            <a:r>
              <a:rPr lang="en-US" i="1">
                <a:sym typeface="Symbol" charset="0"/>
              </a:rPr>
              <a:t>w</a:t>
            </a:r>
            <a:r>
              <a:rPr lang="en-US" i="1" baseline="-25000">
                <a:sym typeface="Symbol" charset="0"/>
              </a:rPr>
              <a:t>Bij</a:t>
            </a:r>
            <a:r>
              <a:rPr lang="en-US">
                <a:sym typeface="Symbol" charset="0"/>
              </a:rPr>
              <a:t> </a:t>
            </a:r>
            <a:r>
              <a:rPr lang="en-US" i="1">
                <a:sym typeface="Symbol" charset="0"/>
              </a:rPr>
              <a:t>=y</a:t>
            </a:r>
            <a:r>
              <a:rPr lang="en-US" i="1" baseline="-25000">
                <a:sym typeface="Symbol" charset="0"/>
              </a:rPr>
              <a:t>Bi</a:t>
            </a:r>
            <a:r>
              <a:rPr lang="en-US" i="1">
                <a:sym typeface="Symbol" charset="0"/>
              </a:rPr>
              <a:t>(1-y</a:t>
            </a:r>
            <a:r>
              <a:rPr lang="en-US" i="1" baseline="-25000">
                <a:sym typeface="Symbol" charset="0"/>
              </a:rPr>
              <a:t>Bi</a:t>
            </a:r>
            <a:r>
              <a:rPr lang="en-US" i="1">
                <a:sym typeface="Symbol" charset="0"/>
              </a:rPr>
              <a:t>) </a:t>
            </a:r>
            <a:r>
              <a:rPr lang="en-US">
                <a:sym typeface="Symbol" charset="0"/>
              </a:rPr>
              <a:t></a:t>
            </a:r>
            <a:r>
              <a:rPr lang="en-US" i="1" baseline="-25000">
                <a:sym typeface="Symbol" charset="0"/>
              </a:rPr>
              <a:t>Bi </a:t>
            </a:r>
            <a:r>
              <a:rPr lang="en-US" i="1">
                <a:sym typeface="Symbol" charset="0"/>
              </a:rPr>
              <a:t>w</a:t>
            </a:r>
            <a:r>
              <a:rPr lang="en-US" i="1" baseline="-25000">
                <a:sym typeface="Symbol" charset="0"/>
              </a:rPr>
              <a:t>Bij</a:t>
            </a:r>
            <a:endParaRPr lang="en-US" i="1">
              <a:sym typeface="Symbol" charset="0"/>
            </a:endParaRPr>
          </a:p>
          <a:p>
            <a:pPr lvl="1" algn="just"/>
            <a:endParaRPr lang="en-US"/>
          </a:p>
          <a:p>
            <a:pPr algn="ctr">
              <a:buFont typeface="Wingdings" charset="0"/>
              <a:buNone/>
            </a:pPr>
            <a:endParaRPr lang="en-US"/>
          </a:p>
        </p:txBody>
      </p:sp>
    </p:spTree>
    <p:extLst>
      <p:ext uri="{BB962C8B-B14F-4D97-AF65-F5344CB8AC3E}">
        <p14:creationId xmlns:p14="http://schemas.microsoft.com/office/powerpoint/2010/main" val="336602302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602" name="AutoShape 2"/>
          <p:cNvSpPr>
            <a:spLocks noGrp="1" noChangeArrowheads="1"/>
          </p:cNvSpPr>
          <p:nvPr>
            <p:ph type="title"/>
          </p:nvPr>
        </p:nvSpPr>
        <p:spPr/>
        <p:txBody>
          <a:bodyPr/>
          <a:lstStyle/>
          <a:p>
            <a:r>
              <a:rPr lang="en-US"/>
              <a:t>Training perceptrons</a:t>
            </a:r>
          </a:p>
        </p:txBody>
      </p:sp>
      <p:sp>
        <p:nvSpPr>
          <p:cNvPr id="281603" name="Rectangle 3"/>
          <p:cNvSpPr>
            <a:spLocks noGrp="1" noChangeArrowheads="1"/>
          </p:cNvSpPr>
          <p:nvPr>
            <p:ph type="body" idx="1"/>
          </p:nvPr>
        </p:nvSpPr>
        <p:spPr/>
        <p:txBody>
          <a:bodyPr/>
          <a:lstStyle/>
          <a:p>
            <a:r>
              <a:rPr lang="en-US"/>
              <a:t>Algorithm: Figure 8.7</a:t>
            </a:r>
          </a:p>
        </p:txBody>
      </p:sp>
    </p:spTree>
    <p:extLst>
      <p:ext uri="{BB962C8B-B14F-4D97-AF65-F5344CB8AC3E}">
        <p14:creationId xmlns:p14="http://schemas.microsoft.com/office/powerpoint/2010/main" val="7329134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26" name="AutoShape 2"/>
          <p:cNvSpPr>
            <a:spLocks noGrp="1" noChangeArrowheads="1"/>
          </p:cNvSpPr>
          <p:nvPr>
            <p:ph type="title"/>
          </p:nvPr>
        </p:nvSpPr>
        <p:spPr/>
        <p:txBody>
          <a:bodyPr/>
          <a:lstStyle/>
          <a:p>
            <a:r>
              <a:rPr lang="en-US"/>
              <a:t>Over-training</a:t>
            </a:r>
          </a:p>
        </p:txBody>
      </p:sp>
      <p:graphicFrame>
        <p:nvGraphicFramePr>
          <p:cNvPr id="282630" name="Object 6"/>
          <p:cNvGraphicFramePr>
            <a:graphicFrameLocks noGrp="1" noChangeAspect="1"/>
          </p:cNvGraphicFramePr>
          <p:nvPr>
            <p:ph idx="1"/>
          </p:nvPr>
        </p:nvGraphicFramePr>
        <p:xfrm>
          <a:off x="1117600" y="3251200"/>
          <a:ext cx="9956800" cy="4910667"/>
        </p:xfrm>
        <a:graphic>
          <a:graphicData uri="http://schemas.openxmlformats.org/presentationml/2006/ole">
            <mc:AlternateContent xmlns:mc="http://schemas.openxmlformats.org/markup-compatibility/2006">
              <mc:Choice xmlns:v="urn:schemas-microsoft-com:vml" Requires="v">
                <p:oleObj spid="_x0000_s117770" name="Bitmap Image" r:id="rId3" imgW="4963218" imgH="2448267" progId="Paint.Picture">
                  <p:embed/>
                </p:oleObj>
              </mc:Choice>
              <mc:Fallback>
                <p:oleObj name="Bitmap Image" r:id="rId3" imgW="4963218" imgH="24482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3251200"/>
                        <a:ext cx="9956800" cy="491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74638703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AutoShape 2"/>
          <p:cNvSpPr>
            <a:spLocks noGrp="1" noChangeArrowheads="1"/>
          </p:cNvSpPr>
          <p:nvPr>
            <p:ph type="title"/>
          </p:nvPr>
        </p:nvSpPr>
        <p:spPr/>
        <p:txBody>
          <a:bodyPr/>
          <a:lstStyle/>
          <a:p>
            <a:r>
              <a:rPr lang="en-US"/>
              <a:t>Under-training vs. over-training</a:t>
            </a:r>
          </a:p>
        </p:txBody>
      </p:sp>
      <p:graphicFrame>
        <p:nvGraphicFramePr>
          <p:cNvPr id="285700" name="Object 4"/>
          <p:cNvGraphicFramePr>
            <a:graphicFrameLocks noGrp="1" noChangeAspect="1"/>
          </p:cNvGraphicFramePr>
          <p:nvPr>
            <p:ph idx="1"/>
          </p:nvPr>
        </p:nvGraphicFramePr>
        <p:xfrm>
          <a:off x="1422400" y="2540000"/>
          <a:ext cx="9042400" cy="6242051"/>
        </p:xfrm>
        <a:graphic>
          <a:graphicData uri="http://schemas.openxmlformats.org/presentationml/2006/ole">
            <mc:AlternateContent xmlns:mc="http://schemas.openxmlformats.org/markup-compatibility/2006">
              <mc:Choice xmlns:v="urn:schemas-microsoft-com:vml" Requires="v">
                <p:oleObj spid="_x0000_s118794" name="Bitmap Image" r:id="rId3" imgW="4982270" imgH="3438095" progId="Paint.Picture">
                  <p:embed/>
                </p:oleObj>
              </mc:Choice>
              <mc:Fallback>
                <p:oleObj name="Bitmap Image" r:id="rId3" imgW="4982270" imgH="343809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2540000"/>
                        <a:ext cx="9042400" cy="624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6041166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800">
                <a:latin typeface="Calibri" charset="0"/>
                <a:ea typeface="ＭＳ Ｐゴシック" charset="0"/>
                <a:cs typeface="ＭＳ Ｐゴシック" charset="0"/>
              </a:rPr>
              <a:t>Linear classifiers: Which Hyperplane?</a:t>
            </a:r>
          </a:p>
        </p:txBody>
      </p:sp>
      <p:sp>
        <p:nvSpPr>
          <p:cNvPr id="23555" name="Rectangle 3"/>
          <p:cNvSpPr>
            <a:spLocks noGrp="1" noChangeArrowheads="1"/>
          </p:cNvSpPr>
          <p:nvPr>
            <p:ph type="body" sz="half" idx="1"/>
          </p:nvPr>
        </p:nvSpPr>
        <p:spPr>
          <a:xfrm>
            <a:off x="914400" y="2336800"/>
            <a:ext cx="7620000" cy="6502400"/>
          </a:xfrm>
        </p:spPr>
        <p:txBody>
          <a:bodyPr/>
          <a:lstStyle/>
          <a:p>
            <a:pPr eaLnBrk="1" hangingPunct="1"/>
            <a:r>
              <a:rPr lang="en-US" sz="2900">
                <a:latin typeface="Calibri" charset="0"/>
                <a:ea typeface="ＭＳ Ｐゴシック" charset="0"/>
                <a:cs typeface="ＭＳ Ｐゴシック" charset="0"/>
              </a:rPr>
              <a:t>Lots of possible solutions for </a:t>
            </a:r>
            <a:r>
              <a:rPr lang="en-US" sz="2900" i="1">
                <a:latin typeface="Calibri" charset="0"/>
                <a:ea typeface="ＭＳ Ｐゴシック" charset="0"/>
                <a:cs typeface="ＭＳ Ｐゴシック" charset="0"/>
              </a:rPr>
              <a:t>a, b, c.</a:t>
            </a:r>
          </a:p>
          <a:p>
            <a:pPr eaLnBrk="1" hangingPunct="1"/>
            <a:r>
              <a:rPr lang="en-US" sz="2900">
                <a:latin typeface="Calibri" charset="0"/>
                <a:ea typeface="ＭＳ Ｐゴシック" charset="0"/>
                <a:cs typeface="ＭＳ Ｐゴシック" charset="0"/>
              </a:rPr>
              <a:t>Some methods find a separating hyperplane, but not the optimal one </a:t>
            </a:r>
            <a:r>
              <a:rPr lang="en-US" sz="2400">
                <a:solidFill>
                  <a:schemeClr val="folHlink"/>
                </a:solidFill>
                <a:latin typeface="Calibri" charset="0"/>
                <a:ea typeface="ＭＳ Ｐゴシック" charset="0"/>
                <a:cs typeface="ＭＳ Ｐゴシック" charset="0"/>
              </a:rPr>
              <a:t>[according to some criterion of expected goodness]</a:t>
            </a:r>
            <a:endParaRPr lang="en-US" sz="2900">
              <a:solidFill>
                <a:schemeClr val="folHlink"/>
              </a:solidFill>
              <a:latin typeface="Calibri" charset="0"/>
              <a:ea typeface="ＭＳ Ｐゴシック" charset="0"/>
              <a:cs typeface="ＭＳ Ｐゴシック" charset="0"/>
            </a:endParaRPr>
          </a:p>
          <a:p>
            <a:pPr lvl="1" eaLnBrk="1" hangingPunct="1"/>
            <a:r>
              <a:rPr lang="en-US" sz="2700">
                <a:latin typeface="Calibri" charset="0"/>
                <a:ea typeface="ＭＳ Ｐゴシック" charset="0"/>
              </a:rPr>
              <a:t>E.g., perceptron</a:t>
            </a:r>
          </a:p>
          <a:p>
            <a:pPr eaLnBrk="1" hangingPunct="1"/>
            <a:r>
              <a:rPr lang="en-US" sz="2900">
                <a:latin typeface="Calibri" charset="0"/>
                <a:ea typeface="ＭＳ Ｐゴシック" charset="0"/>
                <a:cs typeface="ＭＳ Ｐゴシック" charset="0"/>
              </a:rPr>
              <a:t>Support Vector Machine (SVM) finds an optimal</a:t>
            </a:r>
            <a:r>
              <a:rPr lang="en-US" sz="2900">
                <a:solidFill>
                  <a:srgbClr val="6B006A"/>
                </a:solidFill>
                <a:latin typeface="Calibri" charset="0"/>
                <a:ea typeface="ＭＳ Ｐゴシック" charset="0"/>
                <a:cs typeface="ＭＳ Ｐゴシック" charset="0"/>
              </a:rPr>
              <a:t>*</a:t>
            </a:r>
            <a:r>
              <a:rPr lang="en-US" sz="2900">
                <a:latin typeface="Calibri" charset="0"/>
                <a:ea typeface="ＭＳ Ｐゴシック" charset="0"/>
                <a:cs typeface="ＭＳ Ｐゴシック" charset="0"/>
              </a:rPr>
              <a:t> solution.</a:t>
            </a:r>
          </a:p>
          <a:p>
            <a:pPr lvl="1" eaLnBrk="1" hangingPunct="1"/>
            <a:r>
              <a:rPr lang="en-US" sz="2700">
                <a:latin typeface="Calibri" charset="0"/>
                <a:ea typeface="ＭＳ Ｐゴシック" charset="0"/>
              </a:rPr>
              <a:t>Maximizes the distance between the hyperplane and the “difficult points” close to decision boundary</a:t>
            </a:r>
          </a:p>
          <a:p>
            <a:pPr lvl="1" eaLnBrk="1" hangingPunct="1"/>
            <a:r>
              <a:rPr lang="en-US" sz="2700">
                <a:latin typeface="Calibri" charset="0"/>
                <a:ea typeface="ＭＳ Ｐゴシック" charset="0"/>
              </a:rPr>
              <a:t>One intuition: if there are no points near the decision surface, then there are no very uncertain classification decisions</a:t>
            </a:r>
          </a:p>
        </p:txBody>
      </p:sp>
      <p:pic>
        <p:nvPicPr>
          <p:cNvPr id="23556" name="Picture 4" descr="prabhakarmanyhyperplane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229600" y="5588000"/>
            <a:ext cx="3556000" cy="3098800"/>
          </a:xfrm>
          <a:noFill/>
        </p:spPr>
      </p:pic>
      <p:sp>
        <p:nvSpPr>
          <p:cNvPr id="23557" name="Line 5"/>
          <p:cNvSpPr>
            <a:spLocks noChangeShapeType="1"/>
          </p:cNvSpPr>
          <p:nvPr/>
        </p:nvSpPr>
        <p:spPr bwMode="auto">
          <a:xfrm flipH="1" flipV="1">
            <a:off x="9347200" y="5588000"/>
            <a:ext cx="2540000" cy="2946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lIns="121917" tIns="60958" rIns="121917" bIns="60958" anchor="ctr"/>
          <a:lstStyle/>
          <a:p>
            <a:endParaRPr lang="en-US"/>
          </a:p>
        </p:txBody>
      </p:sp>
      <p:sp>
        <p:nvSpPr>
          <p:cNvPr id="23558" name="Line 6"/>
          <p:cNvSpPr>
            <a:spLocks noChangeShapeType="1"/>
          </p:cNvSpPr>
          <p:nvPr/>
        </p:nvSpPr>
        <p:spPr bwMode="auto">
          <a:xfrm flipH="1">
            <a:off x="10363200" y="5689600"/>
            <a:ext cx="406400" cy="2946400"/>
          </a:xfrm>
          <a:prstGeom prst="line">
            <a:avLst/>
          </a:prstGeom>
          <a:noFill/>
          <a:ln w="9525">
            <a:solidFill>
              <a:srgbClr val="A50021"/>
            </a:solidFill>
            <a:miter lim="800000"/>
            <a:headEnd/>
            <a:tailEnd/>
          </a:ln>
          <a:extLst>
            <a:ext uri="{909E8E84-426E-40dd-AFC4-6F175D3DCCD1}">
              <a14:hiddenFill xmlns:a14="http://schemas.microsoft.com/office/drawing/2010/main">
                <a:noFill/>
              </a14:hiddenFill>
            </a:ext>
          </a:extLst>
        </p:spPr>
        <p:txBody>
          <a:bodyPr wrap="none" lIns="121917" tIns="60958" rIns="121917" bIns="60958" anchor="ctr"/>
          <a:lstStyle/>
          <a:p>
            <a:endParaRPr lang="en-US"/>
          </a:p>
        </p:txBody>
      </p:sp>
      <p:sp>
        <p:nvSpPr>
          <p:cNvPr id="23559" name="AutoShape 7"/>
          <p:cNvSpPr>
            <a:spLocks noChangeArrowheads="1"/>
          </p:cNvSpPr>
          <p:nvPr/>
        </p:nvSpPr>
        <p:spPr bwMode="auto">
          <a:xfrm>
            <a:off x="8737600" y="2844800"/>
            <a:ext cx="3251200" cy="2540000"/>
          </a:xfrm>
          <a:prstGeom prst="wedgeRectCallout">
            <a:avLst>
              <a:gd name="adj1" fmla="val 2213"/>
              <a:gd name="adj2" fmla="val 77171"/>
            </a:avLst>
          </a:prstGeom>
          <a:solidFill>
            <a:schemeClr val="accent2"/>
          </a:solidFill>
          <a:ln w="9525">
            <a:solidFill>
              <a:schemeClr val="tx1"/>
            </a:solidFill>
            <a:miter lim="800000"/>
            <a:headEnd/>
            <a:tailEnd/>
          </a:ln>
        </p:spPr>
        <p:txBody>
          <a:bodyPr lIns="121917" tIns="60958" rIns="121917" bIns="60958" anchor="ctr"/>
          <a:lstStyle/>
          <a:p>
            <a:pPr algn="ctr"/>
            <a:r>
              <a:rPr lang="en-US"/>
              <a:t>This line represents the decision boundary:</a:t>
            </a:r>
          </a:p>
          <a:p>
            <a:pPr algn="ctr"/>
            <a:r>
              <a:rPr lang="en-US" i="1"/>
              <a:t>a</a:t>
            </a:r>
            <a:r>
              <a:rPr lang="en-US" i="1">
                <a:solidFill>
                  <a:srgbClr val="990033"/>
                </a:solidFill>
              </a:rPr>
              <a:t>x</a:t>
            </a:r>
            <a:r>
              <a:rPr lang="en-US" i="1"/>
              <a:t> </a:t>
            </a:r>
            <a:r>
              <a:rPr lang="en-US"/>
              <a:t>+ </a:t>
            </a:r>
            <a:r>
              <a:rPr lang="en-US" i="1"/>
              <a:t>b</a:t>
            </a:r>
            <a:r>
              <a:rPr lang="en-US" i="1">
                <a:solidFill>
                  <a:srgbClr val="990033"/>
                </a:solidFill>
              </a:rPr>
              <a:t>y</a:t>
            </a:r>
            <a:r>
              <a:rPr lang="en-US" i="1"/>
              <a:t> </a:t>
            </a:r>
            <a:r>
              <a:rPr lang="en-US">
                <a:latin typeface="ＭＳ ゴシック" charset="0"/>
                <a:ea typeface="ＭＳ ゴシック" charset="0"/>
                <a:cs typeface="ＭＳ ゴシック" charset="0"/>
              </a:rPr>
              <a:t>−</a:t>
            </a:r>
            <a:r>
              <a:rPr lang="en-US" i="1"/>
              <a:t> c </a:t>
            </a:r>
            <a:r>
              <a:rPr lang="en-US">
                <a:sym typeface="Symbol" charset="0"/>
              </a:rPr>
              <a:t>= 0</a:t>
            </a:r>
            <a:endParaRPr lang="en-US"/>
          </a:p>
        </p:txBody>
      </p:sp>
      <p:sp>
        <p:nvSpPr>
          <p:cNvPr id="23560" name="TextBox 4"/>
          <p:cNvSpPr txBox="1">
            <a:spLocks noChangeArrowheads="1"/>
          </p:cNvSpPr>
          <p:nvPr/>
        </p:nvSpPr>
        <p:spPr bwMode="auto">
          <a:xfrm>
            <a:off x="10160001" y="-15231"/>
            <a:ext cx="1110672" cy="39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100">
                <a:solidFill>
                  <a:srgbClr val="FBFCFF"/>
                </a:solidFill>
              </a:rPr>
              <a:t>Ch. 15</a:t>
            </a:r>
          </a:p>
        </p:txBody>
      </p:sp>
    </p:spTree>
    <p:extLst>
      <p:ext uri="{BB962C8B-B14F-4D97-AF65-F5344CB8AC3E}">
        <p14:creationId xmlns:p14="http://schemas.microsoft.com/office/powerpoint/2010/main" val="88548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s-ES" dirty="0" err="1" smtClean="0">
                <a:latin typeface="Calibri" charset="0"/>
              </a:rPr>
              <a:t>Feature</a:t>
            </a:r>
            <a:r>
              <a:rPr lang="es-ES" dirty="0" smtClean="0">
                <a:latin typeface="Calibri" charset="0"/>
              </a:rPr>
              <a:t> </a:t>
            </a:r>
            <a:r>
              <a:rPr lang="es-ES" dirty="0" err="1" smtClean="0">
                <a:latin typeface="Calibri" charset="0"/>
              </a:rPr>
              <a:t>Selection</a:t>
            </a:r>
            <a:endParaRPr lang="es-ES" dirty="0">
              <a:solidFill>
                <a:schemeClr val="bg2"/>
              </a:solidFill>
              <a:latin typeface="Calibri" charset="0"/>
            </a:endParaRPr>
          </a:p>
        </p:txBody>
      </p:sp>
      <p:sp>
        <p:nvSpPr>
          <p:cNvPr id="5123" name="Rectangle 3"/>
          <p:cNvSpPr>
            <a:spLocks noGrp="1" noChangeArrowheads="1"/>
          </p:cNvSpPr>
          <p:nvPr>
            <p:ph idx="1"/>
          </p:nvPr>
        </p:nvSpPr>
        <p:spPr/>
        <p:txBody>
          <a:bodyPr/>
          <a:lstStyle/>
          <a:p>
            <a:pPr algn="just" eaLnBrk="1" hangingPunct="1">
              <a:defRPr/>
            </a:pPr>
            <a:r>
              <a:rPr lang="es-ES" dirty="0" err="1" smtClean="0">
                <a:latin typeface="Calibri" charset="0"/>
              </a:rPr>
              <a:t>Why</a:t>
            </a:r>
            <a:r>
              <a:rPr lang="es-ES" dirty="0" smtClean="0">
                <a:latin typeface="Calibri" charset="0"/>
              </a:rPr>
              <a:t> </a:t>
            </a:r>
            <a:r>
              <a:rPr lang="es-ES" dirty="0" err="1" smtClean="0">
                <a:latin typeface="Calibri" charset="0"/>
              </a:rPr>
              <a:t>we</a:t>
            </a:r>
            <a:r>
              <a:rPr lang="es-ES" dirty="0" smtClean="0">
                <a:latin typeface="Calibri" charset="0"/>
              </a:rPr>
              <a:t> </a:t>
            </a:r>
            <a:r>
              <a:rPr lang="es-ES" dirty="0" err="1" smtClean="0">
                <a:latin typeface="Calibri" charset="0"/>
              </a:rPr>
              <a:t>need</a:t>
            </a:r>
            <a:r>
              <a:rPr lang="es-ES" dirty="0" smtClean="0">
                <a:latin typeface="Calibri" charset="0"/>
              </a:rPr>
              <a:t> FS:</a:t>
            </a:r>
          </a:p>
          <a:p>
            <a:pPr marL="1295368" lvl="1" indent="-685783" algn="just">
              <a:buFont typeface="+mj-lt"/>
              <a:buAutoNum type="arabicPeriod"/>
              <a:defRPr/>
            </a:pPr>
            <a:r>
              <a:rPr lang="es-ES" dirty="0" err="1" smtClean="0">
                <a:latin typeface="Calibri" charset="0"/>
                <a:cs typeface="ＭＳ Ｐゴシック" charset="0"/>
              </a:rPr>
              <a:t>to</a:t>
            </a:r>
            <a:r>
              <a:rPr lang="es-ES" dirty="0" smtClean="0">
                <a:latin typeface="Calibri" charset="0"/>
                <a:cs typeface="ＭＳ Ｐゴシック" charset="0"/>
              </a:rPr>
              <a:t> </a:t>
            </a:r>
            <a:r>
              <a:rPr lang="es-ES" dirty="0" err="1" smtClean="0">
                <a:latin typeface="Calibri" charset="0"/>
                <a:cs typeface="ＭＳ Ｐゴシック" charset="0"/>
              </a:rPr>
              <a:t>improve</a:t>
            </a:r>
            <a:r>
              <a:rPr lang="es-ES" dirty="0" smtClean="0">
                <a:latin typeface="Calibri" charset="0"/>
                <a:cs typeface="ＭＳ Ｐゴシック" charset="0"/>
              </a:rPr>
              <a:t> performance (in </a:t>
            </a:r>
            <a:r>
              <a:rPr lang="es-ES" dirty="0" err="1" smtClean="0">
                <a:latin typeface="Calibri" charset="0"/>
                <a:cs typeface="ＭＳ Ｐゴシック" charset="0"/>
              </a:rPr>
              <a:t>terms</a:t>
            </a:r>
            <a:r>
              <a:rPr lang="es-ES" dirty="0" smtClean="0">
                <a:latin typeface="Calibri" charset="0"/>
                <a:cs typeface="ＭＳ Ｐゴシック" charset="0"/>
              </a:rPr>
              <a:t> of </a:t>
            </a:r>
            <a:r>
              <a:rPr lang="es-ES" dirty="0" err="1" smtClean="0">
                <a:latin typeface="Calibri" charset="0"/>
                <a:cs typeface="ＭＳ Ｐゴシック" charset="0"/>
              </a:rPr>
              <a:t>speed</a:t>
            </a:r>
            <a:r>
              <a:rPr lang="es-ES" dirty="0" smtClean="0">
                <a:latin typeface="Calibri" charset="0"/>
                <a:cs typeface="ＭＳ Ｐゴシック" charset="0"/>
              </a:rPr>
              <a:t>, </a:t>
            </a:r>
            <a:r>
              <a:rPr lang="es-ES" dirty="0" err="1" smtClean="0">
                <a:latin typeface="Calibri" charset="0"/>
                <a:cs typeface="ＭＳ Ｐゴシック" charset="0"/>
              </a:rPr>
              <a:t>predictive</a:t>
            </a:r>
            <a:r>
              <a:rPr lang="es-ES" dirty="0" smtClean="0">
                <a:latin typeface="Calibri" charset="0"/>
                <a:cs typeface="ＭＳ Ｐゴシック" charset="0"/>
              </a:rPr>
              <a:t> </a:t>
            </a:r>
            <a:r>
              <a:rPr lang="es-ES" dirty="0" err="1" smtClean="0">
                <a:latin typeface="Calibri" charset="0"/>
                <a:cs typeface="ＭＳ Ｐゴシック" charset="0"/>
              </a:rPr>
              <a:t>power</a:t>
            </a:r>
            <a:r>
              <a:rPr lang="es-ES" dirty="0" smtClean="0">
                <a:latin typeface="Calibri" charset="0"/>
                <a:cs typeface="ＭＳ Ｐゴシック" charset="0"/>
              </a:rPr>
              <a:t>, </a:t>
            </a:r>
            <a:r>
              <a:rPr lang="es-ES" dirty="0" err="1" smtClean="0">
                <a:latin typeface="Calibri" charset="0"/>
                <a:cs typeface="ＭＳ Ｐゴシック" charset="0"/>
              </a:rPr>
              <a:t>simplicity</a:t>
            </a:r>
            <a:r>
              <a:rPr lang="es-ES" dirty="0" smtClean="0">
                <a:latin typeface="Calibri" charset="0"/>
                <a:cs typeface="ＭＳ Ｐゴシック" charset="0"/>
              </a:rPr>
              <a:t> of </a:t>
            </a:r>
            <a:r>
              <a:rPr lang="es-ES" dirty="0" err="1" smtClean="0">
                <a:latin typeface="Calibri" charset="0"/>
                <a:cs typeface="ＭＳ Ｐゴシック" charset="0"/>
              </a:rPr>
              <a:t>the</a:t>
            </a:r>
            <a:r>
              <a:rPr lang="es-ES" dirty="0" smtClean="0">
                <a:latin typeface="Calibri" charset="0"/>
                <a:cs typeface="ＭＳ Ｐゴシック" charset="0"/>
              </a:rPr>
              <a:t> </a:t>
            </a:r>
            <a:r>
              <a:rPr lang="es-ES" dirty="0" err="1" smtClean="0">
                <a:latin typeface="Calibri" charset="0"/>
                <a:cs typeface="ＭＳ Ｐゴシック" charset="0"/>
              </a:rPr>
              <a:t>model</a:t>
            </a:r>
            <a:r>
              <a:rPr lang="es-ES" dirty="0" smtClean="0">
                <a:latin typeface="Calibri" charset="0"/>
                <a:cs typeface="ＭＳ Ｐゴシック" charset="0"/>
              </a:rPr>
              <a:t>).</a:t>
            </a:r>
          </a:p>
          <a:p>
            <a:pPr marL="1295368" lvl="1" indent="-685783" algn="just">
              <a:buFont typeface="+mj-lt"/>
              <a:buAutoNum type="arabicPeriod"/>
              <a:defRPr/>
            </a:pPr>
            <a:r>
              <a:rPr lang="es-ES" dirty="0" err="1" smtClean="0">
                <a:latin typeface="Calibri" charset="0"/>
                <a:cs typeface="ＭＳ Ｐゴシック" charset="0"/>
              </a:rPr>
              <a:t>to</a:t>
            </a:r>
            <a:r>
              <a:rPr lang="es-ES" dirty="0" smtClean="0">
                <a:latin typeface="Calibri" charset="0"/>
                <a:cs typeface="ＭＳ Ｐゴシック" charset="0"/>
              </a:rPr>
              <a:t> </a:t>
            </a:r>
            <a:r>
              <a:rPr lang="es-ES" dirty="0" err="1" smtClean="0">
                <a:latin typeface="Calibri" charset="0"/>
                <a:cs typeface="ＭＳ Ｐゴシック" charset="0"/>
              </a:rPr>
              <a:t>visualize</a:t>
            </a:r>
            <a:r>
              <a:rPr lang="es-ES" dirty="0" smtClean="0">
                <a:latin typeface="Calibri" charset="0"/>
                <a:cs typeface="ＭＳ Ｐゴシック" charset="0"/>
              </a:rPr>
              <a:t> </a:t>
            </a:r>
            <a:r>
              <a:rPr lang="es-ES" dirty="0" err="1" smtClean="0">
                <a:latin typeface="Calibri" charset="0"/>
                <a:cs typeface="ＭＳ Ｐゴシック" charset="0"/>
              </a:rPr>
              <a:t>the</a:t>
            </a:r>
            <a:r>
              <a:rPr lang="es-ES" dirty="0" smtClean="0">
                <a:latin typeface="Calibri" charset="0"/>
                <a:cs typeface="ＭＳ Ｐゴシック" charset="0"/>
              </a:rPr>
              <a:t> data </a:t>
            </a:r>
            <a:r>
              <a:rPr lang="es-ES" dirty="0" err="1" smtClean="0">
                <a:latin typeface="Calibri" charset="0"/>
                <a:cs typeface="ＭＳ Ｐゴシック" charset="0"/>
              </a:rPr>
              <a:t>for</a:t>
            </a:r>
            <a:r>
              <a:rPr lang="es-ES" dirty="0" smtClean="0">
                <a:latin typeface="Calibri" charset="0"/>
                <a:cs typeface="ＭＳ Ｐゴシック" charset="0"/>
              </a:rPr>
              <a:t> </a:t>
            </a:r>
            <a:r>
              <a:rPr lang="es-ES" dirty="0" err="1" smtClean="0">
                <a:latin typeface="Calibri" charset="0"/>
                <a:cs typeface="ＭＳ Ｐゴシック" charset="0"/>
              </a:rPr>
              <a:t>model</a:t>
            </a:r>
            <a:r>
              <a:rPr lang="es-ES" dirty="0" smtClean="0">
                <a:latin typeface="Calibri" charset="0"/>
                <a:cs typeface="ＭＳ Ｐゴシック" charset="0"/>
              </a:rPr>
              <a:t> </a:t>
            </a:r>
            <a:r>
              <a:rPr lang="es-ES" dirty="0" err="1" smtClean="0">
                <a:latin typeface="Calibri" charset="0"/>
                <a:cs typeface="ＭＳ Ｐゴシック" charset="0"/>
              </a:rPr>
              <a:t>selection</a:t>
            </a:r>
            <a:r>
              <a:rPr lang="es-ES" dirty="0">
                <a:latin typeface="Calibri" charset="0"/>
                <a:cs typeface="ＭＳ Ｐゴシック" charset="0"/>
              </a:rPr>
              <a:t>.</a:t>
            </a:r>
          </a:p>
          <a:p>
            <a:pPr marL="1295368" lvl="1" indent="-685783" algn="just">
              <a:buFont typeface="+mj-lt"/>
              <a:buAutoNum type="arabicPeriod"/>
              <a:defRPr/>
            </a:pPr>
            <a:r>
              <a:rPr lang="es-ES" dirty="0" err="1" smtClean="0">
                <a:latin typeface="Calibri" charset="0"/>
                <a:cs typeface="ＭＳ Ｐゴシック" charset="0"/>
              </a:rPr>
              <a:t>To</a:t>
            </a:r>
            <a:r>
              <a:rPr lang="es-ES" dirty="0" smtClean="0">
                <a:latin typeface="Calibri" charset="0"/>
                <a:cs typeface="ＭＳ Ｐゴシック" charset="0"/>
              </a:rPr>
              <a:t> reduce </a:t>
            </a:r>
            <a:r>
              <a:rPr lang="es-ES" dirty="0" err="1" smtClean="0">
                <a:latin typeface="Calibri" charset="0"/>
                <a:cs typeface="ＭＳ Ｐゴシック" charset="0"/>
              </a:rPr>
              <a:t>dimensionality</a:t>
            </a:r>
            <a:r>
              <a:rPr lang="es-ES" dirty="0" smtClean="0">
                <a:latin typeface="Calibri" charset="0"/>
                <a:cs typeface="ＭＳ Ｐゴシック" charset="0"/>
              </a:rPr>
              <a:t> and </a:t>
            </a:r>
            <a:r>
              <a:rPr lang="es-ES" dirty="0" err="1" smtClean="0">
                <a:latin typeface="Calibri" charset="0"/>
                <a:cs typeface="ＭＳ Ｐゴシック" charset="0"/>
              </a:rPr>
              <a:t>remove</a:t>
            </a:r>
            <a:r>
              <a:rPr lang="es-ES" dirty="0" smtClean="0">
                <a:latin typeface="Calibri" charset="0"/>
                <a:cs typeface="ＭＳ Ｐゴシック" charset="0"/>
              </a:rPr>
              <a:t> </a:t>
            </a:r>
            <a:r>
              <a:rPr lang="es-ES" dirty="0" err="1" smtClean="0">
                <a:latin typeface="Calibri" charset="0"/>
                <a:cs typeface="ＭＳ Ｐゴシック" charset="0"/>
              </a:rPr>
              <a:t>noise</a:t>
            </a:r>
            <a:r>
              <a:rPr lang="es-ES" dirty="0" smtClean="0">
                <a:latin typeface="Calibri" charset="0"/>
                <a:cs typeface="ＭＳ Ｐゴシック" charset="0"/>
              </a:rPr>
              <a:t>.</a:t>
            </a:r>
          </a:p>
          <a:p>
            <a:pPr marL="609585" lvl="1" indent="0" algn="just">
              <a:buNone/>
              <a:defRPr/>
            </a:pPr>
            <a:endParaRPr lang="es-ES" dirty="0">
              <a:latin typeface="Calibri" charset="0"/>
              <a:cs typeface="ＭＳ Ｐゴシック" charset="0"/>
            </a:endParaRPr>
          </a:p>
          <a:p>
            <a:pPr algn="just" eaLnBrk="1" hangingPunct="1">
              <a:defRPr/>
            </a:pPr>
            <a:r>
              <a:rPr lang="es-ES" i="1" dirty="0" err="1">
                <a:cs typeface="+mn-cs"/>
              </a:rPr>
              <a:t>Feature</a:t>
            </a:r>
            <a:r>
              <a:rPr lang="es-ES" i="1" dirty="0">
                <a:cs typeface="+mn-cs"/>
              </a:rPr>
              <a:t> </a:t>
            </a:r>
            <a:r>
              <a:rPr lang="es-ES" i="1" dirty="0" err="1">
                <a:cs typeface="+mn-cs"/>
              </a:rPr>
              <a:t>Selection</a:t>
            </a:r>
            <a:r>
              <a:rPr lang="es-ES" i="1" dirty="0">
                <a:cs typeface="+mn-cs"/>
              </a:rPr>
              <a:t> </a:t>
            </a:r>
            <a:r>
              <a:rPr lang="es-ES" dirty="0" err="1">
                <a:cs typeface="+mn-cs"/>
              </a:rPr>
              <a:t>is</a:t>
            </a:r>
            <a:r>
              <a:rPr lang="es-ES" dirty="0">
                <a:cs typeface="+mn-cs"/>
              </a:rPr>
              <a:t> a </a:t>
            </a:r>
            <a:r>
              <a:rPr lang="es-ES" dirty="0" err="1">
                <a:cs typeface="+mn-cs"/>
              </a:rPr>
              <a:t>process</a:t>
            </a:r>
            <a:r>
              <a:rPr lang="es-ES" dirty="0">
                <a:cs typeface="+mn-cs"/>
              </a:rPr>
              <a:t> </a:t>
            </a:r>
            <a:r>
              <a:rPr lang="es-ES" dirty="0" err="1">
                <a:cs typeface="+mn-cs"/>
              </a:rPr>
              <a:t>that</a:t>
            </a:r>
            <a:r>
              <a:rPr lang="es-ES" dirty="0">
                <a:cs typeface="+mn-cs"/>
              </a:rPr>
              <a:t> </a:t>
            </a:r>
            <a:r>
              <a:rPr lang="es-ES" dirty="0" err="1">
                <a:cs typeface="+mn-cs"/>
              </a:rPr>
              <a:t>chooses</a:t>
            </a:r>
            <a:r>
              <a:rPr lang="es-ES" dirty="0">
                <a:cs typeface="+mn-cs"/>
              </a:rPr>
              <a:t> </a:t>
            </a:r>
            <a:r>
              <a:rPr lang="es-ES" dirty="0" err="1">
                <a:cs typeface="+mn-cs"/>
              </a:rPr>
              <a:t>an</a:t>
            </a:r>
            <a:r>
              <a:rPr lang="es-ES" dirty="0">
                <a:cs typeface="+mn-cs"/>
              </a:rPr>
              <a:t> </a:t>
            </a:r>
            <a:r>
              <a:rPr lang="es-ES" dirty="0" err="1">
                <a:cs typeface="+mn-cs"/>
              </a:rPr>
              <a:t>optimal</a:t>
            </a:r>
            <a:r>
              <a:rPr lang="es-ES" dirty="0">
                <a:cs typeface="+mn-cs"/>
              </a:rPr>
              <a:t> </a:t>
            </a:r>
            <a:r>
              <a:rPr lang="es-ES" dirty="0" err="1">
                <a:cs typeface="+mn-cs"/>
              </a:rPr>
              <a:t>subset</a:t>
            </a:r>
            <a:r>
              <a:rPr lang="es-ES" dirty="0">
                <a:cs typeface="+mn-cs"/>
              </a:rPr>
              <a:t> of </a:t>
            </a:r>
            <a:r>
              <a:rPr lang="es-ES" dirty="0" err="1" smtClean="0">
                <a:cs typeface="+mn-cs"/>
              </a:rPr>
              <a:t>features</a:t>
            </a:r>
            <a:r>
              <a:rPr lang="es-ES" dirty="0" smtClean="0">
                <a:cs typeface="+mn-cs"/>
              </a:rPr>
              <a:t> </a:t>
            </a:r>
            <a:r>
              <a:rPr lang="es-ES" dirty="0" err="1" smtClean="0">
                <a:cs typeface="+mn-cs"/>
              </a:rPr>
              <a:t>according</a:t>
            </a:r>
            <a:r>
              <a:rPr lang="es-ES" dirty="0" smtClean="0">
                <a:cs typeface="+mn-cs"/>
              </a:rPr>
              <a:t> </a:t>
            </a:r>
            <a:r>
              <a:rPr lang="es-ES" dirty="0" err="1">
                <a:cs typeface="+mn-cs"/>
              </a:rPr>
              <a:t>to</a:t>
            </a:r>
            <a:r>
              <a:rPr lang="es-ES" dirty="0">
                <a:cs typeface="+mn-cs"/>
              </a:rPr>
              <a:t> a </a:t>
            </a:r>
            <a:r>
              <a:rPr lang="es-ES" dirty="0" err="1">
                <a:cs typeface="+mn-cs"/>
              </a:rPr>
              <a:t>certain</a:t>
            </a:r>
            <a:r>
              <a:rPr lang="es-ES" dirty="0">
                <a:cs typeface="+mn-cs"/>
              </a:rPr>
              <a:t> </a:t>
            </a:r>
            <a:r>
              <a:rPr lang="es-ES" dirty="0" err="1">
                <a:cs typeface="+mn-cs"/>
              </a:rPr>
              <a:t>criterion</a:t>
            </a:r>
            <a:r>
              <a:rPr lang="es-ES" dirty="0">
                <a:cs typeface="+mn-cs"/>
              </a:rPr>
              <a:t>.</a:t>
            </a:r>
            <a:endParaRPr lang="es-ES" dirty="0">
              <a:solidFill>
                <a:schemeClr val="bg2"/>
              </a:solidFill>
              <a:latin typeface="Calibri" charset="0"/>
            </a:endParaRPr>
          </a:p>
        </p:txBody>
      </p:sp>
    </p:spTree>
    <p:extLst>
      <p:ext uri="{BB962C8B-B14F-4D97-AF65-F5344CB8AC3E}">
        <p14:creationId xmlns:p14="http://schemas.microsoft.com/office/powerpoint/2010/main" val="1381519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s-ES">
                <a:latin typeface="Calibri" charset="0"/>
              </a:rPr>
              <a:t>Perspectives:</a:t>
            </a:r>
            <a:br>
              <a:rPr lang="es-ES">
                <a:latin typeface="Calibri" charset="0"/>
              </a:rPr>
            </a:br>
            <a:r>
              <a:rPr lang="es-ES">
                <a:latin typeface="Calibri" charset="0"/>
              </a:rPr>
              <a:t>Selection Criteria</a:t>
            </a:r>
            <a:endParaRPr lang="es-ES">
              <a:solidFill>
                <a:schemeClr val="bg2"/>
              </a:solidFill>
              <a:latin typeface="Calibri" charset="0"/>
            </a:endParaRPr>
          </a:p>
        </p:txBody>
      </p:sp>
      <p:sp>
        <p:nvSpPr>
          <p:cNvPr id="31746" name="Rectangle 3"/>
          <p:cNvSpPr>
            <a:spLocks noGrp="1" noChangeArrowheads="1"/>
          </p:cNvSpPr>
          <p:nvPr>
            <p:ph idx="1"/>
          </p:nvPr>
        </p:nvSpPr>
        <p:spPr/>
        <p:txBody>
          <a:bodyPr/>
          <a:lstStyle/>
          <a:p>
            <a:pPr lvl="1" algn="just" eaLnBrk="1" hangingPunct="1"/>
            <a:r>
              <a:rPr lang="es-ES">
                <a:solidFill>
                  <a:srgbClr val="000000"/>
                </a:solidFill>
                <a:latin typeface="Calibri" charset="0"/>
                <a:cs typeface="ＭＳ Ｐゴシック" charset="0"/>
              </a:rPr>
              <a:t>Information Measures.</a:t>
            </a:r>
          </a:p>
          <a:p>
            <a:pPr lvl="2" eaLnBrk="1" hangingPunct="1"/>
            <a:r>
              <a:rPr lang="es-ES">
                <a:latin typeface="Calibri" charset="0"/>
              </a:rPr>
              <a:t>Information serves to measure the uncertainty of the receiver when she/he receives a message.</a:t>
            </a:r>
          </a:p>
          <a:p>
            <a:pPr lvl="2" eaLnBrk="1" hangingPunct="1"/>
            <a:r>
              <a:rPr lang="es-ES">
                <a:solidFill>
                  <a:srgbClr val="000000"/>
                </a:solidFill>
                <a:latin typeface="Calibri" charset="0"/>
                <a:cs typeface="ＭＳ Ｐゴシック" charset="0"/>
              </a:rPr>
              <a:t>Shannon’s Entropy:</a:t>
            </a:r>
          </a:p>
          <a:p>
            <a:pPr lvl="2" eaLnBrk="1" hangingPunct="1"/>
            <a:endParaRPr lang="es-ES">
              <a:solidFill>
                <a:srgbClr val="000000"/>
              </a:solidFill>
              <a:latin typeface="Calibri" charset="0"/>
              <a:cs typeface="ＭＳ Ｐゴシック" charset="0"/>
            </a:endParaRPr>
          </a:p>
          <a:p>
            <a:pPr lvl="2" eaLnBrk="1" hangingPunct="1"/>
            <a:endParaRPr lang="es-ES">
              <a:solidFill>
                <a:srgbClr val="000000"/>
              </a:solidFill>
              <a:latin typeface="Calibri" charset="0"/>
              <a:cs typeface="ＭＳ Ｐゴシック" charset="0"/>
            </a:endParaRPr>
          </a:p>
          <a:p>
            <a:pPr lvl="2" eaLnBrk="1" hangingPunct="1"/>
            <a:endParaRPr lang="es-ES">
              <a:solidFill>
                <a:srgbClr val="000000"/>
              </a:solidFill>
              <a:latin typeface="Calibri" charset="0"/>
              <a:cs typeface="ＭＳ Ｐゴシック" charset="0"/>
            </a:endParaRPr>
          </a:p>
          <a:p>
            <a:pPr lvl="2" eaLnBrk="1" hangingPunct="1"/>
            <a:r>
              <a:rPr lang="es-ES">
                <a:solidFill>
                  <a:srgbClr val="000000"/>
                </a:solidFill>
                <a:latin typeface="Calibri" charset="0"/>
                <a:cs typeface="ＭＳ Ｐゴシック" charset="0"/>
              </a:rPr>
              <a:t>Information gain:</a:t>
            </a:r>
          </a:p>
        </p:txBody>
      </p:sp>
      <p:pic>
        <p:nvPicPr>
          <p:cNvPr id="31747"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815" y="4744719"/>
            <a:ext cx="4868017" cy="132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Imagen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38730" y="6877051"/>
            <a:ext cx="5109038" cy="1376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815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s-ES">
                <a:latin typeface="Calibri" charset="0"/>
              </a:rPr>
              <a:t>Perspectives:</a:t>
            </a:r>
            <a:br>
              <a:rPr lang="es-ES">
                <a:latin typeface="Calibri" charset="0"/>
              </a:rPr>
            </a:br>
            <a:r>
              <a:rPr lang="es-ES">
                <a:latin typeface="Calibri" charset="0"/>
              </a:rPr>
              <a:t>Selection Criteria</a:t>
            </a:r>
            <a:endParaRPr lang="es-ES">
              <a:solidFill>
                <a:schemeClr val="bg2"/>
              </a:solidFill>
              <a:latin typeface="Calibri" charset="0"/>
            </a:endParaRPr>
          </a:p>
        </p:txBody>
      </p:sp>
      <p:sp>
        <p:nvSpPr>
          <p:cNvPr id="32770" name="Rectangle 3"/>
          <p:cNvSpPr>
            <a:spLocks noGrp="1" noChangeArrowheads="1"/>
          </p:cNvSpPr>
          <p:nvPr>
            <p:ph idx="1"/>
          </p:nvPr>
        </p:nvSpPr>
        <p:spPr/>
        <p:txBody>
          <a:bodyPr/>
          <a:lstStyle/>
          <a:p>
            <a:pPr lvl="1" algn="just" eaLnBrk="1" hangingPunct="1"/>
            <a:r>
              <a:rPr lang="es-ES">
                <a:solidFill>
                  <a:srgbClr val="000000"/>
                </a:solidFill>
                <a:latin typeface="Calibri" charset="0"/>
                <a:cs typeface="ＭＳ Ｐゴシック" charset="0"/>
              </a:rPr>
              <a:t>Distance Measures.</a:t>
            </a:r>
          </a:p>
          <a:p>
            <a:pPr lvl="2" algn="just" eaLnBrk="1" hangingPunct="1"/>
            <a:r>
              <a:rPr lang="es-ES">
                <a:solidFill>
                  <a:srgbClr val="000000"/>
                </a:solidFill>
                <a:latin typeface="Calibri" charset="0"/>
                <a:cs typeface="ＭＳ Ｐゴシック" charset="0"/>
              </a:rPr>
              <a:t>Measures of separability, discrimination or divergence measures . The most typical is derived from distance between the class conditional density functions.</a:t>
            </a:r>
          </a:p>
        </p:txBody>
      </p:sp>
      <p:pic>
        <p:nvPicPr>
          <p:cNvPr id="32771"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351" y="4756151"/>
            <a:ext cx="10703983" cy="394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027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s-ES">
                <a:latin typeface="Calibri" charset="0"/>
              </a:rPr>
              <a:t>Perspectives:</a:t>
            </a:r>
            <a:br>
              <a:rPr lang="es-ES">
                <a:latin typeface="Calibri" charset="0"/>
              </a:rPr>
            </a:br>
            <a:r>
              <a:rPr lang="es-ES">
                <a:latin typeface="Calibri" charset="0"/>
              </a:rPr>
              <a:t>Selection Criteria</a:t>
            </a:r>
            <a:endParaRPr lang="es-ES">
              <a:solidFill>
                <a:schemeClr val="bg2"/>
              </a:solidFill>
              <a:latin typeface="Calibri" charset="0"/>
            </a:endParaRPr>
          </a:p>
        </p:txBody>
      </p:sp>
      <p:sp>
        <p:nvSpPr>
          <p:cNvPr id="33794" name="Rectangle 3"/>
          <p:cNvSpPr>
            <a:spLocks noGrp="1" noChangeArrowheads="1"/>
          </p:cNvSpPr>
          <p:nvPr>
            <p:ph idx="1"/>
          </p:nvPr>
        </p:nvSpPr>
        <p:spPr/>
        <p:txBody>
          <a:bodyPr/>
          <a:lstStyle/>
          <a:p>
            <a:pPr lvl="1" algn="just" eaLnBrk="1" hangingPunct="1"/>
            <a:r>
              <a:rPr lang="es-ES">
                <a:solidFill>
                  <a:srgbClr val="000000"/>
                </a:solidFill>
                <a:latin typeface="Calibri" charset="0"/>
                <a:cs typeface="ＭＳ Ｐゴシック" charset="0"/>
              </a:rPr>
              <a:t>Dependence Measures.</a:t>
            </a:r>
          </a:p>
          <a:p>
            <a:pPr lvl="2" algn="just" eaLnBrk="1" hangingPunct="1"/>
            <a:r>
              <a:rPr lang="es-ES">
                <a:solidFill>
                  <a:srgbClr val="000000"/>
                </a:solidFill>
                <a:latin typeface="Calibri" charset="0"/>
                <a:cs typeface="ＭＳ Ｐゴシック" charset="0"/>
              </a:rPr>
              <a:t>known as measures of association or correlation.</a:t>
            </a:r>
          </a:p>
          <a:p>
            <a:pPr lvl="2" algn="just" eaLnBrk="1" hangingPunct="1"/>
            <a:r>
              <a:rPr lang="es-ES">
                <a:solidFill>
                  <a:srgbClr val="000000"/>
                </a:solidFill>
                <a:latin typeface="Calibri" charset="0"/>
                <a:cs typeface="ＭＳ Ｐゴシック" charset="0"/>
              </a:rPr>
              <a:t>Its main goal is to quantify how strongly two variables are correlated or present some association with each other, in such way that knowing the value of one of them, we can derive the value for the other.</a:t>
            </a:r>
          </a:p>
          <a:p>
            <a:pPr lvl="2" algn="just" eaLnBrk="1" hangingPunct="1"/>
            <a:r>
              <a:rPr lang="es-ES" i="1">
                <a:latin typeface="Calibri" charset="0"/>
              </a:rPr>
              <a:t>Pearson correlation </a:t>
            </a:r>
            <a:r>
              <a:rPr lang="es-ES">
                <a:latin typeface="Calibri" charset="0"/>
              </a:rPr>
              <a:t>coefficient:</a:t>
            </a:r>
            <a:endParaRPr lang="es-ES">
              <a:solidFill>
                <a:srgbClr val="000000"/>
              </a:solidFill>
              <a:latin typeface="Calibri" charset="0"/>
              <a:cs typeface="ＭＳ Ｐゴシック" charset="0"/>
            </a:endParaRPr>
          </a:p>
        </p:txBody>
      </p:sp>
      <p:pic>
        <p:nvPicPr>
          <p:cNvPr id="33795"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2307" y="6451616"/>
            <a:ext cx="6611188" cy="127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8628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s-ES">
                <a:latin typeface="Calibri" charset="0"/>
              </a:rPr>
              <a:t>Perspectives:</a:t>
            </a:r>
            <a:br>
              <a:rPr lang="es-ES">
                <a:latin typeface="Calibri" charset="0"/>
              </a:rPr>
            </a:br>
            <a:r>
              <a:rPr lang="es-ES">
                <a:latin typeface="Calibri" charset="0"/>
              </a:rPr>
              <a:t>Selection Criteria</a:t>
            </a:r>
            <a:endParaRPr lang="es-ES">
              <a:solidFill>
                <a:schemeClr val="bg2"/>
              </a:solidFill>
              <a:latin typeface="Calibri" charset="0"/>
            </a:endParaRPr>
          </a:p>
        </p:txBody>
      </p:sp>
      <p:sp>
        <p:nvSpPr>
          <p:cNvPr id="34818" name="Rectangle 3"/>
          <p:cNvSpPr>
            <a:spLocks noGrp="1" noChangeArrowheads="1"/>
          </p:cNvSpPr>
          <p:nvPr>
            <p:ph idx="1"/>
          </p:nvPr>
        </p:nvSpPr>
        <p:spPr/>
        <p:txBody>
          <a:bodyPr/>
          <a:lstStyle/>
          <a:p>
            <a:pPr lvl="1" algn="just" eaLnBrk="1" hangingPunct="1"/>
            <a:r>
              <a:rPr lang="es-ES">
                <a:solidFill>
                  <a:srgbClr val="000000"/>
                </a:solidFill>
                <a:latin typeface="Calibri" charset="0"/>
                <a:cs typeface="ＭＳ Ｐゴシック" charset="0"/>
              </a:rPr>
              <a:t>Consistency Measures.</a:t>
            </a:r>
          </a:p>
          <a:p>
            <a:pPr lvl="2" algn="just" eaLnBrk="1" hangingPunct="1"/>
            <a:r>
              <a:rPr lang="es-ES" sz="2900">
                <a:solidFill>
                  <a:srgbClr val="000000"/>
                </a:solidFill>
                <a:latin typeface="Calibri" charset="0"/>
                <a:cs typeface="ＭＳ Ｐゴシック" charset="0"/>
              </a:rPr>
              <a:t>They </a:t>
            </a:r>
            <a:r>
              <a:rPr lang="es-ES" sz="2900">
                <a:latin typeface="Calibri" charset="0"/>
              </a:rPr>
              <a:t>attempt to find a minimum number of features that separate classes as the full set of features can.</a:t>
            </a:r>
          </a:p>
          <a:p>
            <a:pPr lvl="2" algn="just" eaLnBrk="1" hangingPunct="1"/>
            <a:endParaRPr lang="es-ES" sz="2900">
              <a:latin typeface="Calibri" charset="0"/>
            </a:endParaRPr>
          </a:p>
          <a:p>
            <a:pPr lvl="2" algn="just" eaLnBrk="1" hangingPunct="1"/>
            <a:r>
              <a:rPr lang="es-ES" sz="2900">
                <a:latin typeface="Calibri" charset="0"/>
              </a:rPr>
              <a:t>They aim to achieve </a:t>
            </a:r>
            <a:r>
              <a:rPr lang="es-ES" sz="2900" b="1">
                <a:latin typeface="Calibri" charset="0"/>
              </a:rPr>
              <a:t>P(C|FullSet) = P(C|SubSet)</a:t>
            </a:r>
            <a:r>
              <a:rPr lang="es-ES" sz="2900">
                <a:latin typeface="Calibri" charset="0"/>
              </a:rPr>
              <a:t>. </a:t>
            </a:r>
          </a:p>
          <a:p>
            <a:pPr lvl="2" algn="just" eaLnBrk="1" hangingPunct="1"/>
            <a:endParaRPr lang="es-ES" sz="2900">
              <a:latin typeface="Calibri" charset="0"/>
            </a:endParaRPr>
          </a:p>
          <a:p>
            <a:pPr lvl="2" algn="just" eaLnBrk="1" hangingPunct="1"/>
            <a:r>
              <a:rPr lang="es-ES" sz="2900">
                <a:latin typeface="Calibri" charset="0"/>
              </a:rPr>
              <a:t>An inconsistency is defined as the case of two examples with the same inputs (same feature values) but with different output feature values (classes in classification).</a:t>
            </a:r>
            <a:endParaRPr lang="es-ES" sz="2900">
              <a:solidFill>
                <a:srgbClr val="000000"/>
              </a:solidFill>
              <a:latin typeface="Calibri" charset="0"/>
              <a:cs typeface="ＭＳ Ｐゴシック" charset="0"/>
            </a:endParaRPr>
          </a:p>
        </p:txBody>
      </p:sp>
    </p:spTree>
    <p:extLst>
      <p:ext uri="{BB962C8B-B14F-4D97-AF65-F5344CB8AC3E}">
        <p14:creationId xmlns:p14="http://schemas.microsoft.com/office/powerpoint/2010/main" val="2891420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Digitalized Bank</a:t>
            </a:r>
            <a:endParaRPr lang="en-US" dirty="0"/>
          </a:p>
        </p:txBody>
      </p:sp>
      <p:pic>
        <p:nvPicPr>
          <p:cNvPr id="6" name="Picture 5"/>
          <p:cNvPicPr>
            <a:picLocks noChangeAspect="1"/>
          </p:cNvPicPr>
          <p:nvPr/>
        </p:nvPicPr>
        <p:blipFill>
          <a:blip r:embed="rId2"/>
          <a:stretch>
            <a:fillRect/>
          </a:stretch>
        </p:blipFill>
        <p:spPr>
          <a:xfrm>
            <a:off x="1606799" y="2667000"/>
            <a:ext cx="7523213" cy="4971286"/>
          </a:xfrm>
          <a:prstGeom prst="rect">
            <a:avLst/>
          </a:prstGeom>
        </p:spPr>
      </p:pic>
    </p:spTree>
    <p:extLst>
      <p:ext uri="{BB962C8B-B14F-4D97-AF65-F5344CB8AC3E}">
        <p14:creationId xmlns:p14="http://schemas.microsoft.com/office/powerpoint/2010/main" val="393895097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t>
            </a:r>
            <a:r>
              <a:rPr lang="en-US" dirty="0" err="1" smtClean="0"/>
              <a:t>vs</a:t>
            </a:r>
            <a:r>
              <a:rPr lang="en-US" dirty="0" smtClean="0"/>
              <a:t> Not Good</a:t>
            </a:r>
            <a:endParaRPr lang="en-US" dirty="0"/>
          </a:p>
        </p:txBody>
      </p:sp>
      <p:pic>
        <p:nvPicPr>
          <p:cNvPr id="6" name="Picture 5"/>
          <p:cNvPicPr>
            <a:picLocks noChangeAspect="1"/>
          </p:cNvPicPr>
          <p:nvPr/>
        </p:nvPicPr>
        <p:blipFill>
          <a:blip r:embed="rId2"/>
          <a:stretch>
            <a:fillRect/>
          </a:stretch>
        </p:blipFill>
        <p:spPr>
          <a:xfrm>
            <a:off x="410622" y="2507940"/>
            <a:ext cx="6707820" cy="2366370"/>
          </a:xfrm>
          <a:prstGeom prst="rect">
            <a:avLst/>
          </a:prstGeom>
        </p:spPr>
      </p:pic>
      <p:pic>
        <p:nvPicPr>
          <p:cNvPr id="7" name="Picture 6"/>
          <p:cNvPicPr>
            <a:picLocks noChangeAspect="1"/>
          </p:cNvPicPr>
          <p:nvPr/>
        </p:nvPicPr>
        <p:blipFill>
          <a:blip r:embed="rId3"/>
          <a:stretch>
            <a:fillRect/>
          </a:stretch>
        </p:blipFill>
        <p:spPr>
          <a:xfrm>
            <a:off x="3937000" y="5030616"/>
            <a:ext cx="6186422" cy="3011090"/>
          </a:xfrm>
          <a:prstGeom prst="rect">
            <a:avLst/>
          </a:prstGeom>
        </p:spPr>
      </p:pic>
    </p:spTree>
    <p:extLst>
      <p:ext uri="{BB962C8B-B14F-4D97-AF65-F5344CB8AC3E}">
        <p14:creationId xmlns:p14="http://schemas.microsoft.com/office/powerpoint/2010/main" val="370023295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Enriched Database</a:t>
            </a:r>
            <a:endParaRPr lang="en-US" dirty="0"/>
          </a:p>
        </p:txBody>
      </p:sp>
      <p:pic>
        <p:nvPicPr>
          <p:cNvPr id="6" name="Picture 5"/>
          <p:cNvPicPr>
            <a:picLocks noChangeAspect="1"/>
          </p:cNvPicPr>
          <p:nvPr/>
        </p:nvPicPr>
        <p:blipFill>
          <a:blip r:embed="rId2"/>
          <a:stretch>
            <a:fillRect/>
          </a:stretch>
        </p:blipFill>
        <p:spPr>
          <a:xfrm>
            <a:off x="370483" y="2569893"/>
            <a:ext cx="11733803" cy="4190644"/>
          </a:xfrm>
          <a:prstGeom prst="rect">
            <a:avLst/>
          </a:prstGeom>
        </p:spPr>
      </p:pic>
    </p:spTree>
    <p:extLst>
      <p:ext uri="{BB962C8B-B14F-4D97-AF65-F5344CB8AC3E}">
        <p14:creationId xmlns:p14="http://schemas.microsoft.com/office/powerpoint/2010/main" val="121783722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information</a:t>
            </a:r>
            <a:endParaRPr lang="en-US" dirty="0"/>
          </a:p>
        </p:txBody>
      </p:sp>
      <p:pic>
        <p:nvPicPr>
          <p:cNvPr id="6" name="Picture 5"/>
          <p:cNvPicPr>
            <a:picLocks noChangeAspect="1"/>
          </p:cNvPicPr>
          <p:nvPr/>
        </p:nvPicPr>
        <p:blipFill>
          <a:blip r:embed="rId2"/>
          <a:stretch>
            <a:fillRect/>
          </a:stretch>
        </p:blipFill>
        <p:spPr>
          <a:xfrm>
            <a:off x="1143000" y="3102592"/>
            <a:ext cx="9851096" cy="856617"/>
          </a:xfrm>
          <a:prstGeom prst="rect">
            <a:avLst/>
          </a:prstGeom>
        </p:spPr>
      </p:pic>
      <p:pic>
        <p:nvPicPr>
          <p:cNvPr id="7" name="Picture 6"/>
          <p:cNvPicPr>
            <a:picLocks noChangeAspect="1"/>
          </p:cNvPicPr>
          <p:nvPr/>
        </p:nvPicPr>
        <p:blipFill>
          <a:blip r:embed="rId3"/>
          <a:stretch>
            <a:fillRect/>
          </a:stretch>
        </p:blipFill>
        <p:spPr>
          <a:xfrm>
            <a:off x="1305049" y="3959208"/>
            <a:ext cx="9813423" cy="765697"/>
          </a:xfrm>
          <a:prstGeom prst="rect">
            <a:avLst/>
          </a:prstGeom>
        </p:spPr>
      </p:pic>
    </p:spTree>
    <p:extLst>
      <p:ext uri="{BB962C8B-B14F-4D97-AF65-F5344CB8AC3E}">
        <p14:creationId xmlns:p14="http://schemas.microsoft.com/office/powerpoint/2010/main" val="297256457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9" name="Rectangle 8"/>
          <p:cNvSpPr/>
          <p:nvPr/>
        </p:nvSpPr>
        <p:spPr>
          <a:xfrm>
            <a:off x="470449" y="2386625"/>
            <a:ext cx="5450446" cy="4321183"/>
          </a:xfrm>
          <a:prstGeom prst="rect">
            <a:avLst/>
          </a:prstGeom>
        </p:spPr>
        <p:txBody>
          <a:bodyPr wrap="square">
            <a:spAutoFit/>
          </a:bodyPr>
          <a:lstStyle/>
          <a:p>
            <a:r>
              <a:rPr lang="en-US" sz="3600" dirty="0">
                <a:solidFill>
                  <a:schemeClr val="tx1"/>
                </a:solidFill>
              </a:rPr>
              <a:t>hometown</a:t>
            </a:r>
          </a:p>
          <a:p>
            <a:r>
              <a:rPr lang="en-US" sz="3600" dirty="0" err="1">
                <a:solidFill>
                  <a:schemeClr val="tx1"/>
                </a:solidFill>
              </a:rPr>
              <a:t>subscriber_count</a:t>
            </a:r>
            <a:r>
              <a:rPr lang="en-US" sz="3600" dirty="0">
                <a:solidFill>
                  <a:schemeClr val="tx1"/>
                </a:solidFill>
              </a:rPr>
              <a:t> </a:t>
            </a:r>
          </a:p>
          <a:p>
            <a:r>
              <a:rPr lang="en-US" sz="3600" dirty="0" err="1">
                <a:solidFill>
                  <a:schemeClr val="tx1"/>
                </a:solidFill>
              </a:rPr>
              <a:t>friends_count</a:t>
            </a:r>
            <a:r>
              <a:rPr lang="en-US" sz="3600" dirty="0">
                <a:solidFill>
                  <a:schemeClr val="tx1"/>
                </a:solidFill>
              </a:rPr>
              <a:t> </a:t>
            </a:r>
          </a:p>
          <a:p>
            <a:r>
              <a:rPr lang="en-US" sz="3600" dirty="0" smtClean="0">
                <a:solidFill>
                  <a:schemeClr val="tx1"/>
                </a:solidFill>
              </a:rPr>
              <a:t>gender</a:t>
            </a:r>
            <a:endParaRPr lang="en-US" sz="3600" dirty="0">
              <a:solidFill>
                <a:schemeClr val="tx1"/>
              </a:solidFill>
            </a:endParaRPr>
          </a:p>
          <a:p>
            <a:r>
              <a:rPr lang="en-US" sz="3600" dirty="0" err="1">
                <a:solidFill>
                  <a:schemeClr val="tx1"/>
                </a:solidFill>
              </a:rPr>
              <a:t>subscribedto_count</a:t>
            </a:r>
            <a:endParaRPr lang="en-US" sz="3600" dirty="0">
              <a:solidFill>
                <a:schemeClr val="tx1"/>
              </a:solidFill>
            </a:endParaRPr>
          </a:p>
          <a:p>
            <a:r>
              <a:rPr lang="en-US" sz="3600" dirty="0" smtClean="0">
                <a:solidFill>
                  <a:schemeClr val="tx1"/>
                </a:solidFill>
              </a:rPr>
              <a:t>Education occupation</a:t>
            </a:r>
            <a:endParaRPr lang="en-US" sz="3600" dirty="0">
              <a:solidFill>
                <a:schemeClr val="tx1"/>
              </a:solidFill>
            </a:endParaRPr>
          </a:p>
          <a:p>
            <a:r>
              <a:rPr lang="en-US" sz="3600" dirty="0">
                <a:solidFill>
                  <a:schemeClr val="tx1"/>
                </a:solidFill>
              </a:rPr>
              <a:t>relationship status </a:t>
            </a:r>
            <a:r>
              <a:rPr lang="en-US" sz="3600" dirty="0" smtClean="0">
                <a:solidFill>
                  <a:schemeClr val="tx1"/>
                </a:solidFill>
              </a:rPr>
              <a:t>languages </a:t>
            </a:r>
            <a:endParaRPr lang="en-US" sz="3600" dirty="0">
              <a:solidFill>
                <a:schemeClr val="tx1"/>
              </a:solidFill>
            </a:endParaRPr>
          </a:p>
        </p:txBody>
      </p:sp>
      <p:sp>
        <p:nvSpPr>
          <p:cNvPr id="10" name="Rectangle 9"/>
          <p:cNvSpPr/>
          <p:nvPr/>
        </p:nvSpPr>
        <p:spPr>
          <a:xfrm>
            <a:off x="6073295" y="2539025"/>
            <a:ext cx="5450446" cy="4321183"/>
          </a:xfrm>
          <a:prstGeom prst="rect">
            <a:avLst/>
          </a:prstGeom>
        </p:spPr>
        <p:txBody>
          <a:bodyPr wrap="square">
            <a:spAutoFit/>
          </a:bodyPr>
          <a:lstStyle/>
          <a:p>
            <a:r>
              <a:rPr lang="en-US" sz="3600" dirty="0">
                <a:solidFill>
                  <a:schemeClr val="tx1"/>
                </a:solidFill>
              </a:rPr>
              <a:t>age</a:t>
            </a:r>
          </a:p>
          <a:p>
            <a:r>
              <a:rPr lang="en-US" sz="3600" dirty="0">
                <a:solidFill>
                  <a:schemeClr val="tx1"/>
                </a:solidFill>
              </a:rPr>
              <a:t>likes  </a:t>
            </a:r>
            <a:r>
              <a:rPr lang="en-US" sz="3600" dirty="0" smtClean="0">
                <a:solidFill>
                  <a:schemeClr val="tx1"/>
                </a:solidFill>
              </a:rPr>
              <a:t>scores</a:t>
            </a:r>
            <a:endParaRPr lang="en-US" sz="3600" dirty="0">
              <a:solidFill>
                <a:schemeClr val="tx1"/>
              </a:solidFill>
            </a:endParaRPr>
          </a:p>
          <a:p>
            <a:r>
              <a:rPr lang="en-US" sz="3600" dirty="0">
                <a:solidFill>
                  <a:schemeClr val="tx1"/>
                </a:solidFill>
              </a:rPr>
              <a:t>book </a:t>
            </a:r>
          </a:p>
          <a:p>
            <a:r>
              <a:rPr lang="en-US" sz="3600" dirty="0" smtClean="0">
                <a:solidFill>
                  <a:schemeClr val="tx1"/>
                </a:solidFill>
              </a:rPr>
              <a:t>Interests games </a:t>
            </a:r>
          </a:p>
          <a:p>
            <a:r>
              <a:rPr lang="en-US" sz="3600" dirty="0" smtClean="0">
                <a:solidFill>
                  <a:schemeClr val="tx1"/>
                </a:solidFill>
              </a:rPr>
              <a:t>Groups</a:t>
            </a:r>
          </a:p>
          <a:p>
            <a:r>
              <a:rPr lang="en-US" sz="3600" dirty="0" smtClean="0">
                <a:solidFill>
                  <a:schemeClr val="tx1"/>
                </a:solidFill>
              </a:rPr>
              <a:t>Movies music </a:t>
            </a:r>
          </a:p>
          <a:p>
            <a:r>
              <a:rPr lang="en-US" sz="3600" dirty="0" smtClean="0">
                <a:solidFill>
                  <a:schemeClr val="tx1"/>
                </a:solidFill>
              </a:rPr>
              <a:t>Sports television locations</a:t>
            </a:r>
            <a:endParaRPr lang="en-US" sz="3600" dirty="0">
              <a:solidFill>
                <a:schemeClr val="tx1"/>
              </a:solidFill>
            </a:endParaRPr>
          </a:p>
        </p:txBody>
      </p:sp>
    </p:spTree>
    <p:extLst>
      <p:ext uri="{BB962C8B-B14F-4D97-AF65-F5344CB8AC3E}">
        <p14:creationId xmlns:p14="http://schemas.microsoft.com/office/powerpoint/2010/main" val="4279833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Another intuition</a:t>
            </a:r>
          </a:p>
        </p:txBody>
      </p:sp>
      <p:sp>
        <p:nvSpPr>
          <p:cNvPr id="25603" name="Rectangle 19"/>
          <p:cNvSpPr>
            <a:spLocks noGrp="1" noChangeArrowheads="1"/>
          </p:cNvSpPr>
          <p:nvPr>
            <p:ph type="body" idx="1"/>
          </p:nvPr>
        </p:nvSpPr>
        <p:spPr/>
        <p:txBody>
          <a:bodyPr/>
          <a:lstStyle/>
          <a:p>
            <a:pPr eaLnBrk="1" hangingPunct="1"/>
            <a:r>
              <a:rPr lang="en-US">
                <a:latin typeface="Calibri" charset="0"/>
                <a:ea typeface="ＭＳ Ｐゴシック" charset="0"/>
                <a:cs typeface="ＭＳ Ｐゴシック" charset="0"/>
              </a:rPr>
              <a:t>If you have to place a fat separator between classes, you have less choices, and so  the capacity of the model has been decreased</a:t>
            </a:r>
          </a:p>
          <a:p>
            <a:pPr eaLnBrk="1" hangingPunct="1">
              <a:buFont typeface="Wingdings" charset="0"/>
              <a:buNone/>
            </a:pPr>
            <a:endParaRPr lang="en-US">
              <a:latin typeface="Calibri" charset="0"/>
              <a:ea typeface="ＭＳ Ｐゴシック" charset="0"/>
              <a:cs typeface="ＭＳ Ｐゴシック" charset="0"/>
            </a:endParaRPr>
          </a:p>
        </p:txBody>
      </p:sp>
      <p:sp>
        <p:nvSpPr>
          <p:cNvPr id="25604" name="Oval 3"/>
          <p:cNvSpPr>
            <a:spLocks noChangeArrowheads="1"/>
          </p:cNvSpPr>
          <p:nvPr/>
        </p:nvSpPr>
        <p:spPr bwMode="auto">
          <a:xfrm>
            <a:off x="2844800" y="5689600"/>
            <a:ext cx="203200" cy="203200"/>
          </a:xfrm>
          <a:prstGeom prst="ellipse">
            <a:avLst/>
          </a:prstGeom>
          <a:solidFill>
            <a:srgbClr val="990033"/>
          </a:solidFill>
          <a:ln w="9525">
            <a:solidFill>
              <a:schemeClr val="tx1"/>
            </a:solidFill>
            <a:round/>
            <a:headEnd/>
            <a:tailEnd/>
          </a:ln>
        </p:spPr>
        <p:txBody>
          <a:bodyPr wrap="none" lIns="121917" tIns="60958" rIns="121917" bIns="60958" anchor="ctr"/>
          <a:lstStyle/>
          <a:p>
            <a:endParaRPr lang="en-US"/>
          </a:p>
        </p:txBody>
      </p:sp>
      <p:sp>
        <p:nvSpPr>
          <p:cNvPr id="25605" name="Oval 4"/>
          <p:cNvSpPr>
            <a:spLocks noChangeArrowheads="1"/>
          </p:cNvSpPr>
          <p:nvPr/>
        </p:nvSpPr>
        <p:spPr bwMode="auto">
          <a:xfrm>
            <a:off x="6400800" y="62992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25606" name="Oval 5"/>
          <p:cNvSpPr>
            <a:spLocks noChangeArrowheads="1"/>
          </p:cNvSpPr>
          <p:nvPr/>
        </p:nvSpPr>
        <p:spPr bwMode="auto">
          <a:xfrm>
            <a:off x="3048000" y="6400800"/>
            <a:ext cx="203200" cy="203200"/>
          </a:xfrm>
          <a:prstGeom prst="ellipse">
            <a:avLst/>
          </a:prstGeom>
          <a:solidFill>
            <a:srgbClr val="990033"/>
          </a:solidFill>
          <a:ln w="9525">
            <a:solidFill>
              <a:schemeClr val="tx1"/>
            </a:solidFill>
            <a:round/>
            <a:headEnd/>
            <a:tailEnd/>
          </a:ln>
        </p:spPr>
        <p:txBody>
          <a:bodyPr wrap="none" lIns="121917" tIns="60958" rIns="121917" bIns="60958" anchor="ctr"/>
          <a:lstStyle/>
          <a:p>
            <a:endParaRPr lang="en-US"/>
          </a:p>
        </p:txBody>
      </p:sp>
      <p:sp>
        <p:nvSpPr>
          <p:cNvPr id="25607" name="Oval 6"/>
          <p:cNvSpPr>
            <a:spLocks noChangeArrowheads="1"/>
          </p:cNvSpPr>
          <p:nvPr/>
        </p:nvSpPr>
        <p:spPr bwMode="auto">
          <a:xfrm>
            <a:off x="3251200" y="7823200"/>
            <a:ext cx="203200" cy="203200"/>
          </a:xfrm>
          <a:prstGeom prst="ellipse">
            <a:avLst/>
          </a:prstGeom>
          <a:solidFill>
            <a:srgbClr val="990033"/>
          </a:solidFill>
          <a:ln w="9525">
            <a:solidFill>
              <a:schemeClr val="tx1"/>
            </a:solidFill>
            <a:round/>
            <a:headEnd/>
            <a:tailEnd/>
          </a:ln>
        </p:spPr>
        <p:txBody>
          <a:bodyPr wrap="none" lIns="121917" tIns="60958" rIns="121917" bIns="60958" anchor="ctr"/>
          <a:lstStyle/>
          <a:p>
            <a:endParaRPr lang="en-US"/>
          </a:p>
        </p:txBody>
      </p:sp>
      <p:sp>
        <p:nvSpPr>
          <p:cNvPr id="25608" name="Oval 7"/>
          <p:cNvSpPr>
            <a:spLocks noChangeArrowheads="1"/>
          </p:cNvSpPr>
          <p:nvPr/>
        </p:nvSpPr>
        <p:spPr bwMode="auto">
          <a:xfrm>
            <a:off x="4470400" y="5689600"/>
            <a:ext cx="203200" cy="203200"/>
          </a:xfrm>
          <a:prstGeom prst="ellipse">
            <a:avLst/>
          </a:prstGeom>
          <a:solidFill>
            <a:srgbClr val="990033"/>
          </a:solidFill>
          <a:ln w="9525">
            <a:solidFill>
              <a:schemeClr val="tx1"/>
            </a:solidFill>
            <a:round/>
            <a:headEnd/>
            <a:tailEnd/>
          </a:ln>
        </p:spPr>
        <p:txBody>
          <a:bodyPr wrap="none" lIns="121917" tIns="60958" rIns="121917" bIns="60958" anchor="ctr"/>
          <a:lstStyle/>
          <a:p>
            <a:endParaRPr lang="en-US"/>
          </a:p>
        </p:txBody>
      </p:sp>
      <p:sp>
        <p:nvSpPr>
          <p:cNvPr id="25609" name="Oval 8"/>
          <p:cNvSpPr>
            <a:spLocks noChangeArrowheads="1"/>
          </p:cNvSpPr>
          <p:nvPr/>
        </p:nvSpPr>
        <p:spPr bwMode="auto">
          <a:xfrm>
            <a:off x="2438400" y="7010400"/>
            <a:ext cx="203200" cy="203200"/>
          </a:xfrm>
          <a:prstGeom prst="ellipse">
            <a:avLst/>
          </a:prstGeom>
          <a:solidFill>
            <a:srgbClr val="990033"/>
          </a:solidFill>
          <a:ln w="9525">
            <a:solidFill>
              <a:schemeClr val="tx1"/>
            </a:solidFill>
            <a:round/>
            <a:headEnd/>
            <a:tailEnd/>
          </a:ln>
        </p:spPr>
        <p:txBody>
          <a:bodyPr wrap="none" lIns="121917" tIns="60958" rIns="121917" bIns="60958" anchor="ctr"/>
          <a:lstStyle/>
          <a:p>
            <a:endParaRPr lang="en-US"/>
          </a:p>
        </p:txBody>
      </p:sp>
      <p:sp>
        <p:nvSpPr>
          <p:cNvPr id="25610" name="Oval 9"/>
          <p:cNvSpPr>
            <a:spLocks noChangeArrowheads="1"/>
          </p:cNvSpPr>
          <p:nvPr/>
        </p:nvSpPr>
        <p:spPr bwMode="auto">
          <a:xfrm>
            <a:off x="3860800" y="6705600"/>
            <a:ext cx="203200" cy="203200"/>
          </a:xfrm>
          <a:prstGeom prst="ellipse">
            <a:avLst/>
          </a:prstGeom>
          <a:solidFill>
            <a:srgbClr val="990033"/>
          </a:solidFill>
          <a:ln w="9525">
            <a:solidFill>
              <a:schemeClr val="tx1"/>
            </a:solidFill>
            <a:round/>
            <a:headEnd/>
            <a:tailEnd/>
          </a:ln>
        </p:spPr>
        <p:txBody>
          <a:bodyPr wrap="none" lIns="121917" tIns="60958" rIns="121917" bIns="60958" anchor="ctr"/>
          <a:lstStyle/>
          <a:p>
            <a:endParaRPr lang="en-US"/>
          </a:p>
        </p:txBody>
      </p:sp>
      <p:sp>
        <p:nvSpPr>
          <p:cNvPr id="25611" name="Oval 10"/>
          <p:cNvSpPr>
            <a:spLocks noChangeArrowheads="1"/>
          </p:cNvSpPr>
          <p:nvPr/>
        </p:nvSpPr>
        <p:spPr bwMode="auto">
          <a:xfrm>
            <a:off x="4775200" y="6197600"/>
            <a:ext cx="203200" cy="203200"/>
          </a:xfrm>
          <a:prstGeom prst="ellipse">
            <a:avLst/>
          </a:prstGeom>
          <a:solidFill>
            <a:srgbClr val="990033"/>
          </a:solidFill>
          <a:ln w="9525">
            <a:solidFill>
              <a:schemeClr val="tx1"/>
            </a:solidFill>
            <a:round/>
            <a:headEnd/>
            <a:tailEnd/>
          </a:ln>
        </p:spPr>
        <p:txBody>
          <a:bodyPr wrap="none" lIns="121917" tIns="60958" rIns="121917" bIns="60958" anchor="ctr"/>
          <a:lstStyle/>
          <a:p>
            <a:endParaRPr lang="en-US"/>
          </a:p>
        </p:txBody>
      </p:sp>
      <p:sp>
        <p:nvSpPr>
          <p:cNvPr id="25612" name="Oval 11"/>
          <p:cNvSpPr>
            <a:spLocks noChangeArrowheads="1"/>
          </p:cNvSpPr>
          <p:nvPr/>
        </p:nvSpPr>
        <p:spPr bwMode="auto">
          <a:xfrm>
            <a:off x="4267200" y="7823200"/>
            <a:ext cx="203200" cy="203200"/>
          </a:xfrm>
          <a:prstGeom prst="ellipse">
            <a:avLst/>
          </a:prstGeom>
          <a:solidFill>
            <a:srgbClr val="990033"/>
          </a:solidFill>
          <a:ln w="9525">
            <a:solidFill>
              <a:schemeClr val="tx1"/>
            </a:solidFill>
            <a:round/>
            <a:headEnd/>
            <a:tailEnd/>
          </a:ln>
        </p:spPr>
        <p:txBody>
          <a:bodyPr wrap="none" lIns="121917" tIns="60958" rIns="121917" bIns="60958" anchor="ctr"/>
          <a:lstStyle/>
          <a:p>
            <a:endParaRPr lang="en-US"/>
          </a:p>
        </p:txBody>
      </p:sp>
      <p:sp>
        <p:nvSpPr>
          <p:cNvPr id="25613" name="Oval 12"/>
          <p:cNvSpPr>
            <a:spLocks noChangeArrowheads="1"/>
          </p:cNvSpPr>
          <p:nvPr/>
        </p:nvSpPr>
        <p:spPr bwMode="auto">
          <a:xfrm>
            <a:off x="6807200" y="71120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25614" name="Oval 13"/>
          <p:cNvSpPr>
            <a:spLocks noChangeArrowheads="1"/>
          </p:cNvSpPr>
          <p:nvPr/>
        </p:nvSpPr>
        <p:spPr bwMode="auto">
          <a:xfrm>
            <a:off x="7010400" y="54864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25615" name="Oval 14"/>
          <p:cNvSpPr>
            <a:spLocks noChangeArrowheads="1"/>
          </p:cNvSpPr>
          <p:nvPr/>
        </p:nvSpPr>
        <p:spPr bwMode="auto">
          <a:xfrm>
            <a:off x="8432800" y="56896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25616" name="Oval 15"/>
          <p:cNvSpPr>
            <a:spLocks noChangeArrowheads="1"/>
          </p:cNvSpPr>
          <p:nvPr/>
        </p:nvSpPr>
        <p:spPr bwMode="auto">
          <a:xfrm>
            <a:off x="7416800" y="58928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25617" name="Rectangle 21"/>
          <p:cNvSpPr>
            <a:spLocks noChangeArrowheads="1"/>
          </p:cNvSpPr>
          <p:nvPr/>
        </p:nvSpPr>
        <p:spPr bwMode="auto">
          <a:xfrm>
            <a:off x="5080000" y="4368800"/>
            <a:ext cx="1219200" cy="4572000"/>
          </a:xfrm>
          <a:prstGeom prst="rect">
            <a:avLst/>
          </a:prstGeom>
          <a:solidFill>
            <a:srgbClr val="00A000"/>
          </a:solidFill>
          <a:ln w="9525">
            <a:solidFill>
              <a:schemeClr val="tx1"/>
            </a:solidFill>
            <a:miter lim="800000"/>
            <a:headEnd/>
            <a:tailEnd/>
          </a:ln>
        </p:spPr>
        <p:txBody>
          <a:bodyPr wrap="none" lIns="121917" tIns="60958" rIns="121917" bIns="60958" anchor="ctr"/>
          <a:lstStyle/>
          <a:p>
            <a:endParaRPr lang="en-US"/>
          </a:p>
        </p:txBody>
      </p:sp>
      <p:sp>
        <p:nvSpPr>
          <p:cNvPr id="952342" name="Rectangle 22"/>
          <p:cNvSpPr>
            <a:spLocks noChangeArrowheads="1"/>
          </p:cNvSpPr>
          <p:nvPr/>
        </p:nvSpPr>
        <p:spPr bwMode="auto">
          <a:xfrm rot="1200000">
            <a:off x="5080000" y="4267200"/>
            <a:ext cx="1219200" cy="4572000"/>
          </a:xfrm>
          <a:prstGeom prst="rect">
            <a:avLst/>
          </a:prstGeom>
          <a:solidFill>
            <a:srgbClr val="00A000"/>
          </a:solidFill>
          <a:ln w="9525">
            <a:solidFill>
              <a:schemeClr val="tx1"/>
            </a:solidFill>
            <a:miter lim="800000"/>
            <a:headEnd/>
            <a:tailEnd/>
          </a:ln>
        </p:spPr>
        <p:txBody>
          <a:bodyPr wrap="none" lIns="121917" tIns="60958" rIns="121917" bIns="60958" anchor="ctr"/>
          <a:lstStyle/>
          <a:p>
            <a:endParaRPr lang="en-US"/>
          </a:p>
        </p:txBody>
      </p:sp>
      <p:sp>
        <p:nvSpPr>
          <p:cNvPr id="952343" name="Rectangle 23"/>
          <p:cNvSpPr>
            <a:spLocks noChangeArrowheads="1"/>
          </p:cNvSpPr>
          <p:nvPr/>
        </p:nvSpPr>
        <p:spPr bwMode="auto">
          <a:xfrm rot="-1200000">
            <a:off x="5181600" y="4165600"/>
            <a:ext cx="1219200" cy="4572000"/>
          </a:xfrm>
          <a:prstGeom prst="rect">
            <a:avLst/>
          </a:prstGeom>
          <a:solidFill>
            <a:srgbClr val="00A000"/>
          </a:solidFill>
          <a:ln w="9525">
            <a:solidFill>
              <a:schemeClr val="tx1"/>
            </a:solidFill>
            <a:miter lim="800000"/>
            <a:headEnd/>
            <a:tailEnd/>
          </a:ln>
        </p:spPr>
        <p:txBody>
          <a:bodyPr wrap="none" lIns="121917" tIns="60958" rIns="121917" bIns="60958" anchor="ctr"/>
          <a:lstStyle/>
          <a:p>
            <a:endParaRPr lang="en-US"/>
          </a:p>
        </p:txBody>
      </p:sp>
      <p:sp>
        <p:nvSpPr>
          <p:cNvPr id="25620" name="TextBox 4"/>
          <p:cNvSpPr txBox="1">
            <a:spLocks noChangeArrowheads="1"/>
          </p:cNvSpPr>
          <p:nvPr/>
        </p:nvSpPr>
        <p:spPr bwMode="auto">
          <a:xfrm>
            <a:off x="10160000" y="-15231"/>
            <a:ext cx="1445725" cy="39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100">
                <a:solidFill>
                  <a:srgbClr val="FBFCFF"/>
                </a:solidFill>
              </a:rPr>
              <a:t>Sec. 15.1</a:t>
            </a:r>
          </a:p>
        </p:txBody>
      </p:sp>
    </p:spTree>
    <p:extLst>
      <p:ext uri="{BB962C8B-B14F-4D97-AF65-F5344CB8AC3E}">
        <p14:creationId xmlns:p14="http://schemas.microsoft.com/office/powerpoint/2010/main" val="5296225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2" grpId="0" animBg="1"/>
      <p:bldP spid="952343"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pic>
        <p:nvPicPr>
          <p:cNvPr id="8" name="Picture 7"/>
          <p:cNvPicPr>
            <a:picLocks noChangeAspect="1"/>
          </p:cNvPicPr>
          <p:nvPr/>
        </p:nvPicPr>
        <p:blipFill>
          <a:blip r:embed="rId2"/>
          <a:stretch>
            <a:fillRect/>
          </a:stretch>
        </p:blipFill>
        <p:spPr>
          <a:xfrm>
            <a:off x="0" y="2616167"/>
            <a:ext cx="12421691" cy="5694438"/>
          </a:xfrm>
          <a:prstGeom prst="rect">
            <a:avLst/>
          </a:prstGeom>
        </p:spPr>
      </p:pic>
    </p:spTree>
    <p:extLst>
      <p:ext uri="{BB962C8B-B14F-4D97-AF65-F5344CB8AC3E}">
        <p14:creationId xmlns:p14="http://schemas.microsoft.com/office/powerpoint/2010/main" val="20484204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812800" y="508000"/>
            <a:ext cx="10363200" cy="812800"/>
          </a:xfrm>
          <a:noFill/>
          <a:extLst>
            <a:ext uri="{909E8E84-426E-40dd-AFC4-6F175D3DCCD1}">
              <a14:hiddenFill xmlns:a14="http://schemas.microsoft.com/office/drawing/2010/main">
                <a:solidFill>
                  <a:srgbClr val="006600"/>
                </a:solidFill>
              </a14:hiddenFill>
            </a:ext>
          </a:extLst>
        </p:spPr>
        <p:txBody>
          <a:bodyPr/>
          <a:lstStyle/>
          <a:p>
            <a:r>
              <a:rPr lang="en-US"/>
              <a:t>Maximization of margin</a:t>
            </a:r>
          </a:p>
        </p:txBody>
      </p:sp>
      <p:sp>
        <p:nvSpPr>
          <p:cNvPr id="751619" name="Rectangle 3"/>
          <p:cNvSpPr>
            <a:spLocks noGrp="1" noChangeArrowheads="1"/>
          </p:cNvSpPr>
          <p:nvPr>
            <p:ph type="body" idx="1"/>
          </p:nvPr>
        </p:nvSpPr>
        <p:spPr>
          <a:xfrm>
            <a:off x="893233" y="7941734"/>
            <a:ext cx="11093451" cy="632884"/>
          </a:xfrm>
          <a:noFill/>
          <a:extLst>
            <a:ext uri="{909E8E84-426E-40dd-AFC4-6F175D3DCCD1}">
              <a14:hiddenFill xmlns:a14="http://schemas.microsoft.com/office/drawing/2010/main">
                <a:solidFill>
                  <a:srgbClr val="006600"/>
                </a:solidFill>
              </a14:hiddenFill>
            </a:ext>
          </a:extLst>
        </p:spPr>
        <p:txBody>
          <a:bodyPr/>
          <a:lstStyle/>
          <a:p>
            <a:pPr marL="0" indent="0">
              <a:buNone/>
            </a:pPr>
            <a:r>
              <a:rPr lang="en-US"/>
              <a:t>Among all discriminating hyperplanes there is one that is clearly better.</a:t>
            </a:r>
          </a:p>
        </p:txBody>
      </p:sp>
      <p:pic>
        <p:nvPicPr>
          <p:cNvPr id="751624" name="Picture 8" descr="marg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668" y="1593851"/>
            <a:ext cx="795443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5557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812800" y="508000"/>
            <a:ext cx="10363200" cy="812800"/>
          </a:xfrm>
          <a:noFill/>
          <a:extLst>
            <a:ext uri="{909E8E84-426E-40dd-AFC4-6F175D3DCCD1}">
              <a14:hiddenFill xmlns:a14="http://schemas.microsoft.com/office/drawing/2010/main">
                <a:solidFill>
                  <a:srgbClr val="006600"/>
                </a:solidFill>
              </a14:hiddenFill>
            </a:ext>
          </a:extLst>
        </p:spPr>
        <p:txBody>
          <a:bodyPr/>
          <a:lstStyle/>
          <a:p>
            <a:r>
              <a:rPr lang="en-US"/>
              <a:t>Maximization of margin</a:t>
            </a:r>
          </a:p>
        </p:txBody>
      </p:sp>
      <p:sp>
        <p:nvSpPr>
          <p:cNvPr id="752643" name="Rectangle 3"/>
          <p:cNvSpPr>
            <a:spLocks noGrp="1" noChangeArrowheads="1"/>
          </p:cNvSpPr>
          <p:nvPr>
            <p:ph type="body" idx="1"/>
          </p:nvPr>
        </p:nvSpPr>
        <p:spPr>
          <a:xfrm>
            <a:off x="905934" y="7054851"/>
            <a:ext cx="11029951" cy="1608667"/>
          </a:xfrm>
          <a:noFill/>
          <a:extLst>
            <a:ext uri="{909E8E84-426E-40dd-AFC4-6F175D3DCCD1}">
              <a14:hiddenFill xmlns:a14="http://schemas.microsoft.com/office/drawing/2010/main">
                <a:solidFill>
                  <a:srgbClr val="006600"/>
                </a:solidFill>
              </a14:hiddenFill>
            </a:ext>
          </a:extLst>
        </p:spPr>
        <p:txBody>
          <a:bodyPr/>
          <a:lstStyle/>
          <a:p>
            <a:pPr marL="0" indent="0">
              <a:buNone/>
            </a:pPr>
            <a:r>
              <a:rPr lang="en-US" sz="3200" i="1">
                <a:latin typeface="Times New Roman" charset="0"/>
              </a:rPr>
              <a:t>g</a:t>
            </a:r>
            <a:r>
              <a:rPr lang="en-US" sz="3200">
                <a:latin typeface="Times New Roman" charset="0"/>
              </a:rPr>
              <a:t>(</a:t>
            </a:r>
            <a:r>
              <a:rPr lang="en-US" sz="3200" b="1">
                <a:latin typeface="Times New Roman" charset="0"/>
              </a:rPr>
              <a:t>X</a:t>
            </a:r>
            <a:r>
              <a:rPr lang="en-US" sz="3200">
                <a:latin typeface="Times New Roman" charset="0"/>
              </a:rPr>
              <a:t>)=</a:t>
            </a:r>
            <a:r>
              <a:rPr lang="en-US" sz="3200" b="1">
                <a:latin typeface="Times New Roman" charset="0"/>
              </a:rPr>
              <a:t>W</a:t>
            </a:r>
            <a:r>
              <a:rPr lang="en-US" sz="3200" baseline="30000">
                <a:latin typeface="Times New Roman" charset="0"/>
              </a:rPr>
              <a:t>T</a:t>
            </a:r>
            <a:r>
              <a:rPr lang="en-US" sz="3200" b="1">
                <a:latin typeface="Times New Roman" charset="0"/>
              </a:rPr>
              <a:t>X</a:t>
            </a:r>
            <a:r>
              <a:rPr lang="en-US" sz="3200">
                <a:latin typeface="Times New Roman" charset="0"/>
              </a:rPr>
              <a:t>+</a:t>
            </a:r>
            <a:r>
              <a:rPr lang="en-US" sz="3200" i="1">
                <a:latin typeface="Times New Roman" charset="0"/>
              </a:rPr>
              <a:t>W</a:t>
            </a:r>
            <a:r>
              <a:rPr lang="en-US" sz="3200" baseline="-25000">
                <a:latin typeface="Times New Roman" charset="0"/>
              </a:rPr>
              <a:t>0</a:t>
            </a:r>
            <a:r>
              <a:rPr lang="en-US" sz="3200" b="1">
                <a:latin typeface="Times New Roman" charset="0"/>
              </a:rPr>
              <a:t> </a:t>
            </a:r>
            <a:r>
              <a:rPr lang="en-US"/>
              <a:t>is the discriminant function, </a:t>
            </a:r>
            <a:r>
              <a:rPr lang="en-US" sz="3200" i="1">
                <a:latin typeface="Times New Roman" charset="0"/>
              </a:rPr>
              <a:t>g</a:t>
            </a:r>
            <a:r>
              <a:rPr lang="en-US" sz="3200">
                <a:latin typeface="Times New Roman" charset="0"/>
              </a:rPr>
              <a:t>(</a:t>
            </a:r>
            <a:r>
              <a:rPr lang="en-US" sz="3200" b="1">
                <a:latin typeface="Times New Roman" charset="0"/>
              </a:rPr>
              <a:t>X</a:t>
            </a:r>
            <a:r>
              <a:rPr lang="en-US" sz="3200">
                <a:latin typeface="Times New Roman" charset="0"/>
              </a:rPr>
              <a:t>)/||</a:t>
            </a:r>
            <a:r>
              <a:rPr lang="en-US" sz="3200" b="1">
                <a:latin typeface="Times New Roman" charset="0"/>
              </a:rPr>
              <a:t>W</a:t>
            </a:r>
            <a:r>
              <a:rPr lang="en-US" sz="3200">
                <a:latin typeface="Times New Roman" charset="0"/>
              </a:rPr>
              <a:t>|| </a:t>
            </a:r>
            <a:r>
              <a:rPr lang="en-US"/>
              <a:t>is the distance</a:t>
            </a:r>
          </a:p>
          <a:p>
            <a:pPr marL="0" indent="0">
              <a:buNone/>
            </a:pPr>
            <a:r>
              <a:rPr lang="en-US"/>
              <a:t>and the best discriminating hyperplane should maximize the distance between the </a:t>
            </a:r>
            <a:r>
              <a:rPr lang="en-US" sz="3200" i="1">
                <a:latin typeface="Times New Roman" charset="0"/>
              </a:rPr>
              <a:t>g</a:t>
            </a:r>
            <a:r>
              <a:rPr lang="en-US" sz="3200">
                <a:latin typeface="Times New Roman" charset="0"/>
              </a:rPr>
              <a:t>(</a:t>
            </a:r>
            <a:r>
              <a:rPr lang="en-US" sz="3200" b="1">
                <a:latin typeface="Times New Roman" charset="0"/>
              </a:rPr>
              <a:t>X</a:t>
            </a:r>
            <a:r>
              <a:rPr lang="en-US" sz="3200">
                <a:latin typeface="Times New Roman" charset="0"/>
              </a:rPr>
              <a:t>)=0 </a:t>
            </a:r>
            <a:r>
              <a:rPr lang="en-US"/>
              <a:t>plane and the data samples. </a:t>
            </a:r>
          </a:p>
        </p:txBody>
      </p:sp>
      <p:grpSp>
        <p:nvGrpSpPr>
          <p:cNvPr id="752677" name="Group 37"/>
          <p:cNvGrpSpPr>
            <a:grpSpLocks/>
          </p:cNvGrpSpPr>
          <p:nvPr/>
        </p:nvGrpSpPr>
        <p:grpSpPr bwMode="auto">
          <a:xfrm>
            <a:off x="2063751" y="1684868"/>
            <a:ext cx="8011583" cy="5287433"/>
            <a:chOff x="975" y="917"/>
            <a:chExt cx="3785" cy="2498"/>
          </a:xfrm>
        </p:grpSpPr>
        <p:sp>
          <p:nvSpPr>
            <p:cNvPr id="752646" name="Line 6"/>
            <p:cNvSpPr>
              <a:spLocks noChangeShapeType="1"/>
            </p:cNvSpPr>
            <p:nvPr/>
          </p:nvSpPr>
          <p:spPr bwMode="auto">
            <a:xfrm flipV="1">
              <a:off x="1006" y="3329"/>
              <a:ext cx="3754" cy="1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52647" name="Line 7"/>
            <p:cNvSpPr>
              <a:spLocks noChangeShapeType="1"/>
            </p:cNvSpPr>
            <p:nvPr/>
          </p:nvSpPr>
          <p:spPr bwMode="auto">
            <a:xfrm flipV="1">
              <a:off x="1007" y="1013"/>
              <a:ext cx="0" cy="233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52648" name="Line 8"/>
            <p:cNvSpPr>
              <a:spLocks noChangeShapeType="1"/>
            </p:cNvSpPr>
            <p:nvPr/>
          </p:nvSpPr>
          <p:spPr bwMode="auto">
            <a:xfrm>
              <a:off x="1231" y="1540"/>
              <a:ext cx="2759" cy="18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52649" name="Line 9"/>
            <p:cNvSpPr>
              <a:spLocks noChangeShapeType="1"/>
            </p:cNvSpPr>
            <p:nvPr/>
          </p:nvSpPr>
          <p:spPr bwMode="auto">
            <a:xfrm>
              <a:off x="1240" y="2016"/>
              <a:ext cx="2079" cy="139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52650" name="Line 10"/>
            <p:cNvSpPr>
              <a:spLocks noChangeShapeType="1"/>
            </p:cNvSpPr>
            <p:nvPr/>
          </p:nvSpPr>
          <p:spPr bwMode="auto">
            <a:xfrm>
              <a:off x="1349" y="1119"/>
              <a:ext cx="3268" cy="21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52651" name="Oval 11"/>
            <p:cNvSpPr>
              <a:spLocks noChangeArrowheads="1"/>
            </p:cNvSpPr>
            <p:nvPr/>
          </p:nvSpPr>
          <p:spPr bwMode="auto">
            <a:xfrm>
              <a:off x="2292" y="1328"/>
              <a:ext cx="127" cy="12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52" name="Oval 12"/>
            <p:cNvSpPr>
              <a:spLocks noChangeArrowheads="1"/>
            </p:cNvSpPr>
            <p:nvPr/>
          </p:nvSpPr>
          <p:spPr bwMode="auto">
            <a:xfrm>
              <a:off x="2198" y="1591"/>
              <a:ext cx="127" cy="12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53" name="Oval 13"/>
            <p:cNvSpPr>
              <a:spLocks noChangeArrowheads="1"/>
            </p:cNvSpPr>
            <p:nvPr/>
          </p:nvSpPr>
          <p:spPr bwMode="auto">
            <a:xfrm>
              <a:off x="2564" y="1600"/>
              <a:ext cx="127" cy="12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54" name="Oval 14"/>
            <p:cNvSpPr>
              <a:spLocks noChangeArrowheads="1"/>
            </p:cNvSpPr>
            <p:nvPr/>
          </p:nvSpPr>
          <p:spPr bwMode="auto">
            <a:xfrm>
              <a:off x="2907" y="1718"/>
              <a:ext cx="127" cy="12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55" name="Oval 15"/>
            <p:cNvSpPr>
              <a:spLocks noChangeArrowheads="1"/>
            </p:cNvSpPr>
            <p:nvPr/>
          </p:nvSpPr>
          <p:spPr bwMode="auto">
            <a:xfrm>
              <a:off x="2963" y="1302"/>
              <a:ext cx="127" cy="12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56" name="Oval 16"/>
            <p:cNvSpPr>
              <a:spLocks noChangeArrowheads="1"/>
            </p:cNvSpPr>
            <p:nvPr/>
          </p:nvSpPr>
          <p:spPr bwMode="auto">
            <a:xfrm>
              <a:off x="3293" y="1608"/>
              <a:ext cx="127" cy="12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57" name="Oval 17"/>
            <p:cNvSpPr>
              <a:spLocks noChangeArrowheads="1"/>
            </p:cNvSpPr>
            <p:nvPr/>
          </p:nvSpPr>
          <p:spPr bwMode="auto">
            <a:xfrm>
              <a:off x="3108" y="2144"/>
              <a:ext cx="127" cy="12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58" name="Oval 18"/>
            <p:cNvSpPr>
              <a:spLocks noChangeArrowheads="1"/>
            </p:cNvSpPr>
            <p:nvPr/>
          </p:nvSpPr>
          <p:spPr bwMode="auto">
            <a:xfrm>
              <a:off x="3165" y="2317"/>
              <a:ext cx="127" cy="12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59" name="Rectangle 19"/>
            <p:cNvSpPr>
              <a:spLocks noChangeArrowheads="1"/>
            </p:cNvSpPr>
            <p:nvPr/>
          </p:nvSpPr>
          <p:spPr bwMode="auto">
            <a:xfrm>
              <a:off x="1716" y="2498"/>
              <a:ext cx="109" cy="1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60" name="Rectangle 20"/>
            <p:cNvSpPr>
              <a:spLocks noChangeArrowheads="1"/>
            </p:cNvSpPr>
            <p:nvPr/>
          </p:nvSpPr>
          <p:spPr bwMode="auto">
            <a:xfrm>
              <a:off x="1852" y="2634"/>
              <a:ext cx="109" cy="1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61" name="Rectangle 21"/>
            <p:cNvSpPr>
              <a:spLocks noChangeArrowheads="1"/>
            </p:cNvSpPr>
            <p:nvPr/>
          </p:nvSpPr>
          <p:spPr bwMode="auto">
            <a:xfrm>
              <a:off x="2116" y="2855"/>
              <a:ext cx="109" cy="1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62" name="Rectangle 22"/>
            <p:cNvSpPr>
              <a:spLocks noChangeArrowheads="1"/>
            </p:cNvSpPr>
            <p:nvPr/>
          </p:nvSpPr>
          <p:spPr bwMode="auto">
            <a:xfrm>
              <a:off x="1954" y="3076"/>
              <a:ext cx="109" cy="1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63" name="Rectangle 23"/>
            <p:cNvSpPr>
              <a:spLocks noChangeArrowheads="1"/>
            </p:cNvSpPr>
            <p:nvPr/>
          </p:nvSpPr>
          <p:spPr bwMode="auto">
            <a:xfrm>
              <a:off x="2260" y="3042"/>
              <a:ext cx="109" cy="1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64" name="Rectangle 24"/>
            <p:cNvSpPr>
              <a:spLocks noChangeArrowheads="1"/>
            </p:cNvSpPr>
            <p:nvPr/>
          </p:nvSpPr>
          <p:spPr bwMode="auto">
            <a:xfrm>
              <a:off x="2523" y="3057"/>
              <a:ext cx="109" cy="1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65" name="Rectangle 25"/>
            <p:cNvSpPr>
              <a:spLocks noChangeArrowheads="1"/>
            </p:cNvSpPr>
            <p:nvPr/>
          </p:nvSpPr>
          <p:spPr bwMode="auto">
            <a:xfrm>
              <a:off x="1683" y="2866"/>
              <a:ext cx="109" cy="1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66" name="Rectangle 26"/>
            <p:cNvSpPr>
              <a:spLocks noChangeArrowheads="1"/>
            </p:cNvSpPr>
            <p:nvPr/>
          </p:nvSpPr>
          <p:spPr bwMode="auto">
            <a:xfrm>
              <a:off x="2226" y="2644"/>
              <a:ext cx="109" cy="1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2667" name="Line 27"/>
            <p:cNvSpPr>
              <a:spLocks noChangeShapeType="1"/>
            </p:cNvSpPr>
            <p:nvPr/>
          </p:nvSpPr>
          <p:spPr bwMode="auto">
            <a:xfrm flipH="1">
              <a:off x="3013" y="2389"/>
              <a:ext cx="213" cy="321"/>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52668" name="Text Box 28"/>
            <p:cNvSpPr txBox="1">
              <a:spLocks noChangeArrowheads="1"/>
            </p:cNvSpPr>
            <p:nvPr/>
          </p:nvSpPr>
          <p:spPr bwMode="auto">
            <a:xfrm>
              <a:off x="3074" y="2523"/>
              <a:ext cx="73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200">
                  <a:latin typeface="Times New Roman" charset="0"/>
                </a:rPr>
                <a:t>1/||</a:t>
              </a:r>
              <a:r>
                <a:rPr lang="en-US" sz="3200" b="1">
                  <a:latin typeface="Times New Roman" charset="0"/>
                </a:rPr>
                <a:t>W</a:t>
              </a:r>
              <a:r>
                <a:rPr lang="en-US" sz="3200">
                  <a:latin typeface="Times New Roman" charset="0"/>
                </a:rPr>
                <a:t>||</a:t>
              </a:r>
              <a:endParaRPr lang="pl-PL" sz="3200">
                <a:latin typeface="Times New Roman" charset="0"/>
              </a:endParaRPr>
            </a:p>
          </p:txBody>
        </p:sp>
        <p:sp>
          <p:nvSpPr>
            <p:cNvPr id="752669" name="Text Box 29"/>
            <p:cNvSpPr txBox="1">
              <a:spLocks noChangeArrowheads="1"/>
            </p:cNvSpPr>
            <p:nvPr/>
          </p:nvSpPr>
          <p:spPr bwMode="auto">
            <a:xfrm>
              <a:off x="3777" y="1752"/>
              <a:ext cx="84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200" i="1">
                  <a:latin typeface="Times New Roman" charset="0"/>
                </a:rPr>
                <a:t>g</a:t>
              </a:r>
              <a:r>
                <a:rPr lang="en-US" sz="3200">
                  <a:latin typeface="Times New Roman" charset="0"/>
                </a:rPr>
                <a:t>(</a:t>
              </a:r>
              <a:r>
                <a:rPr lang="en-US" sz="3200" b="1">
                  <a:latin typeface="Times New Roman" charset="0"/>
                </a:rPr>
                <a:t>X</a:t>
              </a:r>
              <a:r>
                <a:rPr lang="en-US" sz="3200">
                  <a:latin typeface="Times New Roman" charset="0"/>
                </a:rPr>
                <a:t>)&gt; +1</a:t>
              </a:r>
              <a:endParaRPr lang="pl-PL" sz="3200">
                <a:latin typeface="Times New Roman" charset="0"/>
              </a:endParaRPr>
            </a:p>
          </p:txBody>
        </p:sp>
        <p:sp>
          <p:nvSpPr>
            <p:cNvPr id="752670" name="Text Box 30"/>
            <p:cNvSpPr txBox="1">
              <a:spLocks noChangeArrowheads="1"/>
            </p:cNvSpPr>
            <p:nvPr/>
          </p:nvSpPr>
          <p:spPr bwMode="auto">
            <a:xfrm>
              <a:off x="990" y="2549"/>
              <a:ext cx="84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200" i="1">
                  <a:latin typeface="Times New Roman" charset="0"/>
                </a:rPr>
                <a:t>g</a:t>
              </a:r>
              <a:r>
                <a:rPr lang="en-US" sz="3200">
                  <a:latin typeface="Times New Roman" charset="0"/>
                </a:rPr>
                <a:t>(</a:t>
              </a:r>
              <a:r>
                <a:rPr lang="en-US" sz="3200" b="1">
                  <a:latin typeface="Times New Roman" charset="0"/>
                </a:rPr>
                <a:t>X</a:t>
              </a:r>
              <a:r>
                <a:rPr lang="en-US" sz="3200">
                  <a:latin typeface="Times New Roman" charset="0"/>
                </a:rPr>
                <a:t>)&lt; </a:t>
              </a:r>
              <a:r>
                <a:rPr lang="en-US" sz="3200">
                  <a:latin typeface="Symbol" charset="0"/>
                </a:rPr>
                <a:t>-</a:t>
              </a:r>
              <a:r>
                <a:rPr lang="en-US" sz="3200">
                  <a:latin typeface="Times New Roman" charset="0"/>
                </a:rPr>
                <a:t>1</a:t>
              </a:r>
              <a:endParaRPr lang="pl-PL" sz="3200">
                <a:latin typeface="Times New Roman" charset="0"/>
              </a:endParaRPr>
            </a:p>
          </p:txBody>
        </p:sp>
        <p:sp>
          <p:nvSpPr>
            <p:cNvPr id="752671" name="Text Box 31"/>
            <p:cNvSpPr txBox="1">
              <a:spLocks noChangeArrowheads="1"/>
            </p:cNvSpPr>
            <p:nvPr/>
          </p:nvSpPr>
          <p:spPr bwMode="auto">
            <a:xfrm>
              <a:off x="1384" y="917"/>
              <a:ext cx="84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200" i="1">
                  <a:latin typeface="Times New Roman" charset="0"/>
                </a:rPr>
                <a:t>g</a:t>
              </a:r>
              <a:r>
                <a:rPr lang="en-US" sz="3200">
                  <a:latin typeface="Times New Roman" charset="0"/>
                </a:rPr>
                <a:t>(</a:t>
              </a:r>
              <a:r>
                <a:rPr lang="en-US" sz="3200" b="1">
                  <a:latin typeface="Times New Roman" charset="0"/>
                </a:rPr>
                <a:t>X</a:t>
              </a:r>
              <a:r>
                <a:rPr lang="en-US" sz="3200">
                  <a:latin typeface="Times New Roman" charset="0"/>
                </a:rPr>
                <a:t>)=+1</a:t>
              </a:r>
              <a:endParaRPr lang="pl-PL" sz="3200">
                <a:latin typeface="Times New Roman" charset="0"/>
              </a:endParaRPr>
            </a:p>
          </p:txBody>
        </p:sp>
        <p:sp>
          <p:nvSpPr>
            <p:cNvPr id="752672" name="Text Box 32"/>
            <p:cNvSpPr txBox="1">
              <a:spLocks noChangeArrowheads="1"/>
            </p:cNvSpPr>
            <p:nvPr/>
          </p:nvSpPr>
          <p:spPr bwMode="auto">
            <a:xfrm>
              <a:off x="975" y="1775"/>
              <a:ext cx="84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200" i="1">
                  <a:latin typeface="Times New Roman" charset="0"/>
                </a:rPr>
                <a:t>g</a:t>
              </a:r>
              <a:r>
                <a:rPr lang="en-US" sz="3200">
                  <a:latin typeface="Times New Roman" charset="0"/>
                </a:rPr>
                <a:t>(</a:t>
              </a:r>
              <a:r>
                <a:rPr lang="en-US" sz="3200" b="1">
                  <a:latin typeface="Times New Roman" charset="0"/>
                </a:rPr>
                <a:t>X</a:t>
              </a:r>
              <a:r>
                <a:rPr lang="en-US" sz="3200">
                  <a:latin typeface="Times New Roman" charset="0"/>
                </a:rPr>
                <a:t>)=</a:t>
              </a:r>
              <a:r>
                <a:rPr lang="en-US" sz="3200">
                  <a:latin typeface="Symbol" charset="0"/>
                </a:rPr>
                <a:t>-</a:t>
              </a:r>
              <a:r>
                <a:rPr lang="en-US" sz="3200">
                  <a:latin typeface="Times New Roman" charset="0"/>
                </a:rPr>
                <a:t>1</a:t>
              </a:r>
              <a:endParaRPr lang="pl-PL" sz="3200">
                <a:latin typeface="Times New Roman" charset="0"/>
              </a:endParaRPr>
            </a:p>
          </p:txBody>
        </p:sp>
        <p:sp>
          <p:nvSpPr>
            <p:cNvPr id="752673" name="Line 33"/>
            <p:cNvSpPr>
              <a:spLocks noChangeShapeType="1"/>
            </p:cNvSpPr>
            <p:nvPr/>
          </p:nvSpPr>
          <p:spPr bwMode="auto">
            <a:xfrm flipH="1">
              <a:off x="2344" y="2506"/>
              <a:ext cx="382" cy="534"/>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752675" name="Object 35"/>
            <p:cNvGraphicFramePr>
              <a:graphicFrameLocks noChangeAspect="1"/>
            </p:cNvGraphicFramePr>
            <p:nvPr/>
          </p:nvGraphicFramePr>
          <p:xfrm>
            <a:off x="2272" y="2030"/>
            <a:ext cx="563" cy="580"/>
          </p:xfrm>
          <a:graphic>
            <a:graphicData uri="http://schemas.openxmlformats.org/presentationml/2006/ole">
              <mc:AlternateContent xmlns:mc="http://schemas.openxmlformats.org/markup-compatibility/2006">
                <mc:Choice xmlns:v="urn:schemas-microsoft-com:vml" Requires="v">
                  <p:oleObj spid="_x0000_s73740" name="Equation" r:id="rId3" imgW="431640" imgH="444240" progId="Equation.3">
                    <p:embed/>
                  </p:oleObj>
                </mc:Choice>
                <mc:Fallback>
                  <p:oleObj name="Equation" r:id="rId3" imgW="4316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2" y="2030"/>
                          <a:ext cx="563" cy="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52676" name="Text Box 36"/>
            <p:cNvSpPr txBox="1">
              <a:spLocks noChangeArrowheads="1"/>
            </p:cNvSpPr>
            <p:nvPr/>
          </p:nvSpPr>
          <p:spPr bwMode="auto">
            <a:xfrm>
              <a:off x="2039" y="3093"/>
              <a:ext cx="38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200" b="1">
                  <a:latin typeface="Times New Roman" charset="0"/>
                </a:rPr>
                <a:t>X</a:t>
              </a:r>
              <a:r>
                <a:rPr lang="en-US" sz="3200" b="1">
                  <a:latin typeface="Times New Roman" charset="0"/>
                  <a:sym typeface="Symbol" charset="0"/>
                </a:rPr>
                <a:t></a:t>
              </a:r>
              <a:endParaRPr lang="en-US" sz="3200">
                <a:latin typeface="Symbol" charset="0"/>
                <a:sym typeface="Symbol" charset="0"/>
              </a:endParaRPr>
            </a:p>
          </p:txBody>
        </p:sp>
      </p:grpSp>
    </p:spTree>
    <p:extLst>
      <p:ext uri="{BB962C8B-B14F-4D97-AF65-F5344CB8AC3E}">
        <p14:creationId xmlns:p14="http://schemas.microsoft.com/office/powerpoint/2010/main" val="19676752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6234" y="203201"/>
            <a:ext cx="11222567" cy="1621367"/>
          </a:xfrm>
        </p:spPr>
        <p:txBody>
          <a:bodyPr/>
          <a:lstStyle/>
          <a:p>
            <a:pPr eaLnBrk="1" hangingPunct="1"/>
            <a:r>
              <a:rPr lang="en-US" sz="4800">
                <a:latin typeface="Calibri" charset="0"/>
                <a:ea typeface="ＭＳ Ｐゴシック" charset="0"/>
                <a:cs typeface="ＭＳ Ｐゴシック" charset="0"/>
              </a:rPr>
              <a:t>Linear Support Vector Machine (SVM)</a:t>
            </a:r>
          </a:p>
        </p:txBody>
      </p:sp>
      <p:sp>
        <p:nvSpPr>
          <p:cNvPr id="31747" name="Rectangle 3"/>
          <p:cNvSpPr>
            <a:spLocks noGrp="1" noChangeArrowheads="1"/>
          </p:cNvSpPr>
          <p:nvPr>
            <p:ph type="body" idx="1"/>
          </p:nvPr>
        </p:nvSpPr>
        <p:spPr>
          <a:xfrm>
            <a:off x="755651" y="2641600"/>
            <a:ext cx="9404349" cy="5791200"/>
          </a:xfrm>
          <a:noFill/>
        </p:spPr>
        <p:txBody>
          <a:bodyPr/>
          <a:lstStyle/>
          <a:p>
            <a:pPr marL="626518" indent="-626518">
              <a:lnSpc>
                <a:spcPct val="90000"/>
              </a:lnSpc>
            </a:pPr>
            <a:endParaRPr lang="en-US" sz="2500">
              <a:latin typeface="Calibri" charset="0"/>
              <a:ea typeface="ＭＳ Ｐゴシック" charset="0"/>
              <a:cs typeface="ＭＳ Ｐゴシック" charset="0"/>
            </a:endParaRPr>
          </a:p>
          <a:p>
            <a:pPr marL="626518" indent="-626518">
              <a:lnSpc>
                <a:spcPct val="90000"/>
              </a:lnSpc>
              <a:buNone/>
            </a:pPr>
            <a:endParaRPr lang="en-US" sz="2500">
              <a:latin typeface="Calibri" charset="0"/>
              <a:ea typeface="ＭＳ Ｐゴシック" charset="0"/>
              <a:cs typeface="ＭＳ Ｐゴシック" charset="0"/>
            </a:endParaRPr>
          </a:p>
          <a:p>
            <a:pPr marL="626518" indent="-626518">
              <a:lnSpc>
                <a:spcPct val="90000"/>
              </a:lnSpc>
            </a:pPr>
            <a:r>
              <a:rPr lang="en-US" sz="2500" b="1">
                <a:solidFill>
                  <a:schemeClr val="folHlink"/>
                </a:solidFill>
                <a:latin typeface="Calibri" charset="0"/>
                <a:ea typeface="ＭＳ Ｐゴシック" charset="0"/>
                <a:cs typeface="ＭＳ Ｐゴシック" charset="0"/>
              </a:rPr>
              <a:t>Hyperplane</a:t>
            </a:r>
            <a:r>
              <a:rPr lang="en-US" sz="2500">
                <a:solidFill>
                  <a:schemeClr val="folHlink"/>
                </a:solidFill>
                <a:latin typeface="Calibri" charset="0"/>
                <a:ea typeface="ＭＳ Ｐゴシック" charset="0"/>
                <a:cs typeface="ＭＳ Ｐゴシック" charset="0"/>
              </a:rPr>
              <a:t> </a:t>
            </a:r>
          </a:p>
          <a:p>
            <a:pPr marL="626518" indent="-626518">
              <a:lnSpc>
                <a:spcPct val="90000"/>
              </a:lnSpc>
              <a:buNone/>
            </a:pPr>
            <a:r>
              <a:rPr lang="en-US" sz="2500">
                <a:latin typeface="Calibri" charset="0"/>
                <a:ea typeface="ＭＳ Ｐゴシック" charset="0"/>
                <a:cs typeface="ＭＳ Ｐゴシック" charset="0"/>
              </a:rPr>
              <a:t>        </a:t>
            </a:r>
            <a:r>
              <a:rPr lang="en-US" sz="2500" b="1">
                <a:latin typeface="Calibri" charset="0"/>
                <a:ea typeface="ＭＳ Ｐゴシック" charset="0"/>
                <a:cs typeface="ＭＳ Ｐゴシック" charset="0"/>
              </a:rPr>
              <a:t>w</a:t>
            </a:r>
            <a:r>
              <a:rPr lang="en-US" sz="2500" baseline="30000">
                <a:latin typeface="Calibri" charset="0"/>
                <a:ea typeface="ＭＳ Ｐゴシック" charset="0"/>
                <a:cs typeface="ＭＳ Ｐゴシック" charset="0"/>
              </a:rPr>
              <a:t>T</a:t>
            </a:r>
            <a:r>
              <a:rPr lang="en-US" sz="2500">
                <a:latin typeface="Calibri" charset="0"/>
                <a:ea typeface="ＭＳ Ｐゴシック" charset="0"/>
                <a:cs typeface="ＭＳ Ｐゴシック" charset="0"/>
              </a:rPr>
              <a:t> </a:t>
            </a:r>
            <a:r>
              <a:rPr lang="en-US" sz="2500" b="1">
                <a:latin typeface="Calibri" charset="0"/>
                <a:ea typeface="ＭＳ Ｐゴシック" charset="0"/>
                <a:cs typeface="ＭＳ Ｐゴシック" charset="0"/>
              </a:rPr>
              <a:t>x</a:t>
            </a:r>
            <a:r>
              <a:rPr lang="en-US" sz="2500">
                <a:latin typeface="Calibri" charset="0"/>
                <a:ea typeface="ＭＳ Ｐゴシック" charset="0"/>
                <a:cs typeface="ＭＳ Ｐゴシック" charset="0"/>
              </a:rPr>
              <a:t> + b = 0</a:t>
            </a:r>
          </a:p>
          <a:p>
            <a:pPr marL="626518" indent="-626518">
              <a:lnSpc>
                <a:spcPct val="90000"/>
              </a:lnSpc>
              <a:buNone/>
            </a:pPr>
            <a:endParaRPr lang="en-US" sz="2500">
              <a:latin typeface="Calibri" charset="0"/>
              <a:ea typeface="ＭＳ Ｐゴシック" charset="0"/>
              <a:cs typeface="ＭＳ Ｐゴシック" charset="0"/>
            </a:endParaRPr>
          </a:p>
          <a:p>
            <a:pPr marL="626518" indent="-626518">
              <a:lnSpc>
                <a:spcPct val="90000"/>
              </a:lnSpc>
            </a:pPr>
            <a:r>
              <a:rPr lang="en-US" sz="2500" b="1">
                <a:solidFill>
                  <a:schemeClr val="folHlink"/>
                </a:solidFill>
                <a:latin typeface="Calibri" charset="0"/>
                <a:ea typeface="ＭＳ Ｐゴシック" charset="0"/>
                <a:cs typeface="ＭＳ Ｐゴシック" charset="0"/>
              </a:rPr>
              <a:t>Extra scale constraint</a:t>
            </a:r>
            <a:r>
              <a:rPr lang="en-US" sz="2500">
                <a:latin typeface="Calibri" charset="0"/>
                <a:ea typeface="ＭＳ Ｐゴシック" charset="0"/>
                <a:cs typeface="ＭＳ Ｐゴシック" charset="0"/>
              </a:rPr>
              <a:t>:</a:t>
            </a:r>
          </a:p>
          <a:p>
            <a:pPr marL="626518" indent="-626518">
              <a:lnSpc>
                <a:spcPct val="90000"/>
              </a:lnSpc>
              <a:buNone/>
            </a:pPr>
            <a:r>
              <a:rPr lang="en-US" sz="2500">
                <a:latin typeface="Calibri" charset="0"/>
                <a:ea typeface="ＭＳ Ｐゴシック" charset="0"/>
                <a:cs typeface="ＭＳ Ｐゴシック" charset="0"/>
              </a:rPr>
              <a:t>        </a:t>
            </a:r>
            <a:r>
              <a:rPr lang="en-US" sz="2500" b="1">
                <a:solidFill>
                  <a:schemeClr val="hlink"/>
                </a:solidFill>
                <a:latin typeface="Calibri" charset="0"/>
                <a:ea typeface="ＭＳ Ｐゴシック" charset="0"/>
                <a:cs typeface="ＭＳ Ｐゴシック" charset="0"/>
              </a:rPr>
              <a:t>min</a:t>
            </a:r>
            <a:r>
              <a:rPr lang="en-US" sz="2500" b="1" baseline="-25000">
                <a:solidFill>
                  <a:schemeClr val="hlink"/>
                </a:solidFill>
                <a:latin typeface="Calibri" charset="0"/>
                <a:ea typeface="ＭＳ Ｐゴシック" charset="0"/>
                <a:cs typeface="ＭＳ Ｐゴシック" charset="0"/>
              </a:rPr>
              <a:t>i=1,…,n</a:t>
            </a:r>
            <a:r>
              <a:rPr lang="en-US" sz="2500" b="1">
                <a:solidFill>
                  <a:schemeClr val="hlink"/>
                </a:solidFill>
                <a:latin typeface="Calibri" charset="0"/>
                <a:ea typeface="ＭＳ Ｐゴシック" charset="0"/>
                <a:cs typeface="ＭＳ Ｐゴシック" charset="0"/>
              </a:rPr>
              <a:t> |w</a:t>
            </a:r>
            <a:r>
              <a:rPr lang="en-US" sz="2500" b="1" baseline="30000">
                <a:solidFill>
                  <a:schemeClr val="hlink"/>
                </a:solidFill>
                <a:latin typeface="Calibri" charset="0"/>
                <a:ea typeface="ＭＳ Ｐゴシック" charset="0"/>
                <a:cs typeface="ＭＳ Ｐゴシック" charset="0"/>
              </a:rPr>
              <a:t>T</a:t>
            </a:r>
            <a:r>
              <a:rPr lang="en-US" sz="2500" b="1">
                <a:solidFill>
                  <a:schemeClr val="hlink"/>
                </a:solidFill>
                <a:latin typeface="Calibri" charset="0"/>
                <a:ea typeface="ＭＳ Ｐゴシック" charset="0"/>
                <a:cs typeface="ＭＳ Ｐゴシック" charset="0"/>
              </a:rPr>
              <a:t>x</a:t>
            </a:r>
            <a:r>
              <a:rPr lang="en-US" sz="2500" b="1" baseline="-25000">
                <a:solidFill>
                  <a:schemeClr val="hlink"/>
                </a:solidFill>
                <a:latin typeface="Calibri" charset="0"/>
                <a:ea typeface="ＭＳ Ｐゴシック" charset="0"/>
                <a:cs typeface="ＭＳ Ｐゴシック" charset="0"/>
              </a:rPr>
              <a:t>i</a:t>
            </a:r>
            <a:r>
              <a:rPr lang="en-US" sz="2500" b="1">
                <a:solidFill>
                  <a:schemeClr val="hlink"/>
                </a:solidFill>
                <a:latin typeface="Calibri" charset="0"/>
                <a:ea typeface="ＭＳ Ｐゴシック" charset="0"/>
                <a:cs typeface="ＭＳ Ｐゴシック" charset="0"/>
              </a:rPr>
              <a:t> + b| = 1</a:t>
            </a:r>
          </a:p>
          <a:p>
            <a:pPr marL="626518" indent="-626518">
              <a:lnSpc>
                <a:spcPct val="90000"/>
              </a:lnSpc>
              <a:buNone/>
            </a:pPr>
            <a:endParaRPr lang="en-US" sz="2500">
              <a:latin typeface="Calibri" charset="0"/>
              <a:ea typeface="ＭＳ Ｐゴシック" charset="0"/>
              <a:cs typeface="ＭＳ Ｐゴシック" charset="0"/>
            </a:endParaRPr>
          </a:p>
          <a:p>
            <a:pPr marL="626518" indent="-626518">
              <a:lnSpc>
                <a:spcPct val="90000"/>
              </a:lnSpc>
            </a:pPr>
            <a:r>
              <a:rPr lang="en-US" sz="2500">
                <a:latin typeface="Calibri" charset="0"/>
                <a:ea typeface="ＭＳ Ｐゴシック" charset="0"/>
                <a:cs typeface="ＭＳ Ｐゴシック" charset="0"/>
              </a:rPr>
              <a:t>This implies:</a:t>
            </a:r>
          </a:p>
          <a:p>
            <a:pPr marL="626518" indent="-626518">
              <a:lnSpc>
                <a:spcPct val="90000"/>
              </a:lnSpc>
              <a:buNone/>
            </a:pPr>
            <a:r>
              <a:rPr lang="en-US" sz="2500">
                <a:latin typeface="Calibri" charset="0"/>
                <a:ea typeface="ＭＳ Ｐゴシック" charset="0"/>
                <a:cs typeface="ＭＳ Ｐゴシック" charset="0"/>
              </a:rPr>
              <a:t>        w</a:t>
            </a:r>
            <a:r>
              <a:rPr lang="en-US" sz="2500" baseline="30000">
                <a:latin typeface="Calibri" charset="0"/>
                <a:ea typeface="ＭＳ Ｐゴシック" charset="0"/>
                <a:cs typeface="ＭＳ Ｐゴシック" charset="0"/>
              </a:rPr>
              <a:t>T</a:t>
            </a:r>
            <a:r>
              <a:rPr lang="en-US" sz="2500">
                <a:latin typeface="Calibri" charset="0"/>
                <a:ea typeface="ＭＳ Ｐゴシック" charset="0"/>
                <a:cs typeface="ＭＳ Ｐゴシック" charset="0"/>
              </a:rPr>
              <a:t>(x</a:t>
            </a:r>
            <a:r>
              <a:rPr lang="en-US" sz="2500" baseline="-25000">
                <a:latin typeface="Calibri" charset="0"/>
                <a:ea typeface="ＭＳ Ｐゴシック" charset="0"/>
                <a:cs typeface="ＭＳ Ｐゴシック" charset="0"/>
              </a:rPr>
              <a:t>a</a:t>
            </a:r>
            <a:r>
              <a:rPr lang="en-US" sz="2500">
                <a:latin typeface="Calibri" charset="0"/>
                <a:ea typeface="ＭＳ Ｐゴシック" charset="0"/>
                <a:cs typeface="ＭＳ Ｐゴシック" charset="0"/>
              </a:rPr>
              <a:t>–x</a:t>
            </a:r>
            <a:r>
              <a:rPr lang="en-US" sz="2500" baseline="-25000">
                <a:latin typeface="Calibri" charset="0"/>
                <a:ea typeface="ＭＳ Ｐゴシック" charset="0"/>
                <a:cs typeface="ＭＳ Ｐゴシック" charset="0"/>
              </a:rPr>
              <a:t>b</a:t>
            </a:r>
            <a:r>
              <a:rPr lang="en-US" sz="2500">
                <a:latin typeface="Calibri" charset="0"/>
                <a:ea typeface="ＭＳ Ｐゴシック" charset="0"/>
                <a:cs typeface="ＭＳ Ｐゴシック" charset="0"/>
              </a:rPr>
              <a:t>) = 2</a:t>
            </a:r>
          </a:p>
          <a:p>
            <a:pPr marL="626518" indent="-626518">
              <a:lnSpc>
                <a:spcPct val="90000"/>
              </a:lnSpc>
              <a:buNone/>
            </a:pPr>
            <a:r>
              <a:rPr lang="en-US" sz="2500">
                <a:latin typeface="Calibri" charset="0"/>
                <a:ea typeface="ＭＳ Ｐゴシック" charset="0"/>
                <a:cs typeface="ＭＳ Ｐゴシック" charset="0"/>
              </a:rPr>
              <a:t> 	</a:t>
            </a:r>
            <a:r>
              <a:rPr lang="el-GR" sz="2400" b="1" i="1">
                <a:solidFill>
                  <a:srgbClr val="00A000"/>
                </a:solidFill>
                <a:latin typeface="Calibri" charset="0"/>
                <a:ea typeface="ＭＳ Ｐゴシック" charset="0"/>
                <a:cs typeface="Times New Roman" charset="0"/>
              </a:rPr>
              <a:t>ρ</a:t>
            </a:r>
            <a:r>
              <a:rPr lang="en-US" sz="2500">
                <a:latin typeface="Calibri" charset="0"/>
                <a:ea typeface="ＭＳ Ｐゴシック" charset="0"/>
                <a:cs typeface="ＭＳ Ｐゴシック" charset="0"/>
              </a:rPr>
              <a:t> = ||x</a:t>
            </a:r>
            <a:r>
              <a:rPr lang="en-US" sz="2500" baseline="-25000">
                <a:latin typeface="Calibri" charset="0"/>
                <a:ea typeface="ＭＳ Ｐゴシック" charset="0"/>
                <a:cs typeface="ＭＳ Ｐゴシック" charset="0"/>
              </a:rPr>
              <a:t>a</a:t>
            </a:r>
            <a:r>
              <a:rPr lang="en-US" sz="2500">
                <a:latin typeface="Calibri" charset="0"/>
                <a:ea typeface="ＭＳ Ｐゴシック" charset="0"/>
                <a:cs typeface="ＭＳ Ｐゴシック" charset="0"/>
              </a:rPr>
              <a:t>–x</a:t>
            </a:r>
            <a:r>
              <a:rPr lang="en-US" sz="2500" baseline="-25000">
                <a:latin typeface="Calibri" charset="0"/>
                <a:ea typeface="ＭＳ Ｐゴシック" charset="0"/>
                <a:cs typeface="ＭＳ Ｐゴシック" charset="0"/>
              </a:rPr>
              <a:t>b</a:t>
            </a:r>
            <a:r>
              <a:rPr lang="en-US" sz="2500">
                <a:latin typeface="Calibri" charset="0"/>
                <a:ea typeface="ＭＳ Ｐゴシック" charset="0"/>
                <a:cs typeface="ＭＳ Ｐゴシック" charset="0"/>
              </a:rPr>
              <a:t>||</a:t>
            </a:r>
            <a:r>
              <a:rPr lang="en-US" sz="2500" baseline="-25000">
                <a:latin typeface="Calibri" charset="0"/>
                <a:ea typeface="ＭＳ Ｐゴシック" charset="0"/>
                <a:cs typeface="ＭＳ Ｐゴシック" charset="0"/>
              </a:rPr>
              <a:t>2</a:t>
            </a:r>
            <a:r>
              <a:rPr lang="en-US" sz="2500">
                <a:latin typeface="Calibri" charset="0"/>
                <a:ea typeface="ＭＳ Ｐゴシック" charset="0"/>
                <a:cs typeface="ＭＳ Ｐゴシック" charset="0"/>
              </a:rPr>
              <a:t> = </a:t>
            </a:r>
            <a:r>
              <a:rPr lang="en-US" sz="2500" b="1">
                <a:solidFill>
                  <a:schemeClr val="hlink"/>
                </a:solidFill>
                <a:latin typeface="Calibri" charset="0"/>
                <a:ea typeface="ＭＳ Ｐゴシック" charset="0"/>
                <a:cs typeface="ＭＳ Ｐゴシック" charset="0"/>
              </a:rPr>
              <a:t>2/||w||</a:t>
            </a:r>
            <a:r>
              <a:rPr lang="en-US" sz="2500" b="1" baseline="-25000">
                <a:solidFill>
                  <a:schemeClr val="hlink"/>
                </a:solidFill>
                <a:latin typeface="Calibri" charset="0"/>
                <a:ea typeface="ＭＳ Ｐゴシック" charset="0"/>
                <a:cs typeface="ＭＳ Ｐゴシック" charset="0"/>
              </a:rPr>
              <a:t>2</a:t>
            </a:r>
          </a:p>
        </p:txBody>
      </p:sp>
      <p:sp>
        <p:nvSpPr>
          <p:cNvPr id="31748" name="Oval 4"/>
          <p:cNvSpPr>
            <a:spLocks noChangeArrowheads="1"/>
          </p:cNvSpPr>
          <p:nvPr/>
        </p:nvSpPr>
        <p:spPr bwMode="auto">
          <a:xfrm>
            <a:off x="6908800" y="33528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49" name="Oval 5"/>
          <p:cNvSpPr>
            <a:spLocks noChangeArrowheads="1"/>
          </p:cNvSpPr>
          <p:nvPr/>
        </p:nvSpPr>
        <p:spPr bwMode="auto">
          <a:xfrm>
            <a:off x="6705600" y="46736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50" name="Oval 6"/>
          <p:cNvSpPr>
            <a:spLocks noChangeArrowheads="1"/>
          </p:cNvSpPr>
          <p:nvPr/>
        </p:nvSpPr>
        <p:spPr bwMode="auto">
          <a:xfrm>
            <a:off x="7213600" y="42672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51" name="Oval 7"/>
          <p:cNvSpPr>
            <a:spLocks noChangeArrowheads="1"/>
          </p:cNvSpPr>
          <p:nvPr/>
        </p:nvSpPr>
        <p:spPr bwMode="auto">
          <a:xfrm>
            <a:off x="6705600" y="49784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52" name="Oval 8"/>
          <p:cNvSpPr>
            <a:spLocks noChangeArrowheads="1"/>
          </p:cNvSpPr>
          <p:nvPr/>
        </p:nvSpPr>
        <p:spPr bwMode="auto">
          <a:xfrm>
            <a:off x="7112000" y="51816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53" name="Oval 9"/>
          <p:cNvSpPr>
            <a:spLocks noChangeArrowheads="1"/>
          </p:cNvSpPr>
          <p:nvPr/>
        </p:nvSpPr>
        <p:spPr bwMode="auto">
          <a:xfrm>
            <a:off x="7518400" y="49784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54" name="Oval 10"/>
          <p:cNvSpPr>
            <a:spLocks noChangeArrowheads="1"/>
          </p:cNvSpPr>
          <p:nvPr/>
        </p:nvSpPr>
        <p:spPr bwMode="auto">
          <a:xfrm>
            <a:off x="7924800" y="52832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55" name="Oval 11"/>
          <p:cNvSpPr>
            <a:spLocks noChangeArrowheads="1"/>
          </p:cNvSpPr>
          <p:nvPr/>
        </p:nvSpPr>
        <p:spPr bwMode="auto">
          <a:xfrm>
            <a:off x="8940800" y="31496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56" name="Oval 12"/>
          <p:cNvSpPr>
            <a:spLocks noChangeArrowheads="1"/>
          </p:cNvSpPr>
          <p:nvPr/>
        </p:nvSpPr>
        <p:spPr bwMode="auto">
          <a:xfrm>
            <a:off x="9753600" y="33528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57" name="Oval 13"/>
          <p:cNvSpPr>
            <a:spLocks noChangeArrowheads="1"/>
          </p:cNvSpPr>
          <p:nvPr/>
        </p:nvSpPr>
        <p:spPr bwMode="auto">
          <a:xfrm>
            <a:off x="10160000" y="39624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58" name="Oval 14"/>
          <p:cNvSpPr>
            <a:spLocks noChangeArrowheads="1"/>
          </p:cNvSpPr>
          <p:nvPr/>
        </p:nvSpPr>
        <p:spPr bwMode="auto">
          <a:xfrm>
            <a:off x="8737600" y="37592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59" name="Oval 15"/>
          <p:cNvSpPr>
            <a:spLocks noChangeArrowheads="1"/>
          </p:cNvSpPr>
          <p:nvPr/>
        </p:nvSpPr>
        <p:spPr bwMode="auto">
          <a:xfrm>
            <a:off x="10566400" y="43688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60" name="Oval 16"/>
          <p:cNvSpPr>
            <a:spLocks noChangeArrowheads="1"/>
          </p:cNvSpPr>
          <p:nvPr/>
        </p:nvSpPr>
        <p:spPr bwMode="auto">
          <a:xfrm>
            <a:off x="10871200" y="45720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61" name="Oval 17"/>
          <p:cNvSpPr>
            <a:spLocks noChangeArrowheads="1"/>
          </p:cNvSpPr>
          <p:nvPr/>
        </p:nvSpPr>
        <p:spPr bwMode="auto">
          <a:xfrm>
            <a:off x="10261600" y="48768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62" name="Oval 18"/>
          <p:cNvSpPr>
            <a:spLocks noChangeArrowheads="1"/>
          </p:cNvSpPr>
          <p:nvPr/>
        </p:nvSpPr>
        <p:spPr bwMode="auto">
          <a:xfrm>
            <a:off x="11074400" y="45720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63" name="Oval 19"/>
          <p:cNvSpPr>
            <a:spLocks noChangeArrowheads="1"/>
          </p:cNvSpPr>
          <p:nvPr/>
        </p:nvSpPr>
        <p:spPr bwMode="auto">
          <a:xfrm>
            <a:off x="11176000" y="53848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64" name="Oval 20"/>
          <p:cNvSpPr>
            <a:spLocks noChangeArrowheads="1"/>
          </p:cNvSpPr>
          <p:nvPr/>
        </p:nvSpPr>
        <p:spPr bwMode="auto">
          <a:xfrm>
            <a:off x="10160000" y="55880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65" name="Oval 21"/>
          <p:cNvSpPr>
            <a:spLocks noChangeArrowheads="1"/>
          </p:cNvSpPr>
          <p:nvPr/>
        </p:nvSpPr>
        <p:spPr bwMode="auto">
          <a:xfrm>
            <a:off x="7112000" y="48768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66" name="Oval 22"/>
          <p:cNvSpPr>
            <a:spLocks noChangeArrowheads="1"/>
          </p:cNvSpPr>
          <p:nvPr/>
        </p:nvSpPr>
        <p:spPr bwMode="auto">
          <a:xfrm>
            <a:off x="6705600" y="39624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67" name="Oval 23"/>
          <p:cNvSpPr>
            <a:spLocks noChangeArrowheads="1"/>
          </p:cNvSpPr>
          <p:nvPr/>
        </p:nvSpPr>
        <p:spPr bwMode="auto">
          <a:xfrm>
            <a:off x="7924800" y="41656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68" name="Oval 24"/>
          <p:cNvSpPr>
            <a:spLocks noChangeArrowheads="1"/>
          </p:cNvSpPr>
          <p:nvPr/>
        </p:nvSpPr>
        <p:spPr bwMode="auto">
          <a:xfrm>
            <a:off x="8839200" y="53848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69" name="Oval 25"/>
          <p:cNvSpPr>
            <a:spLocks noChangeArrowheads="1"/>
          </p:cNvSpPr>
          <p:nvPr/>
        </p:nvSpPr>
        <p:spPr bwMode="auto">
          <a:xfrm>
            <a:off x="7620000" y="46736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70" name="Oval 26"/>
          <p:cNvSpPr>
            <a:spLocks noChangeArrowheads="1"/>
          </p:cNvSpPr>
          <p:nvPr/>
        </p:nvSpPr>
        <p:spPr bwMode="auto">
          <a:xfrm>
            <a:off x="7518400" y="5486400"/>
            <a:ext cx="203200" cy="203200"/>
          </a:xfrm>
          <a:prstGeom prst="ellipse">
            <a:avLst/>
          </a:prstGeom>
          <a:solidFill>
            <a:schemeClr val="accent1"/>
          </a:solidFill>
          <a:ln w="9525">
            <a:solidFill>
              <a:schemeClr val="tx1"/>
            </a:solidFill>
            <a:round/>
            <a:headEnd/>
            <a:tailEnd/>
          </a:ln>
        </p:spPr>
        <p:txBody>
          <a:bodyPr wrap="none" lIns="121917" tIns="60958" rIns="121917" bIns="60958" anchor="ctr"/>
          <a:lstStyle/>
          <a:p>
            <a:endParaRPr lang="en-US"/>
          </a:p>
        </p:txBody>
      </p:sp>
      <p:sp>
        <p:nvSpPr>
          <p:cNvPr id="31771" name="Oval 27"/>
          <p:cNvSpPr>
            <a:spLocks noChangeArrowheads="1"/>
          </p:cNvSpPr>
          <p:nvPr/>
        </p:nvSpPr>
        <p:spPr bwMode="auto">
          <a:xfrm>
            <a:off x="9753600" y="42672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72" name="Oval 28"/>
          <p:cNvSpPr>
            <a:spLocks noChangeArrowheads="1"/>
          </p:cNvSpPr>
          <p:nvPr/>
        </p:nvSpPr>
        <p:spPr bwMode="auto">
          <a:xfrm>
            <a:off x="10363200" y="40640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73" name="Oval 29"/>
          <p:cNvSpPr>
            <a:spLocks noChangeArrowheads="1"/>
          </p:cNvSpPr>
          <p:nvPr/>
        </p:nvSpPr>
        <p:spPr bwMode="auto">
          <a:xfrm>
            <a:off x="10058400" y="45720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74" name="Oval 30"/>
          <p:cNvSpPr>
            <a:spLocks noChangeArrowheads="1"/>
          </p:cNvSpPr>
          <p:nvPr/>
        </p:nvSpPr>
        <p:spPr bwMode="auto">
          <a:xfrm>
            <a:off x="10769600" y="44704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31775" name="Oval 31"/>
          <p:cNvSpPr>
            <a:spLocks noChangeArrowheads="1"/>
          </p:cNvSpPr>
          <p:nvPr/>
        </p:nvSpPr>
        <p:spPr bwMode="auto">
          <a:xfrm>
            <a:off x="10972800" y="4673600"/>
            <a:ext cx="203200" cy="203200"/>
          </a:xfrm>
          <a:prstGeom prst="ellipse">
            <a:avLst/>
          </a:prstGeom>
          <a:solidFill>
            <a:srgbClr val="FF0000"/>
          </a:solidFill>
          <a:ln w="9525">
            <a:solidFill>
              <a:schemeClr val="tx1"/>
            </a:solidFill>
            <a:round/>
            <a:headEnd/>
            <a:tailEnd/>
          </a:ln>
        </p:spPr>
        <p:txBody>
          <a:bodyPr wrap="none" lIns="121917" tIns="60958" rIns="121917" bIns="60958" anchor="ctr"/>
          <a:lstStyle/>
          <a:p>
            <a:endParaRPr lang="en-US"/>
          </a:p>
        </p:txBody>
      </p:sp>
      <p:sp>
        <p:nvSpPr>
          <p:cNvPr id="971808" name="Line 32"/>
          <p:cNvSpPr>
            <a:spLocks noChangeShapeType="1"/>
          </p:cNvSpPr>
          <p:nvPr/>
        </p:nvSpPr>
        <p:spPr bwMode="auto">
          <a:xfrm rot="921216">
            <a:off x="6934200" y="3217334"/>
            <a:ext cx="3761317" cy="269451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971809" name="Line 33"/>
          <p:cNvSpPr>
            <a:spLocks noChangeShapeType="1"/>
          </p:cNvSpPr>
          <p:nvPr/>
        </p:nvSpPr>
        <p:spPr bwMode="auto">
          <a:xfrm rot="921216">
            <a:off x="6604000" y="3454401"/>
            <a:ext cx="3634317" cy="265641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971810" name="Line 34"/>
          <p:cNvSpPr>
            <a:spLocks noChangeShapeType="1"/>
          </p:cNvSpPr>
          <p:nvPr/>
        </p:nvSpPr>
        <p:spPr bwMode="auto">
          <a:xfrm rot="921216">
            <a:off x="7416800" y="3048001"/>
            <a:ext cx="3634317" cy="265641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971811" name="Text Box 35"/>
          <p:cNvSpPr txBox="1">
            <a:spLocks noChangeArrowheads="1"/>
          </p:cNvSpPr>
          <p:nvPr/>
        </p:nvSpPr>
        <p:spPr bwMode="auto">
          <a:xfrm>
            <a:off x="9448801" y="7112001"/>
            <a:ext cx="2387226" cy="43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b="1">
                <a:latin typeface="Verdana" charset="0"/>
                <a:cs typeface="Arial" charset="0"/>
              </a:rPr>
              <a:t>w</a:t>
            </a:r>
            <a:r>
              <a:rPr lang="en-US" b="1" baseline="30000">
                <a:latin typeface="Verdana" charset="0"/>
                <a:cs typeface="Arial" charset="0"/>
              </a:rPr>
              <a:t>T</a:t>
            </a:r>
            <a:r>
              <a:rPr lang="en-US" b="1">
                <a:latin typeface="Verdana" charset="0"/>
                <a:cs typeface="Arial" charset="0"/>
              </a:rPr>
              <a:t> x + b = 0</a:t>
            </a:r>
          </a:p>
        </p:txBody>
      </p:sp>
      <p:sp>
        <p:nvSpPr>
          <p:cNvPr id="971812" name="Line 36"/>
          <p:cNvSpPr>
            <a:spLocks noChangeShapeType="1"/>
          </p:cNvSpPr>
          <p:nvPr/>
        </p:nvSpPr>
        <p:spPr bwMode="auto">
          <a:xfrm flipH="1">
            <a:off x="8839200" y="2844800"/>
            <a:ext cx="1320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971813" name="Text Box 37"/>
          <p:cNvSpPr txBox="1">
            <a:spLocks noChangeArrowheads="1"/>
          </p:cNvSpPr>
          <p:nvPr/>
        </p:nvSpPr>
        <p:spPr bwMode="auto">
          <a:xfrm>
            <a:off x="9122833" y="2379134"/>
            <a:ext cx="2419086" cy="43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b="1">
                <a:latin typeface="Verdana" charset="0"/>
                <a:cs typeface="Arial" charset="0"/>
              </a:rPr>
              <a:t>w</a:t>
            </a:r>
            <a:r>
              <a:rPr lang="en-US" b="1" baseline="30000">
                <a:latin typeface="Verdana" charset="0"/>
                <a:cs typeface="Arial" charset="0"/>
              </a:rPr>
              <a:t>T</a:t>
            </a:r>
            <a:r>
              <a:rPr lang="en-US" b="1">
                <a:latin typeface="Verdana" charset="0"/>
                <a:cs typeface="Arial" charset="0"/>
              </a:rPr>
              <a:t>x</a:t>
            </a:r>
            <a:r>
              <a:rPr lang="en-US" b="1" baseline="-25000">
                <a:latin typeface="Verdana" charset="0"/>
                <a:cs typeface="Arial" charset="0"/>
              </a:rPr>
              <a:t>a</a:t>
            </a:r>
            <a:r>
              <a:rPr lang="en-US" b="1">
                <a:latin typeface="Verdana" charset="0"/>
                <a:cs typeface="Arial" charset="0"/>
              </a:rPr>
              <a:t> + b = 1</a:t>
            </a:r>
          </a:p>
        </p:txBody>
      </p:sp>
      <p:sp>
        <p:nvSpPr>
          <p:cNvPr id="971814" name="Text Box 38"/>
          <p:cNvSpPr txBox="1">
            <a:spLocks noChangeArrowheads="1"/>
          </p:cNvSpPr>
          <p:nvPr/>
        </p:nvSpPr>
        <p:spPr bwMode="auto">
          <a:xfrm>
            <a:off x="4368800" y="3270251"/>
            <a:ext cx="2573224" cy="43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b="1">
                <a:latin typeface="Verdana" charset="0"/>
                <a:cs typeface="Arial" charset="0"/>
              </a:rPr>
              <a:t>w</a:t>
            </a:r>
            <a:r>
              <a:rPr lang="en-US" b="1" baseline="30000">
                <a:latin typeface="Verdana" charset="0"/>
                <a:cs typeface="Arial" charset="0"/>
              </a:rPr>
              <a:t>T</a:t>
            </a:r>
            <a:r>
              <a:rPr lang="en-US" b="1">
                <a:latin typeface="Verdana" charset="0"/>
                <a:cs typeface="Arial" charset="0"/>
              </a:rPr>
              <a:t>x</a:t>
            </a:r>
            <a:r>
              <a:rPr lang="en-US" b="1" baseline="-25000">
                <a:latin typeface="Verdana" charset="0"/>
                <a:cs typeface="Arial" charset="0"/>
              </a:rPr>
              <a:t>b</a:t>
            </a:r>
            <a:r>
              <a:rPr lang="en-US" b="1">
                <a:latin typeface="Verdana" charset="0"/>
                <a:cs typeface="Arial" charset="0"/>
              </a:rPr>
              <a:t> + b = -1</a:t>
            </a:r>
          </a:p>
        </p:txBody>
      </p:sp>
      <p:sp>
        <p:nvSpPr>
          <p:cNvPr id="971815" name="Line 39"/>
          <p:cNvSpPr>
            <a:spLocks noChangeShapeType="1"/>
          </p:cNvSpPr>
          <p:nvPr/>
        </p:nvSpPr>
        <p:spPr bwMode="auto">
          <a:xfrm>
            <a:off x="6197600" y="3657600"/>
            <a:ext cx="1625600" cy="50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971816" name="Line 40"/>
          <p:cNvSpPr>
            <a:spLocks noChangeShapeType="1"/>
          </p:cNvSpPr>
          <p:nvPr/>
        </p:nvSpPr>
        <p:spPr bwMode="auto">
          <a:xfrm flipV="1">
            <a:off x="7213600" y="2686051"/>
            <a:ext cx="609600" cy="565149"/>
          </a:xfrm>
          <a:prstGeom prst="line">
            <a:avLst/>
          </a:prstGeom>
          <a:noFill/>
          <a:ln w="60325">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lIns="121917" tIns="60958" rIns="121917" bIns="60958"/>
          <a:lstStyle/>
          <a:p>
            <a:endParaRPr lang="en-US"/>
          </a:p>
        </p:txBody>
      </p:sp>
      <p:sp>
        <p:nvSpPr>
          <p:cNvPr id="971817" name="Text Box 41"/>
          <p:cNvSpPr txBox="1">
            <a:spLocks noChangeArrowheads="1"/>
          </p:cNvSpPr>
          <p:nvPr/>
        </p:nvSpPr>
        <p:spPr bwMode="auto">
          <a:xfrm>
            <a:off x="6786033" y="2446867"/>
            <a:ext cx="617471" cy="43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l-GR" b="1" i="1">
                <a:solidFill>
                  <a:srgbClr val="00A000"/>
                </a:solidFill>
              </a:rPr>
              <a:t>ρ</a:t>
            </a:r>
            <a:endParaRPr lang="en-US" b="1" i="1">
              <a:solidFill>
                <a:srgbClr val="00A000"/>
              </a:solidFill>
            </a:endParaRPr>
          </a:p>
        </p:txBody>
      </p:sp>
      <p:cxnSp>
        <p:nvCxnSpPr>
          <p:cNvPr id="31786" name="Straight Arrow Connector 43"/>
          <p:cNvCxnSpPr>
            <a:cxnSpLocks noChangeShapeType="1"/>
            <a:stCxn id="971811" idx="0"/>
          </p:cNvCxnSpPr>
          <p:nvPr/>
        </p:nvCxnSpPr>
        <p:spPr bwMode="auto">
          <a:xfrm flipH="1" flipV="1">
            <a:off x="10261601" y="6400801"/>
            <a:ext cx="380813" cy="7112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1787" name="TextBox 4"/>
          <p:cNvSpPr txBox="1">
            <a:spLocks noChangeArrowheads="1"/>
          </p:cNvSpPr>
          <p:nvPr/>
        </p:nvSpPr>
        <p:spPr bwMode="auto">
          <a:xfrm>
            <a:off x="10160000" y="-15231"/>
            <a:ext cx="1445725" cy="39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100">
                <a:solidFill>
                  <a:srgbClr val="FBFCFF"/>
                </a:solidFill>
              </a:rPr>
              <a:t>Sec. 15.1</a:t>
            </a:r>
          </a:p>
        </p:txBody>
      </p:sp>
    </p:spTree>
    <p:extLst>
      <p:ext uri="{BB962C8B-B14F-4D97-AF65-F5344CB8AC3E}">
        <p14:creationId xmlns:p14="http://schemas.microsoft.com/office/powerpoint/2010/main" val="22247183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1808"/>
                                        </p:tgtEl>
                                        <p:attrNameLst>
                                          <p:attrName>style.visibility</p:attrName>
                                        </p:attrNameLst>
                                      </p:cBhvr>
                                      <p:to>
                                        <p:strVal val="visible"/>
                                      </p:to>
                                    </p:set>
                                    <p:animEffect transition="in" filter="box(in)">
                                      <p:cBhvr>
                                        <p:cTn id="7" dur="500"/>
                                        <p:tgtEl>
                                          <p:spTgt spid="97180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71811"/>
                                        </p:tgtEl>
                                        <p:attrNameLst>
                                          <p:attrName>style.visibility</p:attrName>
                                        </p:attrNameLst>
                                      </p:cBhvr>
                                      <p:to>
                                        <p:strVal val="visible"/>
                                      </p:to>
                                    </p:set>
                                    <p:animEffect transition="in" filter="box(in)">
                                      <p:cBhvr>
                                        <p:cTn id="10" dur="500"/>
                                        <p:tgtEl>
                                          <p:spTgt spid="9718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71809"/>
                                        </p:tgtEl>
                                        <p:attrNameLst>
                                          <p:attrName>style.visibility</p:attrName>
                                        </p:attrNameLst>
                                      </p:cBhvr>
                                      <p:to>
                                        <p:strVal val="visible"/>
                                      </p:to>
                                    </p:set>
                                    <p:animEffect transition="in" filter="box(in)">
                                      <p:cBhvr>
                                        <p:cTn id="15" dur="500"/>
                                        <p:tgtEl>
                                          <p:spTgt spid="97180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71815"/>
                                        </p:tgtEl>
                                        <p:attrNameLst>
                                          <p:attrName>style.visibility</p:attrName>
                                        </p:attrNameLst>
                                      </p:cBhvr>
                                      <p:to>
                                        <p:strVal val="visible"/>
                                      </p:to>
                                    </p:set>
                                    <p:animEffect transition="in" filter="box(in)">
                                      <p:cBhvr>
                                        <p:cTn id="18" dur="500"/>
                                        <p:tgtEl>
                                          <p:spTgt spid="971815"/>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71814"/>
                                        </p:tgtEl>
                                        <p:attrNameLst>
                                          <p:attrName>style.visibility</p:attrName>
                                        </p:attrNameLst>
                                      </p:cBhvr>
                                      <p:to>
                                        <p:strVal val="visible"/>
                                      </p:to>
                                    </p:set>
                                    <p:animEffect transition="in" filter="box(in)">
                                      <p:cBhvr>
                                        <p:cTn id="21" dur="500"/>
                                        <p:tgtEl>
                                          <p:spTgt spid="9718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971810"/>
                                        </p:tgtEl>
                                        <p:attrNameLst>
                                          <p:attrName>style.visibility</p:attrName>
                                        </p:attrNameLst>
                                      </p:cBhvr>
                                      <p:to>
                                        <p:strVal val="visible"/>
                                      </p:to>
                                    </p:set>
                                    <p:animEffect transition="in" filter="box(in)">
                                      <p:cBhvr>
                                        <p:cTn id="26" dur="500"/>
                                        <p:tgtEl>
                                          <p:spTgt spid="971810"/>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971812"/>
                                        </p:tgtEl>
                                        <p:attrNameLst>
                                          <p:attrName>style.visibility</p:attrName>
                                        </p:attrNameLst>
                                      </p:cBhvr>
                                      <p:to>
                                        <p:strVal val="visible"/>
                                      </p:to>
                                    </p:set>
                                    <p:animEffect transition="in" filter="box(in)">
                                      <p:cBhvr>
                                        <p:cTn id="29" dur="500"/>
                                        <p:tgtEl>
                                          <p:spTgt spid="971812"/>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971813"/>
                                        </p:tgtEl>
                                        <p:attrNameLst>
                                          <p:attrName>style.visibility</p:attrName>
                                        </p:attrNameLst>
                                      </p:cBhvr>
                                      <p:to>
                                        <p:strVal val="visible"/>
                                      </p:to>
                                    </p:set>
                                    <p:animEffect transition="in" filter="box(in)">
                                      <p:cBhvr>
                                        <p:cTn id="32" dur="500"/>
                                        <p:tgtEl>
                                          <p:spTgt spid="9718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71817"/>
                                        </p:tgtEl>
                                        <p:attrNameLst>
                                          <p:attrName>style.visibility</p:attrName>
                                        </p:attrNameLst>
                                      </p:cBhvr>
                                      <p:to>
                                        <p:strVal val="visible"/>
                                      </p:to>
                                    </p:set>
                                    <p:animEffect transition="in" filter="box(in)">
                                      <p:cBhvr>
                                        <p:cTn id="37" dur="500"/>
                                        <p:tgtEl>
                                          <p:spTgt spid="97181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971816"/>
                                        </p:tgtEl>
                                        <p:attrNameLst>
                                          <p:attrName>style.visibility</p:attrName>
                                        </p:attrNameLst>
                                      </p:cBhvr>
                                      <p:to>
                                        <p:strVal val="visible"/>
                                      </p:to>
                                    </p:set>
                                    <p:animEffect transition="in" filter="box(in)">
                                      <p:cBhvr>
                                        <p:cTn id="40" dur="500"/>
                                        <p:tgtEl>
                                          <p:spTgt spid="971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808" grpId="0" animBg="1"/>
      <p:bldP spid="971809" grpId="0" animBg="1"/>
      <p:bldP spid="971810" grpId="0" animBg="1"/>
      <p:bldP spid="971811" grpId="0"/>
      <p:bldP spid="971812" grpId="0" animBg="1"/>
      <p:bldP spid="971813" grpId="0"/>
      <p:bldP spid="971814" grpId="0"/>
      <p:bldP spid="971815" grpId="0" animBg="1"/>
      <p:bldP spid="971816" grpId="0" animBg="1"/>
      <p:bldP spid="97181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Solving the Optimization Problem</a:t>
            </a:r>
          </a:p>
        </p:txBody>
      </p:sp>
      <p:sp>
        <p:nvSpPr>
          <p:cNvPr id="33795" name="Rectangle 3"/>
          <p:cNvSpPr>
            <a:spLocks noGrp="1" noChangeArrowheads="1"/>
          </p:cNvSpPr>
          <p:nvPr>
            <p:ph type="body" idx="1"/>
          </p:nvPr>
        </p:nvSpPr>
        <p:spPr>
          <a:xfrm>
            <a:off x="609600" y="1879600"/>
            <a:ext cx="11379200" cy="6705600"/>
          </a:xfrm>
        </p:spPr>
        <p:txBody>
          <a:bodyPr/>
          <a:lstStyle/>
          <a:p>
            <a:pPr eaLnBrk="1" hangingPunct="1"/>
            <a:endParaRPr lang="en-US" sz="2700">
              <a:latin typeface="Calibri" charset="0"/>
              <a:ea typeface="ＭＳ Ｐゴシック" charset="0"/>
              <a:cs typeface="ＭＳ Ｐゴシック" charset="0"/>
            </a:endParaRPr>
          </a:p>
          <a:p>
            <a:pPr eaLnBrk="1" hangingPunct="1"/>
            <a:endParaRPr lang="en-US" sz="2700">
              <a:latin typeface="Calibri" charset="0"/>
              <a:ea typeface="ＭＳ Ｐゴシック" charset="0"/>
              <a:cs typeface="ＭＳ Ｐゴシック" charset="0"/>
            </a:endParaRPr>
          </a:p>
          <a:p>
            <a:pPr eaLnBrk="1" hangingPunct="1"/>
            <a:endParaRPr lang="en-US" sz="2700">
              <a:latin typeface="Calibri" charset="0"/>
              <a:ea typeface="ＭＳ Ｐゴシック" charset="0"/>
              <a:cs typeface="ＭＳ Ｐゴシック" charset="0"/>
            </a:endParaRPr>
          </a:p>
          <a:p>
            <a:pPr eaLnBrk="1" hangingPunct="1"/>
            <a:endParaRPr lang="en-US" sz="2700">
              <a:latin typeface="Calibri" charset="0"/>
              <a:ea typeface="ＭＳ Ｐゴシック" charset="0"/>
              <a:cs typeface="ＭＳ Ｐゴシック" charset="0"/>
            </a:endParaRPr>
          </a:p>
          <a:p>
            <a:pPr eaLnBrk="1" hangingPunct="1"/>
            <a:r>
              <a:rPr lang="en-US" sz="2700">
                <a:latin typeface="Calibri" charset="0"/>
                <a:ea typeface="ＭＳ Ｐゴシック" charset="0"/>
                <a:cs typeface="ＭＳ Ｐゴシック" charset="0"/>
              </a:rPr>
              <a:t>This is now optimizing a </a:t>
            </a:r>
            <a:r>
              <a:rPr lang="en-US" sz="2700" i="1">
                <a:latin typeface="Calibri" charset="0"/>
                <a:ea typeface="ＭＳ Ｐゴシック" charset="0"/>
                <a:cs typeface="ＭＳ Ｐゴシック" charset="0"/>
              </a:rPr>
              <a:t>quadratic </a:t>
            </a:r>
            <a:r>
              <a:rPr lang="en-US" sz="2700">
                <a:latin typeface="Calibri" charset="0"/>
                <a:ea typeface="ＭＳ Ｐゴシック" charset="0"/>
                <a:cs typeface="ＭＳ Ｐゴシック" charset="0"/>
              </a:rPr>
              <a:t>function subject to </a:t>
            </a:r>
            <a:r>
              <a:rPr lang="en-US" sz="2700" i="1">
                <a:latin typeface="Calibri" charset="0"/>
                <a:ea typeface="ＭＳ Ｐゴシック" charset="0"/>
                <a:cs typeface="ＭＳ Ｐゴシック" charset="0"/>
              </a:rPr>
              <a:t>linear </a:t>
            </a:r>
            <a:r>
              <a:rPr lang="en-US" sz="2700">
                <a:latin typeface="Calibri" charset="0"/>
                <a:ea typeface="ＭＳ Ｐゴシック" charset="0"/>
                <a:cs typeface="ＭＳ Ｐゴシック" charset="0"/>
              </a:rPr>
              <a:t>constraints</a:t>
            </a:r>
          </a:p>
          <a:p>
            <a:pPr eaLnBrk="1" hangingPunct="1"/>
            <a:r>
              <a:rPr lang="en-US" sz="2700">
                <a:latin typeface="Calibri" charset="0"/>
                <a:ea typeface="ＭＳ Ｐゴシック" charset="0"/>
                <a:cs typeface="ＭＳ Ｐゴシック" charset="0"/>
              </a:rPr>
              <a:t>Quadratic optimization problems are a well-known class of mathematical programming problem, and many (intricate) algorithms exist for solving them (with many special ones built for SVMs)</a:t>
            </a:r>
          </a:p>
          <a:p>
            <a:pPr eaLnBrk="1" hangingPunct="1"/>
            <a:r>
              <a:rPr lang="en-US" sz="2700">
                <a:latin typeface="Calibri" charset="0"/>
                <a:ea typeface="ＭＳ Ｐゴシック" charset="0"/>
                <a:cs typeface="ＭＳ Ｐゴシック" charset="0"/>
              </a:rPr>
              <a:t>The solution involves constructing a </a:t>
            </a:r>
            <a:r>
              <a:rPr lang="en-US" sz="2700" i="1">
                <a:latin typeface="Calibri" charset="0"/>
                <a:ea typeface="ＭＳ Ｐゴシック" charset="0"/>
                <a:cs typeface="ＭＳ Ｐゴシック" charset="0"/>
              </a:rPr>
              <a:t>dual problem </a:t>
            </a:r>
            <a:r>
              <a:rPr lang="en-US" sz="2700">
                <a:latin typeface="Calibri" charset="0"/>
                <a:ea typeface="ＭＳ Ｐゴシック" charset="0"/>
                <a:cs typeface="ＭＳ Ｐゴシック" charset="0"/>
              </a:rPr>
              <a:t>where a </a:t>
            </a:r>
            <a:r>
              <a:rPr lang="en-US" sz="2700" i="1">
                <a:latin typeface="Calibri" charset="0"/>
                <a:ea typeface="ＭＳ Ｐゴシック" charset="0"/>
                <a:cs typeface="ＭＳ Ｐゴシック" charset="0"/>
              </a:rPr>
              <a:t>Lagrange multiplier</a:t>
            </a:r>
            <a:r>
              <a:rPr lang="en-US" sz="2700">
                <a:latin typeface="Calibri" charset="0"/>
                <a:ea typeface="ＭＳ Ｐゴシック" charset="0"/>
                <a:cs typeface="ＭＳ Ｐゴシック" charset="0"/>
              </a:rPr>
              <a:t> </a:t>
            </a:r>
            <a:r>
              <a:rPr lang="el-GR" sz="2700" i="1">
                <a:latin typeface="Calibri" charset="0"/>
                <a:ea typeface="ＭＳ Ｐゴシック" charset="0"/>
                <a:cs typeface="Times New Roman" charset="0"/>
              </a:rPr>
              <a:t>α</a:t>
            </a:r>
            <a:r>
              <a:rPr lang="en-US" sz="2700" i="1" baseline="-25000">
                <a:latin typeface="Calibri" charset="0"/>
                <a:ea typeface="ＭＳ Ｐゴシック" charset="0"/>
                <a:cs typeface="Times New Roman" charset="0"/>
              </a:rPr>
              <a:t>i </a:t>
            </a:r>
            <a:r>
              <a:rPr lang="en-US" sz="2700">
                <a:latin typeface="Calibri" charset="0"/>
                <a:ea typeface="ＭＳ Ｐゴシック" charset="0"/>
                <a:cs typeface="Times New Roman" charset="0"/>
              </a:rPr>
              <a:t>is associated with every constraint in the primary problem</a:t>
            </a:r>
            <a:r>
              <a:rPr lang="en-US" sz="2700">
                <a:latin typeface="Calibri" charset="0"/>
                <a:ea typeface="ＭＳ Ｐゴシック" charset="0"/>
                <a:cs typeface="ＭＳ Ｐゴシック" charset="0"/>
              </a:rPr>
              <a:t>:</a:t>
            </a:r>
          </a:p>
          <a:p>
            <a:pPr eaLnBrk="1" hangingPunct="1"/>
            <a:endParaRPr lang="en-US" sz="2700">
              <a:latin typeface="Calibri" charset="0"/>
              <a:ea typeface="ＭＳ Ｐゴシック" charset="0"/>
              <a:cs typeface="ＭＳ Ｐゴシック" charset="0"/>
            </a:endParaRPr>
          </a:p>
        </p:txBody>
      </p:sp>
      <p:sp>
        <p:nvSpPr>
          <p:cNvPr id="33796" name="Text Box 4"/>
          <p:cNvSpPr txBox="1">
            <a:spLocks noChangeArrowheads="1"/>
          </p:cNvSpPr>
          <p:nvPr/>
        </p:nvSpPr>
        <p:spPr bwMode="auto">
          <a:xfrm>
            <a:off x="1447800" y="2302933"/>
            <a:ext cx="8585200" cy="130035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121917" tIns="60958" rIns="121917" bIns="60958">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700">
                <a:latin typeface="Times New Roman" charset="0"/>
              </a:rPr>
              <a:t>Find </a:t>
            </a:r>
            <a:r>
              <a:rPr lang="en-US" sz="2700" b="1">
                <a:latin typeface="Times New Roman" charset="0"/>
              </a:rPr>
              <a:t>w</a:t>
            </a:r>
            <a:r>
              <a:rPr lang="en-US" sz="2700">
                <a:latin typeface="Times New Roman" charset="0"/>
              </a:rPr>
              <a:t> and </a:t>
            </a:r>
            <a:r>
              <a:rPr lang="en-US" sz="2700" i="1">
                <a:latin typeface="Times New Roman" charset="0"/>
              </a:rPr>
              <a:t>b</a:t>
            </a:r>
            <a:r>
              <a:rPr lang="en-US" sz="2700">
                <a:latin typeface="Times New Roman" charset="0"/>
              </a:rPr>
              <a:t> such that</a:t>
            </a:r>
          </a:p>
          <a:p>
            <a:pPr eaLnBrk="1" hangingPunct="1"/>
            <a:r>
              <a:rPr lang="el-GR" sz="2700" b="1">
                <a:latin typeface="Times New Roman" charset="0"/>
                <a:cs typeface="Times New Roman" charset="0"/>
              </a:rPr>
              <a:t>Φ</a:t>
            </a:r>
            <a:r>
              <a:rPr lang="en-US" sz="2700">
                <a:latin typeface="Times New Roman" charset="0"/>
                <a:cs typeface="Times New Roman" charset="0"/>
              </a:rPr>
              <a:t>(</a:t>
            </a:r>
            <a:r>
              <a:rPr lang="en-US" sz="2700" b="1">
                <a:latin typeface="Times New Roman" charset="0"/>
                <a:cs typeface="Times New Roman" charset="0"/>
              </a:rPr>
              <a:t>w</a:t>
            </a:r>
            <a:r>
              <a:rPr lang="en-US" sz="2700">
                <a:latin typeface="Times New Roman" charset="0"/>
                <a:cs typeface="Times New Roman" charset="0"/>
              </a:rPr>
              <a:t>)</a:t>
            </a:r>
            <a:r>
              <a:rPr lang="en-US" sz="2700" b="1">
                <a:latin typeface="Times New Roman" charset="0"/>
                <a:cs typeface="Times New Roman" charset="0"/>
              </a:rPr>
              <a:t> =½ </a:t>
            </a:r>
            <a:r>
              <a:rPr lang="en-US" sz="2700" b="1">
                <a:latin typeface="Times New Roman" charset="0"/>
              </a:rPr>
              <a:t>w</a:t>
            </a:r>
            <a:r>
              <a:rPr lang="en-US" sz="2700" baseline="30000">
                <a:latin typeface="Times New Roman" charset="0"/>
              </a:rPr>
              <a:t>T</a:t>
            </a:r>
            <a:r>
              <a:rPr lang="en-US" sz="2700" b="1">
                <a:latin typeface="Times New Roman" charset="0"/>
              </a:rPr>
              <a:t>w</a:t>
            </a:r>
            <a:r>
              <a:rPr lang="en-US" sz="2700">
                <a:latin typeface="Times New Roman" charset="0"/>
              </a:rPr>
              <a:t>  is minimized; </a:t>
            </a:r>
          </a:p>
          <a:p>
            <a:pPr eaLnBrk="1" hangingPunct="1"/>
            <a:r>
              <a:rPr lang="en-US" sz="2700">
                <a:latin typeface="Times New Roman" charset="0"/>
              </a:rPr>
              <a:t>and for all </a:t>
            </a:r>
            <a:r>
              <a:rPr lang="en-US">
                <a:latin typeface="Times New Roman" charset="0"/>
              </a:rPr>
              <a:t>{</a:t>
            </a:r>
            <a:r>
              <a:rPr lang="en-US" sz="2700">
                <a:latin typeface="Times New Roman" charset="0"/>
              </a:rPr>
              <a:t>(</a:t>
            </a:r>
            <a:r>
              <a:rPr lang="en-US" b="1">
                <a:latin typeface="Times New Roman" charset="0"/>
              </a:rPr>
              <a:t>x</a:t>
            </a:r>
            <a:r>
              <a:rPr lang="en-US" b="1" baseline="-25000">
                <a:latin typeface="Times New Roman" charset="0"/>
              </a:rPr>
              <a:t>i</a:t>
            </a:r>
            <a:r>
              <a:rPr lang="en-US" b="1">
                <a:latin typeface="Times New Roman" charset="0"/>
              </a:rPr>
              <a:t> </a:t>
            </a:r>
            <a:r>
              <a:rPr lang="en-US">
                <a:latin typeface="Times New Roman" charset="0"/>
              </a:rPr>
              <a:t>,</a:t>
            </a:r>
            <a:r>
              <a:rPr lang="en-US" i="1">
                <a:latin typeface="Times New Roman" charset="0"/>
              </a:rPr>
              <a:t>y</a:t>
            </a:r>
            <a:r>
              <a:rPr lang="en-US" i="1" baseline="-25000">
                <a:latin typeface="Times New Roman" charset="0"/>
              </a:rPr>
              <a:t>i</a:t>
            </a:r>
            <a:r>
              <a:rPr lang="en-US">
                <a:latin typeface="Times New Roman" charset="0"/>
              </a:rPr>
              <a:t>)}</a:t>
            </a:r>
            <a:r>
              <a:rPr lang="en-US" sz="2700">
                <a:latin typeface="Times New Roman" charset="0"/>
              </a:rPr>
              <a:t>:  </a:t>
            </a:r>
            <a:r>
              <a:rPr lang="en-US" sz="2700" i="1">
                <a:latin typeface="Times New Roman" charset="0"/>
              </a:rPr>
              <a:t>y</a:t>
            </a:r>
            <a:r>
              <a:rPr lang="en-US" sz="2700" i="1" baseline="-25000">
                <a:latin typeface="Times New Roman" charset="0"/>
              </a:rPr>
              <a:t>i</a:t>
            </a:r>
            <a:r>
              <a:rPr lang="en-US" sz="2700">
                <a:latin typeface="Times New Roman" charset="0"/>
              </a:rPr>
              <a:t> (</a:t>
            </a:r>
            <a:r>
              <a:rPr lang="en-US" sz="2700" b="1">
                <a:latin typeface="Times New Roman" charset="0"/>
              </a:rPr>
              <a:t>w</a:t>
            </a:r>
            <a:r>
              <a:rPr lang="en-US" sz="2700" b="1" baseline="30000">
                <a:latin typeface="Times New Roman" charset="0"/>
              </a:rPr>
              <a:t>T</a:t>
            </a:r>
            <a:r>
              <a:rPr lang="en-US" sz="2700" b="1">
                <a:latin typeface="Times New Roman" charset="0"/>
              </a:rPr>
              <a:t>x</a:t>
            </a:r>
            <a:r>
              <a:rPr lang="en-US" sz="2700" b="1" baseline="-25000">
                <a:latin typeface="Times New Roman" charset="0"/>
              </a:rPr>
              <a:t>i</a:t>
            </a:r>
            <a:r>
              <a:rPr lang="en-US" sz="2700" b="1">
                <a:latin typeface="Times New Roman" charset="0"/>
              </a:rPr>
              <a:t> </a:t>
            </a:r>
            <a:r>
              <a:rPr lang="en-US" sz="2700">
                <a:latin typeface="Times New Roman" charset="0"/>
              </a:rPr>
              <a:t>+ </a:t>
            </a:r>
            <a:r>
              <a:rPr lang="en-US" sz="2700" i="1">
                <a:latin typeface="Times New Roman" charset="0"/>
              </a:rPr>
              <a:t>b</a:t>
            </a:r>
            <a:r>
              <a:rPr lang="en-US" sz="2700">
                <a:latin typeface="Times New Roman" charset="0"/>
              </a:rPr>
              <a:t>)</a:t>
            </a:r>
            <a:r>
              <a:rPr lang="en-US" sz="2700" b="1">
                <a:latin typeface="Times New Roman" charset="0"/>
              </a:rPr>
              <a:t> </a:t>
            </a:r>
            <a:r>
              <a:rPr lang="en-US" sz="2700" b="1">
                <a:latin typeface="Times New Roman" charset="0"/>
                <a:cs typeface="Times New Roman" charset="0"/>
              </a:rPr>
              <a:t>≥ </a:t>
            </a:r>
            <a:r>
              <a:rPr lang="en-US" sz="2700">
                <a:latin typeface="Times New Roman" charset="0"/>
                <a:cs typeface="Times New Roman" charset="0"/>
              </a:rPr>
              <a:t>1</a:t>
            </a:r>
          </a:p>
        </p:txBody>
      </p:sp>
      <p:sp>
        <p:nvSpPr>
          <p:cNvPr id="33797" name="Text Box 5"/>
          <p:cNvSpPr txBox="1">
            <a:spLocks noChangeArrowheads="1"/>
          </p:cNvSpPr>
          <p:nvPr/>
        </p:nvSpPr>
        <p:spPr bwMode="auto">
          <a:xfrm>
            <a:off x="1930400" y="6896101"/>
            <a:ext cx="8585200" cy="171585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121917" tIns="60958" rIns="121917" bIns="60958">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700">
                <a:latin typeface="Times New Roman" charset="0"/>
              </a:rPr>
              <a:t>Find </a:t>
            </a:r>
            <a:r>
              <a:rPr lang="el-GR" sz="2700" i="1">
                <a:latin typeface="Times New Roman" charset="0"/>
                <a:cs typeface="Times New Roman" charset="0"/>
              </a:rPr>
              <a:t>α</a:t>
            </a:r>
            <a:r>
              <a:rPr lang="en-US" sz="2700" i="1" baseline="-25000">
                <a:latin typeface="Times New Roman" charset="0"/>
                <a:cs typeface="Times New Roman" charset="0"/>
              </a:rPr>
              <a:t>1</a:t>
            </a:r>
            <a:r>
              <a:rPr lang="en-US" sz="2700" i="1">
                <a:latin typeface="Times New Roman" charset="0"/>
                <a:cs typeface="Times New Roman" charset="0"/>
              </a:rPr>
              <a:t>…</a:t>
            </a:r>
            <a:r>
              <a:rPr lang="el-GR" sz="2700" i="1">
                <a:latin typeface="Times New Roman" charset="0"/>
                <a:cs typeface="Times New Roman" charset="0"/>
              </a:rPr>
              <a:t>α</a:t>
            </a:r>
            <a:r>
              <a:rPr lang="en-US" sz="2700" i="1" baseline="-25000">
                <a:latin typeface="Times New Roman" charset="0"/>
                <a:cs typeface="Times New Roman" charset="0"/>
              </a:rPr>
              <a:t>N</a:t>
            </a:r>
            <a:r>
              <a:rPr lang="en-US" sz="2700" baseline="-25000">
                <a:latin typeface="Times New Roman" charset="0"/>
                <a:cs typeface="Times New Roman" charset="0"/>
              </a:rPr>
              <a:t> </a:t>
            </a:r>
            <a:r>
              <a:rPr lang="en-US" sz="2700">
                <a:latin typeface="Times New Roman" charset="0"/>
              </a:rPr>
              <a:t>such that</a:t>
            </a:r>
          </a:p>
          <a:p>
            <a:pPr eaLnBrk="1" hangingPunct="1"/>
            <a:r>
              <a:rPr lang="en-US" sz="2700" b="1">
                <a:latin typeface="Times New Roman" charset="0"/>
                <a:cs typeface="Times New Roman" charset="0"/>
              </a:rPr>
              <a:t>Q</a:t>
            </a:r>
            <a:r>
              <a:rPr lang="en-US" sz="2700">
                <a:latin typeface="Times New Roman" charset="0"/>
                <a:cs typeface="Times New Roman" charset="0"/>
              </a:rPr>
              <a:t>(</a:t>
            </a:r>
            <a:r>
              <a:rPr lang="el-GR" b="1">
                <a:latin typeface="Times New Roman" charset="0"/>
              </a:rPr>
              <a:t>α</a:t>
            </a:r>
            <a:r>
              <a:rPr lang="en-US" sz="2700">
                <a:latin typeface="Times New Roman" charset="0"/>
                <a:cs typeface="Times New Roman" charset="0"/>
              </a:rPr>
              <a:t>)</a:t>
            </a:r>
            <a:r>
              <a:rPr lang="en-US" sz="2700" b="1">
                <a:latin typeface="Times New Roman" charset="0"/>
                <a:cs typeface="Times New Roman" charset="0"/>
              </a:rPr>
              <a:t> =</a:t>
            </a:r>
            <a:r>
              <a:rPr lang="el-GR">
                <a:latin typeface="Times New Roman" charset="0"/>
                <a:cs typeface="Times New Roman" charset="0"/>
              </a:rPr>
              <a:t>Σ</a:t>
            </a:r>
            <a:r>
              <a:rPr lang="el-GR" sz="2700" i="1">
                <a:latin typeface="Times New Roman" charset="0"/>
                <a:cs typeface="Times New Roman" charset="0"/>
              </a:rPr>
              <a:t>α</a:t>
            </a:r>
            <a:r>
              <a:rPr lang="en-US" sz="2700" i="1" baseline="-25000">
                <a:latin typeface="Times New Roman" charset="0"/>
                <a:cs typeface="Times New Roman" charset="0"/>
              </a:rPr>
              <a:t>i</a:t>
            </a:r>
            <a:r>
              <a:rPr lang="en-US" sz="2700" baseline="-25000">
                <a:latin typeface="Times New Roman" charset="0"/>
                <a:cs typeface="Times New Roman" charset="0"/>
              </a:rPr>
              <a:t>  </a:t>
            </a:r>
            <a:r>
              <a:rPr lang="en-US" sz="2700">
                <a:latin typeface="Times New Roman" charset="0"/>
                <a:cs typeface="Times New Roman" charset="0"/>
              </a:rPr>
              <a:t>- </a:t>
            </a:r>
            <a:r>
              <a:rPr lang="en-US" sz="2700" b="1">
                <a:latin typeface="Times New Roman" charset="0"/>
                <a:cs typeface="Times New Roman" charset="0"/>
              </a:rPr>
              <a:t>½</a:t>
            </a:r>
            <a:r>
              <a:rPr lang="el-GR">
                <a:latin typeface="Times New Roman" charset="0"/>
              </a:rPr>
              <a:t>ΣΣ</a:t>
            </a:r>
            <a:r>
              <a:rPr lang="el-GR" sz="2700" i="1">
                <a:latin typeface="Times New Roman" charset="0"/>
                <a:cs typeface="Times New Roman" charset="0"/>
              </a:rPr>
              <a:t>α</a:t>
            </a:r>
            <a:r>
              <a:rPr lang="en-US" sz="2700" i="1" baseline="-25000">
                <a:latin typeface="Times New Roman" charset="0"/>
                <a:cs typeface="Times New Roman" charset="0"/>
              </a:rPr>
              <a:t>i</a:t>
            </a:r>
            <a:r>
              <a:rPr lang="el-GR" sz="2700" i="1">
                <a:latin typeface="Times New Roman" charset="0"/>
                <a:cs typeface="Times New Roman" charset="0"/>
              </a:rPr>
              <a:t>α</a:t>
            </a:r>
            <a:r>
              <a:rPr lang="en-US" sz="2700" i="1" baseline="-25000">
                <a:latin typeface="Times New Roman" charset="0"/>
                <a:cs typeface="Times New Roman" charset="0"/>
              </a:rPr>
              <a:t>j</a:t>
            </a:r>
            <a:r>
              <a:rPr lang="en-US" sz="2700" i="1">
                <a:latin typeface="Times New Roman" charset="0"/>
                <a:cs typeface="Times New Roman" charset="0"/>
              </a:rPr>
              <a:t>y</a:t>
            </a:r>
            <a:r>
              <a:rPr lang="en-US" sz="2700" i="1" baseline="-25000">
                <a:latin typeface="Times New Roman" charset="0"/>
                <a:cs typeface="Times New Roman" charset="0"/>
              </a:rPr>
              <a:t>i</a:t>
            </a:r>
            <a:r>
              <a:rPr lang="en-US" sz="2700" i="1">
                <a:latin typeface="Times New Roman" charset="0"/>
                <a:cs typeface="Times New Roman" charset="0"/>
              </a:rPr>
              <a:t>y</a:t>
            </a:r>
            <a:r>
              <a:rPr lang="en-US" sz="2700" i="1" baseline="-25000">
                <a:latin typeface="Times New Roman" charset="0"/>
                <a:cs typeface="Times New Roman" charset="0"/>
              </a:rPr>
              <a:t>j</a:t>
            </a:r>
            <a:r>
              <a:rPr lang="en-US" sz="2700" b="1">
                <a:latin typeface="Times New Roman" charset="0"/>
              </a:rPr>
              <a:t>x</a:t>
            </a:r>
            <a:r>
              <a:rPr lang="en-US" sz="2700" b="1" baseline="-25000">
                <a:latin typeface="Times New Roman" charset="0"/>
              </a:rPr>
              <a:t>i</a:t>
            </a:r>
            <a:r>
              <a:rPr lang="en-US" sz="2700" b="1" baseline="30000">
                <a:latin typeface="Times New Roman" charset="0"/>
              </a:rPr>
              <a:t>T</a:t>
            </a:r>
            <a:r>
              <a:rPr lang="en-US" sz="2700" b="1">
                <a:latin typeface="Times New Roman" charset="0"/>
              </a:rPr>
              <a:t>x</a:t>
            </a:r>
            <a:r>
              <a:rPr lang="en-US" sz="2700" b="1" baseline="-25000">
                <a:latin typeface="Times New Roman" charset="0"/>
              </a:rPr>
              <a:t>j</a:t>
            </a:r>
            <a:r>
              <a:rPr lang="en-US" sz="2700" b="1">
                <a:latin typeface="Times New Roman" charset="0"/>
              </a:rPr>
              <a:t> </a:t>
            </a:r>
            <a:r>
              <a:rPr lang="en-US" sz="2700">
                <a:latin typeface="Times New Roman" charset="0"/>
              </a:rPr>
              <a:t>is maximized and </a:t>
            </a:r>
          </a:p>
          <a:p>
            <a:pPr eaLnBrk="1" hangingPunct="1"/>
            <a:r>
              <a:rPr lang="en-US" sz="2700">
                <a:latin typeface="Times New Roman" charset="0"/>
              </a:rPr>
              <a:t>(1)</a:t>
            </a:r>
            <a:r>
              <a:rPr lang="en-US">
                <a:latin typeface="Times New Roman" charset="0"/>
              </a:rPr>
              <a:t>  </a:t>
            </a:r>
            <a:r>
              <a:rPr lang="el-GR">
                <a:latin typeface="Times New Roman" charset="0"/>
              </a:rPr>
              <a:t>Σ</a:t>
            </a:r>
            <a:r>
              <a:rPr lang="el-GR" sz="2700" i="1">
                <a:latin typeface="Times New Roman" charset="0"/>
                <a:cs typeface="Times New Roman" charset="0"/>
              </a:rPr>
              <a:t>α</a:t>
            </a:r>
            <a:r>
              <a:rPr lang="en-US" sz="2700" i="1" baseline="-25000">
                <a:latin typeface="Times New Roman" charset="0"/>
                <a:cs typeface="Times New Roman" charset="0"/>
              </a:rPr>
              <a:t>i</a:t>
            </a:r>
            <a:r>
              <a:rPr lang="en-US" sz="2700" i="1">
                <a:latin typeface="Times New Roman" charset="0"/>
                <a:cs typeface="Times New Roman" charset="0"/>
              </a:rPr>
              <a:t>y</a:t>
            </a:r>
            <a:r>
              <a:rPr lang="en-US" sz="2700" i="1" baseline="-25000">
                <a:latin typeface="Times New Roman" charset="0"/>
                <a:cs typeface="Times New Roman" charset="0"/>
              </a:rPr>
              <a:t>i</a:t>
            </a:r>
            <a:r>
              <a:rPr lang="en-US" sz="2700" baseline="-25000">
                <a:latin typeface="Times New Roman" charset="0"/>
                <a:cs typeface="Times New Roman" charset="0"/>
              </a:rPr>
              <a:t> </a:t>
            </a:r>
            <a:r>
              <a:rPr lang="en-US" sz="2700">
                <a:latin typeface="Times New Roman" charset="0"/>
                <a:cs typeface="Times New Roman" charset="0"/>
              </a:rPr>
              <a:t>= 0</a:t>
            </a:r>
            <a:endParaRPr lang="en-US" sz="2700">
              <a:latin typeface="Times New Roman" charset="0"/>
            </a:endParaRPr>
          </a:p>
          <a:p>
            <a:pPr eaLnBrk="1" hangingPunct="1"/>
            <a:r>
              <a:rPr lang="en-US" sz="2700">
                <a:latin typeface="Times New Roman" charset="0"/>
              </a:rPr>
              <a:t>(2) </a:t>
            </a:r>
            <a:r>
              <a:rPr lang="el-GR" sz="2700" i="1">
                <a:latin typeface="Times New Roman" charset="0"/>
                <a:cs typeface="Times New Roman" charset="0"/>
              </a:rPr>
              <a:t>α</a:t>
            </a:r>
            <a:r>
              <a:rPr lang="en-US" sz="2700" i="1" baseline="-25000">
                <a:latin typeface="Times New Roman" charset="0"/>
                <a:cs typeface="Times New Roman" charset="0"/>
              </a:rPr>
              <a:t>i</a:t>
            </a:r>
            <a:r>
              <a:rPr lang="en-US" sz="2700" b="1">
                <a:latin typeface="Times New Roman" charset="0"/>
              </a:rPr>
              <a:t> </a:t>
            </a:r>
            <a:r>
              <a:rPr lang="en-US" sz="2700" b="1">
                <a:latin typeface="Times New Roman" charset="0"/>
                <a:cs typeface="Times New Roman" charset="0"/>
              </a:rPr>
              <a:t>≥ </a:t>
            </a:r>
            <a:r>
              <a:rPr lang="en-US" sz="2700">
                <a:latin typeface="Times New Roman" charset="0"/>
                <a:cs typeface="Times New Roman" charset="0"/>
              </a:rPr>
              <a:t>0 for all </a:t>
            </a:r>
            <a:r>
              <a:rPr lang="el-GR" sz="2700" i="1">
                <a:latin typeface="Times New Roman" charset="0"/>
                <a:cs typeface="Times New Roman" charset="0"/>
              </a:rPr>
              <a:t>α</a:t>
            </a:r>
            <a:r>
              <a:rPr lang="en-US" sz="2700" i="1" baseline="-25000">
                <a:latin typeface="Times New Roman" charset="0"/>
                <a:cs typeface="Times New Roman" charset="0"/>
              </a:rPr>
              <a:t>i</a:t>
            </a:r>
            <a:endParaRPr lang="en-US" sz="2700" i="1">
              <a:latin typeface="Times New Roman" charset="0"/>
              <a:cs typeface="Times New Roman" charset="0"/>
            </a:endParaRPr>
          </a:p>
        </p:txBody>
      </p:sp>
      <p:sp>
        <p:nvSpPr>
          <p:cNvPr id="33798" name="TextBox 4"/>
          <p:cNvSpPr txBox="1">
            <a:spLocks noChangeArrowheads="1"/>
          </p:cNvSpPr>
          <p:nvPr/>
        </p:nvSpPr>
        <p:spPr bwMode="auto">
          <a:xfrm>
            <a:off x="10160000" y="-15231"/>
            <a:ext cx="1445725" cy="39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2100">
                <a:solidFill>
                  <a:srgbClr val="FBFCFF"/>
                </a:solidFill>
              </a:rPr>
              <a:t>Sec. 15.1</a:t>
            </a:r>
          </a:p>
        </p:txBody>
      </p:sp>
    </p:spTree>
    <p:extLst>
      <p:ext uri="{BB962C8B-B14F-4D97-AF65-F5344CB8AC3E}">
        <p14:creationId xmlns:p14="http://schemas.microsoft.com/office/powerpoint/2010/main" val="31285366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JVN">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200" b="0" i="0" u="none" strike="noStrike" cap="none" normalizeH="0" baseline="0">
            <a:ln>
              <a:noFill/>
            </a:ln>
            <a:solidFill>
              <a:schemeClr val="bg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200" b="0" i="0" u="none" strike="noStrike" cap="none" normalizeH="0" baseline="0">
            <a:ln>
              <a:noFill/>
            </a:ln>
            <a:solidFill>
              <a:schemeClr val="bg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9689</TotalTime>
  <Words>1576</Words>
  <Application>Microsoft Macintosh PowerPoint</Application>
  <PresentationFormat>Custom</PresentationFormat>
  <Paragraphs>257</Paragraphs>
  <Slides>50</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53" baseType="lpstr">
      <vt:lpstr>JVN</vt:lpstr>
      <vt:lpstr>Equation</vt:lpstr>
      <vt:lpstr>Bitmap Image</vt:lpstr>
      <vt:lpstr>Supervised Learning Lecture 4: Advanced Approaches</vt:lpstr>
      <vt:lpstr>Agenda</vt:lpstr>
      <vt:lpstr>Text classification: Up until now and today</vt:lpstr>
      <vt:lpstr>Linear classifiers: Which Hyperplane?</vt:lpstr>
      <vt:lpstr>Another intuition</vt:lpstr>
      <vt:lpstr>Maximization of margin</vt:lpstr>
      <vt:lpstr>Maximization of margin</vt:lpstr>
      <vt:lpstr>Linear Support Vector Machine (SVM)</vt:lpstr>
      <vt:lpstr>Solving the Optimization Problem</vt:lpstr>
      <vt:lpstr>The Optimization Problem Solution</vt:lpstr>
      <vt:lpstr>Linear SVMs:  Summary</vt:lpstr>
      <vt:lpstr>Non-linear separation</vt:lpstr>
      <vt:lpstr>Non-linear SVMs:  Feature spaces</vt:lpstr>
      <vt:lpstr>The “Kernel Trick”</vt:lpstr>
      <vt:lpstr>Some popular kernels</vt:lpstr>
      <vt:lpstr>Some applications</vt:lpstr>
      <vt:lpstr>Artificial Neural Network</vt:lpstr>
      <vt:lpstr>PowerPoint Presentation</vt:lpstr>
      <vt:lpstr>ANN Applications</vt:lpstr>
      <vt:lpstr>Neural Activation</vt:lpstr>
      <vt:lpstr>Neural Activation</vt:lpstr>
      <vt:lpstr>PowerPoint Presentation</vt:lpstr>
      <vt:lpstr>Single-multi layer perceptrons</vt:lpstr>
      <vt:lpstr>PowerPoint Presentation</vt:lpstr>
      <vt:lpstr>Classification Problem</vt:lpstr>
      <vt:lpstr>Classification Problem</vt:lpstr>
      <vt:lpstr>PowerPoint Presentation</vt:lpstr>
      <vt:lpstr>PowerPoint Presentation</vt:lpstr>
      <vt:lpstr>PowerPoint Presentation</vt:lpstr>
      <vt:lpstr>Training perceptrons</vt:lpstr>
      <vt:lpstr>Training perceptrons</vt:lpstr>
      <vt:lpstr>Training perceptrons</vt:lpstr>
      <vt:lpstr>Training perceptrons</vt:lpstr>
      <vt:lpstr>Training perceptrons</vt:lpstr>
      <vt:lpstr>Training perceptrons</vt:lpstr>
      <vt:lpstr>Training perceptrons</vt:lpstr>
      <vt:lpstr>Training perceptrons</vt:lpstr>
      <vt:lpstr>Over-training</vt:lpstr>
      <vt:lpstr>Under-training vs. over-training</vt:lpstr>
      <vt:lpstr>Feature Selection</vt:lpstr>
      <vt:lpstr>Perspectives: Selection Criteria</vt:lpstr>
      <vt:lpstr>Perspectives: Selection Criteria</vt:lpstr>
      <vt:lpstr>Perspectives: Selection Criteria</vt:lpstr>
      <vt:lpstr>Perspectives: Selection Criteria</vt:lpstr>
      <vt:lpstr>Case Study: Digitalized Bank</vt:lpstr>
      <vt:lpstr>Good vs Not Good</vt:lpstr>
      <vt:lpstr>Enriched Database</vt:lpstr>
      <vt:lpstr>Raw information</vt:lpstr>
      <vt:lpstr>Feature Selection</vt:lpstr>
      <vt:lpstr>Normalization</vt:lpstr>
    </vt:vector>
  </TitlesOfParts>
  <Company>John von Institute, VNU HCM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 Duong</dc:creator>
  <cp:lastModifiedBy>Tho Quan</cp:lastModifiedBy>
  <cp:revision>391</cp:revision>
  <cp:lastPrinted>2015-09-29T06:19:32Z</cp:lastPrinted>
  <dcterms:created xsi:type="dcterms:W3CDTF">2014-03-26T04:11:47Z</dcterms:created>
  <dcterms:modified xsi:type="dcterms:W3CDTF">2018-03-31T15:58:20Z</dcterms:modified>
</cp:coreProperties>
</file>