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85" r:id="rId9"/>
    <p:sldId id="263" r:id="rId10"/>
    <p:sldId id="265" r:id="rId11"/>
    <p:sldId id="267" r:id="rId12"/>
    <p:sldId id="266" r:id="rId13"/>
    <p:sldId id="268" r:id="rId14"/>
    <p:sldId id="269" r:id="rId15"/>
    <p:sldId id="286" r:id="rId16"/>
    <p:sldId id="272" r:id="rId17"/>
    <p:sldId id="273" r:id="rId18"/>
    <p:sldId id="274" r:id="rId19"/>
    <p:sldId id="275" r:id="rId20"/>
    <p:sldId id="292" r:id="rId21"/>
    <p:sldId id="276" r:id="rId22"/>
    <p:sldId id="293" r:id="rId23"/>
    <p:sldId id="294" r:id="rId24"/>
    <p:sldId id="295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90" r:id="rId33"/>
    <p:sldId id="283" r:id="rId34"/>
    <p:sldId id="284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108D-7714-4879-9947-6213519BAF5C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4DA8-6C7B-45A1-B340-3AB66D410F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34DA8-6C7B-45A1-B340-3AB66D410F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Take care,</a:t>
            </a:r>
            <a:r>
              <a:rPr lang="en-US" baseline="0" smtClean="0"/>
              <a:t> </a:t>
            </a:r>
            <a:r>
              <a:rPr lang="en-US" smtClean="0"/>
              <a:t>however, to break ties consistently, e.g., by assigning a document to the clus-</a:t>
            </a:r>
          </a:p>
          <a:p>
            <a:r>
              <a:rPr lang="en-US" smtClean="0"/>
              <a:t>ter with the lowest index if there are several equidistant centroids. Other-</a:t>
            </a:r>
          </a:p>
          <a:p>
            <a:r>
              <a:rPr lang="en-US" smtClean="0"/>
              <a:t>wise, the algorithm can cycle forever in a loop of clusterings that have the</a:t>
            </a:r>
          </a:p>
          <a:p>
            <a:r>
              <a:rPr lang="en-US" smtClean="0"/>
              <a:t>same cost. ?????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9487-1A23-413D-87A2-4AB8A7470C7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7A9501-1FA3-4924-ABC9-5146D100BF8E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11D6-9319-4AC6-885A-B3B755EF2967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6BD1-BA79-476E-B631-1E0A7EB7265A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C17C58-1FF4-4C70-9808-04DB4C2B520D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FA1DCF-5F90-4809-8CB2-0338493E55B0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8A2C-C7B1-4284-BF2D-1D03A656DB02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4EC-4AA2-4C88-8CF6-1E53461305CA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98A2E1-9609-410E-A9D7-D95B790CD139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63F0-8693-413B-BDB5-BD2170FDEBA9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37A007-02A6-46AB-8C32-73A0F1CA2696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A32613-40CA-45C0-9CCA-77B6EBC30F37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8B318D-27A6-481B-9FF1-F67790F55BB6}" type="datetime1">
              <a:rPr lang="en-US" smtClean="0"/>
              <a:pPr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A870FF-22FF-4426-A30A-3551E0E92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2010 spring\intelligent system\presentation\clustering\leukemia3_vor_pid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648200"/>
            <a:ext cx="4419600" cy="220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52" y="609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Clustering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Hierarchical Agglomerative Clustering  (HAC)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6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800" dirty="0" smtClean="0"/>
              <a:t>How to compute similarity of two </a:t>
            </a:r>
          </a:p>
          <a:p>
            <a:pPr lvl="1">
              <a:buNone/>
            </a:pPr>
            <a:r>
              <a:rPr lang="en-US" sz="2800" dirty="0" smtClean="0"/>
              <a:t>clusters each possibly containing multiple </a:t>
            </a:r>
          </a:p>
          <a:p>
            <a:pPr lvl="1">
              <a:buNone/>
            </a:pPr>
            <a:r>
              <a:rPr lang="en-US" sz="2800" dirty="0" smtClean="0"/>
              <a:t>instances?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Single Link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Complete Link</a:t>
            </a:r>
            <a:endParaRPr lang="en-US" sz="2800" dirty="0" smtClean="0"/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Centroid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Group Average</a:t>
            </a:r>
            <a:endParaRPr lang="en-US" sz="3600" dirty="0" smtClean="0"/>
          </a:p>
          <a:p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505200" y="4114800"/>
            <a:ext cx="1524000" cy="685800"/>
          </a:xfrm>
          <a:prstGeom prst="ellipse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447800" y="4114800"/>
            <a:ext cx="15240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solidFill>
            <a:srgbClr val="92D050">
              <a:alpha val="8000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solidFill>
            <a:schemeClr val="bg2">
              <a:lumMod val="90000"/>
              <a:alpha val="81000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Link Agglomerative </a:t>
            </a:r>
            <a:br>
              <a:rPr lang="en-US" sz="3200" dirty="0" smtClean="0"/>
            </a:br>
            <a:r>
              <a:rPr lang="en-US" sz="3200" dirty="0" smtClean="0"/>
              <a:t>Clustering</a:t>
            </a:r>
            <a:endParaRPr lang="en-US" sz="3200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89013" y="1752600"/>
            <a:ext cx="6859587" cy="3505200"/>
            <a:chOff x="623" y="1104"/>
            <a:chExt cx="4632" cy="254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906587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438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906587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14600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962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5720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63987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648200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219200" y="39624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10" idx="3"/>
            <a:endCxn id="13" idx="3"/>
          </p:cNvCxnSpPr>
          <p:nvPr/>
        </p:nvCxnSpPr>
        <p:spPr>
          <a:xfrm rot="16200000" flipH="1">
            <a:off x="3211327" y="1968686"/>
            <a:ext cx="1588" cy="15240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2"/>
          </p:cNvCxnSpPr>
          <p:nvPr/>
        </p:nvCxnSpPr>
        <p:spPr>
          <a:xfrm rot="16200000" flipH="1">
            <a:off x="1618059" y="3561953"/>
            <a:ext cx="1727808" cy="6527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0" y="54102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Single Link</a:t>
            </a:r>
            <a:r>
              <a:rPr lang="en-US" sz="2400" dirty="0" smtClean="0"/>
              <a:t>: Similarity of two most similar members.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505200" y="4114800"/>
            <a:ext cx="1524000" cy="685800"/>
          </a:xfrm>
          <a:prstGeom prst="ellipse">
            <a:avLst/>
          </a:prstGeom>
          <a:solidFill>
            <a:srgbClr val="FF0000">
              <a:alpha val="3200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447800" y="4114800"/>
            <a:ext cx="15240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solidFill>
            <a:srgbClr val="92D050">
              <a:alpha val="8000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solidFill>
            <a:schemeClr val="bg2">
              <a:lumMod val="90000"/>
              <a:alpha val="81000"/>
            </a:scheme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Link Agglomerative </a:t>
            </a:r>
            <a:br>
              <a:rPr lang="en-US" sz="3200" dirty="0" smtClean="0"/>
            </a:br>
            <a:r>
              <a:rPr lang="en-US" sz="3200" dirty="0" smtClean="0"/>
              <a:t>Clustering</a:t>
            </a:r>
            <a:endParaRPr lang="en-US" sz="3200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89013" y="1752600"/>
            <a:ext cx="6859587" cy="3505200"/>
            <a:chOff x="623" y="1104"/>
            <a:chExt cx="4632" cy="254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906587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438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906587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14600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962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5720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63987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648200" y="4421187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322320" y="1874520"/>
            <a:ext cx="2011680" cy="33832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1219200" y="1874520"/>
            <a:ext cx="2011680" cy="33832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3" name="Straight Arrow Connector 32"/>
          <p:cNvCxnSpPr>
            <a:endCxn id="11" idx="6"/>
          </p:cNvCxnSpPr>
          <p:nvPr/>
        </p:nvCxnSpPr>
        <p:spPr>
          <a:xfrm rot="5400000">
            <a:off x="1085453" y="3562747"/>
            <a:ext cx="1791494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4" idx="2"/>
          </p:cNvCxnSpPr>
          <p:nvPr/>
        </p:nvCxnSpPr>
        <p:spPr>
          <a:xfrm>
            <a:off x="1981200" y="2704307"/>
            <a:ext cx="259080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" y="5473005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Complete Link</a:t>
            </a:r>
            <a:r>
              <a:rPr lang="en-US" sz="2400" dirty="0" smtClean="0"/>
              <a:t>: Similarity of two least similar members.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Centroid</a:t>
            </a:r>
            <a:r>
              <a:rPr lang="en-US" sz="3200" dirty="0" smtClean="0"/>
              <a:t> Agglomerative </a:t>
            </a:r>
            <a:br>
              <a:rPr lang="en-US" sz="3200" dirty="0" smtClean="0"/>
            </a:br>
            <a:r>
              <a:rPr lang="en-US" sz="3200" dirty="0" smtClean="0"/>
              <a:t>Clustering</a:t>
            </a:r>
            <a:endParaRPr lang="en-US" sz="32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89013" y="1752600"/>
            <a:ext cx="6859587" cy="3505200"/>
            <a:chOff x="623" y="1104"/>
            <a:chExt cx="4632" cy="2549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1981200" y="2590800"/>
            <a:ext cx="1981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2819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30480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2590800"/>
            <a:ext cx="1981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58674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5715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19200" y="54102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Centroid</a:t>
            </a:r>
            <a:r>
              <a:rPr lang="en-US" sz="2400" dirty="0" smtClean="0"/>
              <a:t> : Average inter-similarity</a:t>
            </a:r>
          </a:p>
        </p:txBody>
      </p:sp>
      <p:cxnSp>
        <p:nvCxnSpPr>
          <p:cNvPr id="47" name="Straight Connector 46"/>
          <p:cNvCxnSpPr>
            <a:stCxn id="25" idx="2"/>
            <a:endCxn id="28" idx="6"/>
          </p:cNvCxnSpPr>
          <p:nvPr/>
        </p:nvCxnSpPr>
        <p:spPr>
          <a:xfrm flipV="1">
            <a:off x="2895600" y="3314700"/>
            <a:ext cx="29718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2"/>
            <a:endCxn id="28" idx="6"/>
          </p:cNvCxnSpPr>
          <p:nvPr/>
        </p:nvCxnSpPr>
        <p:spPr>
          <a:xfrm flipV="1">
            <a:off x="3124200" y="3314700"/>
            <a:ext cx="2743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29" idx="6"/>
          </p:cNvCxnSpPr>
          <p:nvPr/>
        </p:nvCxnSpPr>
        <p:spPr>
          <a:xfrm>
            <a:off x="2895600" y="3390900"/>
            <a:ext cx="2819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2"/>
            <a:endCxn id="29" idx="6"/>
          </p:cNvCxnSpPr>
          <p:nvPr/>
        </p:nvCxnSpPr>
        <p:spPr>
          <a:xfrm>
            <a:off x="3124200" y="4000500"/>
            <a:ext cx="25908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Group Average Agglomerative </a:t>
            </a:r>
            <a:br>
              <a:rPr lang="en-US" sz="3200" dirty="0" smtClean="0"/>
            </a:br>
            <a:r>
              <a:rPr lang="en-US" sz="3200" dirty="0" smtClean="0"/>
              <a:t>Clustering</a:t>
            </a:r>
            <a:endParaRPr lang="en-US" sz="3200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89013" y="1752600"/>
            <a:ext cx="6859587" cy="3505200"/>
            <a:chOff x="623" y="1104"/>
            <a:chExt cx="4632" cy="2549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1981200" y="2590800"/>
            <a:ext cx="1981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2819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30480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2590800"/>
            <a:ext cx="1981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58674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5715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14400" y="54102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Group Average</a:t>
            </a:r>
            <a:r>
              <a:rPr lang="en-US" sz="2400" dirty="0" smtClean="0"/>
              <a:t>: Average similarity between members.</a:t>
            </a:r>
            <a:endParaRPr lang="en-US" sz="3200" dirty="0" smtClean="0"/>
          </a:p>
        </p:txBody>
      </p:sp>
      <p:cxnSp>
        <p:nvCxnSpPr>
          <p:cNvPr id="31" name="Straight Connector 30"/>
          <p:cNvCxnSpPr>
            <a:stCxn id="25" idx="2"/>
            <a:endCxn id="29" idx="6"/>
          </p:cNvCxnSpPr>
          <p:nvPr/>
        </p:nvCxnSpPr>
        <p:spPr>
          <a:xfrm>
            <a:off x="2895600" y="3390900"/>
            <a:ext cx="2819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8" idx="6"/>
          </p:cNvCxnSpPr>
          <p:nvPr/>
        </p:nvCxnSpPr>
        <p:spPr>
          <a:xfrm flipV="1">
            <a:off x="3124200" y="3314700"/>
            <a:ext cx="2743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29" idx="6"/>
          </p:cNvCxnSpPr>
          <p:nvPr/>
        </p:nvCxnSpPr>
        <p:spPr>
          <a:xfrm>
            <a:off x="3124200" y="4000500"/>
            <a:ext cx="25908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2"/>
            <a:endCxn id="28" idx="6"/>
          </p:cNvCxnSpPr>
          <p:nvPr/>
        </p:nvCxnSpPr>
        <p:spPr>
          <a:xfrm flipV="1">
            <a:off x="2895600" y="3314700"/>
            <a:ext cx="29718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4"/>
            <a:endCxn id="26" idx="7"/>
          </p:cNvCxnSpPr>
          <p:nvPr/>
        </p:nvCxnSpPr>
        <p:spPr>
          <a:xfrm rot="16200000" flipH="1">
            <a:off x="2686050" y="3600449"/>
            <a:ext cx="544559" cy="2016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4"/>
            <a:endCxn id="29" idx="0"/>
          </p:cNvCxnSpPr>
          <p:nvPr/>
        </p:nvCxnSpPr>
        <p:spPr>
          <a:xfrm rot="5400000">
            <a:off x="5486400" y="3619500"/>
            <a:ext cx="6858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Hierarchical Agglomerative Clustering (HAC)</a:t>
            </a:r>
          </a:p>
          <a:p>
            <a:r>
              <a:rPr lang="en-US" sz="4000" dirty="0" smtClean="0"/>
              <a:t>K-Means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Applications of clustering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about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07920"/>
          </a:xfrm>
        </p:spPr>
        <p:txBody>
          <a:bodyPr/>
          <a:lstStyle/>
          <a:p>
            <a:r>
              <a:rPr lang="en-US" sz="2800" dirty="0" smtClean="0"/>
              <a:t>K-means is the most important flat clustering.</a:t>
            </a:r>
          </a:p>
          <a:p>
            <a:r>
              <a:rPr lang="en-US" sz="2800" dirty="0" smtClean="0"/>
              <a:t>Objective is minimizing </a:t>
            </a:r>
            <a:r>
              <a:rPr lang="en-US" sz="2800" dirty="0" err="1" smtClean="0"/>
              <a:t>Euclide</a:t>
            </a:r>
            <a:r>
              <a:rPr lang="en-US" sz="2800" dirty="0" smtClean="0"/>
              <a:t> distance of the documents from their clusters center.</a:t>
            </a:r>
          </a:p>
          <a:p>
            <a:r>
              <a:rPr lang="en-US" sz="2800" dirty="0" smtClean="0"/>
              <a:t>A cluster center is defined as vector 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91000"/>
            <a:ext cx="50435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about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269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measure of how well the </a:t>
            </a:r>
            <a:r>
              <a:rPr lang="en-US" sz="2800" dirty="0" err="1" smtClean="0"/>
              <a:t>centroids</a:t>
            </a:r>
            <a:r>
              <a:rPr lang="en-US" sz="2800" dirty="0" smtClean="0"/>
              <a:t> represent the members of their </a:t>
            </a:r>
            <a:r>
              <a:rPr lang="en-US" sz="2800" dirty="0" err="1" smtClean="0"/>
              <a:t>clus-ters</a:t>
            </a:r>
            <a:r>
              <a:rPr lang="en-US" sz="2800" dirty="0" smtClean="0"/>
              <a:t> is the residual sum of squares or RSS, the squared distance of each vector from its </a:t>
            </a:r>
            <a:r>
              <a:rPr lang="en-US" sz="2800" dirty="0" err="1" smtClean="0"/>
              <a:t>centroid</a:t>
            </a:r>
            <a:r>
              <a:rPr lang="en-US" sz="2800" dirty="0" smtClean="0"/>
              <a:t> summed over all vectors:</a:t>
            </a:r>
            <a:endParaRPr lang="en-US" sz="28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038600"/>
            <a:ext cx="49751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about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en-US" sz="2800" dirty="0" smtClean="0"/>
              <a:t>The goal of k-means is minimize RSS: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76600"/>
            <a:ext cx="506507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overview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620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Hierarchical Agglomerative Clustering (HAC)</a:t>
            </a:r>
          </a:p>
          <a:p>
            <a:r>
              <a:rPr lang="en-US" sz="3600" dirty="0" smtClean="0"/>
              <a:t>K-Means </a:t>
            </a:r>
          </a:p>
          <a:p>
            <a:r>
              <a:rPr lang="en-US" sz="3600" dirty="0" smtClean="0"/>
              <a:t>Applications of clustering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 descr="clustering - kmean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0" y="1447800"/>
            <a:ext cx="4114800" cy="523002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 of k means is a “learning” algorithm. The algorithm iteratively yield a result by adapting the result to problem and finding a better result than before.</a:t>
            </a:r>
          </a:p>
          <a:p>
            <a:r>
              <a:rPr lang="en-US" smtClean="0"/>
              <a:t>The ﬁrst step of K-means is to select as initial cluster centers K randomly selected documents, the seeds. The algorithm then moves the cluster centers around in space in order to minimize RSS, this is done iteratively by repeating two steps until a stopping criterion is met.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Evaluation and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dirty="0"/>
              <a:t>Davies–</a:t>
            </a:r>
            <a:r>
              <a:rPr lang="en-US" dirty="0" err="1"/>
              <a:t>Bouldin</a:t>
            </a:r>
            <a:r>
              <a:rPr lang="en-US" dirty="0"/>
              <a:t> index : low intra cluster, and high inter centroid point. ( smallest is the best) </a:t>
            </a:r>
          </a:p>
          <a:p>
            <a:r>
              <a:rPr lang="en-US" dirty="0"/>
              <a:t>Dunn index:   dense and well </a:t>
            </a:r>
            <a:r>
              <a:rPr lang="en-US" dirty="0" err="1"/>
              <a:t>seperated</a:t>
            </a:r>
            <a:r>
              <a:rPr lang="en-US" dirty="0"/>
              <a:t> cluster</a:t>
            </a:r>
          </a:p>
          <a:p>
            <a:r>
              <a:rPr lang="en-US" dirty="0"/>
              <a:t>Silhouette coefficient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43650"/>
            <a:ext cx="1905000" cy="457200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fld id="{FED15F87-54EF-814C-94F1-42DCB8CC6E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Silhouette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43650"/>
            <a:ext cx="1905000" cy="457200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fld id="{FED15F87-54EF-814C-94F1-42DCB8CC6E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4" y="1752600"/>
            <a:ext cx="6950378" cy="47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3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Some formulas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43650"/>
            <a:ext cx="1905000" cy="457200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fld id="{FED15F87-54EF-814C-94F1-42DCB8CC6E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18" y="2209824"/>
            <a:ext cx="5480281" cy="26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0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overview</a:t>
            </a:r>
            <a:endParaRPr lang="en-US"/>
          </a:p>
        </p:txBody>
      </p:sp>
      <p:pic>
        <p:nvPicPr>
          <p:cNvPr id="19458" name="Picture 2" descr="C:\DOCUME~1\coolkid\LOCALS~1\Temp\msohtmlclip1\01\clip_image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5067454" cy="3276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Algorithm – termination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45920"/>
          </a:xfrm>
        </p:spPr>
        <p:txBody>
          <a:bodyPr/>
          <a:lstStyle/>
          <a:p>
            <a:r>
              <a:rPr lang="en-US" smtClean="0"/>
              <a:t>A fixed number of iterations.</a:t>
            </a:r>
          </a:p>
          <a:p>
            <a:r>
              <a:rPr lang="en-US" smtClean="0"/>
              <a:t>Doc partition unchanged.</a:t>
            </a:r>
          </a:p>
          <a:p>
            <a:r>
              <a:rPr lang="en-US" smtClean="0"/>
              <a:t>Centroid positions don’t change.</a:t>
            </a:r>
          </a:p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4991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– time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Computing distance between doc and cluster is O(m) where m is the dimensionality of the vectors.</a:t>
            </a:r>
          </a:p>
          <a:p>
            <a:r>
              <a:rPr lang="en-US" smtClean="0"/>
              <a:t>Reassigning clusters: O(Kn) distance computations, or O(Knm).</a:t>
            </a:r>
          </a:p>
          <a:p>
            <a:r>
              <a:rPr lang="en-US" smtClean="0"/>
              <a:t>Computing centroids: Each doc gets added once to some centroid: O(nm).</a:t>
            </a:r>
          </a:p>
          <a:p>
            <a:r>
              <a:rPr lang="en-US" smtClean="0"/>
              <a:t>Assume these two steps are each done once for I iterations: O(IKnm).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do we know that RSS value decrease and Kmeans converge?</a:t>
            </a:r>
          </a:p>
          <a:p>
            <a:pPr lvl="1"/>
            <a:r>
              <a:rPr lang="en-US" smtClean="0">
                <a:sym typeface="Wingdings" pitchFamily="2" charset="2"/>
              </a:rPr>
              <a:t> algorithm eventually converge in a local optimum</a:t>
            </a:r>
            <a:endParaRPr lang="en-US" smtClean="0"/>
          </a:p>
          <a:p>
            <a:r>
              <a:rPr lang="en-US" smtClean="0"/>
              <a:t>Disadvantage of choosing  “bad” seeds is it could yield suboptimal results:</a:t>
            </a:r>
          </a:p>
          <a:p>
            <a:pPr lvl="1"/>
            <a:r>
              <a:rPr lang="en-US" smtClean="0"/>
              <a:t>Outliers seeds.</a:t>
            </a:r>
          </a:p>
          <a:p>
            <a:pPr lvl="1"/>
            <a:r>
              <a:rPr lang="en-US" smtClean="0"/>
              <a:t>Empty clusters.</a:t>
            </a:r>
          </a:p>
          <a:p>
            <a:r>
              <a:rPr lang="en-US" smtClean="0"/>
              <a:t>Heuristic for chossing seeds:</a:t>
            </a:r>
          </a:p>
          <a:p>
            <a:pPr lvl="1"/>
            <a:r>
              <a:rPr lang="en-US" smtClean="0"/>
              <a:t>Try many starting points, choose the best clustering.</a:t>
            </a:r>
          </a:p>
          <a:p>
            <a:pPr lvl="1"/>
            <a:r>
              <a:rPr lang="en-US" smtClean="0"/>
              <a:t>Choose seeds from hierarchical clustering methods.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- features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862262"/>
            <a:ext cx="2819400" cy="105568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71800" y="3929062"/>
            <a:ext cx="2679700" cy="201453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In the above, if you start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with B and E as centroids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you converge to {A,B,C}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and {D,E,F}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If you start with D and F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you converge to 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{A,B,D,E} {C,F}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00400" y="2100262"/>
            <a:ext cx="2168525" cy="7016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Example showing</a:t>
            </a:r>
          </a:p>
          <a:p>
            <a:pPr eaLnBrk="0" hangingPunct="0"/>
            <a:r>
              <a:rPr lang="en-US" sz="2000" b="1">
                <a:latin typeface="Times New Roman" pitchFamily="18" charset="0"/>
              </a:rPr>
              <a:t>sensitivity to seeds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What is clustering? 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200" dirty="0" smtClean="0">
                <a:solidFill>
                  <a:schemeClr val="folHlink"/>
                </a:solidFill>
              </a:rPr>
              <a:t>Clustering</a:t>
            </a:r>
            <a:r>
              <a:rPr lang="en-US" sz="3200" dirty="0" smtClean="0"/>
              <a:t>: the process of grouping a set of objects into classes of similar objects</a:t>
            </a:r>
          </a:p>
          <a:p>
            <a:r>
              <a:rPr lang="en-US" sz="3200" dirty="0" smtClean="0"/>
              <a:t>Most common form of </a:t>
            </a:r>
            <a:r>
              <a:rPr lang="en-US" sz="3200" i="1" dirty="0" smtClean="0"/>
              <a:t>unsupervised learning</a:t>
            </a:r>
          </a:p>
          <a:p>
            <a:r>
              <a:rPr lang="en-US" sz="3200" i="1" dirty="0" smtClean="0">
                <a:sym typeface="Wingdings" pitchFamily="2" charset="2"/>
              </a:rPr>
              <a:t> Flat Clustering vs. Hierarchical clustering </a:t>
            </a:r>
            <a:endParaRPr lang="en-US" sz="32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Algorithm – how many cluster?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79320"/>
          </a:xfrm>
        </p:spPr>
        <p:txBody>
          <a:bodyPr/>
          <a:lstStyle/>
          <a:p>
            <a:r>
              <a:rPr lang="en-US" smtClean="0"/>
              <a:t>A naive approach would be to select the optimal value of K according to the objective function, namely the value of K that minimizes RSS</a:t>
            </a:r>
          </a:p>
          <a:p>
            <a:r>
              <a:rPr lang="en-US" smtClean="0"/>
              <a:t>Incur some cost when added one more cluster.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38600"/>
            <a:ext cx="75045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Hierarchical Agglomerative Clustering (HAC)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K-Means </a:t>
            </a:r>
          </a:p>
          <a:p>
            <a:r>
              <a:rPr lang="en-US" sz="4000" dirty="0" smtClean="0"/>
              <a:t>Applications of clustering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clustering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hypothesis: Documents in the same cluster behave similarly with respect to relevance to information needs.</a:t>
            </a:r>
          </a:p>
          <a:p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90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133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514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86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90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371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906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752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752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048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89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895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276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8100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429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36576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962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657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64008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4770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6294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010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934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705600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3581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6576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3810000" y="632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4191000" y="655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41148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38862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895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 rot="19099387">
            <a:off x="2263254" y="2625976"/>
            <a:ext cx="1628775" cy="3352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248400" y="5562600"/>
            <a:ext cx="1147482" cy="11430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248400" y="2590800"/>
            <a:ext cx="1290918" cy="121443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448722" y="5836920"/>
            <a:ext cx="1138518" cy="990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762000" y="4191000"/>
            <a:ext cx="1362635" cy="121443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clustering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885" t="21382" r="2774" b="7072"/>
          <a:stretch>
            <a:fillRect/>
          </a:stretch>
        </p:blipFill>
        <p:spPr bwMode="auto">
          <a:xfrm>
            <a:off x="533400" y="1828800"/>
            <a:ext cx="7543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5791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search results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~1\coolkid\LOCALS~1\Temp\msohtmlclip1\01\clip_image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447800"/>
            <a:ext cx="7619999" cy="502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Applications of 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Hierarchical Agglomerative Clustering (HAC)</a:t>
            </a:r>
          </a:p>
          <a:p>
            <a:r>
              <a:rPr lang="en-US" sz="3600" dirty="0" smtClean="0"/>
              <a:t>K-Means </a:t>
            </a:r>
          </a:p>
          <a:p>
            <a:r>
              <a:rPr lang="en-US" sz="3600" dirty="0" smtClean="0"/>
              <a:t>Applications of clustering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Flat Clustering</a:t>
            </a:r>
            <a:endParaRPr lang="en-US" sz="3200" dirty="0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2514600" y="2362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2286000" y="2590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2057400" y="2819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514600" y="2819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90600" y="3505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1600200" y="3505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3716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990600" y="3886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1752600" y="4114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Oval 17"/>
          <p:cNvSpPr>
            <a:spLocks noChangeArrowheads="1"/>
          </p:cNvSpPr>
          <p:nvPr/>
        </p:nvSpPr>
        <p:spPr bwMode="auto">
          <a:xfrm>
            <a:off x="3048000" y="3657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Oval 18"/>
          <p:cNvSpPr>
            <a:spLocks noChangeArrowheads="1"/>
          </p:cNvSpPr>
          <p:nvPr/>
        </p:nvSpPr>
        <p:spPr bwMode="auto">
          <a:xfrm>
            <a:off x="3124200" y="3962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2895600" y="3352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3810000" y="4343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3429000" y="3657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3657600" y="3962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3962400" y="4038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39624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Oval 31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val 32"/>
          <p:cNvSpPr>
            <a:spLocks noChangeArrowheads="1"/>
          </p:cNvSpPr>
          <p:nvPr/>
        </p:nvSpPr>
        <p:spPr bwMode="auto">
          <a:xfrm>
            <a:off x="6324600" y="228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7239000" y="198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val 34"/>
          <p:cNvSpPr>
            <a:spLocks noChangeArrowheads="1"/>
          </p:cNvSpPr>
          <p:nvPr/>
        </p:nvSpPr>
        <p:spPr bwMode="auto">
          <a:xfrm>
            <a:off x="7010400" y="2514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val 35"/>
          <p:cNvSpPr>
            <a:spLocks noChangeArrowheads="1"/>
          </p:cNvSpPr>
          <p:nvPr/>
        </p:nvSpPr>
        <p:spPr bwMode="auto">
          <a:xfrm>
            <a:off x="6400800" y="5334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val 36"/>
          <p:cNvSpPr>
            <a:spLocks noChangeArrowheads="1"/>
          </p:cNvSpPr>
          <p:nvPr/>
        </p:nvSpPr>
        <p:spPr bwMode="auto">
          <a:xfrm>
            <a:off x="6477000" y="5105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val 38"/>
          <p:cNvSpPr>
            <a:spLocks noChangeArrowheads="1"/>
          </p:cNvSpPr>
          <p:nvPr/>
        </p:nvSpPr>
        <p:spPr bwMode="auto">
          <a:xfrm>
            <a:off x="7010400" y="5486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val 39"/>
          <p:cNvSpPr>
            <a:spLocks noChangeArrowheads="1"/>
          </p:cNvSpPr>
          <p:nvPr/>
        </p:nvSpPr>
        <p:spPr bwMode="auto">
          <a:xfrm>
            <a:off x="6934200" y="5181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val 40"/>
          <p:cNvSpPr>
            <a:spLocks noChangeArrowheads="1"/>
          </p:cNvSpPr>
          <p:nvPr/>
        </p:nvSpPr>
        <p:spPr bwMode="auto">
          <a:xfrm>
            <a:off x="6705600" y="4953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Oval 41"/>
          <p:cNvSpPr>
            <a:spLocks noChangeArrowheads="1"/>
          </p:cNvSpPr>
          <p:nvPr/>
        </p:nvSpPr>
        <p:spPr bwMode="auto">
          <a:xfrm>
            <a:off x="3581400" y="5943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Oval 42"/>
          <p:cNvSpPr>
            <a:spLocks noChangeArrowheads="1"/>
          </p:cNvSpPr>
          <p:nvPr/>
        </p:nvSpPr>
        <p:spPr bwMode="auto">
          <a:xfrm>
            <a:off x="3657600" y="5715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Oval 43"/>
          <p:cNvSpPr>
            <a:spLocks noChangeArrowheads="1"/>
          </p:cNvSpPr>
          <p:nvPr/>
        </p:nvSpPr>
        <p:spPr bwMode="auto">
          <a:xfrm>
            <a:off x="3810000" y="5867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Oval 44"/>
          <p:cNvSpPr>
            <a:spLocks noChangeArrowheads="1"/>
          </p:cNvSpPr>
          <p:nvPr/>
        </p:nvSpPr>
        <p:spPr bwMode="auto">
          <a:xfrm>
            <a:off x="4191000" y="609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Oval 45"/>
          <p:cNvSpPr>
            <a:spLocks noChangeArrowheads="1"/>
          </p:cNvSpPr>
          <p:nvPr/>
        </p:nvSpPr>
        <p:spPr bwMode="auto">
          <a:xfrm>
            <a:off x="4114800" y="579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Oval 46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Oval 47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Flat Clustering</a:t>
            </a:r>
            <a:endParaRPr lang="en-US" sz="3200" dirty="0"/>
          </a:p>
        </p:txBody>
      </p:sp>
      <p:sp>
        <p:nvSpPr>
          <p:cNvPr id="144" name="Oval 3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Oval 5"/>
          <p:cNvSpPr>
            <a:spLocks noChangeArrowheads="1"/>
          </p:cNvSpPr>
          <p:nvPr/>
        </p:nvSpPr>
        <p:spPr bwMode="auto">
          <a:xfrm>
            <a:off x="2514600" y="2362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Oval 6"/>
          <p:cNvSpPr>
            <a:spLocks noChangeArrowheads="1"/>
          </p:cNvSpPr>
          <p:nvPr/>
        </p:nvSpPr>
        <p:spPr bwMode="auto">
          <a:xfrm>
            <a:off x="2286000" y="2590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Oval 7"/>
          <p:cNvSpPr>
            <a:spLocks noChangeArrowheads="1"/>
          </p:cNvSpPr>
          <p:nvPr/>
        </p:nvSpPr>
        <p:spPr bwMode="auto">
          <a:xfrm>
            <a:off x="2057400" y="2819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Oval 8"/>
          <p:cNvSpPr>
            <a:spLocks noChangeArrowheads="1"/>
          </p:cNvSpPr>
          <p:nvPr/>
        </p:nvSpPr>
        <p:spPr bwMode="auto">
          <a:xfrm>
            <a:off x="2514600" y="2819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Oval 9"/>
          <p:cNvSpPr>
            <a:spLocks noChangeArrowheads="1"/>
          </p:cNvSpPr>
          <p:nvPr/>
        </p:nvSpPr>
        <p:spPr bwMode="auto">
          <a:xfrm>
            <a:off x="990600" y="3505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Oval 10"/>
          <p:cNvSpPr>
            <a:spLocks noChangeArrowheads="1"/>
          </p:cNvSpPr>
          <p:nvPr/>
        </p:nvSpPr>
        <p:spPr bwMode="auto">
          <a:xfrm>
            <a:off x="1600200" y="3505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Oval 11"/>
          <p:cNvSpPr>
            <a:spLocks noChangeArrowheads="1"/>
          </p:cNvSpPr>
          <p:nvPr/>
        </p:nvSpPr>
        <p:spPr bwMode="auto">
          <a:xfrm>
            <a:off x="13716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2"/>
          <p:cNvSpPr>
            <a:spLocks noChangeArrowheads="1"/>
          </p:cNvSpPr>
          <p:nvPr/>
        </p:nvSpPr>
        <p:spPr bwMode="auto">
          <a:xfrm>
            <a:off x="990600" y="3886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3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Oval 14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Oval 15"/>
          <p:cNvSpPr>
            <a:spLocks noChangeArrowheads="1"/>
          </p:cNvSpPr>
          <p:nvPr/>
        </p:nvSpPr>
        <p:spPr bwMode="auto">
          <a:xfrm>
            <a:off x="1752600" y="4114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Oval 16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7"/>
          <p:cNvSpPr>
            <a:spLocks noChangeArrowheads="1"/>
          </p:cNvSpPr>
          <p:nvPr/>
        </p:nvSpPr>
        <p:spPr bwMode="auto">
          <a:xfrm>
            <a:off x="3048000" y="3657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Oval 18"/>
          <p:cNvSpPr>
            <a:spLocks noChangeArrowheads="1"/>
          </p:cNvSpPr>
          <p:nvPr/>
        </p:nvSpPr>
        <p:spPr bwMode="auto">
          <a:xfrm>
            <a:off x="3124200" y="3962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Oval 19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Oval 20"/>
          <p:cNvSpPr>
            <a:spLocks noChangeArrowheads="1"/>
          </p:cNvSpPr>
          <p:nvPr/>
        </p:nvSpPr>
        <p:spPr bwMode="auto">
          <a:xfrm>
            <a:off x="2895600" y="3352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Oval 21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Oval 22"/>
          <p:cNvSpPr>
            <a:spLocks noChangeArrowheads="1"/>
          </p:cNvSpPr>
          <p:nvPr/>
        </p:nvSpPr>
        <p:spPr bwMode="auto">
          <a:xfrm>
            <a:off x="3810000" y="4343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Oval 23"/>
          <p:cNvSpPr>
            <a:spLocks noChangeArrowheads="1"/>
          </p:cNvSpPr>
          <p:nvPr/>
        </p:nvSpPr>
        <p:spPr bwMode="auto">
          <a:xfrm>
            <a:off x="3429000" y="3657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Oval 24"/>
          <p:cNvSpPr>
            <a:spLocks noChangeArrowheads="1"/>
          </p:cNvSpPr>
          <p:nvPr/>
        </p:nvSpPr>
        <p:spPr bwMode="auto">
          <a:xfrm>
            <a:off x="3657600" y="3962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Oval 25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Oval 26"/>
          <p:cNvSpPr>
            <a:spLocks noChangeArrowheads="1"/>
          </p:cNvSpPr>
          <p:nvPr/>
        </p:nvSpPr>
        <p:spPr bwMode="auto">
          <a:xfrm>
            <a:off x="3962400" y="4038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Oval 27"/>
          <p:cNvSpPr>
            <a:spLocks noChangeArrowheads="1"/>
          </p:cNvSpPr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3962400" y="3810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Oval 29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Oval 30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Oval 31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Oval 32"/>
          <p:cNvSpPr>
            <a:spLocks noChangeArrowheads="1"/>
          </p:cNvSpPr>
          <p:nvPr/>
        </p:nvSpPr>
        <p:spPr bwMode="auto">
          <a:xfrm>
            <a:off x="6324600" y="228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Oval 33"/>
          <p:cNvSpPr>
            <a:spLocks noChangeArrowheads="1"/>
          </p:cNvSpPr>
          <p:nvPr/>
        </p:nvSpPr>
        <p:spPr bwMode="auto">
          <a:xfrm>
            <a:off x="7239000" y="198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Oval 34"/>
          <p:cNvSpPr>
            <a:spLocks noChangeArrowheads="1"/>
          </p:cNvSpPr>
          <p:nvPr/>
        </p:nvSpPr>
        <p:spPr bwMode="auto">
          <a:xfrm>
            <a:off x="7010400" y="2514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Oval 35"/>
          <p:cNvSpPr>
            <a:spLocks noChangeArrowheads="1"/>
          </p:cNvSpPr>
          <p:nvPr/>
        </p:nvSpPr>
        <p:spPr bwMode="auto">
          <a:xfrm>
            <a:off x="6400800" y="5334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Oval 36"/>
          <p:cNvSpPr>
            <a:spLocks noChangeArrowheads="1"/>
          </p:cNvSpPr>
          <p:nvPr/>
        </p:nvSpPr>
        <p:spPr bwMode="auto">
          <a:xfrm>
            <a:off x="6477000" y="5105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Oval 37"/>
          <p:cNvSpPr>
            <a:spLocks noChangeArrowheads="1"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Oval 38"/>
          <p:cNvSpPr>
            <a:spLocks noChangeArrowheads="1"/>
          </p:cNvSpPr>
          <p:nvPr/>
        </p:nvSpPr>
        <p:spPr bwMode="auto">
          <a:xfrm>
            <a:off x="7010400" y="5486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Oval 39"/>
          <p:cNvSpPr>
            <a:spLocks noChangeArrowheads="1"/>
          </p:cNvSpPr>
          <p:nvPr/>
        </p:nvSpPr>
        <p:spPr bwMode="auto">
          <a:xfrm>
            <a:off x="6934200" y="5181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Oval 40"/>
          <p:cNvSpPr>
            <a:spLocks noChangeArrowheads="1"/>
          </p:cNvSpPr>
          <p:nvPr/>
        </p:nvSpPr>
        <p:spPr bwMode="auto">
          <a:xfrm>
            <a:off x="6705600" y="4953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Oval 41"/>
          <p:cNvSpPr>
            <a:spLocks noChangeArrowheads="1"/>
          </p:cNvSpPr>
          <p:nvPr/>
        </p:nvSpPr>
        <p:spPr bwMode="auto">
          <a:xfrm>
            <a:off x="3581400" y="5943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Oval 42"/>
          <p:cNvSpPr>
            <a:spLocks noChangeArrowheads="1"/>
          </p:cNvSpPr>
          <p:nvPr/>
        </p:nvSpPr>
        <p:spPr bwMode="auto">
          <a:xfrm>
            <a:off x="3657600" y="5715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Oval 43"/>
          <p:cNvSpPr>
            <a:spLocks noChangeArrowheads="1"/>
          </p:cNvSpPr>
          <p:nvPr/>
        </p:nvSpPr>
        <p:spPr bwMode="auto">
          <a:xfrm>
            <a:off x="3810000" y="58674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Oval 44"/>
          <p:cNvSpPr>
            <a:spLocks noChangeArrowheads="1"/>
          </p:cNvSpPr>
          <p:nvPr/>
        </p:nvSpPr>
        <p:spPr bwMode="auto">
          <a:xfrm>
            <a:off x="4191000" y="60960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Oval 45"/>
          <p:cNvSpPr>
            <a:spLocks noChangeArrowheads="1"/>
          </p:cNvSpPr>
          <p:nvPr/>
        </p:nvSpPr>
        <p:spPr bwMode="auto">
          <a:xfrm>
            <a:off x="4114800" y="57912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Oval 46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Oval 47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Oval 48"/>
          <p:cNvSpPr>
            <a:spLocks noChangeArrowheads="1"/>
          </p:cNvSpPr>
          <p:nvPr/>
        </p:nvSpPr>
        <p:spPr bwMode="auto">
          <a:xfrm>
            <a:off x="6172200" y="4724400"/>
            <a:ext cx="1219200" cy="1219200"/>
          </a:xfrm>
          <a:prstGeom prst="ellips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Oval 49"/>
          <p:cNvSpPr>
            <a:spLocks noChangeArrowheads="1"/>
          </p:cNvSpPr>
          <p:nvPr/>
        </p:nvSpPr>
        <p:spPr bwMode="auto">
          <a:xfrm>
            <a:off x="6248400" y="1676400"/>
            <a:ext cx="13716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Oval 50"/>
          <p:cNvSpPr>
            <a:spLocks noChangeArrowheads="1"/>
          </p:cNvSpPr>
          <p:nvPr/>
        </p:nvSpPr>
        <p:spPr bwMode="auto">
          <a:xfrm>
            <a:off x="3352800" y="5334000"/>
            <a:ext cx="1295400" cy="1219200"/>
          </a:xfrm>
          <a:prstGeom prst="ellips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Oval 51"/>
          <p:cNvSpPr>
            <a:spLocks noChangeArrowheads="1"/>
          </p:cNvSpPr>
          <p:nvPr/>
        </p:nvSpPr>
        <p:spPr bwMode="auto">
          <a:xfrm>
            <a:off x="762000" y="3276600"/>
            <a:ext cx="1447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Oval 52"/>
          <p:cNvSpPr>
            <a:spLocks noChangeArrowheads="1"/>
          </p:cNvSpPr>
          <p:nvPr/>
        </p:nvSpPr>
        <p:spPr bwMode="auto">
          <a:xfrm rot="19099387">
            <a:off x="2257425" y="1676400"/>
            <a:ext cx="1628775" cy="3352800"/>
          </a:xfrm>
          <a:prstGeom prst="ellips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Hierarchical Clustering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6200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Build a tree-based hierarchical taxonomy (</a:t>
            </a:r>
            <a:r>
              <a:rPr lang="en-US" sz="3200" i="1" dirty="0" err="1" smtClean="0"/>
              <a:t>dendrogram</a:t>
            </a:r>
            <a:r>
              <a:rPr lang="en-US" sz="3200" dirty="0" smtClean="0"/>
              <a:t>).</a:t>
            </a: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913937" y="3200400"/>
            <a:ext cx="6725895" cy="3124201"/>
            <a:chOff x="1011" y="1574"/>
            <a:chExt cx="3948" cy="1210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2831" y="1574"/>
              <a:ext cx="864" cy="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animal</a:t>
              </a: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728" y="1911"/>
              <a:ext cx="759" cy="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vertebrate</a:t>
              </a:r>
            </a:p>
          </p:txBody>
        </p:sp>
        <p:sp>
          <p:nvSpPr>
            <p:cNvPr id="8" name="Text Box 55"/>
            <p:cNvSpPr txBox="1">
              <a:spLocks noChangeArrowheads="1"/>
            </p:cNvSpPr>
            <p:nvPr/>
          </p:nvSpPr>
          <p:spPr bwMode="auto">
            <a:xfrm>
              <a:off x="1011" y="2314"/>
              <a:ext cx="3948" cy="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fish </a:t>
              </a:r>
              <a:r>
                <a:rPr lang="en-US" dirty="0" smtClean="0">
                  <a:solidFill>
                    <a:srgbClr val="002060"/>
                  </a:solidFill>
                </a:rPr>
                <a:t> reptile  amphibian  </a:t>
              </a:r>
              <a:r>
                <a:rPr lang="en-US" dirty="0">
                  <a:solidFill>
                    <a:srgbClr val="002060"/>
                  </a:solidFill>
                </a:rPr>
                <a:t>mammal   </a:t>
              </a:r>
              <a:r>
                <a:rPr lang="en-US" dirty="0" smtClean="0">
                  <a:solidFill>
                    <a:srgbClr val="002060"/>
                  </a:solidFill>
                </a:rPr>
                <a:t>worm  </a:t>
              </a:r>
              <a:r>
                <a:rPr lang="en-US" dirty="0">
                  <a:solidFill>
                    <a:srgbClr val="002060"/>
                  </a:solidFill>
                </a:rPr>
                <a:t>insect </a:t>
              </a:r>
              <a:r>
                <a:rPr lang="en-US" dirty="0" smtClean="0">
                  <a:solidFill>
                    <a:srgbClr val="002060"/>
                  </a:solidFill>
                </a:rPr>
                <a:t> crustacean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3312" y="1907"/>
              <a:ext cx="884" cy="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invertebrate</a:t>
              </a:r>
            </a:p>
          </p:txBody>
        </p:sp>
        <p:sp>
          <p:nvSpPr>
            <p:cNvPr id="10" name="Line 58"/>
            <p:cNvSpPr>
              <a:spLocks noChangeShapeType="1"/>
            </p:cNvSpPr>
            <p:nvPr/>
          </p:nvSpPr>
          <p:spPr bwMode="auto">
            <a:xfrm flipH="1">
              <a:off x="2124" y="1722"/>
              <a:ext cx="945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3069" y="1722"/>
              <a:ext cx="66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2108" y="2059"/>
              <a:ext cx="27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>
              <a:off x="2108" y="2059"/>
              <a:ext cx="692" cy="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72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8" name="Line 6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7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73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6" name="Line 7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7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76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4" name="Line 7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7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2777" y="2442"/>
              <a:ext cx="192" cy="336"/>
              <a:chOff x="1337" y="2442"/>
              <a:chExt cx="192" cy="336"/>
            </a:xfrm>
          </p:grpSpPr>
          <p:sp>
            <p:nvSpPr>
              <p:cNvPr id="32" name="Line 80"/>
              <p:cNvSpPr>
                <a:spLocks noChangeShapeType="1"/>
              </p:cNvSpPr>
              <p:nvPr/>
            </p:nvSpPr>
            <p:spPr bwMode="auto">
              <a:xfrm flipH="1">
                <a:off x="1337" y="2442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8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85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8" name="Line 86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88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200400" y="533400"/>
            <a:ext cx="2209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Clustering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 rot="5400000">
            <a:off x="2952750" y="704850"/>
            <a:ext cx="9144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90600" y="2057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Flat clustering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75" idx="2"/>
            <a:endCxn id="84" idx="0"/>
          </p:cNvCxnSpPr>
          <p:nvPr/>
        </p:nvCxnSpPr>
        <p:spPr>
          <a:xfrm rot="5400000">
            <a:off x="4229100" y="5067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4" idx="2"/>
          </p:cNvCxnSpPr>
          <p:nvPr/>
        </p:nvCxnSpPr>
        <p:spPr>
          <a:xfrm rot="5400000">
            <a:off x="4743450" y="2724150"/>
            <a:ext cx="9906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00600" y="2057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Hierarchical clustering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90600" y="3886200"/>
            <a:ext cx="2209800" cy="76200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K-Means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54" idx="2"/>
            <a:endCxn id="64" idx="0"/>
          </p:cNvCxnSpPr>
          <p:nvPr/>
        </p:nvCxnSpPr>
        <p:spPr>
          <a:xfrm rot="16200000" flipH="1">
            <a:off x="4648200" y="8001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505200" y="3886200"/>
            <a:ext cx="2286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SimSun" pitchFamily="2" charset="-122"/>
              </a:rPr>
              <a:t>Agglomerative (bottom-up)</a:t>
            </a:r>
            <a:endParaRPr lang="en-US" altLang="zh-CN" sz="24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0800" y="3886200"/>
            <a:ext cx="2209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SimSun" pitchFamily="2" charset="-122"/>
              </a:rPr>
              <a:t>Divisive </a:t>
            </a:r>
            <a:br>
              <a:rPr lang="en-US" altLang="zh-CN" sz="2400" dirty="0" smtClean="0">
                <a:solidFill>
                  <a:schemeClr val="tx1"/>
                </a:solidFill>
                <a:ea typeface="SimSun" pitchFamily="2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ea typeface="SimSun" pitchFamily="2" charset="-122"/>
              </a:rPr>
              <a:t>(top-down)</a:t>
            </a:r>
            <a:endParaRPr lang="en-US" altLang="zh-CN" sz="2400" dirty="0">
              <a:solidFill>
                <a:schemeClr val="tx1"/>
              </a:solidFill>
              <a:ea typeface="SimSun" pitchFamily="2" charset="-122"/>
            </a:endParaRPr>
          </a:p>
        </p:txBody>
      </p:sp>
      <p:cxnSp>
        <p:nvCxnSpPr>
          <p:cNvPr id="78" name="Straight Arrow Connector 77"/>
          <p:cNvCxnSpPr>
            <a:stCxn id="64" idx="2"/>
            <a:endCxn id="77" idx="0"/>
          </p:cNvCxnSpPr>
          <p:nvPr/>
        </p:nvCxnSpPr>
        <p:spPr>
          <a:xfrm rot="16200000" flipH="1">
            <a:off x="6210300" y="2590800"/>
            <a:ext cx="990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38400" y="5486400"/>
            <a:ext cx="4419600" cy="914400"/>
          </a:xfrm>
          <a:prstGeom prst="rect">
            <a:avLst/>
          </a:prstGeom>
          <a:solidFill>
            <a:srgbClr val="92D050">
              <a:alpha val="30000"/>
            </a:srgb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Hierarchical Agglomerative Clustering (HAC)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57" idx="2"/>
            <a:endCxn id="67" idx="0"/>
          </p:cNvCxnSpPr>
          <p:nvPr/>
        </p:nvCxnSpPr>
        <p:spPr>
          <a:xfrm rot="5400000">
            <a:off x="1600200" y="3390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000" dirty="0" smtClean="0"/>
              <a:t>Hierarchical Agglomerative Clustering (HAC)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K-Means 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Applications of clustering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Hierarchical Agglomerative Clustering  (HAC)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Assumes a </a:t>
            </a:r>
            <a:r>
              <a:rPr lang="en-US" sz="3200" i="1" dirty="0" smtClean="0"/>
              <a:t>similarity function</a:t>
            </a:r>
            <a:r>
              <a:rPr lang="en-US" sz="3200" dirty="0" smtClean="0"/>
              <a:t> for determining the similarity of two instances.</a:t>
            </a:r>
          </a:p>
          <a:p>
            <a:r>
              <a:rPr lang="en-US" sz="3200" dirty="0" smtClean="0"/>
              <a:t>Starts with all instances in a separate cluster and then repeatedly joins the two clusters that are most similar until there is only one cluster.</a:t>
            </a:r>
          </a:p>
          <a:p>
            <a:r>
              <a:rPr lang="en-US" sz="3200" dirty="0" smtClean="0"/>
              <a:t>The history of merging forms a binary tree or hierarchy.</a:t>
            </a:r>
          </a:p>
          <a:p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870FF-22FF-4426-A30A-3551E0E92C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352</TotalTime>
  <Words>892</Words>
  <Application>Microsoft Macintosh PowerPoint</Application>
  <PresentationFormat>On-screen Show (4:3)</PresentationFormat>
  <Paragraphs>165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Clustering</vt:lpstr>
      <vt:lpstr>Content</vt:lpstr>
      <vt:lpstr>Introduction</vt:lpstr>
      <vt:lpstr>Flat Clustering</vt:lpstr>
      <vt:lpstr>Flat Clustering</vt:lpstr>
      <vt:lpstr>Hierarchical Clustering  </vt:lpstr>
      <vt:lpstr>PowerPoint Presentation</vt:lpstr>
      <vt:lpstr>Content</vt:lpstr>
      <vt:lpstr>Hierarchical Agglomerative Clustering  (HAC)</vt:lpstr>
      <vt:lpstr>Hierarchical Agglomerative Clustering  (HAC)</vt:lpstr>
      <vt:lpstr>Single Link Agglomerative  Clustering</vt:lpstr>
      <vt:lpstr>Complete Link Agglomerative  Clustering</vt:lpstr>
      <vt:lpstr>Centroid Agglomerative  Clustering</vt:lpstr>
      <vt:lpstr>Group Average Agglomerative  Clustering</vt:lpstr>
      <vt:lpstr>Content</vt:lpstr>
      <vt:lpstr>Overview about k-means</vt:lpstr>
      <vt:lpstr>Overview about k-means</vt:lpstr>
      <vt:lpstr>Overview about k-means</vt:lpstr>
      <vt:lpstr>Algorithm - overview</vt:lpstr>
      <vt:lpstr>Algorithm - overview</vt:lpstr>
      <vt:lpstr>Algorithm - overview</vt:lpstr>
      <vt:lpstr>Evaluation and Assessment</vt:lpstr>
      <vt:lpstr>Silhouette</vt:lpstr>
      <vt:lpstr>Some formulas</vt:lpstr>
      <vt:lpstr>Algorithm - overview</vt:lpstr>
      <vt:lpstr>Algorithm – termination condition</vt:lpstr>
      <vt:lpstr>Algorithm – time complexity</vt:lpstr>
      <vt:lpstr>Algorithm - features</vt:lpstr>
      <vt:lpstr>Algorithm - features</vt:lpstr>
      <vt:lpstr>Algorithm – how many cluster?</vt:lpstr>
      <vt:lpstr>Content</vt:lpstr>
      <vt:lpstr>Applications of clustering</vt:lpstr>
      <vt:lpstr>Applications of clustering</vt:lpstr>
      <vt:lpstr>Applications of clustering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Enmum</dc:creator>
  <cp:lastModifiedBy>Tho Quan</cp:lastModifiedBy>
  <cp:revision>35</cp:revision>
  <dcterms:created xsi:type="dcterms:W3CDTF">2010-05-03T03:56:20Z</dcterms:created>
  <dcterms:modified xsi:type="dcterms:W3CDTF">2017-08-26T23:17:59Z</dcterms:modified>
</cp:coreProperties>
</file>