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  <p:sldMasterId id="214748366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</p:sldIdLst>
  <p:sldSz cy="6858000" cx="9144000"/>
  <p:notesSz cx="6858000" cy="9144000"/>
  <p:embeddedFontLst>
    <p:embeddedFont>
      <p:font typeface="Arial Black"/>
      <p:regular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7" roundtripDataSignature="AMtx7mhztL2MXD+rWX+kd+aopyhWNzpZ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customschemas.google.com/relationships/presentationmetadata" Target="metadata"/><Relationship Id="rId12" Type="http://schemas.openxmlformats.org/officeDocument/2006/relationships/slide" Target="slides/slide5.xml"/><Relationship Id="rId56" Type="http://schemas.openxmlformats.org/officeDocument/2006/relationships/font" Target="fonts/ArialBlack-regular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en.wikipedia.org/wiki/Apache_Hadoop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488" name="Google Shape;488;p21:notes"/>
          <p:cNvSpPr txBox="1"/>
          <p:nvPr/>
        </p:nvSpPr>
        <p:spPr>
          <a:xfrm>
            <a:off x="1143000" y="686405"/>
            <a:ext cx="4572000" cy="342748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1:notes"/>
          <p:cNvSpPr txBox="1"/>
          <p:nvPr>
            <p:ph idx="1" type="body"/>
          </p:nvPr>
        </p:nvSpPr>
        <p:spPr>
          <a:xfrm>
            <a:off x="686098" y="4343704"/>
            <a:ext cx="5482828" cy="411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636" name="Google Shape;636;p25:notes"/>
          <p:cNvSpPr txBox="1"/>
          <p:nvPr/>
        </p:nvSpPr>
        <p:spPr>
          <a:xfrm>
            <a:off x="1143000" y="686405"/>
            <a:ext cx="4572000" cy="342748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25:notes"/>
          <p:cNvSpPr txBox="1"/>
          <p:nvPr>
            <p:ph idx="1" type="body"/>
          </p:nvPr>
        </p:nvSpPr>
        <p:spPr>
          <a:xfrm>
            <a:off x="686098" y="4343704"/>
            <a:ext cx="5482828" cy="411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7" name="Google Shape;83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.</a:t>
            </a:r>
            <a:r>
              <a:rPr baseline="30000" lang="en-US" sz="1200" u="sng">
                <a:solidFill>
                  <a:schemeClr val="hlink"/>
                </a:solidFill>
                <a:hlinkClick r:id="rId2"/>
              </a:rPr>
              <a:t>[24]</a:t>
            </a:r>
            <a:r>
              <a:rPr lang="en-US" sz="1200"/>
              <a:t> Yahoo! contributes back all work it does on Hadoop to the open-source community, the company's developers also fix bugs and provide stability improvements internally, and release this patched source code so that other users may benefit from their effort.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7" name="Google Shape;887;p41:notes"/>
          <p:cNvSpPr txBox="1"/>
          <p:nvPr/>
        </p:nvSpPr>
        <p:spPr>
          <a:xfrm>
            <a:off x="1143000" y="686405"/>
            <a:ext cx="4572000" cy="342748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41:notes"/>
          <p:cNvSpPr txBox="1"/>
          <p:nvPr>
            <p:ph idx="1" type="body"/>
          </p:nvPr>
        </p:nvSpPr>
        <p:spPr>
          <a:xfrm>
            <a:off x="686098" y="4343704"/>
            <a:ext cx="5479852" cy="411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6" name="Google Shape;896;p42:notes"/>
          <p:cNvSpPr txBox="1"/>
          <p:nvPr/>
        </p:nvSpPr>
        <p:spPr>
          <a:xfrm>
            <a:off x="1143000" y="686405"/>
            <a:ext cx="4572000" cy="342748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42:notes"/>
          <p:cNvSpPr txBox="1"/>
          <p:nvPr>
            <p:ph idx="1" type="body"/>
          </p:nvPr>
        </p:nvSpPr>
        <p:spPr>
          <a:xfrm>
            <a:off x="686098" y="4343704"/>
            <a:ext cx="5479852" cy="411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2" name="Google Shape;912;p44:notes"/>
          <p:cNvSpPr txBox="1"/>
          <p:nvPr/>
        </p:nvSpPr>
        <p:spPr>
          <a:xfrm>
            <a:off x="1143000" y="686405"/>
            <a:ext cx="4572000" cy="342748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44:notes"/>
          <p:cNvSpPr txBox="1"/>
          <p:nvPr>
            <p:ph idx="1" type="body"/>
          </p:nvPr>
        </p:nvSpPr>
        <p:spPr>
          <a:xfrm>
            <a:off x="686098" y="4343704"/>
            <a:ext cx="5479852" cy="411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45:notes"/>
          <p:cNvSpPr/>
          <p:nvPr>
            <p:ph idx="2" type="sldImg"/>
          </p:nvPr>
        </p:nvSpPr>
        <p:spPr>
          <a:xfrm>
            <a:off x="1144588" y="695325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9" name="Google Shape;979;p45:notes"/>
          <p:cNvSpPr txBox="1"/>
          <p:nvPr>
            <p:ph idx="1" type="body"/>
          </p:nvPr>
        </p:nvSpPr>
        <p:spPr>
          <a:xfrm>
            <a:off x="686098" y="4343703"/>
            <a:ext cx="5485805" cy="4032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1" name="Google Shape;1151;p49:notes"/>
          <p:cNvSpPr txBox="1"/>
          <p:nvPr/>
        </p:nvSpPr>
        <p:spPr>
          <a:xfrm>
            <a:off x="1143000" y="686405"/>
            <a:ext cx="4572000" cy="342748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2" name="Google Shape;1152;p49:notes"/>
          <p:cNvSpPr txBox="1"/>
          <p:nvPr>
            <p:ph idx="1" type="body"/>
          </p:nvPr>
        </p:nvSpPr>
        <p:spPr>
          <a:xfrm>
            <a:off x="686098" y="4343704"/>
            <a:ext cx="5479852" cy="411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6:notes"/>
          <p:cNvSpPr txBox="1"/>
          <p:nvPr/>
        </p:nvSpPr>
        <p:spPr>
          <a:xfrm>
            <a:off x="1143000" y="686405"/>
            <a:ext cx="4572000" cy="342748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750" lIns="89525" spcFirstLastPara="1" rIns="89525" wrap="square" tIns="44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6:notes"/>
          <p:cNvSpPr txBox="1"/>
          <p:nvPr>
            <p:ph idx="1" type="body"/>
          </p:nvPr>
        </p:nvSpPr>
        <p:spPr>
          <a:xfrm>
            <a:off x="686098" y="4343704"/>
            <a:ext cx="5479852" cy="411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7:notes"/>
          <p:cNvSpPr txBox="1"/>
          <p:nvPr/>
        </p:nvSpPr>
        <p:spPr>
          <a:xfrm>
            <a:off x="1143000" y="686405"/>
            <a:ext cx="4572000" cy="342748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750" lIns="89525" spcFirstLastPara="1" rIns="89525" wrap="square" tIns="44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7:notes"/>
          <p:cNvSpPr txBox="1"/>
          <p:nvPr>
            <p:ph idx="1" type="body"/>
          </p:nvPr>
        </p:nvSpPr>
        <p:spPr>
          <a:xfrm>
            <a:off x="686098" y="4343704"/>
            <a:ext cx="5479852" cy="411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p9:notes"/>
          <p:cNvSpPr txBox="1"/>
          <p:nvPr/>
        </p:nvSpPr>
        <p:spPr>
          <a:xfrm>
            <a:off x="1143000" y="686405"/>
            <a:ext cx="4572000" cy="342748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750" lIns="89525" spcFirstLastPara="1" rIns="89525" wrap="square" tIns="44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9:notes"/>
          <p:cNvSpPr txBox="1"/>
          <p:nvPr>
            <p:ph idx="1" type="body"/>
          </p:nvPr>
        </p:nvSpPr>
        <p:spPr>
          <a:xfrm>
            <a:off x="686098" y="4343704"/>
            <a:ext cx="5479852" cy="411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5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7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7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7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7"/>
          <p:cNvSpPr txBox="1"/>
          <p:nvPr>
            <p:ph type="title"/>
          </p:nvPr>
        </p:nvSpPr>
        <p:spPr>
          <a:xfrm>
            <a:off x="152400" y="114300"/>
            <a:ext cx="8686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7"/>
          <p:cNvSpPr txBox="1"/>
          <p:nvPr>
            <p:ph idx="1" type="body"/>
          </p:nvPr>
        </p:nvSpPr>
        <p:spPr>
          <a:xfrm>
            <a:off x="381000" y="10668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450"/>
              </a:spcBef>
              <a:spcAft>
                <a:spcPts val="0"/>
              </a:spcAft>
              <a:buSzPts val="1350"/>
              <a:buChar char="🞆"/>
              <a:defRPr/>
            </a:lvl1pPr>
            <a:lvl2pPr indent="-314325" lvl="1" marL="914400" algn="l">
              <a:spcBef>
                <a:spcPts val="450"/>
              </a:spcBef>
              <a:spcAft>
                <a:spcPts val="0"/>
              </a:spcAft>
              <a:buSzPts val="1350"/>
              <a:buChar char="●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7"/>
          <p:cNvSpPr txBox="1"/>
          <p:nvPr>
            <p:ph type="ctrTitle"/>
          </p:nvPr>
        </p:nvSpPr>
        <p:spPr>
          <a:xfrm>
            <a:off x="2133601" y="1371600"/>
            <a:ext cx="6477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77"/>
          <p:cNvSpPr txBox="1"/>
          <p:nvPr>
            <p:ph idx="1" type="subTitle"/>
          </p:nvPr>
        </p:nvSpPr>
        <p:spPr>
          <a:xfrm>
            <a:off x="2133601" y="3733800"/>
            <a:ext cx="6477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None/>
              <a:defRPr/>
            </a:lvl1pPr>
            <a:lvl2pPr lvl="1" algn="l">
              <a:spcBef>
                <a:spcPts val="60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8"/>
          <p:cNvSpPr txBox="1"/>
          <p:nvPr>
            <p:ph type="title"/>
          </p:nvPr>
        </p:nvSpPr>
        <p:spPr>
          <a:xfrm>
            <a:off x="152400" y="114300"/>
            <a:ext cx="8686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">
  <p:cSld name="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9"/>
          <p:cNvSpPr txBox="1"/>
          <p:nvPr>
            <p:ph type="title"/>
          </p:nvPr>
        </p:nvSpPr>
        <p:spPr>
          <a:xfrm>
            <a:off x="0" y="2895600"/>
            <a:ext cx="91440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6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7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4" name="Google Shape;114;p7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7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7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8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20" name="Google Shape;120;p8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8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8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8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26" name="Google Shape;126;p8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8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8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82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32" name="Google Shape;132;p82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33" name="Google Shape;133;p8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8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8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8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39" name="Google Shape;139;p8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40" name="Google Shape;140;p8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41" name="Google Shape;141;p8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42" name="Google Shape;142;p8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8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8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8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8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8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8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53" name="Google Shape;153;p8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54" name="Google Shape;154;p8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8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8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8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8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61" name="Google Shape;161;p8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8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8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87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67" name="Google Shape;167;p8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8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8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8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88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73" name="Google Shape;173;p8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8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8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">
  <p:cSld name="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3"/>
          <p:cNvSpPr txBox="1"/>
          <p:nvPr>
            <p:ph type="title"/>
          </p:nvPr>
        </p:nvSpPr>
        <p:spPr>
          <a:xfrm>
            <a:off x="0" y="2895600"/>
            <a:ext cx="91440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6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7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7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7" name="Google Shape;57;p7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7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7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8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5"/>
          <p:cNvSpPr txBox="1"/>
          <p:nvPr>
            <p:ph type="title"/>
          </p:nvPr>
        </p:nvSpPr>
        <p:spPr>
          <a:xfrm>
            <a:off x="152400" y="114300"/>
            <a:ext cx="8686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633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633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633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633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88" name="Google Shape;88;p65"/>
          <p:cNvSpPr txBox="1"/>
          <p:nvPr>
            <p:ph idx="1" type="body"/>
          </p:nvPr>
        </p:nvSpPr>
        <p:spPr>
          <a:xfrm>
            <a:off x="381000" y="10668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5675A9"/>
              </a:buClr>
              <a:buSzPts val="180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675A9"/>
              </a:buClr>
              <a:buSzPts val="15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675A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675A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5675A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6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6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6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6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adoop-logo-big" id="106" name="Google Shape;106;p6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62800" y="6248400"/>
            <a:ext cx="1828800" cy="43338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 to MapReduce/Hadoop</a:t>
            </a:r>
            <a:endParaRPr/>
          </a:p>
        </p:txBody>
      </p:sp>
      <p:sp>
        <p:nvSpPr>
          <p:cNvPr id="181" name="Google Shape;181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Adopted from Jimmy Lin’s slides (at UMD)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Current Tools</a:t>
            </a:r>
            <a:endParaRPr/>
          </a:p>
        </p:txBody>
      </p:sp>
      <p:sp>
        <p:nvSpPr>
          <p:cNvPr id="267" name="Google Shape;26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Programming models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Shared memory (pthreads)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Message passing (MPI)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Design Patterns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Master-slaves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Producer-consumer flows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Shared work queues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grpSp>
        <p:nvGrpSpPr>
          <p:cNvPr id="268" name="Google Shape;268;p10"/>
          <p:cNvGrpSpPr/>
          <p:nvPr/>
        </p:nvGrpSpPr>
        <p:grpSpPr>
          <a:xfrm>
            <a:off x="7134225" y="1265238"/>
            <a:ext cx="1476375" cy="1630362"/>
            <a:chOff x="2667000" y="1524000"/>
            <a:chExt cx="2032346" cy="2243288"/>
          </a:xfrm>
        </p:grpSpPr>
        <p:cxnSp>
          <p:nvCxnSpPr>
            <p:cNvPr id="269" name="Google Shape;269;p10"/>
            <p:cNvCxnSpPr/>
            <p:nvPr/>
          </p:nvCxnSpPr>
          <p:spPr>
            <a:xfrm rot="5400000">
              <a:off x="2134394" y="2661444"/>
              <a:ext cx="1447800" cy="1588"/>
            </a:xfrm>
            <a:prstGeom prst="straightConnector1">
              <a:avLst/>
            </a:prstGeom>
            <a:noFill/>
            <a:ln cap="flat" cmpd="dbl" w="63500">
              <a:solidFill>
                <a:srgbClr val="FF0000"/>
              </a:solidFill>
              <a:prstDash val="solid"/>
              <a:round/>
              <a:headEnd len="med" w="med" type="none"/>
              <a:tailEnd len="sm" w="sm" type="triangle"/>
            </a:ln>
          </p:spPr>
        </p:cxnSp>
        <p:sp>
          <p:nvSpPr>
            <p:cNvPr id="270" name="Google Shape;270;p10"/>
            <p:cNvSpPr txBox="1"/>
            <p:nvPr/>
          </p:nvSpPr>
          <p:spPr>
            <a:xfrm>
              <a:off x="2682875" y="1524000"/>
              <a:ext cx="2016471" cy="3811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Message Passing</a:t>
              </a:r>
              <a:endParaRPr/>
            </a:p>
          </p:txBody>
        </p:sp>
        <p:sp>
          <p:nvSpPr>
            <p:cNvPr id="271" name="Google Shape;271;p10"/>
            <p:cNvSpPr txBox="1"/>
            <p:nvPr/>
          </p:nvSpPr>
          <p:spPr>
            <a:xfrm>
              <a:off x="2667000" y="3386139"/>
              <a:ext cx="474671" cy="3811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baseline="-25000"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72" name="Google Shape;272;p10"/>
            <p:cNvCxnSpPr/>
            <p:nvPr/>
          </p:nvCxnSpPr>
          <p:spPr>
            <a:xfrm rot="5400000">
              <a:off x="2515394" y="2661444"/>
              <a:ext cx="1447800" cy="1588"/>
            </a:xfrm>
            <a:prstGeom prst="straightConnector1">
              <a:avLst/>
            </a:prstGeom>
            <a:noFill/>
            <a:ln cap="flat" cmpd="dbl" w="63500">
              <a:solidFill>
                <a:srgbClr val="FF0000"/>
              </a:solidFill>
              <a:prstDash val="solid"/>
              <a:round/>
              <a:headEnd len="med" w="med" type="none"/>
              <a:tailEnd len="sm" w="sm" type="triangle"/>
            </a:ln>
          </p:spPr>
        </p:cxnSp>
        <p:sp>
          <p:nvSpPr>
            <p:cNvPr id="273" name="Google Shape;273;p10"/>
            <p:cNvSpPr txBox="1"/>
            <p:nvPr/>
          </p:nvSpPr>
          <p:spPr>
            <a:xfrm>
              <a:off x="3048000" y="3386139"/>
              <a:ext cx="474671" cy="3811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baseline="-25000"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274" name="Google Shape;274;p10"/>
            <p:cNvCxnSpPr/>
            <p:nvPr/>
          </p:nvCxnSpPr>
          <p:spPr>
            <a:xfrm rot="5400000">
              <a:off x="2896394" y="2661444"/>
              <a:ext cx="1447800" cy="1588"/>
            </a:xfrm>
            <a:prstGeom prst="straightConnector1">
              <a:avLst/>
            </a:prstGeom>
            <a:noFill/>
            <a:ln cap="flat" cmpd="dbl" w="63500">
              <a:solidFill>
                <a:srgbClr val="FF0000"/>
              </a:solidFill>
              <a:prstDash val="solid"/>
              <a:round/>
              <a:headEnd len="med" w="med" type="none"/>
              <a:tailEnd len="sm" w="sm" type="triangle"/>
            </a:ln>
          </p:spPr>
        </p:cxnSp>
        <p:sp>
          <p:nvSpPr>
            <p:cNvPr id="275" name="Google Shape;275;p10"/>
            <p:cNvSpPr txBox="1"/>
            <p:nvPr/>
          </p:nvSpPr>
          <p:spPr>
            <a:xfrm>
              <a:off x="3429000" y="3386139"/>
              <a:ext cx="474671" cy="3811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baseline="-25000"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276" name="Google Shape;276;p10"/>
            <p:cNvCxnSpPr/>
            <p:nvPr/>
          </p:nvCxnSpPr>
          <p:spPr>
            <a:xfrm rot="5400000">
              <a:off x="3277394" y="2661444"/>
              <a:ext cx="1447800" cy="1588"/>
            </a:xfrm>
            <a:prstGeom prst="straightConnector1">
              <a:avLst/>
            </a:prstGeom>
            <a:noFill/>
            <a:ln cap="flat" cmpd="dbl" w="63500">
              <a:solidFill>
                <a:srgbClr val="FF0000"/>
              </a:solidFill>
              <a:prstDash val="solid"/>
              <a:round/>
              <a:headEnd len="med" w="med" type="none"/>
              <a:tailEnd len="sm" w="sm" type="triangle"/>
            </a:ln>
          </p:spPr>
        </p:cxnSp>
        <p:sp>
          <p:nvSpPr>
            <p:cNvPr id="277" name="Google Shape;277;p10"/>
            <p:cNvSpPr txBox="1"/>
            <p:nvPr/>
          </p:nvSpPr>
          <p:spPr>
            <a:xfrm>
              <a:off x="3810000" y="3386139"/>
              <a:ext cx="474671" cy="3811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baseline="-25000"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cxnSp>
          <p:nvCxnSpPr>
            <p:cNvPr id="278" name="Google Shape;278;p10"/>
            <p:cNvCxnSpPr/>
            <p:nvPr/>
          </p:nvCxnSpPr>
          <p:spPr>
            <a:xfrm rot="5400000">
              <a:off x="3658394" y="2661444"/>
              <a:ext cx="1447800" cy="1588"/>
            </a:xfrm>
            <a:prstGeom prst="straightConnector1">
              <a:avLst/>
            </a:prstGeom>
            <a:noFill/>
            <a:ln cap="flat" cmpd="dbl" w="63500">
              <a:solidFill>
                <a:srgbClr val="FF0000"/>
              </a:solidFill>
              <a:prstDash val="solid"/>
              <a:round/>
              <a:headEnd len="med" w="med" type="none"/>
              <a:tailEnd len="sm" w="sm" type="triangle"/>
            </a:ln>
          </p:spPr>
        </p:cxnSp>
        <p:sp>
          <p:nvSpPr>
            <p:cNvPr id="279" name="Google Shape;279;p10"/>
            <p:cNvSpPr txBox="1"/>
            <p:nvPr/>
          </p:nvSpPr>
          <p:spPr>
            <a:xfrm>
              <a:off x="4191001" y="3386139"/>
              <a:ext cx="474671" cy="3811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baseline="-25000"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80" name="Google Shape;280;p10"/>
            <p:cNvCxnSpPr/>
            <p:nvPr/>
          </p:nvCxnSpPr>
          <p:spPr>
            <a:xfrm>
              <a:off x="2835275" y="1981200"/>
              <a:ext cx="381000" cy="7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1" name="Google Shape;281;p10"/>
            <p:cNvCxnSpPr/>
            <p:nvPr/>
          </p:nvCxnSpPr>
          <p:spPr>
            <a:xfrm flipH="1">
              <a:off x="3216275" y="2057400"/>
              <a:ext cx="114300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2" name="Google Shape;282;p10"/>
            <p:cNvCxnSpPr/>
            <p:nvPr/>
          </p:nvCxnSpPr>
          <p:spPr>
            <a:xfrm>
              <a:off x="3597275" y="2362200"/>
              <a:ext cx="381000" cy="7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3" name="Google Shape;283;p10"/>
            <p:cNvCxnSpPr/>
            <p:nvPr/>
          </p:nvCxnSpPr>
          <p:spPr>
            <a:xfrm flipH="1">
              <a:off x="3978275" y="2590800"/>
              <a:ext cx="381000" cy="7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4" name="Google Shape;284;p10"/>
            <p:cNvCxnSpPr/>
            <p:nvPr/>
          </p:nvCxnSpPr>
          <p:spPr>
            <a:xfrm flipH="1">
              <a:off x="3597275" y="2819400"/>
              <a:ext cx="762000" cy="15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5" name="Google Shape;285;p10"/>
            <p:cNvCxnSpPr/>
            <p:nvPr/>
          </p:nvCxnSpPr>
          <p:spPr>
            <a:xfrm>
              <a:off x="2835275" y="2438400"/>
              <a:ext cx="762000" cy="15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6" name="Google Shape;286;p10"/>
            <p:cNvCxnSpPr/>
            <p:nvPr/>
          </p:nvCxnSpPr>
          <p:spPr>
            <a:xfrm flipH="1">
              <a:off x="2835275" y="2667000"/>
              <a:ext cx="381000" cy="7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7" name="Google Shape;287;p10"/>
            <p:cNvCxnSpPr/>
            <p:nvPr/>
          </p:nvCxnSpPr>
          <p:spPr>
            <a:xfrm>
              <a:off x="2835275" y="2971800"/>
              <a:ext cx="762000" cy="15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88" name="Google Shape;288;p10"/>
          <p:cNvGrpSpPr/>
          <p:nvPr/>
        </p:nvGrpSpPr>
        <p:grpSpPr>
          <a:xfrm>
            <a:off x="4800600" y="1265238"/>
            <a:ext cx="2005012" cy="1630362"/>
            <a:chOff x="5181600" y="1524000"/>
            <a:chExt cx="2759075" cy="2243288"/>
          </a:xfrm>
        </p:grpSpPr>
        <p:cxnSp>
          <p:nvCxnSpPr>
            <p:cNvPr id="289" name="Google Shape;289;p10"/>
            <p:cNvCxnSpPr/>
            <p:nvPr/>
          </p:nvCxnSpPr>
          <p:spPr>
            <a:xfrm rot="5400000">
              <a:off x="4648994" y="2661444"/>
              <a:ext cx="1447800" cy="1588"/>
            </a:xfrm>
            <a:prstGeom prst="straightConnector1">
              <a:avLst/>
            </a:prstGeom>
            <a:noFill/>
            <a:ln cap="flat" cmpd="dbl" w="63500">
              <a:solidFill>
                <a:srgbClr val="FF0000"/>
              </a:solidFill>
              <a:prstDash val="solid"/>
              <a:round/>
              <a:headEnd len="med" w="med" type="none"/>
              <a:tailEnd len="sm" w="sm" type="triangle"/>
            </a:ln>
          </p:spPr>
        </p:cxnSp>
        <p:sp>
          <p:nvSpPr>
            <p:cNvPr id="290" name="Google Shape;290;p10"/>
            <p:cNvSpPr txBox="1"/>
            <p:nvPr/>
          </p:nvSpPr>
          <p:spPr>
            <a:xfrm>
              <a:off x="5273675" y="1524000"/>
              <a:ext cx="1840014" cy="3811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Shared Memory</a:t>
              </a:r>
              <a:endParaRPr/>
            </a:p>
          </p:txBody>
        </p:sp>
        <p:sp>
          <p:nvSpPr>
            <p:cNvPr id="291" name="Google Shape;291;p10"/>
            <p:cNvSpPr txBox="1"/>
            <p:nvPr/>
          </p:nvSpPr>
          <p:spPr>
            <a:xfrm>
              <a:off x="5181600" y="3386139"/>
              <a:ext cx="474671" cy="3811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baseline="-25000"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92" name="Google Shape;292;p10"/>
            <p:cNvCxnSpPr/>
            <p:nvPr/>
          </p:nvCxnSpPr>
          <p:spPr>
            <a:xfrm rot="5400000">
              <a:off x="5029994" y="2661444"/>
              <a:ext cx="1447800" cy="1588"/>
            </a:xfrm>
            <a:prstGeom prst="straightConnector1">
              <a:avLst/>
            </a:prstGeom>
            <a:noFill/>
            <a:ln cap="flat" cmpd="dbl" w="63500">
              <a:solidFill>
                <a:srgbClr val="FF0000"/>
              </a:solidFill>
              <a:prstDash val="solid"/>
              <a:round/>
              <a:headEnd len="med" w="med" type="none"/>
              <a:tailEnd len="sm" w="sm" type="triangle"/>
            </a:ln>
          </p:spPr>
        </p:cxnSp>
        <p:sp>
          <p:nvSpPr>
            <p:cNvPr id="293" name="Google Shape;293;p10"/>
            <p:cNvSpPr txBox="1"/>
            <p:nvPr/>
          </p:nvSpPr>
          <p:spPr>
            <a:xfrm>
              <a:off x="5562600" y="3386139"/>
              <a:ext cx="474671" cy="3811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baseline="-25000"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294" name="Google Shape;294;p10"/>
            <p:cNvCxnSpPr/>
            <p:nvPr/>
          </p:nvCxnSpPr>
          <p:spPr>
            <a:xfrm rot="5400000">
              <a:off x="5410994" y="2661444"/>
              <a:ext cx="1447800" cy="1588"/>
            </a:xfrm>
            <a:prstGeom prst="straightConnector1">
              <a:avLst/>
            </a:prstGeom>
            <a:noFill/>
            <a:ln cap="flat" cmpd="dbl" w="63500">
              <a:solidFill>
                <a:srgbClr val="FF0000"/>
              </a:solidFill>
              <a:prstDash val="solid"/>
              <a:round/>
              <a:headEnd len="med" w="med" type="none"/>
              <a:tailEnd len="sm" w="sm" type="triangle"/>
            </a:ln>
          </p:spPr>
        </p:cxnSp>
        <p:sp>
          <p:nvSpPr>
            <p:cNvPr id="295" name="Google Shape;295;p10"/>
            <p:cNvSpPr txBox="1"/>
            <p:nvPr/>
          </p:nvSpPr>
          <p:spPr>
            <a:xfrm>
              <a:off x="5943601" y="3386139"/>
              <a:ext cx="474671" cy="3811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baseline="-25000"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296" name="Google Shape;296;p10"/>
            <p:cNvCxnSpPr/>
            <p:nvPr/>
          </p:nvCxnSpPr>
          <p:spPr>
            <a:xfrm rot="5400000">
              <a:off x="5791994" y="2661444"/>
              <a:ext cx="1447800" cy="1588"/>
            </a:xfrm>
            <a:prstGeom prst="straightConnector1">
              <a:avLst/>
            </a:prstGeom>
            <a:noFill/>
            <a:ln cap="flat" cmpd="dbl" w="63500">
              <a:solidFill>
                <a:srgbClr val="FF0000"/>
              </a:solidFill>
              <a:prstDash val="solid"/>
              <a:round/>
              <a:headEnd len="med" w="med" type="none"/>
              <a:tailEnd len="sm" w="sm" type="triangle"/>
            </a:ln>
          </p:spPr>
        </p:cxnSp>
        <p:sp>
          <p:nvSpPr>
            <p:cNvPr id="297" name="Google Shape;297;p10"/>
            <p:cNvSpPr txBox="1"/>
            <p:nvPr/>
          </p:nvSpPr>
          <p:spPr>
            <a:xfrm>
              <a:off x="6324599" y="3386139"/>
              <a:ext cx="474671" cy="3811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baseline="-25000"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cxnSp>
          <p:nvCxnSpPr>
            <p:cNvPr id="298" name="Google Shape;298;p10"/>
            <p:cNvCxnSpPr/>
            <p:nvPr/>
          </p:nvCxnSpPr>
          <p:spPr>
            <a:xfrm rot="5400000">
              <a:off x="6172994" y="2661444"/>
              <a:ext cx="1447800" cy="1588"/>
            </a:xfrm>
            <a:prstGeom prst="straightConnector1">
              <a:avLst/>
            </a:prstGeom>
            <a:noFill/>
            <a:ln cap="flat" cmpd="dbl" w="63500">
              <a:solidFill>
                <a:srgbClr val="FF0000"/>
              </a:solidFill>
              <a:prstDash val="solid"/>
              <a:round/>
              <a:headEnd len="med" w="med" type="none"/>
              <a:tailEnd len="sm" w="sm" type="triangle"/>
            </a:ln>
          </p:spPr>
        </p:cxnSp>
        <p:sp>
          <p:nvSpPr>
            <p:cNvPr id="299" name="Google Shape;299;p10"/>
            <p:cNvSpPr txBox="1"/>
            <p:nvPr/>
          </p:nvSpPr>
          <p:spPr>
            <a:xfrm>
              <a:off x="6705600" y="3386139"/>
              <a:ext cx="474671" cy="3811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baseline="-25000"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300" name="Google Shape;300;p10"/>
            <p:cNvSpPr/>
            <p:nvPr/>
          </p:nvSpPr>
          <p:spPr>
            <a:xfrm>
              <a:off x="7331075" y="1905000"/>
              <a:ext cx="609600" cy="1524000"/>
            </a:xfrm>
            <a:prstGeom prst="rect">
              <a:avLst/>
            </a:prstGeom>
            <a:gradFill>
              <a:gsLst>
                <a:gs pos="0">
                  <a:srgbClr val="759336"/>
                </a:gs>
                <a:gs pos="80000">
                  <a:srgbClr val="99C247"/>
                </a:gs>
                <a:gs pos="100000">
                  <a:srgbClr val="9BC54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1" name="Google Shape;301;p10"/>
            <p:cNvCxnSpPr/>
            <p:nvPr/>
          </p:nvCxnSpPr>
          <p:spPr>
            <a:xfrm>
              <a:off x="5349875" y="2133600"/>
              <a:ext cx="1981200" cy="15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2" name="Google Shape;302;p10"/>
            <p:cNvCxnSpPr/>
            <p:nvPr/>
          </p:nvCxnSpPr>
          <p:spPr>
            <a:xfrm>
              <a:off x="6111875" y="2286000"/>
              <a:ext cx="1219200" cy="1588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3" name="Google Shape;303;p10"/>
            <p:cNvCxnSpPr/>
            <p:nvPr/>
          </p:nvCxnSpPr>
          <p:spPr>
            <a:xfrm rot="10800000">
              <a:off x="5730875" y="2438400"/>
              <a:ext cx="1600200" cy="15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4" name="Google Shape;304;p10"/>
            <p:cNvCxnSpPr/>
            <p:nvPr/>
          </p:nvCxnSpPr>
          <p:spPr>
            <a:xfrm rot="10800000">
              <a:off x="6492875" y="2667000"/>
              <a:ext cx="838200" cy="15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5" name="Google Shape;305;p10"/>
            <p:cNvCxnSpPr/>
            <p:nvPr/>
          </p:nvCxnSpPr>
          <p:spPr>
            <a:xfrm flipH="1" rot="10800000">
              <a:off x="6492875" y="2817813"/>
              <a:ext cx="838200" cy="1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6" name="Google Shape;306;p10"/>
            <p:cNvCxnSpPr/>
            <p:nvPr/>
          </p:nvCxnSpPr>
          <p:spPr>
            <a:xfrm flipH="1">
              <a:off x="5349875" y="2971800"/>
              <a:ext cx="1981200" cy="15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07" name="Google Shape;307;p10"/>
            <p:cNvSpPr txBox="1"/>
            <p:nvPr/>
          </p:nvSpPr>
          <p:spPr>
            <a:xfrm rot="-5400000">
              <a:off x="6856413" y="2476425"/>
              <a:ext cx="1524001" cy="3811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Memory</a:t>
              </a:r>
              <a:endParaRPr/>
            </a:p>
          </p:txBody>
        </p:sp>
      </p:grpSp>
      <p:grpSp>
        <p:nvGrpSpPr>
          <p:cNvPr id="308" name="Google Shape;308;p10"/>
          <p:cNvGrpSpPr/>
          <p:nvPr/>
        </p:nvGrpSpPr>
        <p:grpSpPr>
          <a:xfrm>
            <a:off x="1295400" y="5017328"/>
            <a:ext cx="1471246" cy="1459672"/>
            <a:chOff x="1271954" y="4419600"/>
            <a:chExt cx="1471246" cy="1459672"/>
          </a:xfrm>
        </p:grpSpPr>
        <p:sp>
          <p:nvSpPr>
            <p:cNvPr id="309" name="Google Shape;309;p10"/>
            <p:cNvSpPr/>
            <p:nvPr/>
          </p:nvSpPr>
          <p:spPr>
            <a:xfrm>
              <a:off x="1271954" y="5334000"/>
              <a:ext cx="328246" cy="304800"/>
            </a:xfrm>
            <a:prstGeom prst="roundRect">
              <a:avLst>
                <a:gd fmla="val 319" name="adj"/>
              </a:avLst>
            </a:prstGeom>
            <a:gradFill>
              <a:gsLst>
                <a:gs pos="0">
                  <a:srgbClr val="759336"/>
                </a:gs>
                <a:gs pos="80000">
                  <a:srgbClr val="99C247"/>
                </a:gs>
                <a:gs pos="100000">
                  <a:srgbClr val="9BC54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0"/>
            <p:cNvSpPr/>
            <p:nvPr/>
          </p:nvSpPr>
          <p:spPr>
            <a:xfrm>
              <a:off x="1828800" y="4648200"/>
              <a:ext cx="381000" cy="353786"/>
            </a:xfrm>
            <a:prstGeom prst="roundRect">
              <a:avLst>
                <a:gd fmla="val 319" name="adj"/>
              </a:avLst>
            </a:prstGeom>
            <a:gradFill>
              <a:gsLst>
                <a:gs pos="0">
                  <a:srgbClr val="C86C1F"/>
                </a:gs>
                <a:gs pos="80000">
                  <a:srgbClr val="FF8E29"/>
                </a:gs>
                <a:gs pos="100000">
                  <a:srgbClr val="FF8D2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0"/>
            <p:cNvSpPr txBox="1"/>
            <p:nvPr/>
          </p:nvSpPr>
          <p:spPr>
            <a:xfrm>
              <a:off x="1676400" y="4419600"/>
              <a:ext cx="685800" cy="2404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8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master</a:t>
              </a:r>
              <a:endParaRPr/>
            </a:p>
          </p:txBody>
        </p:sp>
        <p:sp>
          <p:nvSpPr>
            <p:cNvPr id="312" name="Google Shape;312;p10"/>
            <p:cNvSpPr/>
            <p:nvPr/>
          </p:nvSpPr>
          <p:spPr>
            <a:xfrm>
              <a:off x="1652954" y="5334000"/>
              <a:ext cx="328246" cy="304800"/>
            </a:xfrm>
            <a:prstGeom prst="roundRect">
              <a:avLst>
                <a:gd fmla="val 319" name="adj"/>
              </a:avLst>
            </a:prstGeom>
            <a:gradFill>
              <a:gsLst>
                <a:gs pos="0">
                  <a:srgbClr val="759336"/>
                </a:gs>
                <a:gs pos="80000">
                  <a:srgbClr val="99C247"/>
                </a:gs>
                <a:gs pos="100000">
                  <a:srgbClr val="9BC54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2033954" y="5334000"/>
              <a:ext cx="328246" cy="304800"/>
            </a:xfrm>
            <a:prstGeom prst="roundRect">
              <a:avLst>
                <a:gd fmla="val 319" name="adj"/>
              </a:avLst>
            </a:prstGeom>
            <a:gradFill>
              <a:gsLst>
                <a:gs pos="0">
                  <a:srgbClr val="759336"/>
                </a:gs>
                <a:gs pos="80000">
                  <a:srgbClr val="99C247"/>
                </a:gs>
                <a:gs pos="100000">
                  <a:srgbClr val="9BC54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0"/>
            <p:cNvSpPr/>
            <p:nvPr/>
          </p:nvSpPr>
          <p:spPr>
            <a:xfrm>
              <a:off x="2414954" y="5334000"/>
              <a:ext cx="328246" cy="304800"/>
            </a:xfrm>
            <a:prstGeom prst="roundRect">
              <a:avLst>
                <a:gd fmla="val 319" name="adj"/>
              </a:avLst>
            </a:prstGeom>
            <a:gradFill>
              <a:gsLst>
                <a:gs pos="0">
                  <a:srgbClr val="759336"/>
                </a:gs>
                <a:gs pos="80000">
                  <a:srgbClr val="99C247"/>
                </a:gs>
                <a:gs pos="100000">
                  <a:srgbClr val="9BC54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5" name="Google Shape;315;p10"/>
            <p:cNvCxnSpPr>
              <a:stCxn id="310" idx="2"/>
              <a:endCxn id="309" idx="0"/>
            </p:cNvCxnSpPr>
            <p:nvPr/>
          </p:nvCxnSpPr>
          <p:spPr>
            <a:xfrm flipH="1">
              <a:off x="1436100" y="5001986"/>
              <a:ext cx="583200" cy="3321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16" name="Google Shape;316;p10"/>
            <p:cNvCxnSpPr>
              <a:stCxn id="310" idx="2"/>
              <a:endCxn id="312" idx="0"/>
            </p:cNvCxnSpPr>
            <p:nvPr/>
          </p:nvCxnSpPr>
          <p:spPr>
            <a:xfrm flipH="1">
              <a:off x="1817100" y="5001986"/>
              <a:ext cx="202200" cy="3321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17" name="Google Shape;317;p10"/>
            <p:cNvCxnSpPr>
              <a:stCxn id="310" idx="2"/>
              <a:endCxn id="313" idx="0"/>
            </p:cNvCxnSpPr>
            <p:nvPr/>
          </p:nvCxnSpPr>
          <p:spPr>
            <a:xfrm>
              <a:off x="2019300" y="5001986"/>
              <a:ext cx="178800" cy="3321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18" name="Google Shape;318;p10"/>
            <p:cNvCxnSpPr>
              <a:stCxn id="310" idx="2"/>
              <a:endCxn id="314" idx="0"/>
            </p:cNvCxnSpPr>
            <p:nvPr/>
          </p:nvCxnSpPr>
          <p:spPr>
            <a:xfrm>
              <a:off x="2019300" y="5001986"/>
              <a:ext cx="559800" cy="3321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319" name="Google Shape;319;p10"/>
            <p:cNvSpPr txBox="1"/>
            <p:nvPr/>
          </p:nvSpPr>
          <p:spPr>
            <a:xfrm>
              <a:off x="1676400" y="5638800"/>
              <a:ext cx="685800" cy="2404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8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slaves</a:t>
              </a:r>
              <a:endParaRPr/>
            </a:p>
          </p:txBody>
        </p:sp>
      </p:grpSp>
      <p:grpSp>
        <p:nvGrpSpPr>
          <p:cNvPr id="320" name="Google Shape;320;p10"/>
          <p:cNvGrpSpPr/>
          <p:nvPr/>
        </p:nvGrpSpPr>
        <p:grpSpPr>
          <a:xfrm>
            <a:off x="3223846" y="4864928"/>
            <a:ext cx="2743200" cy="1916872"/>
            <a:chOff x="3276600" y="4267200"/>
            <a:chExt cx="2743200" cy="1916872"/>
          </a:xfrm>
        </p:grpSpPr>
        <p:sp>
          <p:nvSpPr>
            <p:cNvPr id="321" name="Google Shape;321;p10"/>
            <p:cNvSpPr/>
            <p:nvPr/>
          </p:nvSpPr>
          <p:spPr>
            <a:xfrm>
              <a:off x="3686908" y="4495800"/>
              <a:ext cx="328246" cy="304800"/>
            </a:xfrm>
            <a:prstGeom prst="roundRect">
              <a:avLst>
                <a:gd fmla="val 319" name="adj"/>
              </a:avLst>
            </a:prstGeom>
            <a:gradFill>
              <a:gsLst>
                <a:gs pos="0">
                  <a:srgbClr val="759336"/>
                </a:gs>
                <a:gs pos="80000">
                  <a:srgbClr val="99C247"/>
                </a:gs>
                <a:gs pos="100000">
                  <a:srgbClr val="9BC54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0"/>
            <p:cNvSpPr/>
            <p:nvPr/>
          </p:nvSpPr>
          <p:spPr>
            <a:xfrm>
              <a:off x="4296508" y="4495800"/>
              <a:ext cx="328246" cy="304800"/>
            </a:xfrm>
            <a:prstGeom prst="roundRect">
              <a:avLst>
                <a:gd fmla="val 319" name="adj"/>
              </a:avLst>
            </a:prstGeom>
            <a:gradFill>
              <a:gsLst>
                <a:gs pos="0">
                  <a:srgbClr val="5D427D"/>
                </a:gs>
                <a:gs pos="80000">
                  <a:srgbClr val="7A57A5"/>
                </a:gs>
                <a:gs pos="100000">
                  <a:srgbClr val="7A56A7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3" name="Google Shape;323;p10"/>
            <p:cNvCxnSpPr>
              <a:stCxn id="321" idx="3"/>
              <a:endCxn id="322" idx="1"/>
            </p:cNvCxnSpPr>
            <p:nvPr/>
          </p:nvCxnSpPr>
          <p:spPr>
            <a:xfrm>
              <a:off x="4015154" y="4648200"/>
              <a:ext cx="2814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324" name="Google Shape;324;p10"/>
            <p:cNvSpPr/>
            <p:nvPr/>
          </p:nvSpPr>
          <p:spPr>
            <a:xfrm>
              <a:off x="3686908" y="4876800"/>
              <a:ext cx="328246" cy="304800"/>
            </a:xfrm>
            <a:prstGeom prst="roundRect">
              <a:avLst>
                <a:gd fmla="val 319" name="adj"/>
              </a:avLst>
            </a:prstGeom>
            <a:gradFill>
              <a:gsLst>
                <a:gs pos="0">
                  <a:srgbClr val="759336"/>
                </a:gs>
                <a:gs pos="80000">
                  <a:srgbClr val="99C247"/>
                </a:gs>
                <a:gs pos="100000">
                  <a:srgbClr val="9BC54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0"/>
            <p:cNvSpPr/>
            <p:nvPr/>
          </p:nvSpPr>
          <p:spPr>
            <a:xfrm>
              <a:off x="4296508" y="4876800"/>
              <a:ext cx="328246" cy="304800"/>
            </a:xfrm>
            <a:prstGeom prst="roundRect">
              <a:avLst>
                <a:gd fmla="val 319" name="adj"/>
              </a:avLst>
            </a:prstGeom>
            <a:gradFill>
              <a:gsLst>
                <a:gs pos="0">
                  <a:srgbClr val="5D427D"/>
                </a:gs>
                <a:gs pos="80000">
                  <a:srgbClr val="7A57A5"/>
                </a:gs>
                <a:gs pos="100000">
                  <a:srgbClr val="7A56A7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6" name="Google Shape;326;p10"/>
            <p:cNvCxnSpPr>
              <a:stCxn id="324" idx="3"/>
              <a:endCxn id="325" idx="1"/>
            </p:cNvCxnSpPr>
            <p:nvPr/>
          </p:nvCxnSpPr>
          <p:spPr>
            <a:xfrm>
              <a:off x="4015154" y="5029200"/>
              <a:ext cx="2814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327" name="Google Shape;327;p10"/>
            <p:cNvSpPr/>
            <p:nvPr/>
          </p:nvSpPr>
          <p:spPr>
            <a:xfrm>
              <a:off x="3686908" y="5257800"/>
              <a:ext cx="328246" cy="304800"/>
            </a:xfrm>
            <a:prstGeom prst="roundRect">
              <a:avLst>
                <a:gd fmla="val 319" name="adj"/>
              </a:avLst>
            </a:prstGeom>
            <a:gradFill>
              <a:gsLst>
                <a:gs pos="0">
                  <a:srgbClr val="759336"/>
                </a:gs>
                <a:gs pos="80000">
                  <a:srgbClr val="99C247"/>
                </a:gs>
                <a:gs pos="100000">
                  <a:srgbClr val="9BC54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0"/>
            <p:cNvSpPr/>
            <p:nvPr/>
          </p:nvSpPr>
          <p:spPr>
            <a:xfrm>
              <a:off x="4296508" y="5257800"/>
              <a:ext cx="328246" cy="304800"/>
            </a:xfrm>
            <a:prstGeom prst="roundRect">
              <a:avLst>
                <a:gd fmla="val 319" name="adj"/>
              </a:avLst>
            </a:prstGeom>
            <a:gradFill>
              <a:gsLst>
                <a:gs pos="0">
                  <a:srgbClr val="5D427D"/>
                </a:gs>
                <a:gs pos="80000">
                  <a:srgbClr val="7A57A5"/>
                </a:gs>
                <a:gs pos="100000">
                  <a:srgbClr val="7A56A7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9" name="Google Shape;329;p10"/>
            <p:cNvCxnSpPr>
              <a:stCxn id="327" idx="3"/>
              <a:endCxn id="328" idx="1"/>
            </p:cNvCxnSpPr>
            <p:nvPr/>
          </p:nvCxnSpPr>
          <p:spPr>
            <a:xfrm>
              <a:off x="4015154" y="5410200"/>
              <a:ext cx="2814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330" name="Google Shape;330;p10"/>
            <p:cNvSpPr/>
            <p:nvPr/>
          </p:nvSpPr>
          <p:spPr>
            <a:xfrm>
              <a:off x="3686908" y="5638800"/>
              <a:ext cx="328246" cy="304800"/>
            </a:xfrm>
            <a:prstGeom prst="roundRect">
              <a:avLst>
                <a:gd fmla="val 319" name="adj"/>
              </a:avLst>
            </a:prstGeom>
            <a:gradFill>
              <a:gsLst>
                <a:gs pos="0">
                  <a:srgbClr val="759336"/>
                </a:gs>
                <a:gs pos="80000">
                  <a:srgbClr val="99C247"/>
                </a:gs>
                <a:gs pos="100000">
                  <a:srgbClr val="9BC54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0"/>
            <p:cNvSpPr/>
            <p:nvPr/>
          </p:nvSpPr>
          <p:spPr>
            <a:xfrm>
              <a:off x="4296508" y="5638800"/>
              <a:ext cx="328246" cy="304800"/>
            </a:xfrm>
            <a:prstGeom prst="roundRect">
              <a:avLst>
                <a:gd fmla="val 319" name="adj"/>
              </a:avLst>
            </a:prstGeom>
            <a:gradFill>
              <a:gsLst>
                <a:gs pos="0">
                  <a:srgbClr val="5D427D"/>
                </a:gs>
                <a:gs pos="80000">
                  <a:srgbClr val="7A57A5"/>
                </a:gs>
                <a:gs pos="100000">
                  <a:srgbClr val="7A56A7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2" name="Google Shape;332;p10"/>
            <p:cNvCxnSpPr>
              <a:stCxn id="330" idx="3"/>
              <a:endCxn id="331" idx="1"/>
            </p:cNvCxnSpPr>
            <p:nvPr/>
          </p:nvCxnSpPr>
          <p:spPr>
            <a:xfrm>
              <a:off x="4015154" y="5791200"/>
              <a:ext cx="2814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333" name="Google Shape;333;p10"/>
            <p:cNvSpPr/>
            <p:nvPr/>
          </p:nvSpPr>
          <p:spPr>
            <a:xfrm>
              <a:off x="4624754" y="4495800"/>
              <a:ext cx="328246" cy="304800"/>
            </a:xfrm>
            <a:prstGeom prst="roundRect">
              <a:avLst>
                <a:gd fmla="val 319" name="adj"/>
              </a:avLst>
            </a:prstGeom>
            <a:gradFill>
              <a:gsLst>
                <a:gs pos="0">
                  <a:srgbClr val="759336"/>
                </a:gs>
                <a:gs pos="80000">
                  <a:srgbClr val="99C247"/>
                </a:gs>
                <a:gs pos="100000">
                  <a:srgbClr val="9BC54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0"/>
            <p:cNvSpPr/>
            <p:nvPr/>
          </p:nvSpPr>
          <p:spPr>
            <a:xfrm>
              <a:off x="5234354" y="4495800"/>
              <a:ext cx="328246" cy="304800"/>
            </a:xfrm>
            <a:prstGeom prst="roundRect">
              <a:avLst>
                <a:gd fmla="val 319" name="adj"/>
              </a:avLst>
            </a:prstGeom>
            <a:gradFill>
              <a:gsLst>
                <a:gs pos="0">
                  <a:srgbClr val="5D427D"/>
                </a:gs>
                <a:gs pos="80000">
                  <a:srgbClr val="7A57A5"/>
                </a:gs>
                <a:gs pos="100000">
                  <a:srgbClr val="7A56A7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5" name="Google Shape;335;p10"/>
            <p:cNvCxnSpPr>
              <a:stCxn id="333" idx="3"/>
              <a:endCxn id="334" idx="1"/>
            </p:cNvCxnSpPr>
            <p:nvPr/>
          </p:nvCxnSpPr>
          <p:spPr>
            <a:xfrm>
              <a:off x="4953000" y="4648200"/>
              <a:ext cx="2814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336" name="Google Shape;336;p10"/>
            <p:cNvSpPr/>
            <p:nvPr/>
          </p:nvSpPr>
          <p:spPr>
            <a:xfrm>
              <a:off x="4624754" y="4876800"/>
              <a:ext cx="328246" cy="304800"/>
            </a:xfrm>
            <a:prstGeom prst="roundRect">
              <a:avLst>
                <a:gd fmla="val 319" name="adj"/>
              </a:avLst>
            </a:prstGeom>
            <a:gradFill>
              <a:gsLst>
                <a:gs pos="0">
                  <a:srgbClr val="759336"/>
                </a:gs>
                <a:gs pos="80000">
                  <a:srgbClr val="99C247"/>
                </a:gs>
                <a:gs pos="100000">
                  <a:srgbClr val="9BC54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0"/>
            <p:cNvSpPr/>
            <p:nvPr/>
          </p:nvSpPr>
          <p:spPr>
            <a:xfrm>
              <a:off x="5234354" y="4876800"/>
              <a:ext cx="328246" cy="304800"/>
            </a:xfrm>
            <a:prstGeom prst="roundRect">
              <a:avLst>
                <a:gd fmla="val 319" name="adj"/>
              </a:avLst>
            </a:prstGeom>
            <a:gradFill>
              <a:gsLst>
                <a:gs pos="0">
                  <a:srgbClr val="5D427D"/>
                </a:gs>
                <a:gs pos="80000">
                  <a:srgbClr val="7A57A5"/>
                </a:gs>
                <a:gs pos="100000">
                  <a:srgbClr val="7A56A7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8" name="Google Shape;338;p10"/>
            <p:cNvCxnSpPr>
              <a:stCxn id="336" idx="3"/>
              <a:endCxn id="337" idx="1"/>
            </p:cNvCxnSpPr>
            <p:nvPr/>
          </p:nvCxnSpPr>
          <p:spPr>
            <a:xfrm>
              <a:off x="4953000" y="5029200"/>
              <a:ext cx="2814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339" name="Google Shape;339;p10"/>
            <p:cNvSpPr/>
            <p:nvPr/>
          </p:nvSpPr>
          <p:spPr>
            <a:xfrm>
              <a:off x="4624754" y="5257800"/>
              <a:ext cx="328246" cy="304800"/>
            </a:xfrm>
            <a:prstGeom prst="roundRect">
              <a:avLst>
                <a:gd fmla="val 319" name="adj"/>
              </a:avLst>
            </a:prstGeom>
            <a:gradFill>
              <a:gsLst>
                <a:gs pos="0">
                  <a:srgbClr val="759336"/>
                </a:gs>
                <a:gs pos="80000">
                  <a:srgbClr val="99C247"/>
                </a:gs>
                <a:gs pos="100000">
                  <a:srgbClr val="9BC54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0"/>
            <p:cNvSpPr/>
            <p:nvPr/>
          </p:nvSpPr>
          <p:spPr>
            <a:xfrm>
              <a:off x="5234354" y="5257800"/>
              <a:ext cx="328246" cy="304800"/>
            </a:xfrm>
            <a:prstGeom prst="roundRect">
              <a:avLst>
                <a:gd fmla="val 319" name="adj"/>
              </a:avLst>
            </a:prstGeom>
            <a:gradFill>
              <a:gsLst>
                <a:gs pos="0">
                  <a:srgbClr val="5D427D"/>
                </a:gs>
                <a:gs pos="80000">
                  <a:srgbClr val="7A57A5"/>
                </a:gs>
                <a:gs pos="100000">
                  <a:srgbClr val="7A56A7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1" name="Google Shape;341;p10"/>
            <p:cNvCxnSpPr>
              <a:stCxn id="339" idx="3"/>
              <a:endCxn id="340" idx="1"/>
            </p:cNvCxnSpPr>
            <p:nvPr/>
          </p:nvCxnSpPr>
          <p:spPr>
            <a:xfrm>
              <a:off x="4953000" y="5410200"/>
              <a:ext cx="2814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342" name="Google Shape;342;p10"/>
            <p:cNvSpPr/>
            <p:nvPr/>
          </p:nvSpPr>
          <p:spPr>
            <a:xfrm>
              <a:off x="4624754" y="5638800"/>
              <a:ext cx="328246" cy="304800"/>
            </a:xfrm>
            <a:prstGeom prst="roundRect">
              <a:avLst>
                <a:gd fmla="val 319" name="adj"/>
              </a:avLst>
            </a:prstGeom>
            <a:gradFill>
              <a:gsLst>
                <a:gs pos="0">
                  <a:srgbClr val="759336"/>
                </a:gs>
                <a:gs pos="80000">
                  <a:srgbClr val="99C247"/>
                </a:gs>
                <a:gs pos="100000">
                  <a:srgbClr val="9BC54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0"/>
            <p:cNvSpPr/>
            <p:nvPr/>
          </p:nvSpPr>
          <p:spPr>
            <a:xfrm>
              <a:off x="5234354" y="5638800"/>
              <a:ext cx="328246" cy="304800"/>
            </a:xfrm>
            <a:prstGeom prst="roundRect">
              <a:avLst>
                <a:gd fmla="val 319" name="adj"/>
              </a:avLst>
            </a:prstGeom>
            <a:gradFill>
              <a:gsLst>
                <a:gs pos="0">
                  <a:srgbClr val="5D427D"/>
                </a:gs>
                <a:gs pos="80000">
                  <a:srgbClr val="7A57A5"/>
                </a:gs>
                <a:gs pos="100000">
                  <a:srgbClr val="7A56A7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4" name="Google Shape;344;p10"/>
            <p:cNvCxnSpPr>
              <a:stCxn id="342" idx="3"/>
              <a:endCxn id="343" idx="1"/>
            </p:cNvCxnSpPr>
            <p:nvPr/>
          </p:nvCxnSpPr>
          <p:spPr>
            <a:xfrm>
              <a:off x="4953000" y="5791200"/>
              <a:ext cx="2814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345" name="Google Shape;345;p10"/>
            <p:cNvSpPr txBox="1"/>
            <p:nvPr/>
          </p:nvSpPr>
          <p:spPr>
            <a:xfrm>
              <a:off x="3276600" y="4267200"/>
              <a:ext cx="914400" cy="2404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8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producer</a:t>
              </a:r>
              <a:endParaRPr/>
            </a:p>
          </p:txBody>
        </p:sp>
        <p:sp>
          <p:nvSpPr>
            <p:cNvPr id="346" name="Google Shape;346;p10"/>
            <p:cNvSpPr txBox="1"/>
            <p:nvPr/>
          </p:nvSpPr>
          <p:spPr>
            <a:xfrm>
              <a:off x="3962400" y="4267200"/>
              <a:ext cx="990600" cy="2404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8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consumer</a:t>
              </a:r>
              <a:endParaRPr/>
            </a:p>
          </p:txBody>
        </p:sp>
        <p:sp>
          <p:nvSpPr>
            <p:cNvPr id="347" name="Google Shape;347;p10"/>
            <p:cNvSpPr txBox="1"/>
            <p:nvPr/>
          </p:nvSpPr>
          <p:spPr>
            <a:xfrm>
              <a:off x="4343400" y="5943600"/>
              <a:ext cx="914400" cy="2404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8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producer</a:t>
              </a:r>
              <a:endParaRPr/>
            </a:p>
          </p:txBody>
        </p:sp>
        <p:sp>
          <p:nvSpPr>
            <p:cNvPr id="348" name="Google Shape;348;p10"/>
            <p:cNvSpPr txBox="1"/>
            <p:nvPr/>
          </p:nvSpPr>
          <p:spPr>
            <a:xfrm>
              <a:off x="5029200" y="5943600"/>
              <a:ext cx="990600" cy="2404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8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consumer</a:t>
              </a:r>
              <a:endParaRPr/>
            </a:p>
          </p:txBody>
        </p:sp>
      </p:grpSp>
      <p:grpSp>
        <p:nvGrpSpPr>
          <p:cNvPr id="349" name="Google Shape;349;p10"/>
          <p:cNvGrpSpPr/>
          <p:nvPr/>
        </p:nvGrpSpPr>
        <p:grpSpPr>
          <a:xfrm>
            <a:off x="6271846" y="5093528"/>
            <a:ext cx="2133600" cy="1447800"/>
            <a:chOff x="6248400" y="4495800"/>
            <a:chExt cx="2133600" cy="1447800"/>
          </a:xfrm>
        </p:grpSpPr>
        <p:sp>
          <p:nvSpPr>
            <p:cNvPr id="350" name="Google Shape;350;p10"/>
            <p:cNvSpPr/>
            <p:nvPr/>
          </p:nvSpPr>
          <p:spPr>
            <a:xfrm>
              <a:off x="8053754" y="4495800"/>
              <a:ext cx="328246" cy="304800"/>
            </a:xfrm>
            <a:prstGeom prst="roundRect">
              <a:avLst>
                <a:gd fmla="val 319" name="adj"/>
              </a:avLst>
            </a:prstGeom>
            <a:gradFill>
              <a:gsLst>
                <a:gs pos="0">
                  <a:srgbClr val="5D427D"/>
                </a:gs>
                <a:gs pos="80000">
                  <a:srgbClr val="7A57A5"/>
                </a:gs>
                <a:gs pos="100000">
                  <a:srgbClr val="7A56A7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0"/>
            <p:cNvSpPr/>
            <p:nvPr/>
          </p:nvSpPr>
          <p:spPr>
            <a:xfrm>
              <a:off x="8053754" y="4876800"/>
              <a:ext cx="328246" cy="304800"/>
            </a:xfrm>
            <a:prstGeom prst="roundRect">
              <a:avLst>
                <a:gd fmla="val 319" name="adj"/>
              </a:avLst>
            </a:prstGeom>
            <a:gradFill>
              <a:gsLst>
                <a:gs pos="0">
                  <a:srgbClr val="5D427D"/>
                </a:gs>
                <a:gs pos="80000">
                  <a:srgbClr val="7A57A5"/>
                </a:gs>
                <a:gs pos="100000">
                  <a:srgbClr val="7A56A7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8053754" y="5257800"/>
              <a:ext cx="328246" cy="304800"/>
            </a:xfrm>
            <a:prstGeom prst="roundRect">
              <a:avLst>
                <a:gd fmla="val 319" name="adj"/>
              </a:avLst>
            </a:prstGeom>
            <a:gradFill>
              <a:gsLst>
                <a:gs pos="0">
                  <a:srgbClr val="5D427D"/>
                </a:gs>
                <a:gs pos="80000">
                  <a:srgbClr val="7A57A5"/>
                </a:gs>
                <a:gs pos="100000">
                  <a:srgbClr val="7A56A7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8053754" y="5638800"/>
              <a:ext cx="328246" cy="304800"/>
            </a:xfrm>
            <a:prstGeom prst="roundRect">
              <a:avLst>
                <a:gd fmla="val 319" name="adj"/>
              </a:avLst>
            </a:prstGeom>
            <a:gradFill>
              <a:gsLst>
                <a:gs pos="0">
                  <a:srgbClr val="5D427D"/>
                </a:gs>
                <a:gs pos="80000">
                  <a:srgbClr val="7A57A5"/>
                </a:gs>
                <a:gs pos="100000">
                  <a:srgbClr val="7A56A7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6910754" y="5105400"/>
              <a:ext cx="175846" cy="228600"/>
            </a:xfrm>
            <a:prstGeom prst="roundRect">
              <a:avLst>
                <a:gd fmla="val 319" name="adj"/>
              </a:avLst>
            </a:prstGeom>
            <a:gradFill>
              <a:gsLst>
                <a:gs pos="0">
                  <a:srgbClr val="992D2B"/>
                </a:gs>
                <a:gs pos="80000">
                  <a:srgbClr val="C93D39"/>
                </a:gs>
                <a:gs pos="100000">
                  <a:srgbClr val="CD3A36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7086600" y="5105400"/>
              <a:ext cx="175846" cy="228600"/>
            </a:xfrm>
            <a:prstGeom prst="roundRect">
              <a:avLst>
                <a:gd fmla="val 319" name="adj"/>
              </a:avLst>
            </a:prstGeom>
            <a:gradFill>
              <a:gsLst>
                <a:gs pos="0">
                  <a:srgbClr val="992D2B"/>
                </a:gs>
                <a:gs pos="80000">
                  <a:srgbClr val="C93D39"/>
                </a:gs>
                <a:gs pos="100000">
                  <a:srgbClr val="CD3A36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7239000" y="5105400"/>
              <a:ext cx="175846" cy="228600"/>
            </a:xfrm>
            <a:prstGeom prst="roundRect">
              <a:avLst>
                <a:gd fmla="val 319" name="adj"/>
              </a:avLst>
            </a:prstGeom>
            <a:gradFill>
              <a:gsLst>
                <a:gs pos="0">
                  <a:srgbClr val="992D2B"/>
                </a:gs>
                <a:gs pos="80000">
                  <a:srgbClr val="C93D39"/>
                </a:gs>
                <a:gs pos="100000">
                  <a:srgbClr val="CD3A36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7391400" y="5105400"/>
              <a:ext cx="175846" cy="228600"/>
            </a:xfrm>
            <a:prstGeom prst="roundRect">
              <a:avLst>
                <a:gd fmla="val 319" name="adj"/>
              </a:avLst>
            </a:prstGeom>
            <a:gradFill>
              <a:gsLst>
                <a:gs pos="0">
                  <a:srgbClr val="992D2B"/>
                </a:gs>
                <a:gs pos="80000">
                  <a:srgbClr val="C93D39"/>
                </a:gs>
                <a:gs pos="100000">
                  <a:srgbClr val="CD3A36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7543800" y="5105400"/>
              <a:ext cx="175846" cy="228600"/>
            </a:xfrm>
            <a:prstGeom prst="roundRect">
              <a:avLst>
                <a:gd fmla="val 319" name="adj"/>
              </a:avLst>
            </a:prstGeom>
            <a:gradFill>
              <a:gsLst>
                <a:gs pos="0">
                  <a:srgbClr val="992D2B"/>
                </a:gs>
                <a:gs pos="80000">
                  <a:srgbClr val="C93D39"/>
                </a:gs>
                <a:gs pos="100000">
                  <a:srgbClr val="CD3A36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9" name="Google Shape;359;p10"/>
            <p:cNvCxnSpPr>
              <a:stCxn id="360" idx="3"/>
              <a:endCxn id="354" idx="1"/>
            </p:cNvCxnSpPr>
            <p:nvPr/>
          </p:nvCxnSpPr>
          <p:spPr>
            <a:xfrm>
              <a:off x="6576646" y="4648200"/>
              <a:ext cx="334200" cy="5715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61" name="Google Shape;361;p10"/>
            <p:cNvCxnSpPr>
              <a:stCxn id="362" idx="3"/>
              <a:endCxn id="354" idx="1"/>
            </p:cNvCxnSpPr>
            <p:nvPr/>
          </p:nvCxnSpPr>
          <p:spPr>
            <a:xfrm flipH="1" rot="10800000">
              <a:off x="6576646" y="5219700"/>
              <a:ext cx="334200" cy="5715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63" name="Google Shape;363;p10"/>
            <p:cNvCxnSpPr>
              <a:stCxn id="364" idx="3"/>
              <a:endCxn id="354" idx="1"/>
            </p:cNvCxnSpPr>
            <p:nvPr/>
          </p:nvCxnSpPr>
          <p:spPr>
            <a:xfrm>
              <a:off x="6576646" y="5029200"/>
              <a:ext cx="334200" cy="1905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65" name="Google Shape;365;p10"/>
            <p:cNvCxnSpPr>
              <a:endCxn id="354" idx="1"/>
            </p:cNvCxnSpPr>
            <p:nvPr/>
          </p:nvCxnSpPr>
          <p:spPr>
            <a:xfrm flipH="1" rot="10800000">
              <a:off x="6553154" y="5219700"/>
              <a:ext cx="357600" cy="1905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360" name="Google Shape;360;p10"/>
            <p:cNvSpPr/>
            <p:nvPr/>
          </p:nvSpPr>
          <p:spPr>
            <a:xfrm>
              <a:off x="6248400" y="4495800"/>
              <a:ext cx="328246" cy="304800"/>
            </a:xfrm>
            <a:prstGeom prst="roundRect">
              <a:avLst>
                <a:gd fmla="val 319" name="adj"/>
              </a:avLst>
            </a:prstGeom>
            <a:gradFill>
              <a:gsLst>
                <a:gs pos="0">
                  <a:srgbClr val="759336"/>
                </a:gs>
                <a:gs pos="80000">
                  <a:srgbClr val="99C247"/>
                </a:gs>
                <a:gs pos="100000">
                  <a:srgbClr val="9BC54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6248400" y="4876800"/>
              <a:ext cx="328246" cy="304800"/>
            </a:xfrm>
            <a:prstGeom prst="roundRect">
              <a:avLst>
                <a:gd fmla="val 319" name="adj"/>
              </a:avLst>
            </a:prstGeom>
            <a:gradFill>
              <a:gsLst>
                <a:gs pos="0">
                  <a:srgbClr val="759336"/>
                </a:gs>
                <a:gs pos="80000">
                  <a:srgbClr val="99C247"/>
                </a:gs>
                <a:gs pos="100000">
                  <a:srgbClr val="9BC54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6248400" y="5257800"/>
              <a:ext cx="328246" cy="304800"/>
            </a:xfrm>
            <a:prstGeom prst="roundRect">
              <a:avLst>
                <a:gd fmla="val 319" name="adj"/>
              </a:avLst>
            </a:prstGeom>
            <a:gradFill>
              <a:gsLst>
                <a:gs pos="0">
                  <a:srgbClr val="759336"/>
                </a:gs>
                <a:gs pos="80000">
                  <a:srgbClr val="99C247"/>
                </a:gs>
                <a:gs pos="100000">
                  <a:srgbClr val="9BC54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6248400" y="5638800"/>
              <a:ext cx="328246" cy="304800"/>
            </a:xfrm>
            <a:prstGeom prst="roundRect">
              <a:avLst>
                <a:gd fmla="val 319" name="adj"/>
              </a:avLst>
            </a:prstGeom>
            <a:gradFill>
              <a:gsLst>
                <a:gs pos="0">
                  <a:srgbClr val="759336"/>
                </a:gs>
                <a:gs pos="80000">
                  <a:srgbClr val="99C247"/>
                </a:gs>
                <a:gs pos="100000">
                  <a:srgbClr val="9BC54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7" name="Google Shape;367;p10"/>
            <p:cNvCxnSpPr>
              <a:stCxn id="358" idx="3"/>
              <a:endCxn id="350" idx="1"/>
            </p:cNvCxnSpPr>
            <p:nvPr/>
          </p:nvCxnSpPr>
          <p:spPr>
            <a:xfrm flipH="1" rot="10800000">
              <a:off x="7719646" y="4648200"/>
              <a:ext cx="334200" cy="5715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68" name="Google Shape;368;p10"/>
            <p:cNvCxnSpPr>
              <a:stCxn id="358" idx="3"/>
              <a:endCxn id="351" idx="1"/>
            </p:cNvCxnSpPr>
            <p:nvPr/>
          </p:nvCxnSpPr>
          <p:spPr>
            <a:xfrm flipH="1" rot="10800000">
              <a:off x="7719646" y="5029200"/>
              <a:ext cx="334200" cy="1905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69" name="Google Shape;369;p10"/>
            <p:cNvCxnSpPr>
              <a:stCxn id="358" idx="3"/>
              <a:endCxn id="352" idx="1"/>
            </p:cNvCxnSpPr>
            <p:nvPr/>
          </p:nvCxnSpPr>
          <p:spPr>
            <a:xfrm>
              <a:off x="7719646" y="5219700"/>
              <a:ext cx="334200" cy="1905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70" name="Google Shape;370;p10"/>
            <p:cNvCxnSpPr>
              <a:stCxn id="358" idx="3"/>
              <a:endCxn id="353" idx="1"/>
            </p:cNvCxnSpPr>
            <p:nvPr/>
          </p:nvCxnSpPr>
          <p:spPr>
            <a:xfrm>
              <a:off x="7719646" y="5219700"/>
              <a:ext cx="334200" cy="5715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371" name="Google Shape;371;p10"/>
            <p:cNvSpPr txBox="1"/>
            <p:nvPr/>
          </p:nvSpPr>
          <p:spPr>
            <a:xfrm>
              <a:off x="6781800" y="5334000"/>
              <a:ext cx="990600" cy="2404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8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lang="en-US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work queue</a:t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Concurrency Challenge!</a:t>
            </a:r>
            <a:endParaRPr/>
          </a:p>
        </p:txBody>
      </p:sp>
      <p:sp>
        <p:nvSpPr>
          <p:cNvPr id="377" name="Google Shape;37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Concurrency is difficult to reason about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Concurrency is even more difficult to reason about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At the scale of datacenters (even across datacenters)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In the presence of failures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In terms of multiple interacting services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Not to mention debugging…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reality: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Lots of one-off solutions, custom code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Write you own dedicated library, then program with it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Burden on the programmer to explicitly manage everything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Key Ideas</a:t>
            </a:r>
            <a:endParaRPr/>
          </a:p>
        </p:txBody>
      </p:sp>
      <p:sp>
        <p:nvSpPr>
          <p:cNvPr id="383" name="Google Shape;383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Scale “out”, not “up”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Limits of SMP and large shared-memory machines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Move processing to the data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Cluster have limited bandwidth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Process data sequentially, avoid random access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Seeks are expensive, disk throughput is reasonable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Seamless scalability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From the mythical man-month to the tradable machine-hour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4"/>
          <p:cNvSpPr txBox="1"/>
          <p:nvPr>
            <p:ph type="title"/>
          </p:nvPr>
        </p:nvSpPr>
        <p:spPr>
          <a:xfrm>
            <a:off x="457200" y="4572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The datacenter </a:t>
            </a:r>
            <a:r>
              <a:rPr i="1" lang="en-US">
                <a:solidFill>
                  <a:srgbClr val="FF0000"/>
                </a:solidFill>
              </a:rPr>
              <a:t>is</a:t>
            </a:r>
            <a:r>
              <a:rPr lang="en-US">
                <a:solidFill>
                  <a:srgbClr val="FF0000"/>
                </a:solidFill>
              </a:rPr>
              <a:t> the computer!</a:t>
            </a:r>
            <a:br>
              <a:rPr lang="en-US">
                <a:solidFill>
                  <a:srgbClr val="FF0000"/>
                </a:solidFill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6.jpg" id="389" name="Google Shape;3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999" y="1295400"/>
            <a:ext cx="7631113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14"/>
          <p:cNvSpPr txBox="1"/>
          <p:nvPr/>
        </p:nvSpPr>
        <p:spPr>
          <a:xfrm>
            <a:off x="990600" y="6596390"/>
            <a:ext cx="744306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86A644"/>
                </a:solidFill>
                <a:latin typeface="Calibri"/>
                <a:ea typeface="Calibri"/>
                <a:cs typeface="Calibri"/>
                <a:sym typeface="Calibri"/>
              </a:rPr>
              <a:t>Image from http://wiki.apache.org/hadoop-data/attachments/HadoopPresentations/attachments/aw-apachecon-eu-2009.pdf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Apache Hadoop</a:t>
            </a:r>
            <a:endParaRPr/>
          </a:p>
        </p:txBody>
      </p:sp>
      <p:sp>
        <p:nvSpPr>
          <p:cNvPr id="396" name="Google Shape;396;p15"/>
          <p:cNvSpPr txBox="1"/>
          <p:nvPr>
            <p:ph idx="1" type="body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Scalable fault-tolerant distributed system for Big Data: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Data Storage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Data Processing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 virtual Big Data machine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Borrowed concepts/Ideas from Google; Open source under the Apache license 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Core Hadoop has two main systems: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/>
              <a:t>Hadoop/MapReduce</a:t>
            </a:r>
            <a:r>
              <a:rPr lang="en-US"/>
              <a:t>: distributed big data processing infrastructure (abstract/paradigm, fault-tolerant, schedule, execution)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/>
              <a:t>HDFS (Hadoop Distributed File System)</a:t>
            </a:r>
            <a:r>
              <a:rPr lang="en-US"/>
              <a:t>: fault-tolerant, high-bandwidth, high availability distributed storage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"/>
          <p:cNvSpPr txBox="1"/>
          <p:nvPr>
            <p:ph type="title"/>
          </p:nvPr>
        </p:nvSpPr>
        <p:spPr>
          <a:xfrm>
            <a:off x="0" y="2743200"/>
            <a:ext cx="91440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alibri"/>
              <a:buNone/>
            </a:pPr>
            <a:r>
              <a:rPr lang="en-US">
                <a:solidFill>
                  <a:srgbClr val="0070C0"/>
                </a:solidFill>
              </a:rPr>
              <a:t>MapReduce: Big Data Processing Abstraction 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Typical Large-Data Problem</a:t>
            </a:r>
            <a:endParaRPr/>
          </a:p>
        </p:txBody>
      </p:sp>
      <p:sp>
        <p:nvSpPr>
          <p:cNvPr id="407" name="Google Shape;407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Iterate over a large number of records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Extract something of interest from each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Shuffle and sort intermediate results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Aggregate intermediate results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Generate final output</a:t>
            </a:r>
            <a:endParaRPr/>
          </a:p>
        </p:txBody>
      </p:sp>
      <p:sp>
        <p:nvSpPr>
          <p:cNvPr id="408" name="Google Shape;408;p17"/>
          <p:cNvSpPr txBox="1"/>
          <p:nvPr/>
        </p:nvSpPr>
        <p:spPr>
          <a:xfrm>
            <a:off x="914400" y="4426803"/>
            <a:ext cx="7467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Key idea: provide a functional abstraction for these two operations</a:t>
            </a:r>
            <a:endParaRPr/>
          </a:p>
        </p:txBody>
      </p:sp>
      <p:sp>
        <p:nvSpPr>
          <p:cNvPr id="409" name="Google Shape;409;p17"/>
          <p:cNvSpPr txBox="1"/>
          <p:nvPr/>
        </p:nvSpPr>
        <p:spPr>
          <a:xfrm rot="816188">
            <a:off x="201613" y="1546225"/>
            <a:ext cx="903287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7"/>
          <p:cNvSpPr txBox="1"/>
          <p:nvPr/>
        </p:nvSpPr>
        <p:spPr>
          <a:xfrm rot="-811533">
            <a:off x="4384675" y="2757488"/>
            <a:ext cx="1484313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17"/>
          <p:cNvSpPr txBox="1"/>
          <p:nvPr/>
        </p:nvSpPr>
        <p:spPr>
          <a:xfrm>
            <a:off x="0" y="6611938"/>
            <a:ext cx="31242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(Dean and Ghemawat, OSDI 2004)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8"/>
          <p:cNvSpPr/>
          <p:nvPr/>
        </p:nvSpPr>
        <p:spPr>
          <a:xfrm>
            <a:off x="3331329" y="2171700"/>
            <a:ext cx="533400" cy="533400"/>
          </a:xfrm>
          <a:prstGeom prst="ellipse">
            <a:avLst/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18"/>
          <p:cNvSpPr/>
          <p:nvPr/>
        </p:nvSpPr>
        <p:spPr>
          <a:xfrm>
            <a:off x="4017129" y="2171700"/>
            <a:ext cx="533400" cy="533400"/>
          </a:xfrm>
          <a:prstGeom prst="ellipse">
            <a:avLst/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8"/>
          <p:cNvSpPr/>
          <p:nvPr/>
        </p:nvSpPr>
        <p:spPr>
          <a:xfrm>
            <a:off x="4702929" y="2171700"/>
            <a:ext cx="533400" cy="533400"/>
          </a:xfrm>
          <a:prstGeom prst="ellipse">
            <a:avLst/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18"/>
          <p:cNvSpPr/>
          <p:nvPr/>
        </p:nvSpPr>
        <p:spPr>
          <a:xfrm>
            <a:off x="5388729" y="2171700"/>
            <a:ext cx="533400" cy="533400"/>
          </a:xfrm>
          <a:prstGeom prst="ellipse">
            <a:avLst/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18"/>
          <p:cNvSpPr/>
          <p:nvPr/>
        </p:nvSpPr>
        <p:spPr>
          <a:xfrm>
            <a:off x="6074529" y="2171700"/>
            <a:ext cx="533400" cy="533400"/>
          </a:xfrm>
          <a:prstGeom prst="ellipse">
            <a:avLst/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8"/>
          <p:cNvSpPr/>
          <p:nvPr/>
        </p:nvSpPr>
        <p:spPr>
          <a:xfrm>
            <a:off x="2743200" y="5181600"/>
            <a:ext cx="381000" cy="3810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8"/>
          <p:cNvSpPr/>
          <p:nvPr/>
        </p:nvSpPr>
        <p:spPr>
          <a:xfrm>
            <a:off x="3407529" y="5181600"/>
            <a:ext cx="381000" cy="3810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18"/>
          <p:cNvSpPr txBox="1"/>
          <p:nvPr/>
        </p:nvSpPr>
        <p:spPr>
          <a:xfrm>
            <a:off x="3443179" y="4495800"/>
            <a:ext cx="2933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1800">
              <a:solidFill>
                <a:srgbClr val="3366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5" name="Google Shape;425;p18"/>
          <p:cNvCxnSpPr>
            <a:stCxn id="422" idx="0"/>
            <a:endCxn id="424" idx="1"/>
          </p:cNvCxnSpPr>
          <p:nvPr/>
        </p:nvCxnSpPr>
        <p:spPr>
          <a:xfrm flipH="1" rot="10800000">
            <a:off x="2933700" y="4680600"/>
            <a:ext cx="509400" cy="50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26" name="Google Shape;426;p18"/>
          <p:cNvCxnSpPr>
            <a:stCxn id="427" idx="4"/>
            <a:endCxn id="424" idx="0"/>
          </p:cNvCxnSpPr>
          <p:nvPr/>
        </p:nvCxnSpPr>
        <p:spPr>
          <a:xfrm flipH="1">
            <a:off x="3589929" y="4114800"/>
            <a:ext cx="81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28" name="Google Shape;428;p18"/>
          <p:cNvCxnSpPr>
            <a:stCxn id="424" idx="2"/>
            <a:endCxn id="423" idx="0"/>
          </p:cNvCxnSpPr>
          <p:nvPr/>
        </p:nvCxnSpPr>
        <p:spPr>
          <a:xfrm>
            <a:off x="3589838" y="4865132"/>
            <a:ext cx="8100" cy="31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29" name="Google Shape;429;p18"/>
          <p:cNvSpPr/>
          <p:nvPr/>
        </p:nvSpPr>
        <p:spPr>
          <a:xfrm>
            <a:off x="4093329" y="5181600"/>
            <a:ext cx="381000" cy="3810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18"/>
          <p:cNvSpPr txBox="1"/>
          <p:nvPr/>
        </p:nvSpPr>
        <p:spPr>
          <a:xfrm>
            <a:off x="4128979" y="4495800"/>
            <a:ext cx="2933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1800">
              <a:solidFill>
                <a:srgbClr val="3366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1" name="Google Shape;431;p18"/>
          <p:cNvCxnSpPr>
            <a:stCxn id="423" idx="0"/>
            <a:endCxn id="430" idx="1"/>
          </p:cNvCxnSpPr>
          <p:nvPr/>
        </p:nvCxnSpPr>
        <p:spPr>
          <a:xfrm flipH="1" rot="10800000">
            <a:off x="3598029" y="4680600"/>
            <a:ext cx="531000" cy="50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2" name="Google Shape;432;p18"/>
          <p:cNvCxnSpPr>
            <a:stCxn id="433" idx="4"/>
            <a:endCxn id="430" idx="0"/>
          </p:cNvCxnSpPr>
          <p:nvPr/>
        </p:nvCxnSpPr>
        <p:spPr>
          <a:xfrm flipH="1">
            <a:off x="4275729" y="4114800"/>
            <a:ext cx="81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4" name="Google Shape;434;p18"/>
          <p:cNvCxnSpPr>
            <a:stCxn id="430" idx="2"/>
            <a:endCxn id="429" idx="0"/>
          </p:cNvCxnSpPr>
          <p:nvPr/>
        </p:nvCxnSpPr>
        <p:spPr>
          <a:xfrm>
            <a:off x="4275638" y="4865132"/>
            <a:ext cx="8100" cy="31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35" name="Google Shape;435;p18"/>
          <p:cNvSpPr/>
          <p:nvPr/>
        </p:nvSpPr>
        <p:spPr>
          <a:xfrm>
            <a:off x="4779129" y="5181600"/>
            <a:ext cx="381000" cy="3810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18"/>
          <p:cNvSpPr txBox="1"/>
          <p:nvPr/>
        </p:nvSpPr>
        <p:spPr>
          <a:xfrm>
            <a:off x="4814779" y="4495800"/>
            <a:ext cx="2933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1800">
              <a:solidFill>
                <a:srgbClr val="3366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7" name="Google Shape;437;p18"/>
          <p:cNvCxnSpPr>
            <a:stCxn id="429" idx="0"/>
            <a:endCxn id="436" idx="1"/>
          </p:cNvCxnSpPr>
          <p:nvPr/>
        </p:nvCxnSpPr>
        <p:spPr>
          <a:xfrm flipH="1" rot="10800000">
            <a:off x="4283829" y="4680600"/>
            <a:ext cx="531000" cy="50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8" name="Google Shape;438;p18"/>
          <p:cNvCxnSpPr>
            <a:stCxn id="439" idx="4"/>
            <a:endCxn id="436" idx="0"/>
          </p:cNvCxnSpPr>
          <p:nvPr/>
        </p:nvCxnSpPr>
        <p:spPr>
          <a:xfrm flipH="1">
            <a:off x="4961529" y="4114800"/>
            <a:ext cx="81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40" name="Google Shape;440;p18"/>
          <p:cNvCxnSpPr>
            <a:stCxn id="436" idx="2"/>
            <a:endCxn id="435" idx="0"/>
          </p:cNvCxnSpPr>
          <p:nvPr/>
        </p:nvCxnSpPr>
        <p:spPr>
          <a:xfrm>
            <a:off x="4961438" y="4865132"/>
            <a:ext cx="8100" cy="31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41" name="Google Shape;441;p18"/>
          <p:cNvSpPr/>
          <p:nvPr/>
        </p:nvSpPr>
        <p:spPr>
          <a:xfrm>
            <a:off x="5464929" y="5181600"/>
            <a:ext cx="381000" cy="3810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8"/>
          <p:cNvSpPr txBox="1"/>
          <p:nvPr/>
        </p:nvSpPr>
        <p:spPr>
          <a:xfrm>
            <a:off x="5500579" y="4495800"/>
            <a:ext cx="2933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1800">
              <a:solidFill>
                <a:srgbClr val="3366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3" name="Google Shape;443;p18"/>
          <p:cNvCxnSpPr>
            <a:stCxn id="435" idx="0"/>
            <a:endCxn id="442" idx="1"/>
          </p:cNvCxnSpPr>
          <p:nvPr/>
        </p:nvCxnSpPr>
        <p:spPr>
          <a:xfrm flipH="1" rot="10800000">
            <a:off x="4969629" y="4680600"/>
            <a:ext cx="531000" cy="50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44" name="Google Shape;444;p18"/>
          <p:cNvCxnSpPr>
            <a:stCxn id="445" idx="4"/>
            <a:endCxn id="442" idx="0"/>
          </p:cNvCxnSpPr>
          <p:nvPr/>
        </p:nvCxnSpPr>
        <p:spPr>
          <a:xfrm flipH="1">
            <a:off x="5647329" y="4114800"/>
            <a:ext cx="81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46" name="Google Shape;446;p18"/>
          <p:cNvCxnSpPr>
            <a:stCxn id="442" idx="2"/>
            <a:endCxn id="441" idx="0"/>
          </p:cNvCxnSpPr>
          <p:nvPr/>
        </p:nvCxnSpPr>
        <p:spPr>
          <a:xfrm>
            <a:off x="5647238" y="4865132"/>
            <a:ext cx="8100" cy="31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47" name="Google Shape;447;p18"/>
          <p:cNvSpPr/>
          <p:nvPr/>
        </p:nvSpPr>
        <p:spPr>
          <a:xfrm>
            <a:off x="6150729" y="5181600"/>
            <a:ext cx="381000" cy="381000"/>
          </a:xfrm>
          <a:prstGeom prst="rect">
            <a:avLst/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18"/>
          <p:cNvSpPr txBox="1"/>
          <p:nvPr/>
        </p:nvSpPr>
        <p:spPr>
          <a:xfrm>
            <a:off x="6186379" y="4495800"/>
            <a:ext cx="2933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1800">
              <a:solidFill>
                <a:srgbClr val="3366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9" name="Google Shape;449;p18"/>
          <p:cNvCxnSpPr>
            <a:stCxn id="441" idx="0"/>
            <a:endCxn id="448" idx="1"/>
          </p:cNvCxnSpPr>
          <p:nvPr/>
        </p:nvCxnSpPr>
        <p:spPr>
          <a:xfrm flipH="1" rot="10800000">
            <a:off x="5655429" y="4680600"/>
            <a:ext cx="531000" cy="50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50" name="Google Shape;450;p18"/>
          <p:cNvCxnSpPr>
            <a:stCxn id="451" idx="4"/>
            <a:endCxn id="448" idx="0"/>
          </p:cNvCxnSpPr>
          <p:nvPr/>
        </p:nvCxnSpPr>
        <p:spPr>
          <a:xfrm flipH="1">
            <a:off x="6333129" y="4114800"/>
            <a:ext cx="81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52" name="Google Shape;452;p18"/>
          <p:cNvCxnSpPr>
            <a:stCxn id="448" idx="2"/>
            <a:endCxn id="447" idx="0"/>
          </p:cNvCxnSpPr>
          <p:nvPr/>
        </p:nvCxnSpPr>
        <p:spPr>
          <a:xfrm>
            <a:off x="6333038" y="4865132"/>
            <a:ext cx="8100" cy="31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27" name="Google Shape;427;p18"/>
          <p:cNvSpPr/>
          <p:nvPr/>
        </p:nvSpPr>
        <p:spPr>
          <a:xfrm>
            <a:off x="3331329" y="3581400"/>
            <a:ext cx="533400" cy="533400"/>
          </a:xfrm>
          <a:prstGeom prst="ellipse">
            <a:avLst/>
          </a:prstGeom>
          <a:gradFill>
            <a:gsLst>
              <a:gs pos="0">
                <a:srgbClr val="29859E"/>
              </a:gs>
              <a:gs pos="80000">
                <a:srgbClr val="36B0D0"/>
              </a:gs>
              <a:gs pos="100000">
                <a:srgbClr val="33B3D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18"/>
          <p:cNvSpPr/>
          <p:nvPr/>
        </p:nvSpPr>
        <p:spPr>
          <a:xfrm>
            <a:off x="4017129" y="3581400"/>
            <a:ext cx="533400" cy="533400"/>
          </a:xfrm>
          <a:prstGeom prst="ellipse">
            <a:avLst/>
          </a:prstGeom>
          <a:gradFill>
            <a:gsLst>
              <a:gs pos="0">
                <a:srgbClr val="29859E"/>
              </a:gs>
              <a:gs pos="80000">
                <a:srgbClr val="36B0D0"/>
              </a:gs>
              <a:gs pos="100000">
                <a:srgbClr val="33B3D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8"/>
          <p:cNvSpPr/>
          <p:nvPr/>
        </p:nvSpPr>
        <p:spPr>
          <a:xfrm>
            <a:off x="4702929" y="3581400"/>
            <a:ext cx="533400" cy="533400"/>
          </a:xfrm>
          <a:prstGeom prst="ellipse">
            <a:avLst/>
          </a:prstGeom>
          <a:gradFill>
            <a:gsLst>
              <a:gs pos="0">
                <a:srgbClr val="29859E"/>
              </a:gs>
              <a:gs pos="80000">
                <a:srgbClr val="36B0D0"/>
              </a:gs>
              <a:gs pos="100000">
                <a:srgbClr val="33B3D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8"/>
          <p:cNvSpPr/>
          <p:nvPr/>
        </p:nvSpPr>
        <p:spPr>
          <a:xfrm>
            <a:off x="5388729" y="3581400"/>
            <a:ext cx="533400" cy="533400"/>
          </a:xfrm>
          <a:prstGeom prst="ellipse">
            <a:avLst/>
          </a:prstGeom>
          <a:gradFill>
            <a:gsLst>
              <a:gs pos="0">
                <a:srgbClr val="29859E"/>
              </a:gs>
              <a:gs pos="80000">
                <a:srgbClr val="36B0D0"/>
              </a:gs>
              <a:gs pos="100000">
                <a:srgbClr val="33B3D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18"/>
          <p:cNvSpPr/>
          <p:nvPr/>
        </p:nvSpPr>
        <p:spPr>
          <a:xfrm>
            <a:off x="6074529" y="3581400"/>
            <a:ext cx="533400" cy="533400"/>
          </a:xfrm>
          <a:prstGeom prst="ellipse">
            <a:avLst/>
          </a:prstGeom>
          <a:gradFill>
            <a:gsLst>
              <a:gs pos="0">
                <a:srgbClr val="29859E"/>
              </a:gs>
              <a:gs pos="80000">
                <a:srgbClr val="36B0D0"/>
              </a:gs>
              <a:gs pos="100000">
                <a:srgbClr val="33B3D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18"/>
          <p:cNvSpPr txBox="1"/>
          <p:nvPr/>
        </p:nvSpPr>
        <p:spPr>
          <a:xfrm>
            <a:off x="3471231" y="2976146"/>
            <a:ext cx="2616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4" name="Google Shape;454;p18"/>
          <p:cNvCxnSpPr>
            <a:stCxn id="417" idx="4"/>
            <a:endCxn id="453" idx="0"/>
          </p:cNvCxnSpPr>
          <p:nvPr/>
        </p:nvCxnSpPr>
        <p:spPr>
          <a:xfrm>
            <a:off x="3598029" y="2705100"/>
            <a:ext cx="3900" cy="27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55" name="Google Shape;455;p18"/>
          <p:cNvCxnSpPr>
            <a:stCxn id="453" idx="2"/>
            <a:endCxn id="427" idx="0"/>
          </p:cNvCxnSpPr>
          <p:nvPr/>
        </p:nvCxnSpPr>
        <p:spPr>
          <a:xfrm flipH="1">
            <a:off x="3598136" y="3345478"/>
            <a:ext cx="3900" cy="23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56" name="Google Shape;456;p18"/>
          <p:cNvSpPr txBox="1"/>
          <p:nvPr/>
        </p:nvSpPr>
        <p:spPr>
          <a:xfrm>
            <a:off x="4157031" y="2976146"/>
            <a:ext cx="2616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7" name="Google Shape;457;p18"/>
          <p:cNvCxnSpPr>
            <a:stCxn id="418" idx="4"/>
            <a:endCxn id="456" idx="0"/>
          </p:cNvCxnSpPr>
          <p:nvPr/>
        </p:nvCxnSpPr>
        <p:spPr>
          <a:xfrm>
            <a:off x="4283829" y="2705100"/>
            <a:ext cx="3900" cy="27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58" name="Google Shape;458;p18"/>
          <p:cNvCxnSpPr>
            <a:stCxn id="456" idx="2"/>
            <a:endCxn id="433" idx="0"/>
          </p:cNvCxnSpPr>
          <p:nvPr/>
        </p:nvCxnSpPr>
        <p:spPr>
          <a:xfrm flipH="1">
            <a:off x="4283936" y="3345478"/>
            <a:ext cx="3900" cy="23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59" name="Google Shape;459;p18"/>
          <p:cNvSpPr txBox="1"/>
          <p:nvPr/>
        </p:nvSpPr>
        <p:spPr>
          <a:xfrm>
            <a:off x="4842831" y="2976146"/>
            <a:ext cx="2616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0" name="Google Shape;460;p18"/>
          <p:cNvCxnSpPr>
            <a:stCxn id="419" idx="4"/>
            <a:endCxn id="459" idx="0"/>
          </p:cNvCxnSpPr>
          <p:nvPr/>
        </p:nvCxnSpPr>
        <p:spPr>
          <a:xfrm>
            <a:off x="4969629" y="2705100"/>
            <a:ext cx="3900" cy="27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61" name="Google Shape;461;p18"/>
          <p:cNvCxnSpPr>
            <a:stCxn id="459" idx="2"/>
            <a:endCxn id="439" idx="0"/>
          </p:cNvCxnSpPr>
          <p:nvPr/>
        </p:nvCxnSpPr>
        <p:spPr>
          <a:xfrm flipH="1">
            <a:off x="4969736" y="3345478"/>
            <a:ext cx="3900" cy="23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62" name="Google Shape;462;p18"/>
          <p:cNvSpPr txBox="1"/>
          <p:nvPr/>
        </p:nvSpPr>
        <p:spPr>
          <a:xfrm>
            <a:off x="5528631" y="2976146"/>
            <a:ext cx="2616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3" name="Google Shape;463;p18"/>
          <p:cNvCxnSpPr>
            <a:stCxn id="420" idx="4"/>
            <a:endCxn id="462" idx="0"/>
          </p:cNvCxnSpPr>
          <p:nvPr/>
        </p:nvCxnSpPr>
        <p:spPr>
          <a:xfrm>
            <a:off x="5655429" y="2705100"/>
            <a:ext cx="3900" cy="27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64" name="Google Shape;464;p18"/>
          <p:cNvCxnSpPr>
            <a:stCxn id="462" idx="2"/>
            <a:endCxn id="445" idx="0"/>
          </p:cNvCxnSpPr>
          <p:nvPr/>
        </p:nvCxnSpPr>
        <p:spPr>
          <a:xfrm flipH="1">
            <a:off x="5655536" y="3345478"/>
            <a:ext cx="3900" cy="23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65" name="Google Shape;465;p18"/>
          <p:cNvSpPr txBox="1"/>
          <p:nvPr/>
        </p:nvSpPr>
        <p:spPr>
          <a:xfrm>
            <a:off x="6214431" y="2976146"/>
            <a:ext cx="2616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6" name="Google Shape;466;p18"/>
          <p:cNvCxnSpPr>
            <a:stCxn id="421" idx="4"/>
            <a:endCxn id="465" idx="0"/>
          </p:cNvCxnSpPr>
          <p:nvPr/>
        </p:nvCxnSpPr>
        <p:spPr>
          <a:xfrm>
            <a:off x="6341229" y="2705100"/>
            <a:ext cx="3900" cy="27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67" name="Google Shape;467;p18"/>
          <p:cNvCxnSpPr>
            <a:stCxn id="465" idx="2"/>
            <a:endCxn id="451" idx="0"/>
          </p:cNvCxnSpPr>
          <p:nvPr/>
        </p:nvCxnSpPr>
        <p:spPr>
          <a:xfrm flipH="1">
            <a:off x="6341336" y="3345478"/>
            <a:ext cx="3900" cy="23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68" name="Google Shape;468;p18"/>
          <p:cNvSpPr txBox="1"/>
          <p:nvPr/>
        </p:nvSpPr>
        <p:spPr>
          <a:xfrm>
            <a:off x="990600" y="2895600"/>
            <a:ext cx="90441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18"/>
          <p:cNvSpPr txBox="1"/>
          <p:nvPr/>
        </p:nvSpPr>
        <p:spPr>
          <a:xfrm>
            <a:off x="1000585" y="4343400"/>
            <a:ext cx="94288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Fold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Roots in Functional Programming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MapReduce</a:t>
            </a:r>
            <a:endParaRPr/>
          </a:p>
        </p:txBody>
      </p:sp>
      <p:sp>
        <p:nvSpPr>
          <p:cNvPr id="476" name="Google Shape;476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Programmers specify two functions: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</a:pPr>
            <a:r>
              <a:rPr b="1" lang="en-US">
                <a:solidFill>
                  <a:srgbClr val="FF0000"/>
                </a:solidFill>
              </a:rPr>
              <a:t>map</a:t>
            </a:r>
            <a:r>
              <a:rPr lang="en-US"/>
              <a:t> (k, v) → [(k’, v’)]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</a:pPr>
            <a:r>
              <a:rPr b="1" lang="en-US">
                <a:solidFill>
                  <a:srgbClr val="FF0000"/>
                </a:solidFill>
              </a:rPr>
              <a:t>reduce</a:t>
            </a:r>
            <a:r>
              <a:rPr lang="en-US"/>
              <a:t> (k’, [v’]) → [(k’, v’)]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All values with the same key are sent to the same reducer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execution framework handles everything else…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3/3/14</a:t>
            </a:r>
            <a:endParaRPr/>
          </a:p>
        </p:txBody>
      </p:sp>
      <p:sp>
        <p:nvSpPr>
          <p:cNvPr id="482" name="Google Shape;482;p20"/>
          <p:cNvSpPr txBox="1"/>
          <p:nvPr>
            <p:ph type="title"/>
          </p:nvPr>
        </p:nvSpPr>
        <p:spPr>
          <a:xfrm>
            <a:off x="0" y="274638"/>
            <a:ext cx="8839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Key Observation from Data Mining Algorithms (Jin &amp; Agrawal, SDM’01)</a:t>
            </a:r>
            <a:endParaRPr/>
          </a:p>
        </p:txBody>
      </p:sp>
      <p:sp>
        <p:nvSpPr>
          <p:cNvPr id="483" name="Google Shape;483;p20"/>
          <p:cNvSpPr txBox="1"/>
          <p:nvPr>
            <p:ph idx="1" type="body"/>
          </p:nvPr>
        </p:nvSpPr>
        <p:spPr>
          <a:xfrm>
            <a:off x="304800" y="1676400"/>
            <a:ext cx="4495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Popular algorithms have a common canonical loop  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Can be used as the basis for supporting a common middleware</a:t>
            </a:r>
            <a:r>
              <a:rPr lang="en-US"/>
              <a:t>  </a:t>
            </a:r>
            <a:r>
              <a:rPr lang="en-US" sz="2400"/>
              <a:t>(FREERide, Framework for Rapid Implementation of Data mining Engines)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	 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Target  distributed memory parallelism, shared memory parallelism, and combination </a:t>
            </a:r>
            <a:endParaRPr sz="2400"/>
          </a:p>
          <a:p>
            <a:pPr indent="-20193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Ability to process large and disk-resident datasets</a:t>
            </a:r>
            <a:endParaRPr/>
          </a:p>
          <a:p>
            <a:pPr indent="-178435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78435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484" name="Google Shape;484;p20"/>
          <p:cNvSpPr txBox="1"/>
          <p:nvPr/>
        </p:nvSpPr>
        <p:spPr>
          <a:xfrm>
            <a:off x="1752600" y="3276600"/>
            <a:ext cx="45720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0"/>
          <p:cNvSpPr txBox="1"/>
          <p:nvPr/>
        </p:nvSpPr>
        <p:spPr>
          <a:xfrm>
            <a:off x="5029200" y="1905000"/>
            <a:ext cx="3429000" cy="3606800"/>
          </a:xfrm>
          <a:prstGeom prst="rect">
            <a:avLst/>
          </a:prstGeom>
          <a:gradFill>
            <a:gsLst>
              <a:gs pos="0">
                <a:srgbClr val="0000FF">
                  <a:alpha val="51764"/>
                </a:srgbClr>
              </a:gs>
              <a:gs pos="100000">
                <a:srgbClr val="0000B3"/>
              </a:gs>
            </a:gsLst>
            <a:lin ang="5400000" scaled="0"/>
          </a:gradFill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While( )  { 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forall( data instances d)  { 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   I   =   process(d) 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  R(I)  = R(I) </a:t>
            </a:r>
            <a:r>
              <a:rPr lang="en-US" sz="2000" u="sng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op</a:t>
            </a:r>
            <a:r>
              <a:rPr lang="en-US" sz="2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d 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} 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……. 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ge2.pdf" id="186" name="Google Shape;18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04800" y="76200"/>
            <a:ext cx="9671539" cy="64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"/>
          <p:cNvSpPr txBox="1"/>
          <p:nvPr/>
        </p:nvSpPr>
        <p:spPr>
          <a:xfrm>
            <a:off x="609600" y="6336268"/>
            <a:ext cx="81814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Slides from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Dr. Amr Awadallah’s Hadoop talk at Stanford, CTO &amp; VPE from Cloudera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2" name="Google Shape;492;p21"/>
          <p:cNvCxnSpPr/>
          <p:nvPr/>
        </p:nvCxnSpPr>
        <p:spPr>
          <a:xfrm rot="5400000">
            <a:off x="2644776" y="3032125"/>
            <a:ext cx="273050" cy="31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93" name="Google Shape;493;p21"/>
          <p:cNvCxnSpPr/>
          <p:nvPr/>
        </p:nvCxnSpPr>
        <p:spPr>
          <a:xfrm rot="5400000">
            <a:off x="3938588" y="3032125"/>
            <a:ext cx="274638" cy="15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94" name="Google Shape;494;p21"/>
          <p:cNvCxnSpPr/>
          <p:nvPr/>
        </p:nvCxnSpPr>
        <p:spPr>
          <a:xfrm rot="5400000">
            <a:off x="5233988" y="3032125"/>
            <a:ext cx="274638" cy="15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95" name="Google Shape;495;p21"/>
          <p:cNvCxnSpPr/>
          <p:nvPr/>
        </p:nvCxnSpPr>
        <p:spPr>
          <a:xfrm rot="5400000">
            <a:off x="6605588" y="3032125"/>
            <a:ext cx="274638" cy="15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96" name="Google Shape;496;p21"/>
          <p:cNvCxnSpPr/>
          <p:nvPr/>
        </p:nvCxnSpPr>
        <p:spPr>
          <a:xfrm rot="5400000">
            <a:off x="3047207" y="4456906"/>
            <a:ext cx="533400" cy="15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97" name="Google Shape;497;p21"/>
          <p:cNvCxnSpPr/>
          <p:nvPr/>
        </p:nvCxnSpPr>
        <p:spPr>
          <a:xfrm rot="5400000">
            <a:off x="3178175" y="5500688"/>
            <a:ext cx="274637" cy="15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98" name="Google Shape;498;p21"/>
          <p:cNvCxnSpPr/>
          <p:nvPr/>
        </p:nvCxnSpPr>
        <p:spPr>
          <a:xfrm rot="5400000">
            <a:off x="4419601" y="4456112"/>
            <a:ext cx="533400" cy="31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99" name="Google Shape;499;p21"/>
          <p:cNvCxnSpPr/>
          <p:nvPr/>
        </p:nvCxnSpPr>
        <p:spPr>
          <a:xfrm rot="5400000">
            <a:off x="4549775" y="5500688"/>
            <a:ext cx="274637" cy="15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00" name="Google Shape;500;p21"/>
          <p:cNvCxnSpPr/>
          <p:nvPr/>
        </p:nvCxnSpPr>
        <p:spPr>
          <a:xfrm rot="5400000">
            <a:off x="5714207" y="4456906"/>
            <a:ext cx="533400" cy="15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01" name="Google Shape;501;p21"/>
          <p:cNvCxnSpPr/>
          <p:nvPr/>
        </p:nvCxnSpPr>
        <p:spPr>
          <a:xfrm rot="5400000">
            <a:off x="5845175" y="5500688"/>
            <a:ext cx="274637" cy="15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502" name="Google Shape;502;p21"/>
          <p:cNvSpPr/>
          <p:nvPr/>
        </p:nvSpPr>
        <p:spPr>
          <a:xfrm>
            <a:off x="6324600" y="2286000"/>
            <a:ext cx="838200" cy="6096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BA94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endParaRPr/>
          </a:p>
        </p:txBody>
      </p:sp>
      <p:cxnSp>
        <p:nvCxnSpPr>
          <p:cNvPr id="503" name="Google Shape;503;p21"/>
          <p:cNvCxnSpPr/>
          <p:nvPr/>
        </p:nvCxnSpPr>
        <p:spPr>
          <a:xfrm flipH="1" rot="-5400000">
            <a:off x="6019800" y="1600200"/>
            <a:ext cx="6096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504" name="Google Shape;504;p21"/>
          <p:cNvSpPr/>
          <p:nvPr/>
        </p:nvSpPr>
        <p:spPr>
          <a:xfrm>
            <a:off x="2362200" y="2286000"/>
            <a:ext cx="838200" cy="6096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BA94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endParaRPr/>
          </a:p>
        </p:txBody>
      </p:sp>
      <p:cxnSp>
        <p:nvCxnSpPr>
          <p:cNvPr id="505" name="Google Shape;505;p21"/>
          <p:cNvCxnSpPr/>
          <p:nvPr/>
        </p:nvCxnSpPr>
        <p:spPr>
          <a:xfrm rot="5400000">
            <a:off x="2819400" y="1600200"/>
            <a:ext cx="6096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506" name="Google Shape;506;p21"/>
          <p:cNvSpPr/>
          <p:nvPr/>
        </p:nvSpPr>
        <p:spPr>
          <a:xfrm>
            <a:off x="3657600" y="2286000"/>
            <a:ext cx="838200" cy="6096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BA94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endParaRPr/>
          </a:p>
        </p:txBody>
      </p:sp>
      <p:cxnSp>
        <p:nvCxnSpPr>
          <p:cNvPr id="507" name="Google Shape;507;p21"/>
          <p:cNvCxnSpPr/>
          <p:nvPr/>
        </p:nvCxnSpPr>
        <p:spPr>
          <a:xfrm rot="5400000">
            <a:off x="3771900" y="1866900"/>
            <a:ext cx="609600" cy="76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508" name="Google Shape;508;p21"/>
          <p:cNvSpPr/>
          <p:nvPr/>
        </p:nvSpPr>
        <p:spPr>
          <a:xfrm>
            <a:off x="4953000" y="2286000"/>
            <a:ext cx="838200" cy="6096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BA94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endParaRPr/>
          </a:p>
        </p:txBody>
      </p:sp>
      <p:cxnSp>
        <p:nvCxnSpPr>
          <p:cNvPr id="509" name="Google Shape;509;p21"/>
          <p:cNvCxnSpPr/>
          <p:nvPr/>
        </p:nvCxnSpPr>
        <p:spPr>
          <a:xfrm flipH="1" rot="-5400000">
            <a:off x="4991100" y="1866900"/>
            <a:ext cx="609600" cy="76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510" name="Google Shape;510;p21"/>
          <p:cNvSpPr/>
          <p:nvPr/>
        </p:nvSpPr>
        <p:spPr>
          <a:xfrm>
            <a:off x="1981200" y="3505200"/>
            <a:ext cx="5486400" cy="304800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6F94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Shuffle and Sort: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aggregate values by keys</a:t>
            </a:r>
            <a:endParaRPr/>
          </a:p>
        </p:txBody>
      </p:sp>
      <p:sp>
        <p:nvSpPr>
          <p:cNvPr id="511" name="Google Shape;511;p21"/>
          <p:cNvSpPr/>
          <p:nvPr/>
        </p:nvSpPr>
        <p:spPr>
          <a:xfrm>
            <a:off x="2895600" y="4724400"/>
            <a:ext cx="838200" cy="6096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94BA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</a:t>
            </a:r>
            <a:endParaRPr/>
          </a:p>
        </p:txBody>
      </p:sp>
      <p:sp>
        <p:nvSpPr>
          <p:cNvPr id="512" name="Google Shape;512;p21"/>
          <p:cNvSpPr/>
          <p:nvPr/>
        </p:nvSpPr>
        <p:spPr>
          <a:xfrm>
            <a:off x="4267200" y="4724400"/>
            <a:ext cx="838200" cy="6096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94BA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</a:t>
            </a:r>
            <a:endParaRPr/>
          </a:p>
        </p:txBody>
      </p:sp>
      <p:sp>
        <p:nvSpPr>
          <p:cNvPr id="513" name="Google Shape;513;p21"/>
          <p:cNvSpPr/>
          <p:nvPr/>
        </p:nvSpPr>
        <p:spPr>
          <a:xfrm>
            <a:off x="5562600" y="4724400"/>
            <a:ext cx="838200" cy="6096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94BA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</a:t>
            </a:r>
            <a:endParaRPr/>
          </a:p>
        </p:txBody>
      </p:sp>
      <p:grpSp>
        <p:nvGrpSpPr>
          <p:cNvPr id="514" name="Google Shape;514;p21"/>
          <p:cNvGrpSpPr/>
          <p:nvPr/>
        </p:nvGrpSpPr>
        <p:grpSpPr>
          <a:xfrm>
            <a:off x="3033713" y="1219200"/>
            <a:ext cx="3214687" cy="276225"/>
            <a:chOff x="3033713" y="1219200"/>
            <a:chExt cx="3214687" cy="276225"/>
          </a:xfrm>
        </p:grpSpPr>
        <p:sp>
          <p:nvSpPr>
            <p:cNvPr id="515" name="Google Shape;515;p21"/>
            <p:cNvSpPr/>
            <p:nvPr/>
          </p:nvSpPr>
          <p:spPr>
            <a:xfrm>
              <a:off x="3079069" y="1243331"/>
              <a:ext cx="228584" cy="227961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3612430" y="1243331"/>
              <a:ext cx="228584" cy="227961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4145792" y="1243331"/>
              <a:ext cx="228584" cy="227961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4679154" y="1243331"/>
              <a:ext cx="228584" cy="227961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5212515" y="1243331"/>
              <a:ext cx="228584" cy="227961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5745877" y="1243331"/>
              <a:ext cx="228584" cy="227961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1"/>
            <p:cNvSpPr txBox="1"/>
            <p:nvPr/>
          </p:nvSpPr>
          <p:spPr>
            <a:xfrm>
              <a:off x="3033713" y="1219200"/>
              <a:ext cx="31929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r>
                <a:rPr baseline="-25000"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aseline="-2500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1"/>
            <p:cNvSpPr txBox="1"/>
            <p:nvPr/>
          </p:nvSpPr>
          <p:spPr>
            <a:xfrm>
              <a:off x="3567075" y="1219200"/>
              <a:ext cx="31929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r>
                <a:rPr baseline="-25000"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aseline="-2500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1"/>
            <p:cNvSpPr txBox="1"/>
            <p:nvPr/>
          </p:nvSpPr>
          <p:spPr>
            <a:xfrm>
              <a:off x="4100436" y="1219200"/>
              <a:ext cx="31929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r>
                <a:rPr baseline="-25000"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aseline="-2500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1"/>
            <p:cNvSpPr txBox="1"/>
            <p:nvPr/>
          </p:nvSpPr>
          <p:spPr>
            <a:xfrm>
              <a:off x="4633798" y="1219200"/>
              <a:ext cx="31929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r>
                <a:rPr baseline="-25000"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aseline="-2500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1"/>
            <p:cNvSpPr txBox="1"/>
            <p:nvPr/>
          </p:nvSpPr>
          <p:spPr>
            <a:xfrm>
              <a:off x="5167160" y="1219200"/>
              <a:ext cx="31929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r>
                <a:rPr baseline="-25000"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aseline="-2500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1"/>
            <p:cNvSpPr txBox="1"/>
            <p:nvPr/>
          </p:nvSpPr>
          <p:spPr>
            <a:xfrm>
              <a:off x="5700521" y="1219200"/>
              <a:ext cx="31929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r>
                <a:rPr baseline="-25000"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aseline="-2500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3307652" y="1243331"/>
              <a:ext cx="228584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1"/>
            <p:cNvSpPr txBox="1"/>
            <p:nvPr/>
          </p:nvSpPr>
          <p:spPr>
            <a:xfrm>
              <a:off x="3262297" y="1219200"/>
              <a:ext cx="31929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r>
                <a:rPr baseline="-25000"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3841014" y="1243331"/>
              <a:ext cx="228584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1"/>
            <p:cNvSpPr txBox="1"/>
            <p:nvPr/>
          </p:nvSpPr>
          <p:spPr>
            <a:xfrm>
              <a:off x="3795658" y="1219200"/>
              <a:ext cx="31929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r>
                <a:rPr baseline="-25000"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1"/>
            <p:cNvSpPr/>
            <p:nvPr/>
          </p:nvSpPr>
          <p:spPr>
            <a:xfrm>
              <a:off x="4374376" y="1243331"/>
              <a:ext cx="228584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1"/>
            <p:cNvSpPr txBox="1"/>
            <p:nvPr/>
          </p:nvSpPr>
          <p:spPr>
            <a:xfrm>
              <a:off x="4329020" y="1219200"/>
              <a:ext cx="31929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r>
                <a:rPr baseline="-25000"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4907737" y="1243331"/>
              <a:ext cx="228584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1"/>
            <p:cNvSpPr txBox="1"/>
            <p:nvPr/>
          </p:nvSpPr>
          <p:spPr>
            <a:xfrm>
              <a:off x="4862382" y="1219200"/>
              <a:ext cx="31929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r>
                <a:rPr baseline="-25000"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5441099" y="1243331"/>
              <a:ext cx="228584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1"/>
            <p:cNvSpPr txBox="1"/>
            <p:nvPr/>
          </p:nvSpPr>
          <p:spPr>
            <a:xfrm>
              <a:off x="5395743" y="1219200"/>
              <a:ext cx="31929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r>
                <a:rPr baseline="-25000"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5974461" y="1243331"/>
              <a:ext cx="228584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1"/>
            <p:cNvSpPr txBox="1"/>
            <p:nvPr/>
          </p:nvSpPr>
          <p:spPr>
            <a:xfrm>
              <a:off x="5929105" y="1219200"/>
              <a:ext cx="31929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r>
                <a:rPr baseline="-25000"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9" name="Google Shape;539;p21"/>
          <p:cNvGrpSpPr/>
          <p:nvPr/>
        </p:nvGrpSpPr>
        <p:grpSpPr>
          <a:xfrm>
            <a:off x="2286000" y="3200400"/>
            <a:ext cx="996950" cy="276225"/>
            <a:chOff x="2286000" y="3200400"/>
            <a:chExt cx="996950" cy="276225"/>
          </a:xfrm>
        </p:grpSpPr>
        <p:sp>
          <p:nvSpPr>
            <p:cNvPr id="540" name="Google Shape;540;p21"/>
            <p:cNvSpPr/>
            <p:nvPr/>
          </p:nvSpPr>
          <p:spPr>
            <a:xfrm>
              <a:off x="2794665" y="3224531"/>
              <a:ext cx="228714" cy="227961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1"/>
            <p:cNvSpPr txBox="1"/>
            <p:nvPr/>
          </p:nvSpPr>
          <p:spPr>
            <a:xfrm>
              <a:off x="2784475" y="3200400"/>
              <a:ext cx="269761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aseline="-2500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2296190" y="3224531"/>
              <a:ext cx="228714" cy="227961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1"/>
            <p:cNvSpPr txBox="1"/>
            <p:nvPr/>
          </p:nvSpPr>
          <p:spPr>
            <a:xfrm>
              <a:off x="2286000" y="3200400"/>
              <a:ext cx="269761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aseline="-2500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2524904" y="3224531"/>
              <a:ext cx="228714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1"/>
            <p:cNvSpPr txBox="1"/>
            <p:nvPr/>
          </p:nvSpPr>
          <p:spPr>
            <a:xfrm>
              <a:off x="2514714" y="3200400"/>
              <a:ext cx="269761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3023379" y="3224531"/>
              <a:ext cx="228714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1"/>
            <p:cNvSpPr txBox="1"/>
            <p:nvPr/>
          </p:nvSpPr>
          <p:spPr>
            <a:xfrm>
              <a:off x="3013189" y="3200400"/>
              <a:ext cx="269761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8" name="Google Shape;548;p21"/>
          <p:cNvGrpSpPr/>
          <p:nvPr/>
        </p:nvGrpSpPr>
        <p:grpSpPr>
          <a:xfrm>
            <a:off x="3581400" y="3200400"/>
            <a:ext cx="996950" cy="276225"/>
            <a:chOff x="3581400" y="3200400"/>
            <a:chExt cx="996950" cy="276225"/>
          </a:xfrm>
        </p:grpSpPr>
        <p:sp>
          <p:nvSpPr>
            <p:cNvPr id="549" name="Google Shape;549;p21"/>
            <p:cNvSpPr/>
            <p:nvPr/>
          </p:nvSpPr>
          <p:spPr>
            <a:xfrm>
              <a:off x="3591590" y="3224531"/>
              <a:ext cx="228714" cy="227961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4090065" y="3224531"/>
              <a:ext cx="228714" cy="227961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1"/>
            <p:cNvSpPr txBox="1"/>
            <p:nvPr/>
          </p:nvSpPr>
          <p:spPr>
            <a:xfrm>
              <a:off x="3581400" y="3200400"/>
              <a:ext cx="269761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aseline="-2500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1"/>
            <p:cNvSpPr txBox="1"/>
            <p:nvPr/>
          </p:nvSpPr>
          <p:spPr>
            <a:xfrm>
              <a:off x="4079875" y="3200400"/>
              <a:ext cx="269761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aseline="-2500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3820304" y="3224531"/>
              <a:ext cx="228714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1"/>
            <p:cNvSpPr txBox="1"/>
            <p:nvPr/>
          </p:nvSpPr>
          <p:spPr>
            <a:xfrm>
              <a:off x="3810114" y="3200400"/>
              <a:ext cx="269761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4318779" y="3224531"/>
              <a:ext cx="228714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1"/>
            <p:cNvSpPr txBox="1"/>
            <p:nvPr/>
          </p:nvSpPr>
          <p:spPr>
            <a:xfrm>
              <a:off x="4308589" y="3200400"/>
              <a:ext cx="269761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4876800" y="3200400"/>
            <a:ext cx="990600" cy="276225"/>
            <a:chOff x="4876800" y="3200400"/>
            <a:chExt cx="990600" cy="276225"/>
          </a:xfrm>
        </p:grpSpPr>
        <p:sp>
          <p:nvSpPr>
            <p:cNvPr id="558" name="Google Shape;558;p21"/>
            <p:cNvSpPr/>
            <p:nvPr/>
          </p:nvSpPr>
          <p:spPr>
            <a:xfrm>
              <a:off x="4886985" y="3224531"/>
              <a:ext cx="228600" cy="227961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5379359" y="3224531"/>
              <a:ext cx="228600" cy="227961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1"/>
            <p:cNvSpPr txBox="1"/>
            <p:nvPr/>
          </p:nvSpPr>
          <p:spPr>
            <a:xfrm>
              <a:off x="4876800" y="3200400"/>
              <a:ext cx="269626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aseline="-2500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1"/>
            <p:cNvSpPr txBox="1"/>
            <p:nvPr/>
          </p:nvSpPr>
          <p:spPr>
            <a:xfrm>
              <a:off x="5369174" y="3200400"/>
              <a:ext cx="261611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aseline="-2500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5115585" y="3224531"/>
              <a:ext cx="228600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1"/>
            <p:cNvSpPr txBox="1"/>
            <p:nvPr/>
          </p:nvSpPr>
          <p:spPr>
            <a:xfrm>
              <a:off x="5105400" y="3200400"/>
              <a:ext cx="269626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5607959" y="3224531"/>
              <a:ext cx="228600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1"/>
            <p:cNvSpPr txBox="1"/>
            <p:nvPr/>
          </p:nvSpPr>
          <p:spPr>
            <a:xfrm>
              <a:off x="5597774" y="3200400"/>
              <a:ext cx="269626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6" name="Google Shape;566;p21"/>
          <p:cNvGrpSpPr/>
          <p:nvPr/>
        </p:nvGrpSpPr>
        <p:grpSpPr>
          <a:xfrm>
            <a:off x="6248400" y="3200400"/>
            <a:ext cx="990600" cy="276225"/>
            <a:chOff x="6248400" y="3200400"/>
            <a:chExt cx="990600" cy="276225"/>
          </a:xfrm>
        </p:grpSpPr>
        <p:sp>
          <p:nvSpPr>
            <p:cNvPr id="567" name="Google Shape;567;p21"/>
            <p:cNvSpPr/>
            <p:nvPr/>
          </p:nvSpPr>
          <p:spPr>
            <a:xfrm>
              <a:off x="6258585" y="3224531"/>
              <a:ext cx="228600" cy="227961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6750959" y="3224531"/>
              <a:ext cx="228600" cy="227961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1"/>
            <p:cNvSpPr txBox="1"/>
            <p:nvPr/>
          </p:nvSpPr>
          <p:spPr>
            <a:xfrm>
              <a:off x="6248400" y="3200400"/>
              <a:ext cx="269626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aseline="-2500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1"/>
            <p:cNvSpPr txBox="1"/>
            <p:nvPr/>
          </p:nvSpPr>
          <p:spPr>
            <a:xfrm>
              <a:off x="6740774" y="3200400"/>
              <a:ext cx="261611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aseline="-2500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6487185" y="3224531"/>
              <a:ext cx="228600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1"/>
            <p:cNvSpPr txBox="1"/>
            <p:nvPr/>
          </p:nvSpPr>
          <p:spPr>
            <a:xfrm>
              <a:off x="6477000" y="3200400"/>
              <a:ext cx="269626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6979559" y="3224531"/>
              <a:ext cx="228600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1"/>
            <p:cNvSpPr txBox="1"/>
            <p:nvPr/>
          </p:nvSpPr>
          <p:spPr>
            <a:xfrm>
              <a:off x="6969374" y="3200400"/>
              <a:ext cx="269626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5" name="Google Shape;575;p21"/>
          <p:cNvGrpSpPr/>
          <p:nvPr/>
        </p:nvGrpSpPr>
        <p:grpSpPr>
          <a:xfrm>
            <a:off x="3200400" y="3838575"/>
            <a:ext cx="803275" cy="276225"/>
            <a:chOff x="3200400" y="3838575"/>
            <a:chExt cx="803275" cy="276225"/>
          </a:xfrm>
        </p:grpSpPr>
        <p:sp>
          <p:nvSpPr>
            <p:cNvPr id="576" name="Google Shape;576;p21"/>
            <p:cNvSpPr/>
            <p:nvPr/>
          </p:nvSpPr>
          <p:spPr>
            <a:xfrm>
              <a:off x="3210588" y="3862706"/>
              <a:ext cx="228671" cy="227961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1"/>
            <p:cNvSpPr txBox="1"/>
            <p:nvPr/>
          </p:nvSpPr>
          <p:spPr>
            <a:xfrm>
              <a:off x="3200400" y="3838575"/>
              <a:ext cx="269710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aseline="-2500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3515483" y="3862706"/>
              <a:ext cx="228671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1"/>
            <p:cNvSpPr txBox="1"/>
            <p:nvPr/>
          </p:nvSpPr>
          <p:spPr>
            <a:xfrm>
              <a:off x="3505295" y="3838575"/>
              <a:ext cx="269710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3744154" y="3862706"/>
              <a:ext cx="228671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1"/>
            <p:cNvSpPr txBox="1"/>
            <p:nvPr/>
          </p:nvSpPr>
          <p:spPr>
            <a:xfrm>
              <a:off x="3733965" y="3838575"/>
              <a:ext cx="269710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2" name="Google Shape;582;p21"/>
          <p:cNvGrpSpPr/>
          <p:nvPr/>
        </p:nvGrpSpPr>
        <p:grpSpPr>
          <a:xfrm>
            <a:off x="4572000" y="3838575"/>
            <a:ext cx="803275" cy="276225"/>
            <a:chOff x="4572000" y="3838575"/>
            <a:chExt cx="803275" cy="276225"/>
          </a:xfrm>
        </p:grpSpPr>
        <p:sp>
          <p:nvSpPr>
            <p:cNvPr id="583" name="Google Shape;583;p21"/>
            <p:cNvSpPr/>
            <p:nvPr/>
          </p:nvSpPr>
          <p:spPr>
            <a:xfrm>
              <a:off x="4582188" y="3862706"/>
              <a:ext cx="228671" cy="227961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1"/>
            <p:cNvSpPr txBox="1"/>
            <p:nvPr/>
          </p:nvSpPr>
          <p:spPr>
            <a:xfrm>
              <a:off x="4572000" y="3838575"/>
              <a:ext cx="269710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aseline="-2500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4887083" y="3862706"/>
              <a:ext cx="228671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1"/>
            <p:cNvSpPr txBox="1"/>
            <p:nvPr/>
          </p:nvSpPr>
          <p:spPr>
            <a:xfrm>
              <a:off x="4876895" y="3838575"/>
              <a:ext cx="269710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5115754" y="3862706"/>
              <a:ext cx="228671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1"/>
            <p:cNvSpPr txBox="1"/>
            <p:nvPr/>
          </p:nvSpPr>
          <p:spPr>
            <a:xfrm>
              <a:off x="5105565" y="3838575"/>
              <a:ext cx="269710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9" name="Google Shape;589;p21"/>
          <p:cNvGrpSpPr/>
          <p:nvPr/>
        </p:nvGrpSpPr>
        <p:grpSpPr>
          <a:xfrm>
            <a:off x="5867400" y="3838575"/>
            <a:ext cx="1260475" cy="276225"/>
            <a:chOff x="5867400" y="3838575"/>
            <a:chExt cx="1260475" cy="276225"/>
          </a:xfrm>
        </p:grpSpPr>
        <p:sp>
          <p:nvSpPr>
            <p:cNvPr id="590" name="Google Shape;590;p21"/>
            <p:cNvSpPr/>
            <p:nvPr/>
          </p:nvSpPr>
          <p:spPr>
            <a:xfrm>
              <a:off x="5877587" y="3862706"/>
              <a:ext cx="228645" cy="227961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1"/>
            <p:cNvSpPr txBox="1"/>
            <p:nvPr/>
          </p:nvSpPr>
          <p:spPr>
            <a:xfrm>
              <a:off x="5867400" y="3838575"/>
              <a:ext cx="269679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aseline="-2500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6182447" y="3862706"/>
              <a:ext cx="228645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1"/>
            <p:cNvSpPr txBox="1"/>
            <p:nvPr/>
          </p:nvSpPr>
          <p:spPr>
            <a:xfrm>
              <a:off x="6172260" y="3838575"/>
              <a:ext cx="269679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6411092" y="3862706"/>
              <a:ext cx="228645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1"/>
            <p:cNvSpPr txBox="1"/>
            <p:nvPr/>
          </p:nvSpPr>
          <p:spPr>
            <a:xfrm>
              <a:off x="6400905" y="3838575"/>
              <a:ext cx="269679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6639738" y="3862706"/>
              <a:ext cx="228645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1"/>
            <p:cNvSpPr txBox="1"/>
            <p:nvPr/>
          </p:nvSpPr>
          <p:spPr>
            <a:xfrm>
              <a:off x="6629551" y="3838575"/>
              <a:ext cx="269679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6868383" y="3862706"/>
              <a:ext cx="228645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1"/>
            <p:cNvSpPr txBox="1"/>
            <p:nvPr/>
          </p:nvSpPr>
          <p:spPr>
            <a:xfrm>
              <a:off x="6858196" y="3838575"/>
              <a:ext cx="269679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0" name="Google Shape;600;p21"/>
          <p:cNvGrpSpPr/>
          <p:nvPr/>
        </p:nvGrpSpPr>
        <p:grpSpPr>
          <a:xfrm>
            <a:off x="3048000" y="5667375"/>
            <a:ext cx="547688" cy="276225"/>
            <a:chOff x="3048000" y="5667375"/>
            <a:chExt cx="547688" cy="276225"/>
          </a:xfrm>
        </p:grpSpPr>
        <p:sp>
          <p:nvSpPr>
            <p:cNvPr id="601" name="Google Shape;601;p21"/>
            <p:cNvSpPr/>
            <p:nvPr/>
          </p:nvSpPr>
          <p:spPr>
            <a:xfrm>
              <a:off x="3093340" y="5691506"/>
              <a:ext cx="228504" cy="227961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1"/>
            <p:cNvSpPr txBox="1"/>
            <p:nvPr/>
          </p:nvSpPr>
          <p:spPr>
            <a:xfrm>
              <a:off x="3048000" y="5667375"/>
              <a:ext cx="293547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aseline="-25000"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aseline="-2500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3321844" y="5691506"/>
              <a:ext cx="228504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1"/>
            <p:cNvSpPr txBox="1"/>
            <p:nvPr/>
          </p:nvSpPr>
          <p:spPr>
            <a:xfrm>
              <a:off x="3276504" y="5667375"/>
              <a:ext cx="319184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5" name="Google Shape;605;p21"/>
          <p:cNvGrpSpPr/>
          <p:nvPr/>
        </p:nvGrpSpPr>
        <p:grpSpPr>
          <a:xfrm>
            <a:off x="4405313" y="5667375"/>
            <a:ext cx="547687" cy="276225"/>
            <a:chOff x="4405313" y="5667375"/>
            <a:chExt cx="547687" cy="276225"/>
          </a:xfrm>
        </p:grpSpPr>
        <p:sp>
          <p:nvSpPr>
            <p:cNvPr id="606" name="Google Shape;606;p21"/>
            <p:cNvSpPr/>
            <p:nvPr/>
          </p:nvSpPr>
          <p:spPr>
            <a:xfrm>
              <a:off x="4450653" y="5691506"/>
              <a:ext cx="228504" cy="227961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1"/>
            <p:cNvSpPr txBox="1"/>
            <p:nvPr/>
          </p:nvSpPr>
          <p:spPr>
            <a:xfrm>
              <a:off x="4405313" y="5667375"/>
              <a:ext cx="293546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aseline="-25000"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aseline="-2500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4679157" y="5691506"/>
              <a:ext cx="228504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1"/>
            <p:cNvSpPr txBox="1"/>
            <p:nvPr/>
          </p:nvSpPr>
          <p:spPr>
            <a:xfrm>
              <a:off x="4633817" y="5667375"/>
              <a:ext cx="319183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0" name="Google Shape;610;p21"/>
          <p:cNvGrpSpPr/>
          <p:nvPr/>
        </p:nvGrpSpPr>
        <p:grpSpPr>
          <a:xfrm>
            <a:off x="5715000" y="5667375"/>
            <a:ext cx="547688" cy="276225"/>
            <a:chOff x="5715000" y="5667375"/>
            <a:chExt cx="547688" cy="276225"/>
          </a:xfrm>
        </p:grpSpPr>
        <p:sp>
          <p:nvSpPr>
            <p:cNvPr id="611" name="Google Shape;611;p21"/>
            <p:cNvSpPr/>
            <p:nvPr/>
          </p:nvSpPr>
          <p:spPr>
            <a:xfrm>
              <a:off x="5760340" y="5691506"/>
              <a:ext cx="228504" cy="227961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1"/>
            <p:cNvSpPr txBox="1"/>
            <p:nvPr/>
          </p:nvSpPr>
          <p:spPr>
            <a:xfrm>
              <a:off x="5715000" y="5667375"/>
              <a:ext cx="293547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aseline="-25000"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aseline="-2500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5988844" y="5691506"/>
              <a:ext cx="228504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1"/>
            <p:cNvSpPr txBox="1"/>
            <p:nvPr/>
          </p:nvSpPr>
          <p:spPr>
            <a:xfrm>
              <a:off x="5943504" y="5667375"/>
              <a:ext cx="319184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MapReduce</a:t>
            </a:r>
            <a:endParaRPr/>
          </a:p>
        </p:txBody>
      </p:sp>
      <p:sp>
        <p:nvSpPr>
          <p:cNvPr id="620" name="Google Shape;620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Programmers specify two functions: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</a:pPr>
            <a:r>
              <a:rPr b="1" lang="en-US">
                <a:solidFill>
                  <a:srgbClr val="FF0000"/>
                </a:solidFill>
              </a:rPr>
              <a:t>map</a:t>
            </a:r>
            <a:r>
              <a:rPr lang="en-US"/>
              <a:t> (k, v) → &lt;k’, v’&gt;*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</a:pPr>
            <a:r>
              <a:rPr b="1" lang="en-US">
                <a:solidFill>
                  <a:srgbClr val="FF0000"/>
                </a:solidFill>
              </a:rPr>
              <a:t>reduce</a:t>
            </a:r>
            <a:r>
              <a:rPr lang="en-US"/>
              <a:t> (k’, v’) → &lt;k’, v’&gt;*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All values with the same key are sent to the same reducer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execution framework handles everything else…</a:t>
            </a:r>
            <a:endParaRPr/>
          </a:p>
        </p:txBody>
      </p:sp>
      <p:sp>
        <p:nvSpPr>
          <p:cNvPr id="621" name="Google Shape;621;p22"/>
          <p:cNvSpPr txBox="1"/>
          <p:nvPr/>
        </p:nvSpPr>
        <p:spPr>
          <a:xfrm>
            <a:off x="2133600" y="4950767"/>
            <a:ext cx="4953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What’s “everything else”?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MapReduce “Runtime”</a:t>
            </a:r>
            <a:endParaRPr/>
          </a:p>
        </p:txBody>
      </p:sp>
      <p:sp>
        <p:nvSpPr>
          <p:cNvPr id="627" name="Google Shape;627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Handles scheduling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Assigns workers to map and reduce tasks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Handles “data distribution”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Moves processes to data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Handles synchronization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Gathers, sorts, and shuffles intermediate data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Handles errors and faults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Detects worker failures and restarts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Everything happens on top of a distributed FS (later)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MapReduce</a:t>
            </a:r>
            <a:endParaRPr/>
          </a:p>
        </p:txBody>
      </p:sp>
      <p:sp>
        <p:nvSpPr>
          <p:cNvPr id="633" name="Google Shape;633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Programmers specify two functions: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None/>
            </a:pPr>
            <a:r>
              <a:rPr b="1" lang="en-US">
                <a:solidFill>
                  <a:srgbClr val="FF0000"/>
                </a:solidFill>
              </a:rPr>
              <a:t>map</a:t>
            </a:r>
            <a:r>
              <a:rPr lang="en-US"/>
              <a:t> (k, v) → [(k’, v’)]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None/>
            </a:pPr>
            <a:r>
              <a:rPr b="1" lang="en-US">
                <a:solidFill>
                  <a:srgbClr val="FF0000"/>
                </a:solidFill>
              </a:rPr>
              <a:t>reduce</a:t>
            </a:r>
            <a:r>
              <a:rPr lang="en-US"/>
              <a:t> (k’, [v’]) → [(k’, v’)]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All values with the same key are reduced together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execution framework handles everything else…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Not quite…usually, programmers also specify: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None/>
            </a:pPr>
            <a:r>
              <a:rPr b="1" lang="en-US">
                <a:solidFill>
                  <a:srgbClr val="FF0000"/>
                </a:solidFill>
              </a:rPr>
              <a:t>partition</a:t>
            </a:r>
            <a:r>
              <a:rPr lang="en-US"/>
              <a:t> (k’, number of partitions) → partition for k’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Often a simple hash of the key, e.g., hash(k’) mod 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Divides up key space for parallel reduce operations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>
                <a:solidFill>
                  <a:srgbClr val="FF0000"/>
                </a:solidFill>
              </a:rPr>
              <a:t>combine</a:t>
            </a:r>
            <a:r>
              <a:rPr lang="en-US"/>
              <a:t> (k’, [v’]) → [(k’, v’’)]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Mini-reducers that run in memory after the map phase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Used as an optimization to reduce network traffic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0" name="Google Shape;640;p25"/>
          <p:cNvCxnSpPr/>
          <p:nvPr/>
        </p:nvCxnSpPr>
        <p:spPr>
          <a:xfrm rot="5400000">
            <a:off x="2644776" y="3213100"/>
            <a:ext cx="273050" cy="31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41" name="Google Shape;641;p25"/>
          <p:cNvCxnSpPr/>
          <p:nvPr/>
        </p:nvCxnSpPr>
        <p:spPr>
          <a:xfrm rot="5400000">
            <a:off x="3938588" y="3213100"/>
            <a:ext cx="274638" cy="15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42" name="Google Shape;642;p25"/>
          <p:cNvCxnSpPr/>
          <p:nvPr/>
        </p:nvCxnSpPr>
        <p:spPr>
          <a:xfrm rot="5400000">
            <a:off x="5233988" y="3213100"/>
            <a:ext cx="274638" cy="15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43" name="Google Shape;643;p25"/>
          <p:cNvCxnSpPr/>
          <p:nvPr/>
        </p:nvCxnSpPr>
        <p:spPr>
          <a:xfrm rot="5400000">
            <a:off x="6605588" y="3213100"/>
            <a:ext cx="274638" cy="15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644" name="Google Shape;644;p25"/>
          <p:cNvSpPr/>
          <p:nvPr/>
        </p:nvSpPr>
        <p:spPr>
          <a:xfrm>
            <a:off x="6324600" y="2666999"/>
            <a:ext cx="838200" cy="409575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BA6F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combine</a:t>
            </a:r>
            <a:endParaRPr/>
          </a:p>
        </p:txBody>
      </p:sp>
      <p:sp>
        <p:nvSpPr>
          <p:cNvPr id="645" name="Google Shape;645;p25"/>
          <p:cNvSpPr/>
          <p:nvPr/>
        </p:nvSpPr>
        <p:spPr>
          <a:xfrm>
            <a:off x="2362200" y="2666999"/>
            <a:ext cx="838200" cy="409575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BA6F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combine</a:t>
            </a:r>
            <a:endParaRPr/>
          </a:p>
        </p:txBody>
      </p:sp>
      <p:sp>
        <p:nvSpPr>
          <p:cNvPr id="646" name="Google Shape;646;p25"/>
          <p:cNvSpPr/>
          <p:nvPr/>
        </p:nvSpPr>
        <p:spPr>
          <a:xfrm>
            <a:off x="3657600" y="2666999"/>
            <a:ext cx="838200" cy="409575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BA6F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combine</a:t>
            </a:r>
            <a:endParaRPr/>
          </a:p>
        </p:txBody>
      </p:sp>
      <p:sp>
        <p:nvSpPr>
          <p:cNvPr id="647" name="Google Shape;647;p25"/>
          <p:cNvSpPr/>
          <p:nvPr/>
        </p:nvSpPr>
        <p:spPr>
          <a:xfrm>
            <a:off x="4953000" y="2666999"/>
            <a:ext cx="838200" cy="409575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BA6F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combine</a:t>
            </a:r>
            <a:endParaRPr/>
          </a:p>
        </p:txBody>
      </p:sp>
      <p:grpSp>
        <p:nvGrpSpPr>
          <p:cNvPr id="648" name="Google Shape;648;p25"/>
          <p:cNvGrpSpPr/>
          <p:nvPr/>
        </p:nvGrpSpPr>
        <p:grpSpPr>
          <a:xfrm>
            <a:off x="2286000" y="3381375"/>
            <a:ext cx="996950" cy="276225"/>
            <a:chOff x="2286000" y="3381375"/>
            <a:chExt cx="996950" cy="276225"/>
          </a:xfrm>
        </p:grpSpPr>
        <p:sp>
          <p:nvSpPr>
            <p:cNvPr id="649" name="Google Shape;649;p25"/>
            <p:cNvSpPr/>
            <p:nvPr/>
          </p:nvSpPr>
          <p:spPr>
            <a:xfrm>
              <a:off x="2794665" y="3405506"/>
              <a:ext cx="228714" cy="227961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5"/>
            <p:cNvSpPr txBox="1"/>
            <p:nvPr/>
          </p:nvSpPr>
          <p:spPr>
            <a:xfrm>
              <a:off x="2784475" y="3381375"/>
              <a:ext cx="269761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aseline="-2500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2296190" y="3405506"/>
              <a:ext cx="228714" cy="227961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5"/>
            <p:cNvSpPr txBox="1"/>
            <p:nvPr/>
          </p:nvSpPr>
          <p:spPr>
            <a:xfrm>
              <a:off x="2286000" y="3381375"/>
              <a:ext cx="269761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aseline="-2500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2524904" y="3405506"/>
              <a:ext cx="228714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5"/>
            <p:cNvSpPr txBox="1"/>
            <p:nvPr/>
          </p:nvSpPr>
          <p:spPr>
            <a:xfrm>
              <a:off x="2514714" y="3381375"/>
              <a:ext cx="269761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3023379" y="3405506"/>
              <a:ext cx="228714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5"/>
            <p:cNvSpPr txBox="1"/>
            <p:nvPr/>
          </p:nvSpPr>
          <p:spPr>
            <a:xfrm>
              <a:off x="3013189" y="3381375"/>
              <a:ext cx="269761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7" name="Google Shape;657;p25"/>
          <p:cNvGrpSpPr/>
          <p:nvPr/>
        </p:nvGrpSpPr>
        <p:grpSpPr>
          <a:xfrm>
            <a:off x="3844925" y="3381375"/>
            <a:ext cx="498475" cy="276225"/>
            <a:chOff x="3844925" y="3381375"/>
            <a:chExt cx="498475" cy="276225"/>
          </a:xfrm>
        </p:grpSpPr>
        <p:sp>
          <p:nvSpPr>
            <p:cNvPr id="658" name="Google Shape;658;p25"/>
            <p:cNvSpPr/>
            <p:nvPr/>
          </p:nvSpPr>
          <p:spPr>
            <a:xfrm>
              <a:off x="3855115" y="3405506"/>
              <a:ext cx="228714" cy="227961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5"/>
            <p:cNvSpPr txBox="1"/>
            <p:nvPr/>
          </p:nvSpPr>
          <p:spPr>
            <a:xfrm>
              <a:off x="3844925" y="3381375"/>
              <a:ext cx="269761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aseline="-2500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4083829" y="3405506"/>
              <a:ext cx="228714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5"/>
            <p:cNvSpPr txBox="1"/>
            <p:nvPr/>
          </p:nvSpPr>
          <p:spPr>
            <a:xfrm>
              <a:off x="4073639" y="3381375"/>
              <a:ext cx="269761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2" name="Google Shape;662;p25"/>
          <p:cNvGrpSpPr/>
          <p:nvPr/>
        </p:nvGrpSpPr>
        <p:grpSpPr>
          <a:xfrm>
            <a:off x="4876800" y="3381375"/>
            <a:ext cx="990600" cy="276225"/>
            <a:chOff x="4876800" y="3381375"/>
            <a:chExt cx="990600" cy="276225"/>
          </a:xfrm>
        </p:grpSpPr>
        <p:sp>
          <p:nvSpPr>
            <p:cNvPr id="663" name="Google Shape;663;p25"/>
            <p:cNvSpPr/>
            <p:nvPr/>
          </p:nvSpPr>
          <p:spPr>
            <a:xfrm>
              <a:off x="4886985" y="3405506"/>
              <a:ext cx="228600" cy="227961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5379359" y="3405506"/>
              <a:ext cx="228600" cy="227961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5"/>
            <p:cNvSpPr txBox="1"/>
            <p:nvPr/>
          </p:nvSpPr>
          <p:spPr>
            <a:xfrm>
              <a:off x="4876800" y="3381375"/>
              <a:ext cx="269626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aseline="-2500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5"/>
            <p:cNvSpPr txBox="1"/>
            <p:nvPr/>
          </p:nvSpPr>
          <p:spPr>
            <a:xfrm>
              <a:off x="5369174" y="3381375"/>
              <a:ext cx="261611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aseline="-2500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5115585" y="3405506"/>
              <a:ext cx="228600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5"/>
            <p:cNvSpPr txBox="1"/>
            <p:nvPr/>
          </p:nvSpPr>
          <p:spPr>
            <a:xfrm>
              <a:off x="5105400" y="3381375"/>
              <a:ext cx="269626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5607959" y="3405506"/>
              <a:ext cx="228600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5"/>
            <p:cNvSpPr txBox="1"/>
            <p:nvPr/>
          </p:nvSpPr>
          <p:spPr>
            <a:xfrm>
              <a:off x="5597774" y="3381375"/>
              <a:ext cx="269626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1" name="Google Shape;671;p25"/>
          <p:cNvGrpSpPr/>
          <p:nvPr/>
        </p:nvGrpSpPr>
        <p:grpSpPr>
          <a:xfrm>
            <a:off x="6248400" y="3381375"/>
            <a:ext cx="990600" cy="276225"/>
            <a:chOff x="6248400" y="3381375"/>
            <a:chExt cx="990600" cy="276225"/>
          </a:xfrm>
        </p:grpSpPr>
        <p:sp>
          <p:nvSpPr>
            <p:cNvPr id="672" name="Google Shape;672;p25"/>
            <p:cNvSpPr/>
            <p:nvPr/>
          </p:nvSpPr>
          <p:spPr>
            <a:xfrm>
              <a:off x="6258585" y="3405506"/>
              <a:ext cx="228600" cy="227961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6750959" y="3405506"/>
              <a:ext cx="228600" cy="227961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5"/>
            <p:cNvSpPr txBox="1"/>
            <p:nvPr/>
          </p:nvSpPr>
          <p:spPr>
            <a:xfrm>
              <a:off x="6248400" y="3381375"/>
              <a:ext cx="269626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aseline="-2500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5"/>
            <p:cNvSpPr txBox="1"/>
            <p:nvPr/>
          </p:nvSpPr>
          <p:spPr>
            <a:xfrm>
              <a:off x="6740774" y="3381375"/>
              <a:ext cx="261611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aseline="-2500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5"/>
            <p:cNvSpPr/>
            <p:nvPr/>
          </p:nvSpPr>
          <p:spPr>
            <a:xfrm>
              <a:off x="6487185" y="3405506"/>
              <a:ext cx="228600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5"/>
            <p:cNvSpPr txBox="1"/>
            <p:nvPr/>
          </p:nvSpPr>
          <p:spPr>
            <a:xfrm>
              <a:off x="6477000" y="3381375"/>
              <a:ext cx="269626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6979559" y="3405506"/>
              <a:ext cx="228600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5"/>
            <p:cNvSpPr txBox="1"/>
            <p:nvPr/>
          </p:nvSpPr>
          <p:spPr>
            <a:xfrm>
              <a:off x="6969374" y="3381375"/>
              <a:ext cx="269626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0" name="Google Shape;680;p25"/>
          <p:cNvSpPr/>
          <p:nvPr/>
        </p:nvSpPr>
        <p:spPr>
          <a:xfrm>
            <a:off x="2286000" y="3733800"/>
            <a:ext cx="990600" cy="33337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BA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partition</a:t>
            </a:r>
            <a:endParaRPr/>
          </a:p>
        </p:txBody>
      </p:sp>
      <p:sp>
        <p:nvSpPr>
          <p:cNvPr id="681" name="Google Shape;681;p25"/>
          <p:cNvSpPr/>
          <p:nvPr/>
        </p:nvSpPr>
        <p:spPr>
          <a:xfrm>
            <a:off x="3581400" y="3733800"/>
            <a:ext cx="990600" cy="33337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BA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partition</a:t>
            </a:r>
            <a:endParaRPr/>
          </a:p>
        </p:txBody>
      </p:sp>
      <p:sp>
        <p:nvSpPr>
          <p:cNvPr id="682" name="Google Shape;682;p25"/>
          <p:cNvSpPr/>
          <p:nvPr/>
        </p:nvSpPr>
        <p:spPr>
          <a:xfrm>
            <a:off x="4876800" y="3733800"/>
            <a:ext cx="990600" cy="33337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BA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partition</a:t>
            </a:r>
            <a:endParaRPr/>
          </a:p>
        </p:txBody>
      </p:sp>
      <p:sp>
        <p:nvSpPr>
          <p:cNvPr id="683" name="Google Shape;683;p25"/>
          <p:cNvSpPr/>
          <p:nvPr/>
        </p:nvSpPr>
        <p:spPr>
          <a:xfrm>
            <a:off x="6248400" y="3733800"/>
            <a:ext cx="990600" cy="33337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BA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partition</a:t>
            </a:r>
            <a:endParaRPr/>
          </a:p>
        </p:txBody>
      </p:sp>
      <p:cxnSp>
        <p:nvCxnSpPr>
          <p:cNvPr id="684" name="Google Shape;684;p25"/>
          <p:cNvCxnSpPr/>
          <p:nvPr/>
        </p:nvCxnSpPr>
        <p:spPr>
          <a:xfrm rot="5400000">
            <a:off x="2644776" y="2146300"/>
            <a:ext cx="273050" cy="31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85" name="Google Shape;685;p25"/>
          <p:cNvCxnSpPr/>
          <p:nvPr/>
        </p:nvCxnSpPr>
        <p:spPr>
          <a:xfrm rot="5400000">
            <a:off x="3938588" y="2146300"/>
            <a:ext cx="274638" cy="15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86" name="Google Shape;686;p25"/>
          <p:cNvCxnSpPr/>
          <p:nvPr/>
        </p:nvCxnSpPr>
        <p:spPr>
          <a:xfrm rot="5400000">
            <a:off x="5233988" y="2146300"/>
            <a:ext cx="274638" cy="15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87" name="Google Shape;687;p25"/>
          <p:cNvCxnSpPr/>
          <p:nvPr/>
        </p:nvCxnSpPr>
        <p:spPr>
          <a:xfrm rot="5400000">
            <a:off x="6605588" y="2146300"/>
            <a:ext cx="274638" cy="15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688" name="Google Shape;688;p25"/>
          <p:cNvSpPr/>
          <p:nvPr/>
        </p:nvSpPr>
        <p:spPr>
          <a:xfrm>
            <a:off x="6324600" y="1400175"/>
            <a:ext cx="838200" cy="6096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BA94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endParaRPr/>
          </a:p>
        </p:txBody>
      </p:sp>
      <p:cxnSp>
        <p:nvCxnSpPr>
          <p:cNvPr id="689" name="Google Shape;689;p25"/>
          <p:cNvCxnSpPr/>
          <p:nvPr/>
        </p:nvCxnSpPr>
        <p:spPr>
          <a:xfrm flipH="1" rot="-5400000">
            <a:off x="6019800" y="714375"/>
            <a:ext cx="6096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690" name="Google Shape;690;p25"/>
          <p:cNvSpPr/>
          <p:nvPr/>
        </p:nvSpPr>
        <p:spPr>
          <a:xfrm>
            <a:off x="2362200" y="1400175"/>
            <a:ext cx="838200" cy="6096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BA94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endParaRPr/>
          </a:p>
        </p:txBody>
      </p:sp>
      <p:cxnSp>
        <p:nvCxnSpPr>
          <p:cNvPr id="691" name="Google Shape;691;p25"/>
          <p:cNvCxnSpPr/>
          <p:nvPr/>
        </p:nvCxnSpPr>
        <p:spPr>
          <a:xfrm rot="5400000">
            <a:off x="2819400" y="714375"/>
            <a:ext cx="6096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692" name="Google Shape;692;p25"/>
          <p:cNvSpPr/>
          <p:nvPr/>
        </p:nvSpPr>
        <p:spPr>
          <a:xfrm>
            <a:off x="3657600" y="1400175"/>
            <a:ext cx="838200" cy="6096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BA94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endParaRPr/>
          </a:p>
        </p:txBody>
      </p:sp>
      <p:cxnSp>
        <p:nvCxnSpPr>
          <p:cNvPr id="693" name="Google Shape;693;p25"/>
          <p:cNvCxnSpPr/>
          <p:nvPr/>
        </p:nvCxnSpPr>
        <p:spPr>
          <a:xfrm rot="5400000">
            <a:off x="3771900" y="981075"/>
            <a:ext cx="609600" cy="76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694" name="Google Shape;694;p25"/>
          <p:cNvSpPr/>
          <p:nvPr/>
        </p:nvSpPr>
        <p:spPr>
          <a:xfrm>
            <a:off x="4953000" y="1400175"/>
            <a:ext cx="838200" cy="6096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BA94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endParaRPr/>
          </a:p>
        </p:txBody>
      </p:sp>
      <p:cxnSp>
        <p:nvCxnSpPr>
          <p:cNvPr id="695" name="Google Shape;695;p25"/>
          <p:cNvCxnSpPr/>
          <p:nvPr/>
        </p:nvCxnSpPr>
        <p:spPr>
          <a:xfrm flipH="1" rot="-5400000">
            <a:off x="4991100" y="981075"/>
            <a:ext cx="609600" cy="76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grpSp>
        <p:nvGrpSpPr>
          <p:cNvPr id="696" name="Google Shape;696;p25"/>
          <p:cNvGrpSpPr/>
          <p:nvPr/>
        </p:nvGrpSpPr>
        <p:grpSpPr>
          <a:xfrm>
            <a:off x="3033713" y="333375"/>
            <a:ext cx="3214687" cy="276225"/>
            <a:chOff x="3033713" y="333375"/>
            <a:chExt cx="3214687" cy="276225"/>
          </a:xfrm>
        </p:grpSpPr>
        <p:sp>
          <p:nvSpPr>
            <p:cNvPr id="697" name="Google Shape;697;p25"/>
            <p:cNvSpPr/>
            <p:nvPr/>
          </p:nvSpPr>
          <p:spPr>
            <a:xfrm>
              <a:off x="3079069" y="357506"/>
              <a:ext cx="228584" cy="227961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3612430" y="357506"/>
              <a:ext cx="228584" cy="227961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4145792" y="357506"/>
              <a:ext cx="228584" cy="227961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4679154" y="357506"/>
              <a:ext cx="228584" cy="227961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5212515" y="357506"/>
              <a:ext cx="228584" cy="227961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5745877" y="357506"/>
              <a:ext cx="228584" cy="227961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5"/>
            <p:cNvSpPr txBox="1"/>
            <p:nvPr/>
          </p:nvSpPr>
          <p:spPr>
            <a:xfrm>
              <a:off x="3033713" y="333375"/>
              <a:ext cx="31929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r>
                <a:rPr baseline="-25000"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aseline="-2500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5"/>
            <p:cNvSpPr txBox="1"/>
            <p:nvPr/>
          </p:nvSpPr>
          <p:spPr>
            <a:xfrm>
              <a:off x="3567075" y="333375"/>
              <a:ext cx="31929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r>
                <a:rPr baseline="-25000"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aseline="-2500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5"/>
            <p:cNvSpPr txBox="1"/>
            <p:nvPr/>
          </p:nvSpPr>
          <p:spPr>
            <a:xfrm>
              <a:off x="4100436" y="333375"/>
              <a:ext cx="31929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r>
                <a:rPr baseline="-25000"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aseline="-2500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5"/>
            <p:cNvSpPr txBox="1"/>
            <p:nvPr/>
          </p:nvSpPr>
          <p:spPr>
            <a:xfrm>
              <a:off x="4633798" y="333375"/>
              <a:ext cx="31929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r>
                <a:rPr baseline="-25000"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aseline="-2500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5"/>
            <p:cNvSpPr txBox="1"/>
            <p:nvPr/>
          </p:nvSpPr>
          <p:spPr>
            <a:xfrm>
              <a:off x="5167160" y="333375"/>
              <a:ext cx="31929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r>
                <a:rPr baseline="-25000"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aseline="-2500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5"/>
            <p:cNvSpPr txBox="1"/>
            <p:nvPr/>
          </p:nvSpPr>
          <p:spPr>
            <a:xfrm>
              <a:off x="5700521" y="333375"/>
              <a:ext cx="31929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r>
                <a:rPr baseline="-25000"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aseline="-2500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3307652" y="357506"/>
              <a:ext cx="228584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5"/>
            <p:cNvSpPr txBox="1"/>
            <p:nvPr/>
          </p:nvSpPr>
          <p:spPr>
            <a:xfrm>
              <a:off x="3262297" y="333375"/>
              <a:ext cx="31929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r>
                <a:rPr baseline="-25000"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3841014" y="357506"/>
              <a:ext cx="228584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5"/>
            <p:cNvSpPr txBox="1"/>
            <p:nvPr/>
          </p:nvSpPr>
          <p:spPr>
            <a:xfrm>
              <a:off x="3795658" y="333375"/>
              <a:ext cx="31929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r>
                <a:rPr baseline="-25000"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4374376" y="357506"/>
              <a:ext cx="228584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5"/>
            <p:cNvSpPr txBox="1"/>
            <p:nvPr/>
          </p:nvSpPr>
          <p:spPr>
            <a:xfrm>
              <a:off x="4329020" y="333375"/>
              <a:ext cx="31929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r>
                <a:rPr baseline="-25000"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5"/>
            <p:cNvSpPr/>
            <p:nvPr/>
          </p:nvSpPr>
          <p:spPr>
            <a:xfrm>
              <a:off x="4907737" y="357506"/>
              <a:ext cx="228584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5"/>
            <p:cNvSpPr txBox="1"/>
            <p:nvPr/>
          </p:nvSpPr>
          <p:spPr>
            <a:xfrm>
              <a:off x="4862382" y="333375"/>
              <a:ext cx="31929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r>
                <a:rPr baseline="-25000"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5441099" y="357506"/>
              <a:ext cx="228584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5"/>
            <p:cNvSpPr txBox="1"/>
            <p:nvPr/>
          </p:nvSpPr>
          <p:spPr>
            <a:xfrm>
              <a:off x="5395743" y="333375"/>
              <a:ext cx="31929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r>
                <a:rPr baseline="-25000"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5974461" y="357506"/>
              <a:ext cx="228584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5"/>
            <p:cNvSpPr txBox="1"/>
            <p:nvPr/>
          </p:nvSpPr>
          <p:spPr>
            <a:xfrm>
              <a:off x="5929105" y="333375"/>
              <a:ext cx="31929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r>
                <a:rPr baseline="-25000"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1" name="Google Shape;721;p25"/>
          <p:cNvGrpSpPr/>
          <p:nvPr/>
        </p:nvGrpSpPr>
        <p:grpSpPr>
          <a:xfrm>
            <a:off x="2286000" y="2314575"/>
            <a:ext cx="996950" cy="276225"/>
            <a:chOff x="2286000" y="2314575"/>
            <a:chExt cx="996950" cy="276225"/>
          </a:xfrm>
        </p:grpSpPr>
        <p:sp>
          <p:nvSpPr>
            <p:cNvPr id="722" name="Google Shape;722;p25"/>
            <p:cNvSpPr/>
            <p:nvPr/>
          </p:nvSpPr>
          <p:spPr>
            <a:xfrm>
              <a:off x="2794665" y="2338706"/>
              <a:ext cx="228714" cy="227961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5"/>
            <p:cNvSpPr txBox="1"/>
            <p:nvPr/>
          </p:nvSpPr>
          <p:spPr>
            <a:xfrm>
              <a:off x="2784475" y="2314575"/>
              <a:ext cx="269761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aseline="-2500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2296190" y="2338706"/>
              <a:ext cx="228714" cy="227961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5"/>
            <p:cNvSpPr txBox="1"/>
            <p:nvPr/>
          </p:nvSpPr>
          <p:spPr>
            <a:xfrm>
              <a:off x="2286000" y="2314575"/>
              <a:ext cx="269761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aseline="-2500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5"/>
            <p:cNvSpPr/>
            <p:nvPr/>
          </p:nvSpPr>
          <p:spPr>
            <a:xfrm>
              <a:off x="2524904" y="2338706"/>
              <a:ext cx="228714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5"/>
            <p:cNvSpPr txBox="1"/>
            <p:nvPr/>
          </p:nvSpPr>
          <p:spPr>
            <a:xfrm>
              <a:off x="2514714" y="2314575"/>
              <a:ext cx="269761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5"/>
            <p:cNvSpPr/>
            <p:nvPr/>
          </p:nvSpPr>
          <p:spPr>
            <a:xfrm>
              <a:off x="3023379" y="2338706"/>
              <a:ext cx="228714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5"/>
            <p:cNvSpPr txBox="1"/>
            <p:nvPr/>
          </p:nvSpPr>
          <p:spPr>
            <a:xfrm>
              <a:off x="3013189" y="2314575"/>
              <a:ext cx="269761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0" name="Google Shape;730;p25"/>
          <p:cNvGrpSpPr/>
          <p:nvPr/>
        </p:nvGrpSpPr>
        <p:grpSpPr>
          <a:xfrm>
            <a:off x="3581400" y="2314575"/>
            <a:ext cx="996950" cy="276225"/>
            <a:chOff x="3581400" y="2314575"/>
            <a:chExt cx="996950" cy="276225"/>
          </a:xfrm>
        </p:grpSpPr>
        <p:sp>
          <p:nvSpPr>
            <p:cNvPr id="731" name="Google Shape;731;p25"/>
            <p:cNvSpPr/>
            <p:nvPr/>
          </p:nvSpPr>
          <p:spPr>
            <a:xfrm>
              <a:off x="3591590" y="2338706"/>
              <a:ext cx="228714" cy="227961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5"/>
            <p:cNvSpPr/>
            <p:nvPr/>
          </p:nvSpPr>
          <p:spPr>
            <a:xfrm>
              <a:off x="4090065" y="2338706"/>
              <a:ext cx="228714" cy="227961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5"/>
            <p:cNvSpPr txBox="1"/>
            <p:nvPr/>
          </p:nvSpPr>
          <p:spPr>
            <a:xfrm>
              <a:off x="3581400" y="2314575"/>
              <a:ext cx="269761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aseline="-2500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5"/>
            <p:cNvSpPr txBox="1"/>
            <p:nvPr/>
          </p:nvSpPr>
          <p:spPr>
            <a:xfrm>
              <a:off x="4079875" y="2314575"/>
              <a:ext cx="269761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aseline="-2500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5"/>
            <p:cNvSpPr/>
            <p:nvPr/>
          </p:nvSpPr>
          <p:spPr>
            <a:xfrm>
              <a:off x="3820304" y="2338706"/>
              <a:ext cx="228714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5"/>
            <p:cNvSpPr txBox="1"/>
            <p:nvPr/>
          </p:nvSpPr>
          <p:spPr>
            <a:xfrm>
              <a:off x="3810114" y="2314575"/>
              <a:ext cx="269761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4318779" y="2338706"/>
              <a:ext cx="228714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5"/>
            <p:cNvSpPr txBox="1"/>
            <p:nvPr/>
          </p:nvSpPr>
          <p:spPr>
            <a:xfrm>
              <a:off x="4308589" y="2314575"/>
              <a:ext cx="269761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9" name="Google Shape;739;p25"/>
          <p:cNvGrpSpPr/>
          <p:nvPr/>
        </p:nvGrpSpPr>
        <p:grpSpPr>
          <a:xfrm>
            <a:off x="4876800" y="2314575"/>
            <a:ext cx="990600" cy="276225"/>
            <a:chOff x="4876800" y="2314575"/>
            <a:chExt cx="990600" cy="276225"/>
          </a:xfrm>
        </p:grpSpPr>
        <p:sp>
          <p:nvSpPr>
            <p:cNvPr id="740" name="Google Shape;740;p25"/>
            <p:cNvSpPr/>
            <p:nvPr/>
          </p:nvSpPr>
          <p:spPr>
            <a:xfrm>
              <a:off x="4886985" y="2338706"/>
              <a:ext cx="228600" cy="227961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5379359" y="2338706"/>
              <a:ext cx="228600" cy="227961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5"/>
            <p:cNvSpPr txBox="1"/>
            <p:nvPr/>
          </p:nvSpPr>
          <p:spPr>
            <a:xfrm>
              <a:off x="4876800" y="2314575"/>
              <a:ext cx="269626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aseline="-2500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5"/>
            <p:cNvSpPr txBox="1"/>
            <p:nvPr/>
          </p:nvSpPr>
          <p:spPr>
            <a:xfrm>
              <a:off x="5369174" y="2314575"/>
              <a:ext cx="261611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aseline="-2500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5115585" y="2338706"/>
              <a:ext cx="228600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5"/>
            <p:cNvSpPr txBox="1"/>
            <p:nvPr/>
          </p:nvSpPr>
          <p:spPr>
            <a:xfrm>
              <a:off x="5105400" y="2314575"/>
              <a:ext cx="269626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5"/>
            <p:cNvSpPr/>
            <p:nvPr/>
          </p:nvSpPr>
          <p:spPr>
            <a:xfrm>
              <a:off x="5607959" y="2338706"/>
              <a:ext cx="228600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5"/>
            <p:cNvSpPr txBox="1"/>
            <p:nvPr/>
          </p:nvSpPr>
          <p:spPr>
            <a:xfrm>
              <a:off x="5597774" y="2314575"/>
              <a:ext cx="269626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8" name="Google Shape;748;p25"/>
          <p:cNvGrpSpPr/>
          <p:nvPr/>
        </p:nvGrpSpPr>
        <p:grpSpPr>
          <a:xfrm>
            <a:off x="6248400" y="2314575"/>
            <a:ext cx="990600" cy="276225"/>
            <a:chOff x="6248400" y="2314575"/>
            <a:chExt cx="990600" cy="276225"/>
          </a:xfrm>
        </p:grpSpPr>
        <p:sp>
          <p:nvSpPr>
            <p:cNvPr id="749" name="Google Shape;749;p25"/>
            <p:cNvSpPr/>
            <p:nvPr/>
          </p:nvSpPr>
          <p:spPr>
            <a:xfrm>
              <a:off x="6258585" y="2338706"/>
              <a:ext cx="228600" cy="227961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6750959" y="2338706"/>
              <a:ext cx="228600" cy="227961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5"/>
            <p:cNvSpPr txBox="1"/>
            <p:nvPr/>
          </p:nvSpPr>
          <p:spPr>
            <a:xfrm>
              <a:off x="6248400" y="2314575"/>
              <a:ext cx="269626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aseline="-2500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5"/>
            <p:cNvSpPr txBox="1"/>
            <p:nvPr/>
          </p:nvSpPr>
          <p:spPr>
            <a:xfrm>
              <a:off x="6740774" y="2314575"/>
              <a:ext cx="261611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aseline="-2500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6487185" y="2338706"/>
              <a:ext cx="228600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5"/>
            <p:cNvSpPr txBox="1"/>
            <p:nvPr/>
          </p:nvSpPr>
          <p:spPr>
            <a:xfrm>
              <a:off x="6477000" y="2314575"/>
              <a:ext cx="269626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6979559" y="2338706"/>
              <a:ext cx="228600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5"/>
            <p:cNvSpPr txBox="1"/>
            <p:nvPr/>
          </p:nvSpPr>
          <p:spPr>
            <a:xfrm>
              <a:off x="6969374" y="2314575"/>
              <a:ext cx="269626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57" name="Google Shape;757;p25"/>
          <p:cNvCxnSpPr/>
          <p:nvPr/>
        </p:nvCxnSpPr>
        <p:spPr>
          <a:xfrm rot="5400000">
            <a:off x="3047207" y="5066506"/>
            <a:ext cx="533400" cy="15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758" name="Google Shape;758;p25"/>
          <p:cNvCxnSpPr/>
          <p:nvPr/>
        </p:nvCxnSpPr>
        <p:spPr>
          <a:xfrm rot="5400000">
            <a:off x="3178175" y="6110288"/>
            <a:ext cx="274637" cy="15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759" name="Google Shape;759;p25"/>
          <p:cNvCxnSpPr/>
          <p:nvPr/>
        </p:nvCxnSpPr>
        <p:spPr>
          <a:xfrm rot="5400000">
            <a:off x="4419601" y="5065712"/>
            <a:ext cx="533400" cy="31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760" name="Google Shape;760;p25"/>
          <p:cNvCxnSpPr/>
          <p:nvPr/>
        </p:nvCxnSpPr>
        <p:spPr>
          <a:xfrm rot="5400000">
            <a:off x="4549775" y="6110288"/>
            <a:ext cx="274637" cy="15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761" name="Google Shape;761;p25"/>
          <p:cNvCxnSpPr/>
          <p:nvPr/>
        </p:nvCxnSpPr>
        <p:spPr>
          <a:xfrm rot="5400000">
            <a:off x="5714207" y="5066506"/>
            <a:ext cx="533400" cy="15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762" name="Google Shape;762;p25"/>
          <p:cNvCxnSpPr/>
          <p:nvPr/>
        </p:nvCxnSpPr>
        <p:spPr>
          <a:xfrm rot="5400000">
            <a:off x="5845175" y="6110288"/>
            <a:ext cx="274637" cy="15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763" name="Google Shape;763;p25"/>
          <p:cNvSpPr/>
          <p:nvPr/>
        </p:nvSpPr>
        <p:spPr>
          <a:xfrm>
            <a:off x="1981200" y="4114800"/>
            <a:ext cx="5486400" cy="304800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6F94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Shuffle and Sort: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aggregate values by keys</a:t>
            </a:r>
            <a:endParaRPr/>
          </a:p>
        </p:txBody>
      </p:sp>
      <p:sp>
        <p:nvSpPr>
          <p:cNvPr id="764" name="Google Shape;764;p25"/>
          <p:cNvSpPr/>
          <p:nvPr/>
        </p:nvSpPr>
        <p:spPr>
          <a:xfrm>
            <a:off x="2895600" y="5334000"/>
            <a:ext cx="838200" cy="6096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94BA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</a:t>
            </a:r>
            <a:endParaRPr/>
          </a:p>
        </p:txBody>
      </p:sp>
      <p:sp>
        <p:nvSpPr>
          <p:cNvPr id="765" name="Google Shape;765;p25"/>
          <p:cNvSpPr/>
          <p:nvPr/>
        </p:nvSpPr>
        <p:spPr>
          <a:xfrm>
            <a:off x="4267200" y="5334000"/>
            <a:ext cx="838200" cy="6096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94BA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</a:t>
            </a:r>
            <a:endParaRPr/>
          </a:p>
        </p:txBody>
      </p:sp>
      <p:sp>
        <p:nvSpPr>
          <p:cNvPr id="766" name="Google Shape;766;p25"/>
          <p:cNvSpPr/>
          <p:nvPr/>
        </p:nvSpPr>
        <p:spPr>
          <a:xfrm>
            <a:off x="5562600" y="5334000"/>
            <a:ext cx="838200" cy="6096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94BA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</a:t>
            </a:r>
            <a:endParaRPr/>
          </a:p>
        </p:txBody>
      </p:sp>
      <p:grpSp>
        <p:nvGrpSpPr>
          <p:cNvPr id="767" name="Google Shape;767;p25"/>
          <p:cNvGrpSpPr/>
          <p:nvPr/>
        </p:nvGrpSpPr>
        <p:grpSpPr>
          <a:xfrm>
            <a:off x="3200400" y="4448175"/>
            <a:ext cx="803275" cy="276225"/>
            <a:chOff x="3200400" y="4448175"/>
            <a:chExt cx="803275" cy="276225"/>
          </a:xfrm>
        </p:grpSpPr>
        <p:sp>
          <p:nvSpPr>
            <p:cNvPr id="768" name="Google Shape;768;p25"/>
            <p:cNvSpPr/>
            <p:nvPr/>
          </p:nvSpPr>
          <p:spPr>
            <a:xfrm>
              <a:off x="3210588" y="4472306"/>
              <a:ext cx="228671" cy="227961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5"/>
            <p:cNvSpPr txBox="1"/>
            <p:nvPr/>
          </p:nvSpPr>
          <p:spPr>
            <a:xfrm>
              <a:off x="3200400" y="4448175"/>
              <a:ext cx="269710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aseline="-2500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3515483" y="4472306"/>
              <a:ext cx="228671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5"/>
            <p:cNvSpPr txBox="1"/>
            <p:nvPr/>
          </p:nvSpPr>
          <p:spPr>
            <a:xfrm>
              <a:off x="3505295" y="4448175"/>
              <a:ext cx="269710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3744154" y="4472306"/>
              <a:ext cx="228671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5"/>
            <p:cNvSpPr txBox="1"/>
            <p:nvPr/>
          </p:nvSpPr>
          <p:spPr>
            <a:xfrm>
              <a:off x="3733965" y="4448175"/>
              <a:ext cx="269710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4" name="Google Shape;774;p25"/>
          <p:cNvGrpSpPr/>
          <p:nvPr/>
        </p:nvGrpSpPr>
        <p:grpSpPr>
          <a:xfrm>
            <a:off x="4572000" y="4448175"/>
            <a:ext cx="803275" cy="276225"/>
            <a:chOff x="4572000" y="4448175"/>
            <a:chExt cx="803275" cy="276225"/>
          </a:xfrm>
        </p:grpSpPr>
        <p:sp>
          <p:nvSpPr>
            <p:cNvPr id="775" name="Google Shape;775;p25"/>
            <p:cNvSpPr/>
            <p:nvPr/>
          </p:nvSpPr>
          <p:spPr>
            <a:xfrm>
              <a:off x="4582188" y="4472306"/>
              <a:ext cx="228671" cy="227961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5"/>
            <p:cNvSpPr txBox="1"/>
            <p:nvPr/>
          </p:nvSpPr>
          <p:spPr>
            <a:xfrm>
              <a:off x="4572000" y="4448175"/>
              <a:ext cx="269710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aseline="-2500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4887083" y="4472306"/>
              <a:ext cx="228671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5"/>
            <p:cNvSpPr txBox="1"/>
            <p:nvPr/>
          </p:nvSpPr>
          <p:spPr>
            <a:xfrm>
              <a:off x="4876895" y="4448175"/>
              <a:ext cx="269710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5115754" y="4472306"/>
              <a:ext cx="228671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5"/>
            <p:cNvSpPr txBox="1"/>
            <p:nvPr/>
          </p:nvSpPr>
          <p:spPr>
            <a:xfrm>
              <a:off x="5105565" y="4448175"/>
              <a:ext cx="269710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1" name="Google Shape;781;p25"/>
          <p:cNvGrpSpPr/>
          <p:nvPr/>
        </p:nvGrpSpPr>
        <p:grpSpPr>
          <a:xfrm>
            <a:off x="5867400" y="4448175"/>
            <a:ext cx="1031830" cy="276225"/>
            <a:chOff x="5867400" y="4448175"/>
            <a:chExt cx="1031830" cy="276225"/>
          </a:xfrm>
        </p:grpSpPr>
        <p:sp>
          <p:nvSpPr>
            <p:cNvPr id="782" name="Google Shape;782;p25"/>
            <p:cNvSpPr/>
            <p:nvPr/>
          </p:nvSpPr>
          <p:spPr>
            <a:xfrm>
              <a:off x="5877587" y="4472306"/>
              <a:ext cx="228645" cy="227961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25"/>
            <p:cNvSpPr txBox="1"/>
            <p:nvPr/>
          </p:nvSpPr>
          <p:spPr>
            <a:xfrm>
              <a:off x="5867400" y="4448175"/>
              <a:ext cx="269679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aseline="-2500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6182447" y="4472306"/>
              <a:ext cx="228645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5"/>
            <p:cNvSpPr txBox="1"/>
            <p:nvPr/>
          </p:nvSpPr>
          <p:spPr>
            <a:xfrm>
              <a:off x="6172260" y="4448175"/>
              <a:ext cx="269679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6411092" y="4472306"/>
              <a:ext cx="228645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5"/>
            <p:cNvSpPr txBox="1"/>
            <p:nvPr/>
          </p:nvSpPr>
          <p:spPr>
            <a:xfrm>
              <a:off x="6400905" y="4448175"/>
              <a:ext cx="269679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6639738" y="4472306"/>
              <a:ext cx="228645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5"/>
            <p:cNvSpPr txBox="1"/>
            <p:nvPr/>
          </p:nvSpPr>
          <p:spPr>
            <a:xfrm>
              <a:off x="6629551" y="4448175"/>
              <a:ext cx="269679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0" name="Google Shape;790;p25"/>
          <p:cNvGrpSpPr/>
          <p:nvPr/>
        </p:nvGrpSpPr>
        <p:grpSpPr>
          <a:xfrm>
            <a:off x="3048000" y="6276975"/>
            <a:ext cx="547688" cy="276225"/>
            <a:chOff x="3048000" y="6276975"/>
            <a:chExt cx="547688" cy="276225"/>
          </a:xfrm>
        </p:grpSpPr>
        <p:sp>
          <p:nvSpPr>
            <p:cNvPr id="791" name="Google Shape;791;p25"/>
            <p:cNvSpPr/>
            <p:nvPr/>
          </p:nvSpPr>
          <p:spPr>
            <a:xfrm>
              <a:off x="3093340" y="6301106"/>
              <a:ext cx="228504" cy="227961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25"/>
            <p:cNvSpPr txBox="1"/>
            <p:nvPr/>
          </p:nvSpPr>
          <p:spPr>
            <a:xfrm>
              <a:off x="3048000" y="6276975"/>
              <a:ext cx="293547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aseline="-25000"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aseline="-2500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3321844" y="6301106"/>
              <a:ext cx="228504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25"/>
            <p:cNvSpPr txBox="1"/>
            <p:nvPr/>
          </p:nvSpPr>
          <p:spPr>
            <a:xfrm>
              <a:off x="3276504" y="6276975"/>
              <a:ext cx="319184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5" name="Google Shape;795;p25"/>
          <p:cNvGrpSpPr/>
          <p:nvPr/>
        </p:nvGrpSpPr>
        <p:grpSpPr>
          <a:xfrm>
            <a:off x="4405313" y="6276975"/>
            <a:ext cx="547687" cy="276225"/>
            <a:chOff x="4405313" y="6276975"/>
            <a:chExt cx="547687" cy="276225"/>
          </a:xfrm>
        </p:grpSpPr>
        <p:sp>
          <p:nvSpPr>
            <p:cNvPr id="796" name="Google Shape;796;p25"/>
            <p:cNvSpPr/>
            <p:nvPr/>
          </p:nvSpPr>
          <p:spPr>
            <a:xfrm>
              <a:off x="4450653" y="6301106"/>
              <a:ext cx="228504" cy="227961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5"/>
            <p:cNvSpPr txBox="1"/>
            <p:nvPr/>
          </p:nvSpPr>
          <p:spPr>
            <a:xfrm>
              <a:off x="4405313" y="6276975"/>
              <a:ext cx="293546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aseline="-25000"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aseline="-2500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25"/>
            <p:cNvSpPr/>
            <p:nvPr/>
          </p:nvSpPr>
          <p:spPr>
            <a:xfrm>
              <a:off x="4679157" y="6301106"/>
              <a:ext cx="228504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25"/>
            <p:cNvSpPr txBox="1"/>
            <p:nvPr/>
          </p:nvSpPr>
          <p:spPr>
            <a:xfrm>
              <a:off x="4633817" y="6276975"/>
              <a:ext cx="319183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0" name="Google Shape;800;p25"/>
          <p:cNvGrpSpPr/>
          <p:nvPr/>
        </p:nvGrpSpPr>
        <p:grpSpPr>
          <a:xfrm>
            <a:off x="5715000" y="6276975"/>
            <a:ext cx="547688" cy="276225"/>
            <a:chOff x="5715000" y="6276975"/>
            <a:chExt cx="547688" cy="276225"/>
          </a:xfrm>
        </p:grpSpPr>
        <p:sp>
          <p:nvSpPr>
            <p:cNvPr id="801" name="Google Shape;801;p25"/>
            <p:cNvSpPr/>
            <p:nvPr/>
          </p:nvSpPr>
          <p:spPr>
            <a:xfrm>
              <a:off x="5760340" y="6301106"/>
              <a:ext cx="228504" cy="227961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25"/>
            <p:cNvSpPr txBox="1"/>
            <p:nvPr/>
          </p:nvSpPr>
          <p:spPr>
            <a:xfrm>
              <a:off x="5715000" y="6276975"/>
              <a:ext cx="293547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aseline="-25000"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aseline="-2500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5"/>
            <p:cNvSpPr/>
            <p:nvPr/>
          </p:nvSpPr>
          <p:spPr>
            <a:xfrm>
              <a:off x="5988844" y="6301106"/>
              <a:ext cx="228504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25"/>
            <p:cNvSpPr txBox="1"/>
            <p:nvPr/>
          </p:nvSpPr>
          <p:spPr>
            <a:xfrm>
              <a:off x="5943504" y="6276975"/>
              <a:ext cx="319184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5" name="Google Shape;805;p25"/>
          <p:cNvGrpSpPr/>
          <p:nvPr/>
        </p:nvGrpSpPr>
        <p:grpSpPr>
          <a:xfrm>
            <a:off x="5867400" y="4448175"/>
            <a:ext cx="1260475" cy="276225"/>
            <a:chOff x="5867400" y="4448175"/>
            <a:chExt cx="1260475" cy="276225"/>
          </a:xfrm>
        </p:grpSpPr>
        <p:sp>
          <p:nvSpPr>
            <p:cNvPr id="806" name="Google Shape;806;p25"/>
            <p:cNvSpPr/>
            <p:nvPr/>
          </p:nvSpPr>
          <p:spPr>
            <a:xfrm>
              <a:off x="5877587" y="4472306"/>
              <a:ext cx="228645" cy="227961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25"/>
            <p:cNvSpPr txBox="1"/>
            <p:nvPr/>
          </p:nvSpPr>
          <p:spPr>
            <a:xfrm>
              <a:off x="5867400" y="4448175"/>
              <a:ext cx="269679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aseline="-2500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25"/>
            <p:cNvSpPr/>
            <p:nvPr/>
          </p:nvSpPr>
          <p:spPr>
            <a:xfrm>
              <a:off x="6182447" y="4472306"/>
              <a:ext cx="228645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5"/>
            <p:cNvSpPr txBox="1"/>
            <p:nvPr/>
          </p:nvSpPr>
          <p:spPr>
            <a:xfrm>
              <a:off x="6172260" y="4448175"/>
              <a:ext cx="269679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25"/>
            <p:cNvSpPr/>
            <p:nvPr/>
          </p:nvSpPr>
          <p:spPr>
            <a:xfrm>
              <a:off x="6411092" y="4472306"/>
              <a:ext cx="228645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25"/>
            <p:cNvSpPr txBox="1"/>
            <p:nvPr/>
          </p:nvSpPr>
          <p:spPr>
            <a:xfrm>
              <a:off x="6400905" y="4448175"/>
              <a:ext cx="269679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25"/>
            <p:cNvSpPr/>
            <p:nvPr/>
          </p:nvSpPr>
          <p:spPr>
            <a:xfrm>
              <a:off x="6639738" y="4472306"/>
              <a:ext cx="228645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5"/>
            <p:cNvSpPr txBox="1"/>
            <p:nvPr/>
          </p:nvSpPr>
          <p:spPr>
            <a:xfrm>
              <a:off x="6629551" y="4448175"/>
              <a:ext cx="269679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5"/>
            <p:cNvSpPr/>
            <p:nvPr/>
          </p:nvSpPr>
          <p:spPr>
            <a:xfrm>
              <a:off x="6868383" y="4472306"/>
              <a:ext cx="228645" cy="22796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5"/>
            <p:cNvSpPr txBox="1"/>
            <p:nvPr/>
          </p:nvSpPr>
          <p:spPr>
            <a:xfrm>
              <a:off x="6858196" y="4448175"/>
              <a:ext cx="269679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 baseline="-2500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Two more details…</a:t>
            </a:r>
            <a:endParaRPr/>
          </a:p>
        </p:txBody>
      </p:sp>
      <p:sp>
        <p:nvSpPr>
          <p:cNvPr id="821" name="Google Shape;821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Barrier between map and reduce phases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But we can begin copying intermediate data earlier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Keys arrive at each reducer in sorted order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 enforced ordering </a:t>
            </a:r>
            <a:r>
              <a:rPr i="1" lang="en-US"/>
              <a:t>across</a:t>
            </a:r>
            <a:r>
              <a:rPr lang="en-US"/>
              <a:t> reducers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MapReduce can refer to…</a:t>
            </a:r>
            <a:endParaRPr/>
          </a:p>
        </p:txBody>
      </p:sp>
      <p:sp>
        <p:nvSpPr>
          <p:cNvPr id="827" name="Google Shape;827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programming model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execution framework (aka “runtime”)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specific implementation</a:t>
            </a:r>
            <a:endParaRPr/>
          </a:p>
        </p:txBody>
      </p:sp>
      <p:sp>
        <p:nvSpPr>
          <p:cNvPr id="828" name="Google Shape;828;p27"/>
          <p:cNvSpPr txBox="1"/>
          <p:nvPr/>
        </p:nvSpPr>
        <p:spPr>
          <a:xfrm>
            <a:off x="914400" y="4426803"/>
            <a:ext cx="746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Usage is usually clear from context!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MapReduce Implementations</a:t>
            </a:r>
            <a:endParaRPr/>
          </a:p>
        </p:txBody>
      </p:sp>
      <p:sp>
        <p:nvSpPr>
          <p:cNvPr id="834" name="Google Shape;834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Google has a proprietary implementation in C++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Bindings in Java, Python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Hadoop is an open-source implementation in Java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Development led by Yahoo, used in production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Now an Apache project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Rapidly expanding software ecosystem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Lots of custom research implementations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For GPUs, cell processors, etc.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0"/>
          <p:cNvSpPr txBox="1"/>
          <p:nvPr>
            <p:ph type="title"/>
          </p:nvPr>
        </p:nvSpPr>
        <p:spPr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Hadoop History</a:t>
            </a:r>
            <a:endParaRPr/>
          </a:p>
        </p:txBody>
      </p:sp>
      <p:sp>
        <p:nvSpPr>
          <p:cNvPr id="841" name="Google Shape;841;p30"/>
          <p:cNvSpPr txBox="1"/>
          <p:nvPr>
            <p:ph idx="1" type="body"/>
          </p:nvPr>
        </p:nvSpPr>
        <p:spPr>
          <a:xfrm>
            <a:off x="457200" y="990600"/>
            <a:ext cx="82296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400"/>
              <a:t>Dec 2004</a:t>
            </a:r>
            <a:r>
              <a:rPr b="1" lang="en-US"/>
              <a:t> – </a:t>
            </a:r>
            <a:r>
              <a:rPr lang="en-US" sz="2400"/>
              <a:t>Google GFS paper published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400"/>
              <a:t>July 2005</a:t>
            </a:r>
            <a:r>
              <a:rPr b="1" lang="en-US"/>
              <a:t> – </a:t>
            </a:r>
            <a:r>
              <a:rPr lang="en-US" sz="2400"/>
              <a:t>Nutch uses MapReduce</a:t>
            </a:r>
            <a:endParaRPr sz="240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400"/>
              <a:t>Feb 2006</a:t>
            </a:r>
            <a:r>
              <a:rPr b="1" lang="en-US"/>
              <a:t> – </a:t>
            </a:r>
            <a:r>
              <a:rPr lang="en-US" sz="2400"/>
              <a:t>Becomes Lucene subproject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400"/>
              <a:t>Apr 2007</a:t>
            </a:r>
            <a:r>
              <a:rPr b="1" lang="en-US"/>
              <a:t> – </a:t>
            </a:r>
            <a:r>
              <a:rPr lang="en-US" sz="2400"/>
              <a:t>Yahoo! on 1000-node cluster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400"/>
              <a:t>Jan 2008</a:t>
            </a:r>
            <a:r>
              <a:rPr b="1" lang="en-US"/>
              <a:t> – </a:t>
            </a:r>
            <a:r>
              <a:rPr lang="en-US" sz="2400"/>
              <a:t>An Apache Top Level Project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400"/>
              <a:t>Jul 2008</a:t>
            </a:r>
            <a:r>
              <a:rPr b="1" lang="en-US"/>
              <a:t> – </a:t>
            </a:r>
            <a:r>
              <a:rPr lang="en-US" sz="2400"/>
              <a:t>A 4000 node test cluster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400"/>
              <a:t>Sept 2008 – </a:t>
            </a:r>
            <a:r>
              <a:rPr lang="en-US" sz="2400"/>
              <a:t>Hive becomes a Hadoop subproject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400"/>
              <a:t>Feb 2009 –</a:t>
            </a:r>
            <a:r>
              <a:rPr lang="en-US" sz="2400"/>
              <a:t> The Yahoo! Search Webmap is a Hadoop application that runs on more than 10,000 core Linux cluster and produces data that is now used in every Yahoo! Web search query.</a:t>
            </a:r>
            <a:r>
              <a:rPr baseline="30000" lang="en-US" sz="2400"/>
              <a:t> </a:t>
            </a:r>
            <a:endParaRPr sz="2400"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400"/>
              <a:t>June 2009 – </a:t>
            </a:r>
            <a:r>
              <a:rPr lang="en-US" sz="2400"/>
              <a:t>On June 10, 2009, Yahoo! made available the source code to the version of Hadoop it runs in production. </a:t>
            </a:r>
            <a:endParaRPr b="1" sz="2400"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400"/>
              <a:t>In 2010 </a:t>
            </a:r>
            <a:r>
              <a:rPr lang="en-US" sz="2400"/>
              <a:t>Facebook claimed that they have the largest Hadoop cluster in the world with 21 PB of storage. On July 27, 2011 they announced the data has grown to 30 PB.</a:t>
            </a:r>
            <a:endParaRPr/>
          </a:p>
          <a:p>
            <a:pPr indent="-20193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20193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Who uses Hadoop?</a:t>
            </a:r>
            <a:endParaRPr/>
          </a:p>
        </p:txBody>
      </p:sp>
      <p:sp>
        <p:nvSpPr>
          <p:cNvPr id="847" name="Google Shape;847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Amazon/A9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Facebook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Google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IBM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Joost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Last.fm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New York Times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PowerSet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Veoh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Yahoo!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Typical Large-Data Problem</a:t>
            </a:r>
            <a:endParaRPr/>
          </a:p>
        </p:txBody>
      </p:sp>
      <p:sp>
        <p:nvSpPr>
          <p:cNvPr id="193" name="Google Shape;193;p3"/>
          <p:cNvSpPr txBox="1"/>
          <p:nvPr>
            <p:ph idx="1" type="body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Iterate over a large number of records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Extract something of interest from each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Shuffle and sort intermediate results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Aggregate intermediate results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Generate final output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problem: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Diverse input format (data diversity &amp; heterogeneity)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Large Scale: Terabytes, Petabytes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Parallelization  </a:t>
            </a:r>
            <a:endParaRPr/>
          </a:p>
        </p:txBody>
      </p:sp>
      <p:sp>
        <p:nvSpPr>
          <p:cNvPr id="194" name="Google Shape;194;p3"/>
          <p:cNvSpPr txBox="1"/>
          <p:nvPr/>
        </p:nvSpPr>
        <p:spPr>
          <a:xfrm>
            <a:off x="0" y="6611938"/>
            <a:ext cx="31242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(Dean and Ghemawat, OSDI 2004)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How do we get data to the workers?</a:t>
            </a:r>
            <a:endParaRPr/>
          </a:p>
        </p:txBody>
      </p:sp>
      <p:pic>
        <p:nvPicPr>
          <p:cNvPr descr="MCj04352420000[1]" id="853" name="Google Shape;85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2709863"/>
            <a:ext cx="719138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Cj04352420000[1]" id="854" name="Google Shape;85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7300" y="2709863"/>
            <a:ext cx="719138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Cj04352420000[1]" id="855" name="Google Shape;85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9000" y="2709863"/>
            <a:ext cx="719138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Cj04352420000[1]" id="856" name="Google Shape;85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0700" y="2709863"/>
            <a:ext cx="719138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Google Shape;857;p39"/>
          <p:cNvSpPr txBox="1"/>
          <p:nvPr/>
        </p:nvSpPr>
        <p:spPr>
          <a:xfrm>
            <a:off x="1404938" y="3929063"/>
            <a:ext cx="175577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Compute Nodes</a:t>
            </a:r>
            <a:endParaRPr/>
          </a:p>
        </p:txBody>
      </p:sp>
      <p:pic>
        <p:nvPicPr>
          <p:cNvPr descr="MCj04352420000[1]" id="858" name="Google Shape;85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2400" y="2709863"/>
            <a:ext cx="719138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Cj04352420000[1]" id="859" name="Google Shape;85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100" y="2709863"/>
            <a:ext cx="719138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Cj04352420000[1]" id="860" name="Google Shape;86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709863"/>
            <a:ext cx="719138" cy="144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1" name="Google Shape;861;p39"/>
          <p:cNvCxnSpPr/>
          <p:nvPr/>
        </p:nvCxnSpPr>
        <p:spPr>
          <a:xfrm flipH="1" rot="10800000">
            <a:off x="3733800" y="2362200"/>
            <a:ext cx="1371600" cy="723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lg" w="lg" type="triangl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862" name="Google Shape;862;p39"/>
          <p:cNvCxnSpPr/>
          <p:nvPr/>
        </p:nvCxnSpPr>
        <p:spPr>
          <a:xfrm>
            <a:off x="3733800" y="3352800"/>
            <a:ext cx="1219200" cy="609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lg" w="lg" type="triangl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grpSp>
        <p:nvGrpSpPr>
          <p:cNvPr id="863" name="Google Shape;863;p39"/>
          <p:cNvGrpSpPr/>
          <p:nvPr/>
        </p:nvGrpSpPr>
        <p:grpSpPr>
          <a:xfrm>
            <a:off x="5148263" y="1295400"/>
            <a:ext cx="719137" cy="1828800"/>
            <a:chOff x="5105400" y="4114800"/>
            <a:chExt cx="719138" cy="1828800"/>
          </a:xfrm>
        </p:grpSpPr>
        <p:pic>
          <p:nvPicPr>
            <p:cNvPr descr="MCj04352420000[1]" id="864" name="Google Shape;864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05400" y="4495800"/>
              <a:ext cx="719138" cy="1447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5" name="Google Shape;865;p39"/>
            <p:cNvSpPr txBox="1"/>
            <p:nvPr/>
          </p:nvSpPr>
          <p:spPr>
            <a:xfrm>
              <a:off x="5175326" y="4114800"/>
              <a:ext cx="61587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NAS</a:t>
              </a:r>
              <a:endParaRPr/>
            </a:p>
          </p:txBody>
        </p:sp>
      </p:grpSp>
      <p:grpSp>
        <p:nvGrpSpPr>
          <p:cNvPr id="866" name="Google Shape;866;p39"/>
          <p:cNvGrpSpPr/>
          <p:nvPr/>
        </p:nvGrpSpPr>
        <p:grpSpPr>
          <a:xfrm>
            <a:off x="5105400" y="3200400"/>
            <a:ext cx="3657600" cy="3124200"/>
            <a:chOff x="5105400" y="3200400"/>
            <a:chExt cx="3657600" cy="3124200"/>
          </a:xfrm>
        </p:grpSpPr>
        <p:pic>
          <p:nvPicPr>
            <p:cNvPr descr="MCj04352420000[1]" id="867" name="Google Shape;867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05400" y="3810000"/>
              <a:ext cx="719138" cy="144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MCj04352420000[1]" id="868" name="Google Shape;868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977062" y="4876800"/>
              <a:ext cx="719138" cy="144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MCj04352420000[1]" id="869" name="Google Shape;869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43862" y="3886200"/>
              <a:ext cx="719138" cy="144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MCj04352420000[1]" id="870" name="Google Shape;870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129462" y="3200400"/>
              <a:ext cx="719138" cy="144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MCj04352420000[1]" id="871" name="Google Shape;871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38862" y="3429000"/>
              <a:ext cx="719138" cy="14478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72" name="Google Shape;872;p39"/>
            <p:cNvCxnSpPr/>
            <p:nvPr/>
          </p:nvCxnSpPr>
          <p:spPr>
            <a:xfrm>
              <a:off x="5791200" y="4686300"/>
              <a:ext cx="1143000" cy="6477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873" name="Google Shape;873;p39"/>
            <p:cNvCxnSpPr/>
            <p:nvPr/>
          </p:nvCxnSpPr>
          <p:spPr>
            <a:xfrm flipH="1" rot="10800000">
              <a:off x="5867400" y="4267200"/>
              <a:ext cx="3048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874" name="Google Shape;874;p39"/>
            <p:cNvCxnSpPr/>
            <p:nvPr/>
          </p:nvCxnSpPr>
          <p:spPr>
            <a:xfrm rot="-5400000">
              <a:off x="6896100" y="4457700"/>
              <a:ext cx="6096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875" name="Google Shape;875;p39"/>
            <p:cNvCxnSpPr/>
            <p:nvPr/>
          </p:nvCxnSpPr>
          <p:spPr>
            <a:xfrm>
              <a:off x="5824538" y="4533900"/>
              <a:ext cx="2219324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876" name="Google Shape;876;p39"/>
            <p:cNvCxnSpPr/>
            <p:nvPr/>
          </p:nvCxnSpPr>
          <p:spPr>
            <a:xfrm flipH="1" rot="10800000">
              <a:off x="7772400" y="4953000"/>
              <a:ext cx="457200" cy="381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877" name="Google Shape;877;p39"/>
            <p:cNvSpPr txBox="1"/>
            <p:nvPr/>
          </p:nvSpPr>
          <p:spPr>
            <a:xfrm>
              <a:off x="5181600" y="3395246"/>
              <a:ext cx="61587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SAN</a:t>
              </a:r>
              <a:endParaRPr/>
            </a:p>
          </p:txBody>
        </p:sp>
      </p:grpSp>
      <p:sp>
        <p:nvSpPr>
          <p:cNvPr id="878" name="Google Shape;878;p39"/>
          <p:cNvSpPr txBox="1"/>
          <p:nvPr/>
        </p:nvSpPr>
        <p:spPr>
          <a:xfrm>
            <a:off x="609600" y="5572125"/>
            <a:ext cx="45847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What’s the problem here?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Distributed File System</a:t>
            </a:r>
            <a:endParaRPr/>
          </a:p>
        </p:txBody>
      </p:sp>
      <p:sp>
        <p:nvSpPr>
          <p:cNvPr id="884" name="Google Shape;884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Don’t move data to workers… move workers to the data!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Store data on the local disks of nodes in the cluster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Start up the workers on the node that has the data local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Why?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Not enough RAM to hold all the data in memory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Disk access is slow, but disk throughput is reasonable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distributed file system is the answer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GFS (Google File System) for Google’s MapReduce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HDFS (Hadoop Distributed File System) for Hadoop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GFS: Assumptions</a:t>
            </a:r>
            <a:endParaRPr/>
          </a:p>
        </p:txBody>
      </p:sp>
      <p:sp>
        <p:nvSpPr>
          <p:cNvPr id="892" name="Google Shape;892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Commodity hardware over “exotic” hardware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Scale “out”, not “up”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High component failure rates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Inexpensive commodity components fail all the time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“Modest” number of huge files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Multi-gigabyte files are common, if not encouraged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Files are write-once, mostly appended to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Perhaps concurrently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Large streaming reads over random access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High sustained throughput over low latency</a:t>
            </a:r>
            <a:endParaRPr/>
          </a:p>
        </p:txBody>
      </p:sp>
      <p:sp>
        <p:nvSpPr>
          <p:cNvPr id="893" name="Google Shape;893;p41"/>
          <p:cNvSpPr txBox="1"/>
          <p:nvPr/>
        </p:nvSpPr>
        <p:spPr>
          <a:xfrm>
            <a:off x="0" y="6611779"/>
            <a:ext cx="748347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GFS slides adapted from material by (Ghemawat et al., SOSP 2003)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GFS: Design Decisions</a:t>
            </a:r>
            <a:endParaRPr/>
          </a:p>
        </p:txBody>
      </p:sp>
      <p:sp>
        <p:nvSpPr>
          <p:cNvPr id="901" name="Google Shape;901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Files stored as chunks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Fixed size (64MB)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Reliability through replication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Each chunk replicated across 3+ chunkservers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Single master to coordinate access, keep metadata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Simple centralized management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 data caching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Little benefit due to large datasets, streaming reads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Simplify the API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Push some of the issues onto the client (e.g., data layout)</a:t>
            </a:r>
            <a:endParaRPr/>
          </a:p>
        </p:txBody>
      </p:sp>
      <p:sp>
        <p:nvSpPr>
          <p:cNvPr id="902" name="Google Shape;902;p42"/>
          <p:cNvSpPr txBox="1"/>
          <p:nvPr/>
        </p:nvSpPr>
        <p:spPr>
          <a:xfrm>
            <a:off x="609600" y="5877580"/>
            <a:ext cx="57150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HDFS = GFS clone (same basic ideas)</a:t>
            </a:r>
            <a:endParaRPr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From GFS to HDFS</a:t>
            </a:r>
            <a:endParaRPr/>
          </a:p>
        </p:txBody>
      </p:sp>
      <p:sp>
        <p:nvSpPr>
          <p:cNvPr id="908" name="Google Shape;908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Terminology differences: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GFS master = Hadoop namenode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GFS chunkservers = Hadoop datanodes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Functional differences: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HDFS performance is (likely) slower</a:t>
            </a:r>
            <a:endParaRPr/>
          </a:p>
        </p:txBody>
      </p:sp>
      <p:sp>
        <p:nvSpPr>
          <p:cNvPr id="909" name="Google Shape;909;p43"/>
          <p:cNvSpPr txBox="1"/>
          <p:nvPr/>
        </p:nvSpPr>
        <p:spPr>
          <a:xfrm>
            <a:off x="609600" y="5877580"/>
            <a:ext cx="80181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 the most part, we’ll use the Hadoop terminology…</a:t>
            </a:r>
            <a:endParaRPr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44"/>
          <p:cNvSpPr txBox="1"/>
          <p:nvPr/>
        </p:nvSpPr>
        <p:spPr>
          <a:xfrm>
            <a:off x="0" y="6611938"/>
            <a:ext cx="274145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Adapted from (Ghemawat et al., SOSP 2003)</a:t>
            </a:r>
            <a:endParaRPr/>
          </a:p>
        </p:txBody>
      </p:sp>
      <p:sp>
        <p:nvSpPr>
          <p:cNvPr id="917" name="Google Shape;917;p44"/>
          <p:cNvSpPr/>
          <p:nvPr/>
        </p:nvSpPr>
        <p:spPr>
          <a:xfrm>
            <a:off x="1188720" y="2133600"/>
            <a:ext cx="1097280" cy="609600"/>
          </a:xfrm>
          <a:prstGeom prst="rect">
            <a:avLst/>
          </a:prstGeom>
          <a:gradFill>
            <a:gsLst>
              <a:gs pos="0">
                <a:srgbClr val="000000"/>
              </a:gs>
              <a:gs pos="35000">
                <a:srgbClr val="000000"/>
              </a:gs>
              <a:gs pos="100000">
                <a:srgbClr val="000000"/>
              </a:gs>
            </a:gsLst>
            <a:lin ang="162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8" name="Google Shape;918;p44"/>
          <p:cNvCxnSpPr/>
          <p:nvPr/>
        </p:nvCxnSpPr>
        <p:spPr>
          <a:xfrm>
            <a:off x="2286000" y="2514600"/>
            <a:ext cx="2057400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9" name="Google Shape;919;p44"/>
          <p:cNvCxnSpPr/>
          <p:nvPr/>
        </p:nvCxnSpPr>
        <p:spPr>
          <a:xfrm rot="10800000">
            <a:off x="2286000" y="2667000"/>
            <a:ext cx="2057400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0" name="Google Shape;920;p44"/>
          <p:cNvSpPr txBox="1"/>
          <p:nvPr/>
        </p:nvSpPr>
        <p:spPr>
          <a:xfrm>
            <a:off x="2653514" y="2286000"/>
            <a:ext cx="140615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(file name, block id)</a:t>
            </a:r>
            <a:endParaRPr b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44"/>
          <p:cNvSpPr txBox="1"/>
          <p:nvPr/>
        </p:nvSpPr>
        <p:spPr>
          <a:xfrm>
            <a:off x="2501114" y="2667000"/>
            <a:ext cx="168988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(block id, block location)</a:t>
            </a:r>
            <a:endParaRPr b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44"/>
          <p:cNvSpPr txBox="1"/>
          <p:nvPr/>
        </p:nvSpPr>
        <p:spPr>
          <a:xfrm>
            <a:off x="4686300" y="3581400"/>
            <a:ext cx="168026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 to datanode</a:t>
            </a:r>
            <a:endParaRPr b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44"/>
          <p:cNvSpPr txBox="1"/>
          <p:nvPr/>
        </p:nvSpPr>
        <p:spPr>
          <a:xfrm>
            <a:off x="5589589" y="3962400"/>
            <a:ext cx="111601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datanode state</a:t>
            </a:r>
            <a:endParaRPr b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4" name="Google Shape;924;p44"/>
          <p:cNvCxnSpPr/>
          <p:nvPr/>
        </p:nvCxnSpPr>
        <p:spPr>
          <a:xfrm>
            <a:off x="1981200" y="4343400"/>
            <a:ext cx="2362200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5" name="Google Shape;925;p44"/>
          <p:cNvSpPr txBox="1"/>
          <p:nvPr/>
        </p:nvSpPr>
        <p:spPr>
          <a:xfrm>
            <a:off x="2362200" y="4081463"/>
            <a:ext cx="149912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(block id, byte range)</a:t>
            </a:r>
            <a:endParaRPr/>
          </a:p>
        </p:txBody>
      </p:sp>
      <p:cxnSp>
        <p:nvCxnSpPr>
          <p:cNvPr id="926" name="Google Shape;926;p44"/>
          <p:cNvCxnSpPr/>
          <p:nvPr/>
        </p:nvCxnSpPr>
        <p:spPr>
          <a:xfrm rot="-5400000">
            <a:off x="1181894" y="3542506"/>
            <a:ext cx="1600200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7" name="Google Shape;927;p44"/>
          <p:cNvCxnSpPr/>
          <p:nvPr/>
        </p:nvCxnSpPr>
        <p:spPr>
          <a:xfrm rot="10800000">
            <a:off x="1524000" y="2743200"/>
            <a:ext cx="2819400" cy="1752600"/>
          </a:xfrm>
          <a:prstGeom prst="bent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928" name="Google Shape;928;p44"/>
          <p:cNvSpPr txBox="1"/>
          <p:nvPr/>
        </p:nvSpPr>
        <p:spPr>
          <a:xfrm>
            <a:off x="2362200" y="4495800"/>
            <a:ext cx="82747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 data</a:t>
            </a:r>
            <a:endParaRPr b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44"/>
          <p:cNvSpPr/>
          <p:nvPr/>
        </p:nvSpPr>
        <p:spPr>
          <a:xfrm>
            <a:off x="4343400" y="1828800"/>
            <a:ext cx="3124200" cy="1752600"/>
          </a:xfrm>
          <a:prstGeom prst="rect">
            <a:avLst/>
          </a:prstGeom>
          <a:gradFill>
            <a:gsLst>
              <a:gs pos="0">
                <a:srgbClr val="000000"/>
              </a:gs>
              <a:gs pos="35000">
                <a:srgbClr val="000000"/>
              </a:gs>
              <a:gs pos="100000">
                <a:srgbClr val="000000"/>
              </a:gs>
            </a:gsLst>
            <a:lin ang="162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44"/>
          <p:cNvSpPr/>
          <p:nvPr/>
        </p:nvSpPr>
        <p:spPr>
          <a:xfrm>
            <a:off x="4343400" y="1828800"/>
            <a:ext cx="3124200" cy="304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HDFS namenode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1" name="Google Shape;931;p44"/>
          <p:cNvGrpSpPr/>
          <p:nvPr/>
        </p:nvGrpSpPr>
        <p:grpSpPr>
          <a:xfrm>
            <a:off x="4343400" y="3581400"/>
            <a:ext cx="1676400" cy="1707596"/>
            <a:chOff x="1828800" y="4572000"/>
            <a:chExt cx="1676400" cy="1707596"/>
          </a:xfrm>
        </p:grpSpPr>
        <p:grpSp>
          <p:nvGrpSpPr>
            <p:cNvPr id="932" name="Google Shape;932;p44"/>
            <p:cNvGrpSpPr/>
            <p:nvPr/>
          </p:nvGrpSpPr>
          <p:grpSpPr>
            <a:xfrm>
              <a:off x="1828800" y="5257800"/>
              <a:ext cx="1676400" cy="1021796"/>
              <a:chOff x="1828800" y="5257800"/>
              <a:chExt cx="1676400" cy="1021796"/>
            </a:xfrm>
          </p:grpSpPr>
          <p:sp>
            <p:nvSpPr>
              <p:cNvPr id="933" name="Google Shape;933;p44"/>
              <p:cNvSpPr/>
              <p:nvPr/>
            </p:nvSpPr>
            <p:spPr>
              <a:xfrm>
                <a:off x="1828800" y="5257800"/>
                <a:ext cx="1676400" cy="6096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35000">
                    <a:srgbClr val="000000"/>
                  </a:gs>
                  <a:gs pos="100000">
                    <a:srgbClr val="000000"/>
                  </a:gs>
                </a:gsLst>
                <a:lin ang="1620000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44"/>
              <p:cNvSpPr/>
              <p:nvPr/>
            </p:nvSpPr>
            <p:spPr>
              <a:xfrm>
                <a:off x="1828800" y="5257800"/>
                <a:ext cx="1676400" cy="30480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HDFS datanode</a:t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p44"/>
              <p:cNvSpPr/>
              <p:nvPr/>
            </p:nvSpPr>
            <p:spPr>
              <a:xfrm>
                <a:off x="1828800" y="5562600"/>
                <a:ext cx="1676400" cy="3048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Linux file system</a:t>
                </a:r>
                <a:endParaRPr/>
              </a:p>
            </p:txBody>
          </p:sp>
          <p:sp>
            <p:nvSpPr>
              <p:cNvPr id="936" name="Google Shape;936;p44"/>
              <p:cNvSpPr/>
              <p:nvPr/>
            </p:nvSpPr>
            <p:spPr>
              <a:xfrm>
                <a:off x="2099102" y="5943601"/>
                <a:ext cx="304800" cy="304800"/>
              </a:xfrm>
              <a:prstGeom prst="flowChartMagneticDisk">
                <a:avLst/>
              </a:prstGeom>
              <a:gradFill>
                <a:gsLst>
                  <a:gs pos="0">
                    <a:srgbClr val="000000"/>
                  </a:gs>
                  <a:gs pos="35000">
                    <a:srgbClr val="000000"/>
                  </a:gs>
                  <a:gs pos="100000">
                    <a:srgbClr val="000000"/>
                  </a:gs>
                </a:gsLst>
                <a:lin ang="1620000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44"/>
              <p:cNvSpPr/>
              <p:nvPr/>
            </p:nvSpPr>
            <p:spPr>
              <a:xfrm>
                <a:off x="2632502" y="5943601"/>
                <a:ext cx="304800" cy="304800"/>
              </a:xfrm>
              <a:prstGeom prst="flowChartMagneticDisk">
                <a:avLst/>
              </a:prstGeom>
              <a:gradFill>
                <a:gsLst>
                  <a:gs pos="0">
                    <a:srgbClr val="000000"/>
                  </a:gs>
                  <a:gs pos="35000">
                    <a:srgbClr val="000000"/>
                  </a:gs>
                  <a:gs pos="100000">
                    <a:srgbClr val="000000"/>
                  </a:gs>
                </a:gsLst>
                <a:lin ang="1620000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38" name="Google Shape;938;p44"/>
              <p:cNvCxnSpPr/>
              <p:nvPr/>
            </p:nvCxnSpPr>
            <p:spPr>
              <a:xfrm rot="5400000">
                <a:off x="1832403" y="5981701"/>
                <a:ext cx="228600" cy="317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9" name="Google Shape;939;p44"/>
              <p:cNvCxnSpPr>
                <a:endCxn id="936" idx="2"/>
              </p:cNvCxnSpPr>
              <p:nvPr/>
            </p:nvCxnSpPr>
            <p:spPr>
              <a:xfrm>
                <a:off x="1946702" y="6094501"/>
                <a:ext cx="152400" cy="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0" name="Google Shape;940;p44"/>
              <p:cNvCxnSpPr/>
              <p:nvPr/>
            </p:nvCxnSpPr>
            <p:spPr>
              <a:xfrm rot="5400000">
                <a:off x="2365803" y="5980113"/>
                <a:ext cx="228600" cy="317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1" name="Google Shape;941;p44"/>
              <p:cNvCxnSpPr/>
              <p:nvPr/>
            </p:nvCxnSpPr>
            <p:spPr>
              <a:xfrm>
                <a:off x="2480102" y="6094414"/>
                <a:ext cx="152400" cy="317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42" name="Google Shape;942;p44"/>
              <p:cNvSpPr txBox="1"/>
              <p:nvPr/>
            </p:nvSpPr>
            <p:spPr>
              <a:xfrm>
                <a:off x="3089702" y="5910264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…</a:t>
                </a:r>
                <a:endParaRPr/>
              </a:p>
            </p:txBody>
          </p:sp>
        </p:grpSp>
        <p:cxnSp>
          <p:nvCxnSpPr>
            <p:cNvPr id="943" name="Google Shape;943;p44"/>
            <p:cNvCxnSpPr/>
            <p:nvPr/>
          </p:nvCxnSpPr>
          <p:spPr>
            <a:xfrm rot="5400000">
              <a:off x="1866106" y="4914106"/>
              <a:ext cx="68580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44" name="Google Shape;944;p44"/>
            <p:cNvCxnSpPr/>
            <p:nvPr/>
          </p:nvCxnSpPr>
          <p:spPr>
            <a:xfrm rot="-5400000">
              <a:off x="1713706" y="4914106"/>
              <a:ext cx="68580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945" name="Google Shape;945;p44"/>
          <p:cNvGrpSpPr/>
          <p:nvPr/>
        </p:nvGrpSpPr>
        <p:grpSpPr>
          <a:xfrm>
            <a:off x="6477000" y="3581400"/>
            <a:ext cx="1676400" cy="1707596"/>
            <a:chOff x="1828800" y="4572000"/>
            <a:chExt cx="1676400" cy="1707596"/>
          </a:xfrm>
        </p:grpSpPr>
        <p:grpSp>
          <p:nvGrpSpPr>
            <p:cNvPr id="946" name="Google Shape;946;p44"/>
            <p:cNvGrpSpPr/>
            <p:nvPr/>
          </p:nvGrpSpPr>
          <p:grpSpPr>
            <a:xfrm>
              <a:off x="1828800" y="5257800"/>
              <a:ext cx="1676400" cy="1021796"/>
              <a:chOff x="1828800" y="5257800"/>
              <a:chExt cx="1676400" cy="1021796"/>
            </a:xfrm>
          </p:grpSpPr>
          <p:sp>
            <p:nvSpPr>
              <p:cNvPr id="947" name="Google Shape;947;p44"/>
              <p:cNvSpPr/>
              <p:nvPr/>
            </p:nvSpPr>
            <p:spPr>
              <a:xfrm>
                <a:off x="1828800" y="5257800"/>
                <a:ext cx="1676400" cy="6096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35000">
                    <a:srgbClr val="000000"/>
                  </a:gs>
                  <a:gs pos="100000">
                    <a:srgbClr val="000000"/>
                  </a:gs>
                </a:gsLst>
                <a:lin ang="1620000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44"/>
              <p:cNvSpPr/>
              <p:nvPr/>
            </p:nvSpPr>
            <p:spPr>
              <a:xfrm>
                <a:off x="1828800" y="5257800"/>
                <a:ext cx="1676400" cy="30480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HDFS datanode</a:t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44"/>
              <p:cNvSpPr/>
              <p:nvPr/>
            </p:nvSpPr>
            <p:spPr>
              <a:xfrm>
                <a:off x="1828800" y="5562600"/>
                <a:ext cx="1676400" cy="3048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Linux file system</a:t>
                </a:r>
                <a:endParaRPr/>
              </a:p>
            </p:txBody>
          </p:sp>
          <p:sp>
            <p:nvSpPr>
              <p:cNvPr id="950" name="Google Shape;950;p44"/>
              <p:cNvSpPr/>
              <p:nvPr/>
            </p:nvSpPr>
            <p:spPr>
              <a:xfrm>
                <a:off x="2099102" y="5943601"/>
                <a:ext cx="304800" cy="304800"/>
              </a:xfrm>
              <a:prstGeom prst="flowChartMagneticDisk">
                <a:avLst/>
              </a:prstGeom>
              <a:gradFill>
                <a:gsLst>
                  <a:gs pos="0">
                    <a:srgbClr val="000000"/>
                  </a:gs>
                  <a:gs pos="35000">
                    <a:srgbClr val="000000"/>
                  </a:gs>
                  <a:gs pos="100000">
                    <a:srgbClr val="000000"/>
                  </a:gs>
                </a:gsLst>
                <a:lin ang="1620000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44"/>
              <p:cNvSpPr/>
              <p:nvPr/>
            </p:nvSpPr>
            <p:spPr>
              <a:xfrm>
                <a:off x="2632502" y="5943601"/>
                <a:ext cx="304800" cy="304800"/>
              </a:xfrm>
              <a:prstGeom prst="flowChartMagneticDisk">
                <a:avLst/>
              </a:prstGeom>
              <a:gradFill>
                <a:gsLst>
                  <a:gs pos="0">
                    <a:srgbClr val="000000"/>
                  </a:gs>
                  <a:gs pos="35000">
                    <a:srgbClr val="000000"/>
                  </a:gs>
                  <a:gs pos="100000">
                    <a:srgbClr val="000000"/>
                  </a:gs>
                </a:gsLst>
                <a:lin ang="1620000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52" name="Google Shape;952;p44"/>
              <p:cNvCxnSpPr/>
              <p:nvPr/>
            </p:nvCxnSpPr>
            <p:spPr>
              <a:xfrm rot="5400000">
                <a:off x="1832403" y="5981701"/>
                <a:ext cx="228600" cy="317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3" name="Google Shape;953;p44"/>
              <p:cNvCxnSpPr>
                <a:endCxn id="950" idx="2"/>
              </p:cNvCxnSpPr>
              <p:nvPr/>
            </p:nvCxnSpPr>
            <p:spPr>
              <a:xfrm>
                <a:off x="1946702" y="6094501"/>
                <a:ext cx="152400" cy="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4" name="Google Shape;954;p44"/>
              <p:cNvCxnSpPr/>
              <p:nvPr/>
            </p:nvCxnSpPr>
            <p:spPr>
              <a:xfrm rot="5400000">
                <a:off x="2365803" y="5980113"/>
                <a:ext cx="228600" cy="317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5" name="Google Shape;955;p44"/>
              <p:cNvCxnSpPr/>
              <p:nvPr/>
            </p:nvCxnSpPr>
            <p:spPr>
              <a:xfrm>
                <a:off x="2480102" y="6094414"/>
                <a:ext cx="152400" cy="317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56" name="Google Shape;956;p44"/>
              <p:cNvSpPr txBox="1"/>
              <p:nvPr/>
            </p:nvSpPr>
            <p:spPr>
              <a:xfrm>
                <a:off x="3089702" y="5910264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…</a:t>
                </a:r>
                <a:endParaRPr/>
              </a:p>
            </p:txBody>
          </p:sp>
        </p:grpSp>
        <p:cxnSp>
          <p:nvCxnSpPr>
            <p:cNvPr id="957" name="Google Shape;957;p44"/>
            <p:cNvCxnSpPr/>
            <p:nvPr/>
          </p:nvCxnSpPr>
          <p:spPr>
            <a:xfrm rot="5400000">
              <a:off x="1866106" y="4914106"/>
              <a:ext cx="68580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58" name="Google Shape;958;p44"/>
            <p:cNvCxnSpPr/>
            <p:nvPr/>
          </p:nvCxnSpPr>
          <p:spPr>
            <a:xfrm rot="-5400000">
              <a:off x="1713706" y="4914106"/>
              <a:ext cx="68580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959" name="Google Shape;959;p44"/>
          <p:cNvSpPr txBox="1"/>
          <p:nvPr/>
        </p:nvSpPr>
        <p:spPr>
          <a:xfrm>
            <a:off x="4648200" y="2359025"/>
            <a:ext cx="1266825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 namespace</a:t>
            </a:r>
            <a:endParaRPr b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44"/>
          <p:cNvSpPr txBox="1"/>
          <p:nvPr/>
        </p:nvSpPr>
        <p:spPr>
          <a:xfrm>
            <a:off x="6276975" y="2162175"/>
            <a:ext cx="70485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/foo/bar</a:t>
            </a:r>
            <a:endParaRPr b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1" name="Google Shape;961;p44"/>
          <p:cNvCxnSpPr/>
          <p:nvPr/>
        </p:nvCxnSpPr>
        <p:spPr>
          <a:xfrm rot="5400000">
            <a:off x="4949826" y="2640012"/>
            <a:ext cx="411162" cy="404813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962" name="Google Shape;962;p44"/>
          <p:cNvCxnSpPr/>
          <p:nvPr/>
        </p:nvCxnSpPr>
        <p:spPr>
          <a:xfrm flipH="1" rot="-5400000">
            <a:off x="5362576" y="2625725"/>
            <a:ext cx="258762" cy="2809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963" name="Google Shape;963;p44"/>
          <p:cNvCxnSpPr/>
          <p:nvPr/>
        </p:nvCxnSpPr>
        <p:spPr>
          <a:xfrm rot="5400000">
            <a:off x="5295900" y="3238500"/>
            <a:ext cx="228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964" name="Google Shape;964;p44"/>
          <p:cNvCxnSpPr/>
          <p:nvPr/>
        </p:nvCxnSpPr>
        <p:spPr>
          <a:xfrm flipH="1">
            <a:off x="5181600" y="3124200"/>
            <a:ext cx="228600" cy="228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965" name="Google Shape;965;p44"/>
          <p:cNvCxnSpPr/>
          <p:nvPr/>
        </p:nvCxnSpPr>
        <p:spPr>
          <a:xfrm rot="5400000">
            <a:off x="5241925" y="2755900"/>
            <a:ext cx="228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966" name="Google Shape;966;p44"/>
          <p:cNvCxnSpPr/>
          <p:nvPr/>
        </p:nvCxnSpPr>
        <p:spPr>
          <a:xfrm rot="5400000">
            <a:off x="5032375" y="2979738"/>
            <a:ext cx="228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967" name="Google Shape;967;p44"/>
          <p:cNvSpPr/>
          <p:nvPr/>
        </p:nvSpPr>
        <p:spPr>
          <a:xfrm>
            <a:off x="6400800" y="2438400"/>
            <a:ext cx="838200" cy="228600"/>
          </a:xfrm>
          <a:prstGeom prst="rect">
            <a:avLst/>
          </a:prstGeom>
          <a:gradFill>
            <a:gsLst>
              <a:gs pos="0">
                <a:srgbClr val="000000"/>
              </a:gs>
              <a:gs pos="35000">
                <a:srgbClr val="000000"/>
              </a:gs>
              <a:gs pos="100000">
                <a:srgbClr val="000000"/>
              </a:gs>
            </a:gsLst>
            <a:lin ang="162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 3df2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8" name="Google Shape;968;p44"/>
          <p:cNvCxnSpPr/>
          <p:nvPr/>
        </p:nvCxnSpPr>
        <p:spPr>
          <a:xfrm>
            <a:off x="5141913" y="2865438"/>
            <a:ext cx="533400" cy="48736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969" name="Google Shape;969;p44"/>
          <p:cNvCxnSpPr>
            <a:endCxn id="960" idx="1"/>
          </p:cNvCxnSpPr>
          <p:nvPr/>
        </p:nvCxnSpPr>
        <p:spPr>
          <a:xfrm rot="-5400000">
            <a:off x="5474475" y="2512087"/>
            <a:ext cx="1014300" cy="590700"/>
          </a:xfrm>
          <a:prstGeom prst="curvedConnector3">
            <a:avLst>
              <a:gd fmla="val -11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sm" w="sm" type="triangle"/>
          </a:ln>
        </p:spPr>
      </p:cxnSp>
      <p:sp>
        <p:nvSpPr>
          <p:cNvPr id="970" name="Google Shape;970;p44"/>
          <p:cNvSpPr/>
          <p:nvPr/>
        </p:nvSpPr>
        <p:spPr>
          <a:xfrm>
            <a:off x="1188720" y="2133600"/>
            <a:ext cx="1097280" cy="304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44"/>
          <p:cNvSpPr/>
          <p:nvPr/>
        </p:nvSpPr>
        <p:spPr>
          <a:xfrm>
            <a:off x="1188720" y="2438400"/>
            <a:ext cx="1097280" cy="30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HDFS Client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44"/>
          <p:cNvSpPr/>
          <p:nvPr/>
        </p:nvSpPr>
        <p:spPr>
          <a:xfrm>
            <a:off x="6400800" y="2667000"/>
            <a:ext cx="838200" cy="228600"/>
          </a:xfrm>
          <a:prstGeom prst="rect">
            <a:avLst/>
          </a:prstGeom>
          <a:gradFill>
            <a:gsLst>
              <a:gs pos="0">
                <a:srgbClr val="000000"/>
              </a:gs>
              <a:gs pos="35000">
                <a:srgbClr val="000000"/>
              </a:gs>
              <a:gs pos="100000">
                <a:srgbClr val="000000"/>
              </a:gs>
            </a:gsLst>
            <a:lin ang="162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44"/>
          <p:cNvSpPr/>
          <p:nvPr/>
        </p:nvSpPr>
        <p:spPr>
          <a:xfrm>
            <a:off x="6400800" y="2895600"/>
            <a:ext cx="838200" cy="228600"/>
          </a:xfrm>
          <a:prstGeom prst="rect">
            <a:avLst/>
          </a:prstGeom>
          <a:gradFill>
            <a:gsLst>
              <a:gs pos="0">
                <a:srgbClr val="000000"/>
              </a:gs>
              <a:gs pos="35000">
                <a:srgbClr val="000000"/>
              </a:gs>
              <a:gs pos="100000">
                <a:srgbClr val="000000"/>
              </a:gs>
            </a:gsLst>
            <a:lin ang="162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44"/>
          <p:cNvSpPr/>
          <p:nvPr/>
        </p:nvSpPr>
        <p:spPr>
          <a:xfrm>
            <a:off x="6400800" y="3124200"/>
            <a:ext cx="838200" cy="228600"/>
          </a:xfrm>
          <a:prstGeom prst="rect">
            <a:avLst/>
          </a:prstGeom>
          <a:gradFill>
            <a:gsLst>
              <a:gs pos="0">
                <a:srgbClr val="000000"/>
              </a:gs>
              <a:gs pos="35000">
                <a:srgbClr val="000000"/>
              </a:gs>
              <a:gs pos="100000">
                <a:srgbClr val="000000"/>
              </a:gs>
            </a:gsLst>
            <a:lin ang="162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HDFS Working Flow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45"/>
          <p:cNvSpPr/>
          <p:nvPr/>
        </p:nvSpPr>
        <p:spPr>
          <a:xfrm>
            <a:off x="4227513" y="2149475"/>
            <a:ext cx="611187" cy="533400"/>
          </a:xfrm>
          <a:prstGeom prst="roundRect">
            <a:avLst>
              <a:gd fmla="val 16667" name="adj"/>
            </a:avLst>
          </a:prstGeom>
          <a:solidFill>
            <a:srgbClr val="BBE0E3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2450" lIns="81625" spcFirstLastPara="1" rIns="81625" wrap="square" tIns="4245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5"/>
              <a:buFont typeface="Noto Sans Symbols"/>
              <a:buNone/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Secondary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5"/>
              <a:buFont typeface="Noto Sans Symbols"/>
              <a:buNone/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NameNode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45"/>
          <p:cNvSpPr/>
          <p:nvPr/>
        </p:nvSpPr>
        <p:spPr>
          <a:xfrm>
            <a:off x="449263" y="2514600"/>
            <a:ext cx="914400" cy="609600"/>
          </a:xfrm>
          <a:prstGeom prst="ellipse">
            <a:avLst/>
          </a:prstGeom>
          <a:solidFill>
            <a:srgbClr val="FF66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2450" lIns="81625" spcFirstLastPara="1" rIns="81625" wrap="square" tIns="4245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5"/>
              <a:buFont typeface="Noto Sans Symbols"/>
              <a:buNone/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45"/>
          <p:cNvSpPr/>
          <p:nvPr/>
        </p:nvSpPr>
        <p:spPr>
          <a:xfrm>
            <a:off x="4343400" y="38862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45"/>
          <p:cNvSpPr/>
          <p:nvPr/>
        </p:nvSpPr>
        <p:spPr>
          <a:xfrm>
            <a:off x="5257800" y="38862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45"/>
          <p:cNvSpPr/>
          <p:nvPr/>
        </p:nvSpPr>
        <p:spPr>
          <a:xfrm>
            <a:off x="4799013" y="3886200"/>
            <a:ext cx="230187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45"/>
          <p:cNvSpPr/>
          <p:nvPr/>
        </p:nvSpPr>
        <p:spPr>
          <a:xfrm>
            <a:off x="7086600" y="38862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45"/>
          <p:cNvSpPr/>
          <p:nvPr/>
        </p:nvSpPr>
        <p:spPr>
          <a:xfrm>
            <a:off x="6627813" y="3886200"/>
            <a:ext cx="230187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45"/>
          <p:cNvSpPr/>
          <p:nvPr/>
        </p:nvSpPr>
        <p:spPr>
          <a:xfrm>
            <a:off x="6172200" y="38862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45"/>
          <p:cNvSpPr/>
          <p:nvPr/>
        </p:nvSpPr>
        <p:spPr>
          <a:xfrm>
            <a:off x="5713413" y="3886200"/>
            <a:ext cx="230187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45"/>
          <p:cNvSpPr/>
          <p:nvPr/>
        </p:nvSpPr>
        <p:spPr>
          <a:xfrm>
            <a:off x="3429000" y="38862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45"/>
          <p:cNvSpPr/>
          <p:nvPr/>
        </p:nvSpPr>
        <p:spPr>
          <a:xfrm>
            <a:off x="3884613" y="3886200"/>
            <a:ext cx="230187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45"/>
          <p:cNvSpPr/>
          <p:nvPr/>
        </p:nvSpPr>
        <p:spPr>
          <a:xfrm flipH="1" rot="5400000">
            <a:off x="4917281" y="2858294"/>
            <a:ext cx="534988" cy="4267200"/>
          </a:xfrm>
          <a:prstGeom prst="leftBrace">
            <a:avLst>
              <a:gd fmla="val 66469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45"/>
          <p:cNvSpPr/>
          <p:nvPr/>
        </p:nvSpPr>
        <p:spPr>
          <a:xfrm>
            <a:off x="2970213" y="3886200"/>
            <a:ext cx="230187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45"/>
          <p:cNvSpPr txBox="1"/>
          <p:nvPr/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50" lIns="81625" spcFirstLastPara="1" rIns="81625" wrap="square" tIns="4245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HDFS Architecture</a:t>
            </a:r>
            <a:endParaRPr/>
          </a:p>
        </p:txBody>
      </p:sp>
      <p:sp>
        <p:nvSpPr>
          <p:cNvPr id="995" name="Google Shape;995;p45"/>
          <p:cNvSpPr/>
          <p:nvPr/>
        </p:nvSpPr>
        <p:spPr>
          <a:xfrm>
            <a:off x="8229600" y="457200"/>
            <a:ext cx="457200" cy="5257800"/>
          </a:xfrm>
          <a:prstGeom prst="rect">
            <a:avLst/>
          </a:prstGeom>
          <a:solidFill>
            <a:srgbClr val="E6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45"/>
          <p:cNvSpPr/>
          <p:nvPr/>
        </p:nvSpPr>
        <p:spPr>
          <a:xfrm>
            <a:off x="4221163" y="1073150"/>
            <a:ext cx="609600" cy="533400"/>
          </a:xfrm>
          <a:prstGeom prst="roundRect">
            <a:avLst>
              <a:gd fmla="val 16667" name="adj"/>
            </a:avLst>
          </a:prstGeom>
          <a:solidFill>
            <a:srgbClr val="BBE0E3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2450" lIns="81625" spcFirstLastPara="1" rIns="81625" wrap="square" tIns="4245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5"/>
              <a:buFont typeface="Noto Sans Symbols"/>
              <a:buNone/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NameNode</a:t>
            </a:r>
            <a:endParaRPr/>
          </a:p>
        </p:txBody>
      </p:sp>
      <p:sp>
        <p:nvSpPr>
          <p:cNvPr id="997" name="Google Shape;997;p45"/>
          <p:cNvSpPr/>
          <p:nvPr/>
        </p:nvSpPr>
        <p:spPr>
          <a:xfrm>
            <a:off x="4905375" y="1187450"/>
            <a:ext cx="3343275" cy="230188"/>
          </a:xfrm>
          <a:prstGeom prst="leftRightArrow">
            <a:avLst>
              <a:gd fmla="val 50000" name="adj1"/>
              <a:gd fmla="val 289137" name="adj2"/>
            </a:avLst>
          </a:prstGeom>
          <a:solidFill>
            <a:srgbClr val="E6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45"/>
          <p:cNvSpPr txBox="1"/>
          <p:nvPr/>
        </p:nvSpPr>
        <p:spPr>
          <a:xfrm>
            <a:off x="8229600" y="2230438"/>
            <a:ext cx="180975" cy="433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45"/>
          <p:cNvSpPr/>
          <p:nvPr/>
        </p:nvSpPr>
        <p:spPr>
          <a:xfrm>
            <a:off x="4343400" y="38862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45"/>
          <p:cNvSpPr/>
          <p:nvPr/>
        </p:nvSpPr>
        <p:spPr>
          <a:xfrm>
            <a:off x="5257800" y="38862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45"/>
          <p:cNvSpPr/>
          <p:nvPr/>
        </p:nvSpPr>
        <p:spPr>
          <a:xfrm>
            <a:off x="4800600" y="38862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45"/>
          <p:cNvSpPr/>
          <p:nvPr/>
        </p:nvSpPr>
        <p:spPr>
          <a:xfrm>
            <a:off x="7086600" y="38862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45"/>
          <p:cNvSpPr/>
          <p:nvPr/>
        </p:nvSpPr>
        <p:spPr>
          <a:xfrm>
            <a:off x="6627813" y="3886200"/>
            <a:ext cx="230187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45"/>
          <p:cNvSpPr/>
          <p:nvPr/>
        </p:nvSpPr>
        <p:spPr>
          <a:xfrm>
            <a:off x="6172200" y="38862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45"/>
          <p:cNvSpPr/>
          <p:nvPr/>
        </p:nvSpPr>
        <p:spPr>
          <a:xfrm>
            <a:off x="5715000" y="38862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45"/>
          <p:cNvSpPr/>
          <p:nvPr/>
        </p:nvSpPr>
        <p:spPr>
          <a:xfrm>
            <a:off x="3429000" y="38862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45"/>
          <p:cNvSpPr/>
          <p:nvPr/>
        </p:nvSpPr>
        <p:spPr>
          <a:xfrm>
            <a:off x="3886200" y="38862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45"/>
          <p:cNvSpPr/>
          <p:nvPr/>
        </p:nvSpPr>
        <p:spPr>
          <a:xfrm>
            <a:off x="2971800" y="38862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45"/>
          <p:cNvSpPr/>
          <p:nvPr/>
        </p:nvSpPr>
        <p:spPr>
          <a:xfrm>
            <a:off x="4343400" y="38862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45"/>
          <p:cNvSpPr/>
          <p:nvPr/>
        </p:nvSpPr>
        <p:spPr>
          <a:xfrm>
            <a:off x="5257800" y="38862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45"/>
          <p:cNvSpPr/>
          <p:nvPr/>
        </p:nvSpPr>
        <p:spPr>
          <a:xfrm>
            <a:off x="4800600" y="38862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45"/>
          <p:cNvSpPr/>
          <p:nvPr/>
        </p:nvSpPr>
        <p:spPr>
          <a:xfrm>
            <a:off x="7086600" y="38862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45"/>
          <p:cNvSpPr/>
          <p:nvPr/>
        </p:nvSpPr>
        <p:spPr>
          <a:xfrm>
            <a:off x="6627813" y="3886200"/>
            <a:ext cx="230187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45"/>
          <p:cNvSpPr/>
          <p:nvPr/>
        </p:nvSpPr>
        <p:spPr>
          <a:xfrm>
            <a:off x="6172200" y="38862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45"/>
          <p:cNvSpPr/>
          <p:nvPr/>
        </p:nvSpPr>
        <p:spPr>
          <a:xfrm>
            <a:off x="5715000" y="38862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45"/>
          <p:cNvSpPr/>
          <p:nvPr/>
        </p:nvSpPr>
        <p:spPr>
          <a:xfrm>
            <a:off x="3429000" y="38862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45"/>
          <p:cNvSpPr/>
          <p:nvPr/>
        </p:nvSpPr>
        <p:spPr>
          <a:xfrm>
            <a:off x="3886200" y="38862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45"/>
          <p:cNvSpPr/>
          <p:nvPr/>
        </p:nvSpPr>
        <p:spPr>
          <a:xfrm>
            <a:off x="2971800" y="38862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45"/>
          <p:cNvSpPr/>
          <p:nvPr/>
        </p:nvSpPr>
        <p:spPr>
          <a:xfrm>
            <a:off x="4343400" y="38862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45"/>
          <p:cNvSpPr/>
          <p:nvPr/>
        </p:nvSpPr>
        <p:spPr>
          <a:xfrm>
            <a:off x="5257800" y="38862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45"/>
          <p:cNvSpPr/>
          <p:nvPr/>
        </p:nvSpPr>
        <p:spPr>
          <a:xfrm>
            <a:off x="4800600" y="38862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45"/>
          <p:cNvSpPr/>
          <p:nvPr/>
        </p:nvSpPr>
        <p:spPr>
          <a:xfrm>
            <a:off x="7086600" y="38862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45"/>
          <p:cNvSpPr/>
          <p:nvPr/>
        </p:nvSpPr>
        <p:spPr>
          <a:xfrm>
            <a:off x="6627813" y="3886200"/>
            <a:ext cx="230187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45"/>
          <p:cNvSpPr/>
          <p:nvPr/>
        </p:nvSpPr>
        <p:spPr>
          <a:xfrm>
            <a:off x="6172200" y="38862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45"/>
          <p:cNvSpPr/>
          <p:nvPr/>
        </p:nvSpPr>
        <p:spPr>
          <a:xfrm>
            <a:off x="5715000" y="38862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45"/>
          <p:cNvSpPr/>
          <p:nvPr/>
        </p:nvSpPr>
        <p:spPr>
          <a:xfrm>
            <a:off x="3429000" y="38862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45"/>
          <p:cNvSpPr/>
          <p:nvPr/>
        </p:nvSpPr>
        <p:spPr>
          <a:xfrm>
            <a:off x="3886200" y="38862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45"/>
          <p:cNvSpPr/>
          <p:nvPr/>
        </p:nvSpPr>
        <p:spPr>
          <a:xfrm>
            <a:off x="2971800" y="38862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45"/>
          <p:cNvSpPr/>
          <p:nvPr/>
        </p:nvSpPr>
        <p:spPr>
          <a:xfrm>
            <a:off x="4343400" y="34290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45"/>
          <p:cNvSpPr/>
          <p:nvPr/>
        </p:nvSpPr>
        <p:spPr>
          <a:xfrm>
            <a:off x="5257800" y="34290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45"/>
          <p:cNvSpPr/>
          <p:nvPr/>
        </p:nvSpPr>
        <p:spPr>
          <a:xfrm>
            <a:off x="4799013" y="3429000"/>
            <a:ext cx="230187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45"/>
          <p:cNvSpPr/>
          <p:nvPr/>
        </p:nvSpPr>
        <p:spPr>
          <a:xfrm>
            <a:off x="7086600" y="34290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45"/>
          <p:cNvSpPr/>
          <p:nvPr/>
        </p:nvSpPr>
        <p:spPr>
          <a:xfrm>
            <a:off x="6627813" y="3429000"/>
            <a:ext cx="230187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45"/>
          <p:cNvSpPr/>
          <p:nvPr/>
        </p:nvSpPr>
        <p:spPr>
          <a:xfrm>
            <a:off x="6172200" y="34290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45"/>
          <p:cNvSpPr/>
          <p:nvPr/>
        </p:nvSpPr>
        <p:spPr>
          <a:xfrm>
            <a:off x="5713413" y="3429000"/>
            <a:ext cx="230187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45"/>
          <p:cNvSpPr/>
          <p:nvPr/>
        </p:nvSpPr>
        <p:spPr>
          <a:xfrm>
            <a:off x="3429000" y="34290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45"/>
          <p:cNvSpPr/>
          <p:nvPr/>
        </p:nvSpPr>
        <p:spPr>
          <a:xfrm>
            <a:off x="3884613" y="3429000"/>
            <a:ext cx="230187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45"/>
          <p:cNvSpPr/>
          <p:nvPr/>
        </p:nvSpPr>
        <p:spPr>
          <a:xfrm>
            <a:off x="2970213" y="3429000"/>
            <a:ext cx="230187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45"/>
          <p:cNvSpPr/>
          <p:nvPr/>
        </p:nvSpPr>
        <p:spPr>
          <a:xfrm>
            <a:off x="4343400" y="29718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45"/>
          <p:cNvSpPr/>
          <p:nvPr/>
        </p:nvSpPr>
        <p:spPr>
          <a:xfrm>
            <a:off x="5257800" y="29718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45"/>
          <p:cNvSpPr/>
          <p:nvPr/>
        </p:nvSpPr>
        <p:spPr>
          <a:xfrm>
            <a:off x="4799013" y="2971800"/>
            <a:ext cx="230187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45"/>
          <p:cNvSpPr/>
          <p:nvPr/>
        </p:nvSpPr>
        <p:spPr>
          <a:xfrm>
            <a:off x="7085013" y="29718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45"/>
          <p:cNvSpPr/>
          <p:nvPr/>
        </p:nvSpPr>
        <p:spPr>
          <a:xfrm>
            <a:off x="6627813" y="2971800"/>
            <a:ext cx="230187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45"/>
          <p:cNvSpPr/>
          <p:nvPr/>
        </p:nvSpPr>
        <p:spPr>
          <a:xfrm>
            <a:off x="6172200" y="29718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45"/>
          <p:cNvSpPr/>
          <p:nvPr/>
        </p:nvSpPr>
        <p:spPr>
          <a:xfrm>
            <a:off x="5713413" y="2971800"/>
            <a:ext cx="230187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45"/>
          <p:cNvSpPr/>
          <p:nvPr/>
        </p:nvSpPr>
        <p:spPr>
          <a:xfrm>
            <a:off x="3429000" y="29718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45"/>
          <p:cNvSpPr/>
          <p:nvPr/>
        </p:nvSpPr>
        <p:spPr>
          <a:xfrm>
            <a:off x="3884613" y="2971800"/>
            <a:ext cx="230187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45"/>
          <p:cNvSpPr/>
          <p:nvPr/>
        </p:nvSpPr>
        <p:spPr>
          <a:xfrm>
            <a:off x="2970213" y="2971800"/>
            <a:ext cx="230187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45"/>
          <p:cNvSpPr/>
          <p:nvPr/>
        </p:nvSpPr>
        <p:spPr>
          <a:xfrm>
            <a:off x="4343400" y="2971800"/>
            <a:ext cx="228600" cy="230188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45"/>
          <p:cNvSpPr/>
          <p:nvPr/>
        </p:nvSpPr>
        <p:spPr>
          <a:xfrm>
            <a:off x="5257800" y="2971800"/>
            <a:ext cx="228600" cy="230188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45"/>
          <p:cNvSpPr/>
          <p:nvPr/>
        </p:nvSpPr>
        <p:spPr>
          <a:xfrm>
            <a:off x="4799013" y="2971800"/>
            <a:ext cx="230187" cy="230188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45"/>
          <p:cNvSpPr/>
          <p:nvPr/>
        </p:nvSpPr>
        <p:spPr>
          <a:xfrm>
            <a:off x="7086600" y="2971800"/>
            <a:ext cx="228600" cy="230188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45"/>
          <p:cNvSpPr/>
          <p:nvPr/>
        </p:nvSpPr>
        <p:spPr>
          <a:xfrm>
            <a:off x="6627813" y="2971800"/>
            <a:ext cx="230187" cy="230188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45"/>
          <p:cNvSpPr/>
          <p:nvPr/>
        </p:nvSpPr>
        <p:spPr>
          <a:xfrm>
            <a:off x="6172200" y="2971800"/>
            <a:ext cx="228600" cy="230188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45"/>
          <p:cNvSpPr/>
          <p:nvPr/>
        </p:nvSpPr>
        <p:spPr>
          <a:xfrm>
            <a:off x="5713413" y="2971800"/>
            <a:ext cx="230187" cy="230188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45"/>
          <p:cNvSpPr/>
          <p:nvPr/>
        </p:nvSpPr>
        <p:spPr>
          <a:xfrm>
            <a:off x="3429000" y="2971800"/>
            <a:ext cx="228600" cy="230188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45"/>
          <p:cNvSpPr/>
          <p:nvPr/>
        </p:nvSpPr>
        <p:spPr>
          <a:xfrm>
            <a:off x="3884613" y="2971800"/>
            <a:ext cx="230187" cy="230188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45"/>
          <p:cNvSpPr/>
          <p:nvPr/>
        </p:nvSpPr>
        <p:spPr>
          <a:xfrm>
            <a:off x="2970213" y="2971800"/>
            <a:ext cx="230187" cy="230188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45"/>
          <p:cNvSpPr/>
          <p:nvPr/>
        </p:nvSpPr>
        <p:spPr>
          <a:xfrm>
            <a:off x="4343400" y="2971800"/>
            <a:ext cx="228600" cy="230188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45"/>
          <p:cNvSpPr/>
          <p:nvPr/>
        </p:nvSpPr>
        <p:spPr>
          <a:xfrm>
            <a:off x="5257800" y="2971800"/>
            <a:ext cx="228600" cy="230188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45"/>
          <p:cNvSpPr/>
          <p:nvPr/>
        </p:nvSpPr>
        <p:spPr>
          <a:xfrm>
            <a:off x="4799013" y="2971800"/>
            <a:ext cx="230187" cy="230188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45"/>
          <p:cNvSpPr/>
          <p:nvPr/>
        </p:nvSpPr>
        <p:spPr>
          <a:xfrm>
            <a:off x="7086600" y="2971800"/>
            <a:ext cx="228600" cy="230188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45"/>
          <p:cNvSpPr/>
          <p:nvPr/>
        </p:nvSpPr>
        <p:spPr>
          <a:xfrm>
            <a:off x="6627813" y="2971800"/>
            <a:ext cx="230187" cy="230188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45"/>
          <p:cNvSpPr/>
          <p:nvPr/>
        </p:nvSpPr>
        <p:spPr>
          <a:xfrm>
            <a:off x="6172200" y="2971800"/>
            <a:ext cx="228600" cy="230188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45"/>
          <p:cNvSpPr/>
          <p:nvPr/>
        </p:nvSpPr>
        <p:spPr>
          <a:xfrm>
            <a:off x="5713413" y="2971800"/>
            <a:ext cx="230187" cy="230188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45"/>
          <p:cNvSpPr/>
          <p:nvPr/>
        </p:nvSpPr>
        <p:spPr>
          <a:xfrm>
            <a:off x="3429000" y="2971800"/>
            <a:ext cx="228600" cy="230188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45"/>
          <p:cNvSpPr/>
          <p:nvPr/>
        </p:nvSpPr>
        <p:spPr>
          <a:xfrm>
            <a:off x="3884613" y="2971800"/>
            <a:ext cx="230187" cy="230188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45"/>
          <p:cNvSpPr/>
          <p:nvPr/>
        </p:nvSpPr>
        <p:spPr>
          <a:xfrm>
            <a:off x="2970213" y="2971800"/>
            <a:ext cx="230187" cy="230188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45"/>
          <p:cNvSpPr/>
          <p:nvPr/>
        </p:nvSpPr>
        <p:spPr>
          <a:xfrm>
            <a:off x="4343400" y="2971800"/>
            <a:ext cx="228600" cy="230188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45"/>
          <p:cNvSpPr/>
          <p:nvPr/>
        </p:nvSpPr>
        <p:spPr>
          <a:xfrm>
            <a:off x="5257800" y="2971800"/>
            <a:ext cx="228600" cy="230188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45"/>
          <p:cNvSpPr/>
          <p:nvPr/>
        </p:nvSpPr>
        <p:spPr>
          <a:xfrm>
            <a:off x="4799013" y="2971800"/>
            <a:ext cx="230187" cy="230188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45"/>
          <p:cNvSpPr/>
          <p:nvPr/>
        </p:nvSpPr>
        <p:spPr>
          <a:xfrm>
            <a:off x="7086600" y="2971800"/>
            <a:ext cx="228600" cy="230188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45"/>
          <p:cNvSpPr/>
          <p:nvPr/>
        </p:nvSpPr>
        <p:spPr>
          <a:xfrm>
            <a:off x="6627813" y="2971800"/>
            <a:ext cx="230187" cy="230188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45"/>
          <p:cNvSpPr/>
          <p:nvPr/>
        </p:nvSpPr>
        <p:spPr>
          <a:xfrm>
            <a:off x="6172200" y="2971800"/>
            <a:ext cx="228600" cy="230188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45"/>
          <p:cNvSpPr/>
          <p:nvPr/>
        </p:nvSpPr>
        <p:spPr>
          <a:xfrm>
            <a:off x="5713413" y="2971800"/>
            <a:ext cx="230187" cy="230188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45"/>
          <p:cNvSpPr/>
          <p:nvPr/>
        </p:nvSpPr>
        <p:spPr>
          <a:xfrm>
            <a:off x="3429000" y="2971800"/>
            <a:ext cx="228600" cy="230188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45"/>
          <p:cNvSpPr/>
          <p:nvPr/>
        </p:nvSpPr>
        <p:spPr>
          <a:xfrm>
            <a:off x="3884613" y="2971800"/>
            <a:ext cx="230187" cy="230188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45"/>
          <p:cNvSpPr/>
          <p:nvPr/>
        </p:nvSpPr>
        <p:spPr>
          <a:xfrm>
            <a:off x="2970213" y="2971800"/>
            <a:ext cx="230187" cy="230188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45"/>
          <p:cNvSpPr/>
          <p:nvPr/>
        </p:nvSpPr>
        <p:spPr>
          <a:xfrm>
            <a:off x="4343400" y="43434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45"/>
          <p:cNvSpPr/>
          <p:nvPr/>
        </p:nvSpPr>
        <p:spPr>
          <a:xfrm>
            <a:off x="5257800" y="43434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45"/>
          <p:cNvSpPr/>
          <p:nvPr/>
        </p:nvSpPr>
        <p:spPr>
          <a:xfrm>
            <a:off x="4799013" y="4343400"/>
            <a:ext cx="230187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45"/>
          <p:cNvSpPr/>
          <p:nvPr/>
        </p:nvSpPr>
        <p:spPr>
          <a:xfrm>
            <a:off x="7085013" y="43434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45"/>
          <p:cNvSpPr/>
          <p:nvPr/>
        </p:nvSpPr>
        <p:spPr>
          <a:xfrm>
            <a:off x="6627813" y="4343400"/>
            <a:ext cx="230187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45"/>
          <p:cNvSpPr/>
          <p:nvPr/>
        </p:nvSpPr>
        <p:spPr>
          <a:xfrm>
            <a:off x="6172200" y="43434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45"/>
          <p:cNvSpPr/>
          <p:nvPr/>
        </p:nvSpPr>
        <p:spPr>
          <a:xfrm>
            <a:off x="5713413" y="4343400"/>
            <a:ext cx="230187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45"/>
          <p:cNvSpPr/>
          <p:nvPr/>
        </p:nvSpPr>
        <p:spPr>
          <a:xfrm>
            <a:off x="3429000" y="43434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45"/>
          <p:cNvSpPr/>
          <p:nvPr/>
        </p:nvSpPr>
        <p:spPr>
          <a:xfrm>
            <a:off x="3884613" y="4343400"/>
            <a:ext cx="230187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45"/>
          <p:cNvSpPr/>
          <p:nvPr/>
        </p:nvSpPr>
        <p:spPr>
          <a:xfrm>
            <a:off x="2970213" y="4343400"/>
            <a:ext cx="230187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45"/>
          <p:cNvSpPr/>
          <p:nvPr/>
        </p:nvSpPr>
        <p:spPr>
          <a:xfrm>
            <a:off x="4343400" y="43434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45"/>
          <p:cNvSpPr/>
          <p:nvPr/>
        </p:nvSpPr>
        <p:spPr>
          <a:xfrm>
            <a:off x="5257800" y="43434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45"/>
          <p:cNvSpPr/>
          <p:nvPr/>
        </p:nvSpPr>
        <p:spPr>
          <a:xfrm>
            <a:off x="4799013" y="4343400"/>
            <a:ext cx="230187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45"/>
          <p:cNvSpPr/>
          <p:nvPr/>
        </p:nvSpPr>
        <p:spPr>
          <a:xfrm>
            <a:off x="7086600" y="43434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45"/>
          <p:cNvSpPr/>
          <p:nvPr/>
        </p:nvSpPr>
        <p:spPr>
          <a:xfrm>
            <a:off x="6627813" y="4343400"/>
            <a:ext cx="230187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45"/>
          <p:cNvSpPr/>
          <p:nvPr/>
        </p:nvSpPr>
        <p:spPr>
          <a:xfrm>
            <a:off x="6172200" y="43434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45"/>
          <p:cNvSpPr/>
          <p:nvPr/>
        </p:nvSpPr>
        <p:spPr>
          <a:xfrm>
            <a:off x="5713413" y="4343400"/>
            <a:ext cx="230187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45"/>
          <p:cNvSpPr/>
          <p:nvPr/>
        </p:nvSpPr>
        <p:spPr>
          <a:xfrm>
            <a:off x="3429000" y="43434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45"/>
          <p:cNvSpPr/>
          <p:nvPr/>
        </p:nvSpPr>
        <p:spPr>
          <a:xfrm>
            <a:off x="3884613" y="4343400"/>
            <a:ext cx="230187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45"/>
          <p:cNvSpPr/>
          <p:nvPr/>
        </p:nvSpPr>
        <p:spPr>
          <a:xfrm>
            <a:off x="2970213" y="4343400"/>
            <a:ext cx="230187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45"/>
          <p:cNvSpPr/>
          <p:nvPr/>
        </p:nvSpPr>
        <p:spPr>
          <a:xfrm>
            <a:off x="4343400" y="43434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45"/>
          <p:cNvSpPr/>
          <p:nvPr/>
        </p:nvSpPr>
        <p:spPr>
          <a:xfrm>
            <a:off x="5257800" y="43434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45"/>
          <p:cNvSpPr/>
          <p:nvPr/>
        </p:nvSpPr>
        <p:spPr>
          <a:xfrm>
            <a:off x="4799013" y="4343400"/>
            <a:ext cx="230187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45"/>
          <p:cNvSpPr/>
          <p:nvPr/>
        </p:nvSpPr>
        <p:spPr>
          <a:xfrm>
            <a:off x="7086600" y="43434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45"/>
          <p:cNvSpPr/>
          <p:nvPr/>
        </p:nvSpPr>
        <p:spPr>
          <a:xfrm>
            <a:off x="6627813" y="4343400"/>
            <a:ext cx="230187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45"/>
          <p:cNvSpPr/>
          <p:nvPr/>
        </p:nvSpPr>
        <p:spPr>
          <a:xfrm>
            <a:off x="6172200" y="43434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45"/>
          <p:cNvSpPr/>
          <p:nvPr/>
        </p:nvSpPr>
        <p:spPr>
          <a:xfrm>
            <a:off x="5713413" y="4343400"/>
            <a:ext cx="230187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45"/>
          <p:cNvSpPr/>
          <p:nvPr/>
        </p:nvSpPr>
        <p:spPr>
          <a:xfrm>
            <a:off x="3429000" y="43434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45"/>
          <p:cNvSpPr/>
          <p:nvPr/>
        </p:nvSpPr>
        <p:spPr>
          <a:xfrm>
            <a:off x="3884613" y="4343400"/>
            <a:ext cx="230187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45"/>
          <p:cNvSpPr/>
          <p:nvPr/>
        </p:nvSpPr>
        <p:spPr>
          <a:xfrm>
            <a:off x="2970213" y="4343400"/>
            <a:ext cx="230187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45"/>
          <p:cNvSpPr/>
          <p:nvPr/>
        </p:nvSpPr>
        <p:spPr>
          <a:xfrm>
            <a:off x="4343400" y="43434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45"/>
          <p:cNvSpPr/>
          <p:nvPr/>
        </p:nvSpPr>
        <p:spPr>
          <a:xfrm>
            <a:off x="5257800" y="43434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45"/>
          <p:cNvSpPr/>
          <p:nvPr/>
        </p:nvSpPr>
        <p:spPr>
          <a:xfrm>
            <a:off x="4799013" y="4343400"/>
            <a:ext cx="230187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45"/>
          <p:cNvSpPr/>
          <p:nvPr/>
        </p:nvSpPr>
        <p:spPr>
          <a:xfrm>
            <a:off x="7086600" y="43434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45"/>
          <p:cNvSpPr/>
          <p:nvPr/>
        </p:nvSpPr>
        <p:spPr>
          <a:xfrm>
            <a:off x="6627813" y="4343400"/>
            <a:ext cx="230187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45"/>
          <p:cNvSpPr/>
          <p:nvPr/>
        </p:nvSpPr>
        <p:spPr>
          <a:xfrm>
            <a:off x="6172200" y="43434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45"/>
          <p:cNvSpPr/>
          <p:nvPr/>
        </p:nvSpPr>
        <p:spPr>
          <a:xfrm>
            <a:off x="5713413" y="4343400"/>
            <a:ext cx="230187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45"/>
          <p:cNvSpPr/>
          <p:nvPr/>
        </p:nvSpPr>
        <p:spPr>
          <a:xfrm>
            <a:off x="3429000" y="4343400"/>
            <a:ext cx="2286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45"/>
          <p:cNvSpPr/>
          <p:nvPr/>
        </p:nvSpPr>
        <p:spPr>
          <a:xfrm>
            <a:off x="3884613" y="4343400"/>
            <a:ext cx="230187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45"/>
          <p:cNvSpPr/>
          <p:nvPr/>
        </p:nvSpPr>
        <p:spPr>
          <a:xfrm>
            <a:off x="2970213" y="4343400"/>
            <a:ext cx="230187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45"/>
          <p:cNvSpPr txBox="1"/>
          <p:nvPr/>
        </p:nvSpPr>
        <p:spPr>
          <a:xfrm>
            <a:off x="4800600" y="5257800"/>
            <a:ext cx="914400" cy="115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5"/>
              <a:buFont typeface="Noto Sans Symbols"/>
              <a:buNone/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DataNodes</a:t>
            </a:r>
            <a:endParaRPr/>
          </a:p>
        </p:txBody>
      </p:sp>
      <p:sp>
        <p:nvSpPr>
          <p:cNvPr id="1120" name="Google Shape;1120;p45"/>
          <p:cNvSpPr/>
          <p:nvPr/>
        </p:nvSpPr>
        <p:spPr>
          <a:xfrm>
            <a:off x="7542213" y="3657600"/>
            <a:ext cx="685800" cy="228600"/>
          </a:xfrm>
          <a:prstGeom prst="leftRightArrow">
            <a:avLst>
              <a:gd fmla="val 50000" name="adj1"/>
              <a:gd fmla="val 59722" name="adj2"/>
            </a:avLst>
          </a:prstGeom>
          <a:solidFill>
            <a:srgbClr val="E6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1" name="Google Shape;1121;p45"/>
          <p:cNvCxnSpPr>
            <a:endCxn id="996" idx="0"/>
          </p:cNvCxnSpPr>
          <p:nvPr/>
        </p:nvCxnSpPr>
        <p:spPr>
          <a:xfrm flipH="1" rot="10800000">
            <a:off x="990463" y="1073150"/>
            <a:ext cx="3535500" cy="1441500"/>
          </a:xfrm>
          <a:prstGeom prst="curvedConnector4">
            <a:avLst>
              <a:gd fmla="val 45669" name="adj1"/>
              <a:gd fmla="val 11586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22" name="Google Shape;1122;p45"/>
          <p:cNvSpPr txBox="1"/>
          <p:nvPr/>
        </p:nvSpPr>
        <p:spPr>
          <a:xfrm rot="-1380000">
            <a:off x="1757363" y="1323975"/>
            <a:ext cx="6540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5"/>
              <a:buFont typeface="Noto Sans Symbols"/>
              <a:buNone/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filename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5"/>
              <a:buFont typeface="Noto Sans Symbols"/>
              <a:buNone/>
            </a:pPr>
            <a:r>
              <a:t/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45"/>
          <p:cNvSpPr txBox="1"/>
          <p:nvPr/>
        </p:nvSpPr>
        <p:spPr>
          <a:xfrm rot="-960000">
            <a:off x="2209800" y="2209800"/>
            <a:ext cx="1020763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5"/>
              <a:buFont typeface="Noto Sans Symbols"/>
              <a:buNone/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BlckId, DataNodes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5"/>
              <a:buFont typeface="Noto Sans Symbols"/>
              <a:buNone/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cxnSp>
        <p:nvCxnSpPr>
          <p:cNvPr id="1124" name="Google Shape;1124;p45"/>
          <p:cNvCxnSpPr/>
          <p:nvPr/>
        </p:nvCxnSpPr>
        <p:spPr>
          <a:xfrm flipH="1" rot="10800000">
            <a:off x="2057400" y="1168400"/>
            <a:ext cx="620713" cy="660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1125" name="Google Shape;1125;p45"/>
          <p:cNvCxnSpPr/>
          <p:nvPr/>
        </p:nvCxnSpPr>
        <p:spPr>
          <a:xfrm flipH="1">
            <a:off x="2209800" y="2133600"/>
            <a:ext cx="604838" cy="20796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1126" name="Google Shape;1126;p45"/>
          <p:cNvCxnSpPr>
            <a:stCxn id="982" idx="5"/>
          </p:cNvCxnSpPr>
          <p:nvPr/>
        </p:nvCxnSpPr>
        <p:spPr>
          <a:xfrm flipH="1" rot="-5400000">
            <a:off x="1864852" y="2399826"/>
            <a:ext cx="496800" cy="17670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27" name="Google Shape;1127;p45"/>
          <p:cNvSpPr txBox="1"/>
          <p:nvPr/>
        </p:nvSpPr>
        <p:spPr>
          <a:xfrm rot="480000">
            <a:off x="1524000" y="3505200"/>
            <a:ext cx="555625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5"/>
              <a:buFont typeface="Noto Sans Symbols"/>
              <a:buNone/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3.Read data</a:t>
            </a:r>
            <a:endParaRPr/>
          </a:p>
        </p:txBody>
      </p:sp>
      <p:sp>
        <p:nvSpPr>
          <p:cNvPr id="1128" name="Google Shape;1128;p45"/>
          <p:cNvSpPr txBox="1"/>
          <p:nvPr/>
        </p:nvSpPr>
        <p:spPr>
          <a:xfrm>
            <a:off x="6096000" y="935038"/>
            <a:ext cx="9144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5"/>
              <a:buFont typeface="Noto Sans Symbols"/>
              <a:buNone/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 Membership</a:t>
            </a:r>
            <a:endParaRPr/>
          </a:p>
        </p:txBody>
      </p:sp>
      <p:sp>
        <p:nvSpPr>
          <p:cNvPr id="1129" name="Google Shape;1129;p45"/>
          <p:cNvSpPr txBox="1"/>
          <p:nvPr/>
        </p:nvSpPr>
        <p:spPr>
          <a:xfrm>
            <a:off x="7391400" y="3886200"/>
            <a:ext cx="914400" cy="115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5"/>
              <a:buFont typeface="Noto Sans Symbols"/>
              <a:buNone/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 Membership</a:t>
            </a:r>
            <a:endParaRPr/>
          </a:p>
        </p:txBody>
      </p:sp>
      <p:sp>
        <p:nvSpPr>
          <p:cNvPr id="1130" name="Google Shape;1130;p45"/>
          <p:cNvSpPr txBox="1"/>
          <p:nvPr/>
        </p:nvSpPr>
        <p:spPr>
          <a:xfrm>
            <a:off x="220255" y="5393282"/>
            <a:ext cx="3036887" cy="887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NameNode : Maps a file to a file-id and list of MapNodes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DataNode  : Maps a block-id to a physical location on disk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SecondaryNameNode: Periodic merge of Transaction log</a:t>
            </a:r>
            <a:endParaRPr/>
          </a:p>
        </p:txBody>
      </p:sp>
      <p:cxnSp>
        <p:nvCxnSpPr>
          <p:cNvPr id="1131" name="Google Shape;1131;p45"/>
          <p:cNvCxnSpPr/>
          <p:nvPr/>
        </p:nvCxnSpPr>
        <p:spPr>
          <a:xfrm flipH="1">
            <a:off x="4516438" y="1625600"/>
            <a:ext cx="9525" cy="5349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4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Distributed File System</a:t>
            </a:r>
            <a:endParaRPr/>
          </a:p>
        </p:txBody>
      </p:sp>
      <p:sp>
        <p:nvSpPr>
          <p:cNvPr id="1137" name="Google Shape;1137;p4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Single Namespace for entire cluster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Data Coherency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	– Write-once-read-many access model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	– Client can only append to existing files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Files are broken up into blocks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	– Typically 128 MB block size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	– Each block replicated on multiple DataNodes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Intelligent Client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	– Client can find location of blocks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	– Client accesses data directly from DataNode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FSArchitecture" id="1142" name="Google Shape;114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14300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4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NameNode Metadata</a:t>
            </a:r>
            <a:endParaRPr/>
          </a:p>
        </p:txBody>
      </p:sp>
      <p:sp>
        <p:nvSpPr>
          <p:cNvPr id="1148" name="Google Shape;1148;p4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Meta-data in Memory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	– The entire metadata is in main memory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	– No demand paging of meta-data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Types of Metadata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	– List of files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	– List of Blocks for each file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	– List of DataNodes for each block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	– File attributes, e.g creation time, replication factor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A Transaction Log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	– Records file creations, file deletions. etc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How to leverage a number of 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cheap off-the-shelf computers?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6.jpg" id="200" name="Google Shape;20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999" y="1295400"/>
            <a:ext cx="7631113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"/>
          <p:cNvSpPr txBox="1"/>
          <p:nvPr/>
        </p:nvSpPr>
        <p:spPr>
          <a:xfrm>
            <a:off x="990600" y="6596390"/>
            <a:ext cx="744306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86A644"/>
                </a:solidFill>
                <a:latin typeface="Calibri"/>
                <a:ea typeface="Calibri"/>
                <a:cs typeface="Calibri"/>
                <a:sym typeface="Calibri"/>
              </a:rPr>
              <a:t>Image from http://wiki.apache.org/hadoop-data/attachments/HadoopPresentations/attachments/aw-apachecon-eu-2009.pdf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4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Namenode Responsibilities</a:t>
            </a:r>
            <a:endParaRPr/>
          </a:p>
        </p:txBody>
      </p:sp>
      <p:sp>
        <p:nvSpPr>
          <p:cNvPr id="1156" name="Google Shape;1156;p49"/>
          <p:cNvSpPr txBox="1"/>
          <p:nvPr>
            <p:ph idx="1" type="body"/>
          </p:nvPr>
        </p:nvSpPr>
        <p:spPr>
          <a:xfrm>
            <a:off x="4572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Managing the file system namespace: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/>
              <a:t>Holds file/directory structure, metadata, file-to-block mapping, access permissions, etc.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Coordinating file operations: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/>
              <a:t>Directs clients to datanodes for reads and writes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/>
              <a:t>No data is moved through the namenode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Maintaining overall health: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/>
              <a:t>Periodic communication with the datanodes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/>
              <a:t>Block re-replication and rebalancing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/>
              <a:t>Garbage collection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5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DataNode</a:t>
            </a:r>
            <a:endParaRPr/>
          </a:p>
        </p:txBody>
      </p:sp>
      <p:sp>
        <p:nvSpPr>
          <p:cNvPr id="1162" name="Google Shape;1162;p5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A Block Server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	– Stores data in the local file system (e.g. ext3)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	– Stores meta-data of a block (e.g. CRC)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	– Serves data and meta-data to Clients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Block Report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	– Periodically sends a report of all existing blocks to the NameNode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Facilitates Pipelining of Data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	– Forwards data to other specified DataNodes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5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Block Placement</a:t>
            </a:r>
            <a:endParaRPr/>
          </a:p>
        </p:txBody>
      </p:sp>
      <p:sp>
        <p:nvSpPr>
          <p:cNvPr id="1168" name="Google Shape;1168;p5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Current Strategy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	</a:t>
            </a:r>
            <a:r>
              <a:rPr lang="en-US" sz="2400"/>
              <a:t>-- One replica on local node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	-- Second replica on a remote rack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	-- Third replica on same remote rack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	-- Additional replicas are randomly placed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Clients read from nearest replica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Would like to make this policy pluggable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5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Correctness</a:t>
            </a:r>
            <a:endParaRPr/>
          </a:p>
        </p:txBody>
      </p:sp>
      <p:sp>
        <p:nvSpPr>
          <p:cNvPr id="1174" name="Google Shape;1174;p5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Use Checksums to validate data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	– </a:t>
            </a:r>
            <a:r>
              <a:rPr lang="en-US" sz="2400"/>
              <a:t>Use CRC32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File Creation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	– </a:t>
            </a:r>
            <a:r>
              <a:rPr lang="en-US" sz="2400"/>
              <a:t>Client computes checksum per 512 byte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	– DataNode stores the checksum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File access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	– </a:t>
            </a:r>
            <a:r>
              <a:rPr lang="en-US" sz="2400"/>
              <a:t>Client retrieves the data and checksum from DataNode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	– If Validation fails, Client tries other replicas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5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NameNode Failure</a:t>
            </a:r>
            <a:endParaRPr/>
          </a:p>
        </p:txBody>
      </p:sp>
      <p:sp>
        <p:nvSpPr>
          <p:cNvPr id="1180" name="Google Shape;1180;p5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A single point of failure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Transaction Log stored in multiple directories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	– </a:t>
            </a:r>
            <a:r>
              <a:rPr lang="en-US" sz="2400"/>
              <a:t>A directory on the local file system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	– A directory on a remote file system (NFS/CIFS)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Need to develop a real HA solution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Putting everything together…</a:t>
            </a:r>
            <a:endParaRPr/>
          </a:p>
        </p:txBody>
      </p:sp>
      <p:sp>
        <p:nvSpPr>
          <p:cNvPr id="1186" name="Google Shape;1186;p54"/>
          <p:cNvSpPr/>
          <p:nvPr/>
        </p:nvSpPr>
        <p:spPr>
          <a:xfrm>
            <a:off x="4724400" y="1981200"/>
            <a:ext cx="1981200" cy="91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54"/>
          <p:cNvSpPr/>
          <p:nvPr/>
        </p:nvSpPr>
        <p:spPr>
          <a:xfrm>
            <a:off x="4724400" y="2286000"/>
            <a:ext cx="1981200" cy="60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54"/>
          <p:cNvSpPr/>
          <p:nvPr/>
        </p:nvSpPr>
        <p:spPr>
          <a:xfrm>
            <a:off x="2590800" y="1981200"/>
            <a:ext cx="1981200" cy="91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p54"/>
          <p:cNvSpPr/>
          <p:nvPr/>
        </p:nvSpPr>
        <p:spPr>
          <a:xfrm>
            <a:off x="3657600" y="3352800"/>
            <a:ext cx="1981200" cy="160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p54"/>
          <p:cNvSpPr/>
          <p:nvPr/>
        </p:nvSpPr>
        <p:spPr>
          <a:xfrm>
            <a:off x="5715000" y="3352800"/>
            <a:ext cx="1981200" cy="160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p54"/>
          <p:cNvSpPr/>
          <p:nvPr/>
        </p:nvSpPr>
        <p:spPr>
          <a:xfrm>
            <a:off x="1600200" y="3352800"/>
            <a:ext cx="1981200" cy="160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2" name="Google Shape;1192;p54"/>
          <p:cNvCxnSpPr>
            <a:stCxn id="1193" idx="2"/>
            <a:endCxn id="1194" idx="0"/>
          </p:cNvCxnSpPr>
          <p:nvPr/>
        </p:nvCxnSpPr>
        <p:spPr>
          <a:xfrm flipH="1">
            <a:off x="2590800" y="2743200"/>
            <a:ext cx="990600" cy="1143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195" name="Google Shape;1195;p54"/>
          <p:cNvCxnSpPr>
            <a:stCxn id="1193" idx="2"/>
            <a:endCxn id="1196" idx="0"/>
          </p:cNvCxnSpPr>
          <p:nvPr/>
        </p:nvCxnSpPr>
        <p:spPr>
          <a:xfrm>
            <a:off x="3581400" y="2743200"/>
            <a:ext cx="1066800" cy="1143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197" name="Google Shape;1197;p54"/>
          <p:cNvCxnSpPr>
            <a:stCxn id="1193" idx="2"/>
            <a:endCxn id="1198" idx="0"/>
          </p:cNvCxnSpPr>
          <p:nvPr/>
        </p:nvCxnSpPr>
        <p:spPr>
          <a:xfrm>
            <a:off x="3581400" y="2743200"/>
            <a:ext cx="3124200" cy="1143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199" name="Google Shape;1199;p54"/>
          <p:cNvCxnSpPr>
            <a:stCxn id="1200" idx="2"/>
            <a:endCxn id="1201" idx="0"/>
          </p:cNvCxnSpPr>
          <p:nvPr/>
        </p:nvCxnSpPr>
        <p:spPr>
          <a:xfrm flipH="1">
            <a:off x="2590800" y="2743200"/>
            <a:ext cx="3124200" cy="762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dash"/>
            <a:round/>
            <a:headEnd len="med" w="med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02" name="Google Shape;1202;p54"/>
          <p:cNvCxnSpPr>
            <a:stCxn id="1200" idx="2"/>
            <a:endCxn id="1203" idx="0"/>
          </p:cNvCxnSpPr>
          <p:nvPr/>
        </p:nvCxnSpPr>
        <p:spPr>
          <a:xfrm flipH="1">
            <a:off x="4648200" y="2743200"/>
            <a:ext cx="1066800" cy="762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dash"/>
            <a:round/>
            <a:headEnd len="med" w="med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04" name="Google Shape;1204;p54"/>
          <p:cNvCxnSpPr>
            <a:stCxn id="1200" idx="2"/>
            <a:endCxn id="1205" idx="0"/>
          </p:cNvCxnSpPr>
          <p:nvPr/>
        </p:nvCxnSpPr>
        <p:spPr>
          <a:xfrm>
            <a:off x="5715000" y="2743200"/>
            <a:ext cx="990600" cy="762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dash"/>
            <a:round/>
            <a:headEnd len="med" w="med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206" name="Google Shape;1206;p54"/>
          <p:cNvSpPr/>
          <p:nvPr/>
        </p:nvSpPr>
        <p:spPr>
          <a:xfrm>
            <a:off x="1752600" y="3886200"/>
            <a:ext cx="1676400" cy="609600"/>
          </a:xfrm>
          <a:prstGeom prst="rect">
            <a:avLst/>
          </a:prstGeom>
          <a:gradFill>
            <a:gsLst>
              <a:gs pos="0">
                <a:srgbClr val="000000"/>
              </a:gs>
              <a:gs pos="35000">
                <a:srgbClr val="000000"/>
              </a:gs>
              <a:gs pos="100000">
                <a:srgbClr val="000000"/>
              </a:gs>
            </a:gsLst>
            <a:lin ang="162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p54"/>
          <p:cNvSpPr/>
          <p:nvPr/>
        </p:nvSpPr>
        <p:spPr>
          <a:xfrm>
            <a:off x="1752600" y="3886200"/>
            <a:ext cx="1676400" cy="304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datanode daemon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p54"/>
          <p:cNvSpPr/>
          <p:nvPr/>
        </p:nvSpPr>
        <p:spPr>
          <a:xfrm>
            <a:off x="1752600" y="4191000"/>
            <a:ext cx="1676400" cy="30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 file system</a:t>
            </a:r>
            <a:endParaRPr/>
          </a:p>
        </p:txBody>
      </p:sp>
      <p:sp>
        <p:nvSpPr>
          <p:cNvPr id="1208" name="Google Shape;1208;p54"/>
          <p:cNvSpPr/>
          <p:nvPr/>
        </p:nvSpPr>
        <p:spPr>
          <a:xfrm>
            <a:off x="2022902" y="4572001"/>
            <a:ext cx="304800" cy="304800"/>
          </a:xfrm>
          <a:prstGeom prst="flowChartMagneticDisk">
            <a:avLst/>
          </a:prstGeom>
          <a:gradFill>
            <a:gsLst>
              <a:gs pos="0">
                <a:srgbClr val="000000"/>
              </a:gs>
              <a:gs pos="35000">
                <a:srgbClr val="000000"/>
              </a:gs>
              <a:gs pos="100000">
                <a:srgbClr val="000000"/>
              </a:gs>
            </a:gsLst>
            <a:lin ang="162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9" name="Google Shape;1209;p54"/>
          <p:cNvSpPr/>
          <p:nvPr/>
        </p:nvSpPr>
        <p:spPr>
          <a:xfrm>
            <a:off x="2556302" y="4572001"/>
            <a:ext cx="304800" cy="304800"/>
          </a:xfrm>
          <a:prstGeom prst="flowChartMagneticDisk">
            <a:avLst/>
          </a:prstGeom>
          <a:gradFill>
            <a:gsLst>
              <a:gs pos="0">
                <a:srgbClr val="000000"/>
              </a:gs>
              <a:gs pos="35000">
                <a:srgbClr val="000000"/>
              </a:gs>
              <a:gs pos="100000">
                <a:srgbClr val="000000"/>
              </a:gs>
            </a:gsLst>
            <a:lin ang="162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0" name="Google Shape;1210;p54"/>
          <p:cNvCxnSpPr/>
          <p:nvPr/>
        </p:nvCxnSpPr>
        <p:spPr>
          <a:xfrm rot="5400000">
            <a:off x="1756203" y="4610101"/>
            <a:ext cx="228600" cy="31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1" name="Google Shape;1211;p54"/>
          <p:cNvCxnSpPr>
            <a:endCxn id="1208" idx="2"/>
          </p:cNvCxnSpPr>
          <p:nvPr/>
        </p:nvCxnSpPr>
        <p:spPr>
          <a:xfrm>
            <a:off x="1870502" y="4722901"/>
            <a:ext cx="152400" cy="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2" name="Google Shape;1212;p54"/>
          <p:cNvCxnSpPr/>
          <p:nvPr/>
        </p:nvCxnSpPr>
        <p:spPr>
          <a:xfrm rot="5400000">
            <a:off x="2289603" y="4608513"/>
            <a:ext cx="228600" cy="31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3" name="Google Shape;1213;p54"/>
          <p:cNvCxnSpPr/>
          <p:nvPr/>
        </p:nvCxnSpPr>
        <p:spPr>
          <a:xfrm>
            <a:off x="2403902" y="4722814"/>
            <a:ext cx="152400" cy="31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4" name="Google Shape;1214;p54"/>
          <p:cNvSpPr txBox="1"/>
          <p:nvPr/>
        </p:nvSpPr>
        <p:spPr>
          <a:xfrm>
            <a:off x="3013502" y="4538664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1201" name="Google Shape;1201;p54"/>
          <p:cNvSpPr/>
          <p:nvPr/>
        </p:nvSpPr>
        <p:spPr>
          <a:xfrm>
            <a:off x="1752600" y="3505200"/>
            <a:ext cx="1676400" cy="304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tasktracker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p54"/>
          <p:cNvSpPr/>
          <p:nvPr/>
        </p:nvSpPr>
        <p:spPr>
          <a:xfrm>
            <a:off x="1600200" y="4953000"/>
            <a:ext cx="1981200" cy="304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slave node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Google Shape;1216;p54"/>
          <p:cNvSpPr/>
          <p:nvPr/>
        </p:nvSpPr>
        <p:spPr>
          <a:xfrm>
            <a:off x="3810000" y="3886200"/>
            <a:ext cx="1676400" cy="609600"/>
          </a:xfrm>
          <a:prstGeom prst="rect">
            <a:avLst/>
          </a:prstGeom>
          <a:gradFill>
            <a:gsLst>
              <a:gs pos="0">
                <a:srgbClr val="000000"/>
              </a:gs>
              <a:gs pos="35000">
                <a:srgbClr val="000000"/>
              </a:gs>
              <a:gs pos="100000">
                <a:srgbClr val="000000"/>
              </a:gs>
            </a:gsLst>
            <a:lin ang="162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p54"/>
          <p:cNvSpPr/>
          <p:nvPr/>
        </p:nvSpPr>
        <p:spPr>
          <a:xfrm>
            <a:off x="3810000" y="3886200"/>
            <a:ext cx="1676400" cy="304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datanode daemon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p54"/>
          <p:cNvSpPr/>
          <p:nvPr/>
        </p:nvSpPr>
        <p:spPr>
          <a:xfrm>
            <a:off x="3810000" y="4191000"/>
            <a:ext cx="1676400" cy="30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 file system</a:t>
            </a:r>
            <a:endParaRPr/>
          </a:p>
        </p:txBody>
      </p:sp>
      <p:sp>
        <p:nvSpPr>
          <p:cNvPr id="1218" name="Google Shape;1218;p54"/>
          <p:cNvSpPr/>
          <p:nvPr/>
        </p:nvSpPr>
        <p:spPr>
          <a:xfrm>
            <a:off x="4080302" y="4572001"/>
            <a:ext cx="304800" cy="304800"/>
          </a:xfrm>
          <a:prstGeom prst="flowChartMagneticDisk">
            <a:avLst/>
          </a:prstGeom>
          <a:gradFill>
            <a:gsLst>
              <a:gs pos="0">
                <a:srgbClr val="000000"/>
              </a:gs>
              <a:gs pos="35000">
                <a:srgbClr val="000000"/>
              </a:gs>
              <a:gs pos="100000">
                <a:srgbClr val="000000"/>
              </a:gs>
            </a:gsLst>
            <a:lin ang="162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54"/>
          <p:cNvSpPr/>
          <p:nvPr/>
        </p:nvSpPr>
        <p:spPr>
          <a:xfrm>
            <a:off x="4613702" y="4572001"/>
            <a:ext cx="304800" cy="304800"/>
          </a:xfrm>
          <a:prstGeom prst="flowChartMagneticDisk">
            <a:avLst/>
          </a:prstGeom>
          <a:gradFill>
            <a:gsLst>
              <a:gs pos="0">
                <a:srgbClr val="000000"/>
              </a:gs>
              <a:gs pos="35000">
                <a:srgbClr val="000000"/>
              </a:gs>
              <a:gs pos="100000">
                <a:srgbClr val="000000"/>
              </a:gs>
            </a:gsLst>
            <a:lin ang="162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0" name="Google Shape;1220;p54"/>
          <p:cNvCxnSpPr/>
          <p:nvPr/>
        </p:nvCxnSpPr>
        <p:spPr>
          <a:xfrm rot="5400000">
            <a:off x="3813603" y="4610101"/>
            <a:ext cx="228600" cy="31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1" name="Google Shape;1221;p54"/>
          <p:cNvCxnSpPr>
            <a:endCxn id="1218" idx="2"/>
          </p:cNvCxnSpPr>
          <p:nvPr/>
        </p:nvCxnSpPr>
        <p:spPr>
          <a:xfrm>
            <a:off x="3927902" y="4722901"/>
            <a:ext cx="152400" cy="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2" name="Google Shape;1222;p54"/>
          <p:cNvCxnSpPr/>
          <p:nvPr/>
        </p:nvCxnSpPr>
        <p:spPr>
          <a:xfrm rot="5400000">
            <a:off x="4347003" y="4608513"/>
            <a:ext cx="228600" cy="31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3" name="Google Shape;1223;p54"/>
          <p:cNvCxnSpPr/>
          <p:nvPr/>
        </p:nvCxnSpPr>
        <p:spPr>
          <a:xfrm>
            <a:off x="4461302" y="4722814"/>
            <a:ext cx="152400" cy="31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4" name="Google Shape;1224;p54"/>
          <p:cNvSpPr txBox="1"/>
          <p:nvPr/>
        </p:nvSpPr>
        <p:spPr>
          <a:xfrm>
            <a:off x="5070902" y="4538664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1203" name="Google Shape;1203;p54"/>
          <p:cNvSpPr/>
          <p:nvPr/>
        </p:nvSpPr>
        <p:spPr>
          <a:xfrm>
            <a:off x="3810000" y="3505200"/>
            <a:ext cx="1676400" cy="304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tasktracker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54"/>
          <p:cNvSpPr/>
          <p:nvPr/>
        </p:nvSpPr>
        <p:spPr>
          <a:xfrm>
            <a:off x="3657600" y="4953000"/>
            <a:ext cx="1981200" cy="304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slave node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54"/>
          <p:cNvSpPr/>
          <p:nvPr/>
        </p:nvSpPr>
        <p:spPr>
          <a:xfrm>
            <a:off x="5867400" y="3886200"/>
            <a:ext cx="1676400" cy="609600"/>
          </a:xfrm>
          <a:prstGeom prst="rect">
            <a:avLst/>
          </a:prstGeom>
          <a:gradFill>
            <a:gsLst>
              <a:gs pos="0">
                <a:srgbClr val="000000"/>
              </a:gs>
              <a:gs pos="35000">
                <a:srgbClr val="000000"/>
              </a:gs>
              <a:gs pos="100000">
                <a:srgbClr val="000000"/>
              </a:gs>
            </a:gsLst>
            <a:lin ang="162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54"/>
          <p:cNvSpPr/>
          <p:nvPr/>
        </p:nvSpPr>
        <p:spPr>
          <a:xfrm>
            <a:off x="5867400" y="3886200"/>
            <a:ext cx="1676400" cy="304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datanode daemon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54"/>
          <p:cNvSpPr/>
          <p:nvPr/>
        </p:nvSpPr>
        <p:spPr>
          <a:xfrm>
            <a:off x="5867400" y="4191000"/>
            <a:ext cx="1676400" cy="30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 file system</a:t>
            </a:r>
            <a:endParaRPr/>
          </a:p>
        </p:txBody>
      </p:sp>
      <p:sp>
        <p:nvSpPr>
          <p:cNvPr id="1228" name="Google Shape;1228;p54"/>
          <p:cNvSpPr/>
          <p:nvPr/>
        </p:nvSpPr>
        <p:spPr>
          <a:xfrm>
            <a:off x="6137702" y="4572001"/>
            <a:ext cx="304800" cy="304800"/>
          </a:xfrm>
          <a:prstGeom prst="flowChartMagneticDisk">
            <a:avLst/>
          </a:prstGeom>
          <a:gradFill>
            <a:gsLst>
              <a:gs pos="0">
                <a:srgbClr val="000000"/>
              </a:gs>
              <a:gs pos="35000">
                <a:srgbClr val="000000"/>
              </a:gs>
              <a:gs pos="100000">
                <a:srgbClr val="000000"/>
              </a:gs>
            </a:gsLst>
            <a:lin ang="162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54"/>
          <p:cNvSpPr/>
          <p:nvPr/>
        </p:nvSpPr>
        <p:spPr>
          <a:xfrm>
            <a:off x="6671102" y="4572001"/>
            <a:ext cx="304800" cy="304800"/>
          </a:xfrm>
          <a:prstGeom prst="flowChartMagneticDisk">
            <a:avLst/>
          </a:prstGeom>
          <a:gradFill>
            <a:gsLst>
              <a:gs pos="0">
                <a:srgbClr val="000000"/>
              </a:gs>
              <a:gs pos="35000">
                <a:srgbClr val="000000"/>
              </a:gs>
              <a:gs pos="100000">
                <a:srgbClr val="000000"/>
              </a:gs>
            </a:gsLst>
            <a:lin ang="162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0" name="Google Shape;1230;p54"/>
          <p:cNvCxnSpPr/>
          <p:nvPr/>
        </p:nvCxnSpPr>
        <p:spPr>
          <a:xfrm rot="5400000">
            <a:off x="5871003" y="4610101"/>
            <a:ext cx="228600" cy="31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1" name="Google Shape;1231;p54"/>
          <p:cNvCxnSpPr>
            <a:endCxn id="1228" idx="2"/>
          </p:cNvCxnSpPr>
          <p:nvPr/>
        </p:nvCxnSpPr>
        <p:spPr>
          <a:xfrm>
            <a:off x="5985302" y="4722901"/>
            <a:ext cx="152400" cy="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2" name="Google Shape;1232;p54"/>
          <p:cNvCxnSpPr/>
          <p:nvPr/>
        </p:nvCxnSpPr>
        <p:spPr>
          <a:xfrm rot="5400000">
            <a:off x="6404403" y="4608513"/>
            <a:ext cx="228600" cy="31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3" name="Google Shape;1233;p54"/>
          <p:cNvCxnSpPr/>
          <p:nvPr/>
        </p:nvCxnSpPr>
        <p:spPr>
          <a:xfrm>
            <a:off x="6518702" y="4722814"/>
            <a:ext cx="152400" cy="31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4" name="Google Shape;1234;p54"/>
          <p:cNvSpPr txBox="1"/>
          <p:nvPr/>
        </p:nvSpPr>
        <p:spPr>
          <a:xfrm>
            <a:off x="7128302" y="4538664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1205" name="Google Shape;1205;p54"/>
          <p:cNvSpPr/>
          <p:nvPr/>
        </p:nvSpPr>
        <p:spPr>
          <a:xfrm>
            <a:off x="5867400" y="3505200"/>
            <a:ext cx="1676400" cy="304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tasktracker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54"/>
          <p:cNvSpPr/>
          <p:nvPr/>
        </p:nvSpPr>
        <p:spPr>
          <a:xfrm>
            <a:off x="5715000" y="4953000"/>
            <a:ext cx="1981200" cy="304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slave node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54"/>
          <p:cNvSpPr/>
          <p:nvPr/>
        </p:nvSpPr>
        <p:spPr>
          <a:xfrm>
            <a:off x="2590800" y="1981200"/>
            <a:ext cx="1981200" cy="304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namenode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54"/>
          <p:cNvSpPr/>
          <p:nvPr/>
        </p:nvSpPr>
        <p:spPr>
          <a:xfrm>
            <a:off x="2590800" y="2286000"/>
            <a:ext cx="1981200" cy="60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Google Shape;1193;p54"/>
          <p:cNvSpPr/>
          <p:nvPr/>
        </p:nvSpPr>
        <p:spPr>
          <a:xfrm>
            <a:off x="2743200" y="2438400"/>
            <a:ext cx="1676400" cy="3048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namenode daemon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54"/>
          <p:cNvSpPr/>
          <p:nvPr/>
        </p:nvSpPr>
        <p:spPr>
          <a:xfrm>
            <a:off x="4724400" y="1981200"/>
            <a:ext cx="1981200" cy="304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job submission node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54"/>
          <p:cNvSpPr/>
          <p:nvPr/>
        </p:nvSpPr>
        <p:spPr>
          <a:xfrm>
            <a:off x="4876800" y="2438400"/>
            <a:ext cx="1676400" cy="3048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jobtracker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MapReduce Data Flow </a:t>
            </a:r>
            <a:endParaRPr/>
          </a:p>
        </p:txBody>
      </p:sp>
      <p:pic>
        <p:nvPicPr>
          <p:cNvPr id="1244" name="Google Shape;124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" y="1524000"/>
            <a:ext cx="8343900" cy="4599842"/>
          </a:xfrm>
          <a:prstGeom prst="rect">
            <a:avLst/>
          </a:prstGeom>
          <a:noFill/>
          <a:ln>
            <a:noFill/>
          </a:ln>
        </p:spPr>
      </p:pic>
      <p:sp>
        <p:nvSpPr>
          <p:cNvPr id="1245" name="Google Shape;1245;p55"/>
          <p:cNvSpPr txBox="1"/>
          <p:nvPr/>
        </p:nvSpPr>
        <p:spPr>
          <a:xfrm>
            <a:off x="1143000" y="6248400"/>
            <a:ext cx="74189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is from Hadoop, The Definitive Guide, 2</a:t>
            </a:r>
            <a:r>
              <a:rPr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Edition, Tom White, O’Reilly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251" name="Google Shape;125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" y="0"/>
            <a:ext cx="843882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2" name="Google Shape;1252;p56"/>
          <p:cNvSpPr txBox="1"/>
          <p:nvPr/>
        </p:nvSpPr>
        <p:spPr>
          <a:xfrm>
            <a:off x="-76200" y="6031468"/>
            <a:ext cx="53852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is from Hadoop, The Definitive Guide, 2</a:t>
            </a:r>
            <a:r>
              <a:rPr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Edition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7" name="Google Shape;1257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3848" y="571500"/>
            <a:ext cx="59055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8" name="Google Shape;1258;p57"/>
          <p:cNvSpPr txBox="1"/>
          <p:nvPr/>
        </p:nvSpPr>
        <p:spPr>
          <a:xfrm>
            <a:off x="101167" y="6183868"/>
            <a:ext cx="53852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is from Hadoop, The Definitive Guide, 2</a:t>
            </a:r>
            <a:r>
              <a:rPr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Edition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Divide and Conquer</a:t>
            </a:r>
            <a:endParaRPr/>
          </a:p>
        </p:txBody>
      </p:sp>
      <p:sp>
        <p:nvSpPr>
          <p:cNvPr id="207" name="Google Shape;207;p5"/>
          <p:cNvSpPr/>
          <p:nvPr/>
        </p:nvSpPr>
        <p:spPr>
          <a:xfrm>
            <a:off x="2057400" y="1676400"/>
            <a:ext cx="3505200" cy="3810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“Work”</a:t>
            </a:r>
            <a:endParaRPr/>
          </a:p>
        </p:txBody>
      </p:sp>
      <p:sp>
        <p:nvSpPr>
          <p:cNvPr id="208" name="Google Shape;208;p5"/>
          <p:cNvSpPr/>
          <p:nvPr/>
        </p:nvSpPr>
        <p:spPr>
          <a:xfrm>
            <a:off x="1447800" y="2819400"/>
            <a:ext cx="1219200" cy="3810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i="1" lang="en-US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209" name="Google Shape;209;p5"/>
          <p:cNvCxnSpPr/>
          <p:nvPr/>
        </p:nvCxnSpPr>
        <p:spPr>
          <a:xfrm rot="5400000">
            <a:off x="3504407" y="2439194"/>
            <a:ext cx="609600" cy="1587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5"/>
          <p:cNvCxnSpPr/>
          <p:nvPr/>
        </p:nvCxnSpPr>
        <p:spPr>
          <a:xfrm>
            <a:off x="4572000" y="2133600"/>
            <a:ext cx="762000" cy="6096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5"/>
          <p:cNvCxnSpPr/>
          <p:nvPr/>
        </p:nvCxnSpPr>
        <p:spPr>
          <a:xfrm flipH="1">
            <a:off x="2286000" y="2133600"/>
            <a:ext cx="762000" cy="6096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5"/>
          <p:cNvSpPr/>
          <p:nvPr/>
        </p:nvSpPr>
        <p:spPr>
          <a:xfrm>
            <a:off x="3200400" y="2819400"/>
            <a:ext cx="1219200" cy="3810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i="1" lang="en-US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13" name="Google Shape;213;p5"/>
          <p:cNvSpPr/>
          <p:nvPr/>
        </p:nvSpPr>
        <p:spPr>
          <a:xfrm>
            <a:off x="4876800" y="2819400"/>
            <a:ext cx="1219200" cy="3810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i="1" lang="en-US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14" name="Google Shape;214;p5"/>
          <p:cNvSpPr/>
          <p:nvPr/>
        </p:nvSpPr>
        <p:spPr>
          <a:xfrm>
            <a:off x="1447800" y="4038600"/>
            <a:ext cx="1219200" cy="3810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aseline="-25000" i="1" lang="en-US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15" name="Google Shape;215;p5"/>
          <p:cNvSpPr/>
          <p:nvPr/>
        </p:nvSpPr>
        <p:spPr>
          <a:xfrm>
            <a:off x="3200400" y="4038600"/>
            <a:ext cx="1219200" cy="3810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aseline="-25000" i="1" lang="en-US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16" name="Google Shape;216;p5"/>
          <p:cNvSpPr/>
          <p:nvPr/>
        </p:nvSpPr>
        <p:spPr>
          <a:xfrm>
            <a:off x="4876800" y="4038600"/>
            <a:ext cx="1219200" cy="3810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aseline="-25000" i="1" lang="en-US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cxnSp>
        <p:nvCxnSpPr>
          <p:cNvPr id="217" name="Google Shape;217;p5"/>
          <p:cNvCxnSpPr/>
          <p:nvPr/>
        </p:nvCxnSpPr>
        <p:spPr>
          <a:xfrm rot="5400000">
            <a:off x="3505994" y="3656806"/>
            <a:ext cx="609600" cy="1588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5"/>
          <p:cNvCxnSpPr/>
          <p:nvPr/>
        </p:nvCxnSpPr>
        <p:spPr>
          <a:xfrm rot="5400000">
            <a:off x="5180807" y="3656806"/>
            <a:ext cx="609600" cy="1587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5"/>
          <p:cNvCxnSpPr/>
          <p:nvPr/>
        </p:nvCxnSpPr>
        <p:spPr>
          <a:xfrm rot="5400000">
            <a:off x="1753394" y="3656806"/>
            <a:ext cx="609600" cy="1588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5"/>
          <p:cNvSpPr/>
          <p:nvPr/>
        </p:nvSpPr>
        <p:spPr>
          <a:xfrm>
            <a:off x="2057400" y="5334000"/>
            <a:ext cx="3505200" cy="3810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“Result”</a:t>
            </a:r>
            <a:endParaRPr/>
          </a:p>
        </p:txBody>
      </p:sp>
      <p:cxnSp>
        <p:nvCxnSpPr>
          <p:cNvPr id="221" name="Google Shape;221;p5"/>
          <p:cNvCxnSpPr/>
          <p:nvPr/>
        </p:nvCxnSpPr>
        <p:spPr>
          <a:xfrm rot="5400000">
            <a:off x="3505994" y="4876006"/>
            <a:ext cx="609600" cy="1588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5"/>
          <p:cNvCxnSpPr/>
          <p:nvPr/>
        </p:nvCxnSpPr>
        <p:spPr>
          <a:xfrm flipH="1">
            <a:off x="4572000" y="4572000"/>
            <a:ext cx="762000" cy="6096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5"/>
          <p:cNvCxnSpPr/>
          <p:nvPr/>
        </p:nvCxnSpPr>
        <p:spPr>
          <a:xfrm>
            <a:off x="2286000" y="4572000"/>
            <a:ext cx="762000" cy="6096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5"/>
          <p:cNvSpPr/>
          <p:nvPr/>
        </p:nvSpPr>
        <p:spPr>
          <a:xfrm>
            <a:off x="1600200" y="3429000"/>
            <a:ext cx="914400" cy="381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“worker”</a:t>
            </a:r>
            <a:endParaRPr/>
          </a:p>
        </p:txBody>
      </p:sp>
      <p:sp>
        <p:nvSpPr>
          <p:cNvPr id="225" name="Google Shape;225;p5"/>
          <p:cNvSpPr/>
          <p:nvPr/>
        </p:nvSpPr>
        <p:spPr>
          <a:xfrm>
            <a:off x="3352800" y="3429000"/>
            <a:ext cx="914400" cy="381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“worker”</a:t>
            </a:r>
            <a:endParaRPr/>
          </a:p>
        </p:txBody>
      </p:sp>
      <p:sp>
        <p:nvSpPr>
          <p:cNvPr id="226" name="Google Shape;226;p5"/>
          <p:cNvSpPr/>
          <p:nvPr/>
        </p:nvSpPr>
        <p:spPr>
          <a:xfrm>
            <a:off x="5029200" y="3429000"/>
            <a:ext cx="914400" cy="381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“worker”</a:t>
            </a:r>
            <a:endParaRPr/>
          </a:p>
        </p:txBody>
      </p:sp>
      <p:sp>
        <p:nvSpPr>
          <p:cNvPr id="227" name="Google Shape;227;p5"/>
          <p:cNvSpPr txBox="1"/>
          <p:nvPr/>
        </p:nvSpPr>
        <p:spPr>
          <a:xfrm>
            <a:off x="6148388" y="1752600"/>
            <a:ext cx="1431925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Partition</a:t>
            </a:r>
            <a:endParaRPr/>
          </a:p>
        </p:txBody>
      </p:sp>
      <p:sp>
        <p:nvSpPr>
          <p:cNvPr id="228" name="Google Shape;228;p5"/>
          <p:cNvSpPr txBox="1"/>
          <p:nvPr/>
        </p:nvSpPr>
        <p:spPr>
          <a:xfrm>
            <a:off x="6096000" y="5176838"/>
            <a:ext cx="1500188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Combine</a:t>
            </a:r>
            <a:endParaRPr/>
          </a:p>
        </p:txBody>
      </p:sp>
      <p:cxnSp>
        <p:nvCxnSpPr>
          <p:cNvPr id="229" name="Google Shape;229;p5"/>
          <p:cNvCxnSpPr/>
          <p:nvPr/>
        </p:nvCxnSpPr>
        <p:spPr>
          <a:xfrm rot="5400000">
            <a:off x="6414294" y="2704306"/>
            <a:ext cx="839788" cy="317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5"/>
          <p:cNvCxnSpPr/>
          <p:nvPr/>
        </p:nvCxnSpPr>
        <p:spPr>
          <a:xfrm rot="5400000">
            <a:off x="6415088" y="4760913"/>
            <a:ext cx="839787" cy="1587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Parallelization Challenges</a:t>
            </a:r>
            <a:endParaRPr/>
          </a:p>
        </p:txBody>
      </p:sp>
      <p:sp>
        <p:nvSpPr>
          <p:cNvPr id="238" name="Google Shape;238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do we assign work units to workers?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if we have more work units than workers?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if workers need to share partial results?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do we aggregate partial results?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do we know all the workers have finished?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if workers die?</a:t>
            </a:r>
            <a:endParaRPr/>
          </a:p>
        </p:txBody>
      </p:sp>
      <p:sp>
        <p:nvSpPr>
          <p:cNvPr id="239" name="Google Shape;239;p6"/>
          <p:cNvSpPr txBox="1"/>
          <p:nvPr/>
        </p:nvSpPr>
        <p:spPr>
          <a:xfrm>
            <a:off x="730969" y="6172200"/>
            <a:ext cx="79079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 is the common theme of all of these problems?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Common Theme?</a:t>
            </a:r>
            <a:endParaRPr/>
          </a:p>
        </p:txBody>
      </p:sp>
      <p:sp>
        <p:nvSpPr>
          <p:cNvPr id="247" name="Google Shape;24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Parallelization problems arise from: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Communication between workers (e.g., to exchange state)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Access to shared resources (e.g., data)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Thus, we need a synchronization mechanism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dlock.jpg" id="252" name="Google Shape;25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8"/>
          <p:cNvSpPr txBox="1"/>
          <p:nvPr/>
        </p:nvSpPr>
        <p:spPr>
          <a:xfrm>
            <a:off x="0" y="6611938"/>
            <a:ext cx="2362200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Ricardo Guimarães Herrmann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Managing Multiple Workers</a:t>
            </a:r>
            <a:endParaRPr/>
          </a:p>
        </p:txBody>
      </p:sp>
      <p:sp>
        <p:nvSpPr>
          <p:cNvPr id="261" name="Google Shape;261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Difficult because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We don’t know the order in which workers run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We don’t know when workers interrupt each other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We don’t know the order in which workers access shared data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Thus, we need: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Semaphores (lock, unlock)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Conditional variables (wait, notify, broadcast)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Barriers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Still, lots of problems: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Deadlock, livelock, race conditions...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Dining philosophers, sleeping barbers, cigarette smokers...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Moral of the story: be careful!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2012-01-17T18:39:47Z</dcterms:created>
  <dc:creator>Jin</dc:creator>
</cp:coreProperties>
</file>