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64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</p:sldIdLst>
  <p:sldSz cx="12192000" cy="9144000"/>
  <p:notesSz cx="7010400" cy="92964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sz="1200" kern="1200">
        <a:solidFill>
          <a:schemeClr val="bg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sz="1200" kern="1200">
        <a:solidFill>
          <a:schemeClr val="bg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sz="1200" kern="1200">
        <a:solidFill>
          <a:schemeClr val="bg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sz="1200" kern="1200">
        <a:solidFill>
          <a:schemeClr val="bg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sz="1200" kern="1200">
        <a:solidFill>
          <a:schemeClr val="bg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1200" kern="1200">
        <a:solidFill>
          <a:schemeClr val="bg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1200" kern="1200">
        <a:solidFill>
          <a:schemeClr val="bg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1200" kern="1200">
        <a:solidFill>
          <a:schemeClr val="bg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1200" kern="1200">
        <a:solidFill>
          <a:schemeClr val="bg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E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581" autoAdjust="0"/>
    <p:restoredTop sz="50000" autoAdjust="0"/>
  </p:normalViewPr>
  <p:slideViewPr>
    <p:cSldViewPr snapToGrid="0" snapToObjects="1">
      <p:cViewPr varScale="1">
        <p:scale>
          <a:sx n="67" d="100"/>
          <a:sy n="67" d="100"/>
        </p:scale>
        <p:origin x="184" y="312"/>
      </p:cViewPr>
      <p:guideLst>
        <p:guide orient="horz" pos="288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061" cy="4651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684" y="0"/>
            <a:ext cx="3038061" cy="4651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D58E5-B94B-0B40-970E-5642DAC2965F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786"/>
            <a:ext cx="3038061" cy="4651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684" y="8829786"/>
            <a:ext cx="3038061" cy="4651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40DFF-D6E4-CD4F-99DD-F2C9150C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78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061" cy="4651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684" y="0"/>
            <a:ext cx="3038061" cy="4651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8C9D1-C55D-9F49-8500-CF3684F9230C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10" y="4416389"/>
            <a:ext cx="5608983" cy="41830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786"/>
            <a:ext cx="3038061" cy="4651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684" y="8829786"/>
            <a:ext cx="3038061" cy="4651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A9A60-40C3-5A49-9F36-7AA9D498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567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A9A60-40C3-5A49-9F36-7AA9D49891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13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 (Hebrew)" charset="0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Times New Roman" charset="0"/>
                <a:ea typeface="Times New Roman (Hebrew)" charset="0"/>
                <a:cs typeface="Times New Roman (Hebrew)" charset="0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Times New Roman" charset="0"/>
                <a:ea typeface="Times New Roman (Hebrew)" charset="0"/>
                <a:cs typeface="Times New Roman (Hebrew)" charset="0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Times New Roman" charset="0"/>
                <a:ea typeface="Times New Roman (Hebrew)" charset="0"/>
                <a:cs typeface="Times New Roman (Hebrew)" charset="0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Times New Roman" charset="0"/>
                <a:ea typeface="Times New Roman (Hebrew)" charset="0"/>
                <a:cs typeface="Times New Roman (Hebrew)" charset="0"/>
              </a:defRPr>
            </a:lvl5pPr>
            <a:lvl6pPr marL="2562377" indent="-232943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 (Hebrew)" charset="0"/>
                <a:cs typeface="Times New Roman (Hebrew)" charset="0"/>
              </a:defRPr>
            </a:lvl6pPr>
            <a:lvl7pPr marL="3028264" indent="-232943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 (Hebrew)" charset="0"/>
                <a:cs typeface="Times New Roman (Hebrew)" charset="0"/>
              </a:defRPr>
            </a:lvl7pPr>
            <a:lvl8pPr marL="3494151" indent="-232943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 (Hebrew)" charset="0"/>
                <a:cs typeface="Times New Roman (Hebrew)" charset="0"/>
              </a:defRPr>
            </a:lvl8pPr>
            <a:lvl9pPr marL="3960038" indent="-232943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 (Hebrew)" charset="0"/>
                <a:cs typeface="Times New Roman (Hebrew)" charset="0"/>
              </a:defRPr>
            </a:lvl9pPr>
          </a:lstStyle>
          <a:p>
            <a:pPr eaLnBrk="1" hangingPunct="1"/>
            <a:fld id="{B069DAC6-9A64-5844-AE6D-6AEA2B266BE1}" type="slidenum">
              <a:rPr lang="en-US" sz="1200"/>
              <a:pPr eaLnBrk="1" hangingPunct="1"/>
              <a:t>27</a:t>
            </a:fld>
            <a:endParaRPr lang="en-US" sz="1200"/>
          </a:p>
        </p:txBody>
      </p:sp>
      <p:sp>
        <p:nvSpPr>
          <p:cNvPr id="430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cs typeface="Times New Roman (Hebrew)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81DB9C0-5DE4-6B41-B351-587F1F19BE80}" type="slidenum">
              <a:rPr lang="en-US">
                <a:latin typeface="Times New Roman" charset="0"/>
              </a:rPr>
              <a:pPr/>
              <a:t>21</a:t>
            </a:fld>
            <a:endParaRPr lang="en-US">
              <a:latin typeface="Times New Roman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9" y="4416509"/>
            <a:ext cx="5140325" cy="41848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 (Hebrew)" charset="0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Times New Roman" charset="0"/>
                <a:ea typeface="Times New Roman (Hebrew)" charset="0"/>
                <a:cs typeface="Times New Roman (Hebrew)" charset="0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Times New Roman" charset="0"/>
                <a:ea typeface="Times New Roman (Hebrew)" charset="0"/>
                <a:cs typeface="Times New Roman (Hebrew)" charset="0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Times New Roman" charset="0"/>
                <a:ea typeface="Times New Roman (Hebrew)" charset="0"/>
                <a:cs typeface="Times New Roman (Hebrew)" charset="0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Times New Roman" charset="0"/>
                <a:ea typeface="Times New Roman (Hebrew)" charset="0"/>
                <a:cs typeface="Times New Roman (Hebrew)" charset="0"/>
              </a:defRPr>
            </a:lvl5pPr>
            <a:lvl6pPr marL="2562377" indent="-232943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 (Hebrew)" charset="0"/>
                <a:cs typeface="Times New Roman (Hebrew)" charset="0"/>
              </a:defRPr>
            </a:lvl6pPr>
            <a:lvl7pPr marL="3028264" indent="-232943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 (Hebrew)" charset="0"/>
                <a:cs typeface="Times New Roman (Hebrew)" charset="0"/>
              </a:defRPr>
            </a:lvl7pPr>
            <a:lvl8pPr marL="3494151" indent="-232943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 (Hebrew)" charset="0"/>
                <a:cs typeface="Times New Roman (Hebrew)" charset="0"/>
              </a:defRPr>
            </a:lvl8pPr>
            <a:lvl9pPr marL="3960038" indent="-232943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 (Hebrew)" charset="0"/>
                <a:cs typeface="Times New Roman (Hebrew)" charset="0"/>
              </a:defRPr>
            </a:lvl9pPr>
          </a:lstStyle>
          <a:p>
            <a:pPr eaLnBrk="1" hangingPunct="1"/>
            <a:fld id="{EF455388-CFCE-B741-80EF-5A52EF3EAA51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cs typeface="Times New Roman (Hebrew)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 (Hebrew)" charset="0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Times New Roman" charset="0"/>
                <a:ea typeface="Times New Roman (Hebrew)" charset="0"/>
                <a:cs typeface="Times New Roman (Hebrew)" charset="0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Times New Roman" charset="0"/>
                <a:ea typeface="Times New Roman (Hebrew)" charset="0"/>
                <a:cs typeface="Times New Roman (Hebrew)" charset="0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Times New Roman" charset="0"/>
                <a:ea typeface="Times New Roman (Hebrew)" charset="0"/>
                <a:cs typeface="Times New Roman (Hebrew)" charset="0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Times New Roman" charset="0"/>
                <a:ea typeface="Times New Roman (Hebrew)" charset="0"/>
                <a:cs typeface="Times New Roman (Hebrew)" charset="0"/>
              </a:defRPr>
            </a:lvl5pPr>
            <a:lvl6pPr marL="2562377" indent="-232943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 (Hebrew)" charset="0"/>
                <a:cs typeface="Times New Roman (Hebrew)" charset="0"/>
              </a:defRPr>
            </a:lvl6pPr>
            <a:lvl7pPr marL="3028264" indent="-232943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 (Hebrew)" charset="0"/>
                <a:cs typeface="Times New Roman (Hebrew)" charset="0"/>
              </a:defRPr>
            </a:lvl7pPr>
            <a:lvl8pPr marL="3494151" indent="-232943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 (Hebrew)" charset="0"/>
                <a:cs typeface="Times New Roman (Hebrew)" charset="0"/>
              </a:defRPr>
            </a:lvl8pPr>
            <a:lvl9pPr marL="3960038" indent="-232943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 (Hebrew)" charset="0"/>
                <a:cs typeface="Times New Roman (Hebrew)" charset="0"/>
              </a:defRPr>
            </a:lvl9pPr>
          </a:lstStyle>
          <a:p>
            <a:pPr eaLnBrk="1" hangingPunct="1"/>
            <a:fld id="{C14D7C8F-F381-6C43-9593-AF0B614521F2}" type="slidenum">
              <a:rPr lang="en-US" sz="1200"/>
              <a:pPr eaLnBrk="1" hangingPunct="1"/>
              <a:t>26</a:t>
            </a:fld>
            <a:endParaRPr lang="en-US" sz="1200"/>
          </a:p>
        </p:txBody>
      </p:sp>
      <p:sp>
        <p:nvSpPr>
          <p:cNvPr id="419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cs typeface="Times New Roman (Hebrew)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titel - bg - ecl logo_lo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0730"/>
            <a:ext cx="1663547" cy="1533270"/>
          </a:xfrm>
          <a:prstGeom prst="rect">
            <a:avLst/>
          </a:prstGeom>
        </p:spPr>
      </p:pic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4219593" y="8686914"/>
            <a:ext cx="76781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b="1" dirty="0">
                <a:solidFill>
                  <a:srgbClr val="B4BAC0"/>
                </a:solidFill>
              </a:rPr>
              <a:t>John</a:t>
            </a:r>
            <a:r>
              <a:rPr lang="en-US" sz="1600" b="1" baseline="0" dirty="0">
                <a:solidFill>
                  <a:srgbClr val="B4BAC0"/>
                </a:solidFill>
              </a:rPr>
              <a:t> von Neumann Institute - Viet Nam National University Ho Chi Minh City 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9266" y="2061643"/>
            <a:ext cx="10363200" cy="124883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2916" y="6394349"/>
            <a:ext cx="10369550" cy="829733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Copyright (c) 2018, John von Neumann Institute -  Viet Nam National University HCM</a:t>
            </a:r>
            <a:endParaRPr lang="en-GB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3FA81-94C8-414B-82A9-6F10781D61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4" y="812800"/>
            <a:ext cx="2590800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4" y="812800"/>
            <a:ext cx="7569200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Copyright (c) 2018, John von Neumann Institute -  Viet Nam National University HCM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01C2-1B4A-8A46-A21B-67DA1CAB9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751" y="812800"/>
            <a:ext cx="9213849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914400" y="2641600"/>
            <a:ext cx="10363200" cy="5486400"/>
          </a:xfrm>
        </p:spPr>
        <p:txBody>
          <a:bodyPr/>
          <a:lstStyle/>
          <a:p>
            <a:pPr lvl="0"/>
            <a:r>
              <a:rPr lang="en-US" noProof="0"/>
              <a:t>Click icon to add SmartArt graphic</a:t>
            </a:r>
            <a:endParaRPr lang="en-GB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Copyright (c) 2018, John von Neumann Institute -  Viet Nam National University HCM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9BFEB-93EA-C349-818D-1C0517FC11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751" y="812800"/>
            <a:ext cx="9213849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2641600"/>
            <a:ext cx="50800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2641600"/>
            <a:ext cx="5080000" cy="264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5486400"/>
            <a:ext cx="5080000" cy="264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Copyright (c) 2018, John von Neumann Institute -  Viet Nam National University HCM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6EC03-218D-B241-8A03-0B24897288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751" y="812800"/>
            <a:ext cx="9213849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2641600"/>
            <a:ext cx="50800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641600"/>
            <a:ext cx="50800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Copyright (c) 2018, John von Neumann Institute -  Viet Nam National University HCM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9ECC5-32E6-7C4D-B58D-B184929ED2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101600"/>
            <a:ext cx="11379200" cy="13567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30400"/>
            <a:ext cx="5537200" cy="314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350000" y="1930400"/>
            <a:ext cx="5537200" cy="314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5283200"/>
            <a:ext cx="5537200" cy="314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50000" y="5283200"/>
            <a:ext cx="5537200" cy="314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8331200"/>
            <a:ext cx="2844800" cy="609600"/>
          </a:xfrm>
          <a:prstGeom prst="rect">
            <a:avLst/>
          </a:prstGeom>
          <a:ln/>
        </p:spPr>
        <p:txBody>
          <a:bodyPr lIns="121917" tIns="60958" rIns="121917" bIns="60958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8331200"/>
            <a:ext cx="3860800" cy="609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2018, John von Neumann Institute -  Viet Nam National University HCM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E4FDB-6344-4D5F-98AF-057AF4B7BE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83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508000"/>
            <a:ext cx="11203517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828800"/>
            <a:ext cx="11277600" cy="330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5334000"/>
            <a:ext cx="11277600" cy="330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6330FD-760B-5A4E-B904-74BBD1CD3C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29851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" y="470528"/>
            <a:ext cx="2095408" cy="2019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Copyright (c) 2018, John von Neumann Institute -  Viet Nam National University HCM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15F87-54EF-814C-94F1-42DCB8CC6E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5875867"/>
            <a:ext cx="10363200" cy="1816100"/>
          </a:xfrm>
        </p:spPr>
        <p:txBody>
          <a:bodyPr/>
          <a:lstStyle>
            <a:lvl1pPr algn="r">
              <a:defRPr sz="5333" b="1" cap="none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875627"/>
            <a:ext cx="10363200" cy="2000249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625" indent="0">
              <a:buNone/>
              <a:defRPr sz="2400"/>
            </a:lvl2pPr>
            <a:lvl3pPr marL="1219244" indent="0">
              <a:buNone/>
              <a:defRPr sz="2133"/>
            </a:lvl3pPr>
            <a:lvl4pPr marL="1828869" indent="0">
              <a:buNone/>
              <a:defRPr sz="1867"/>
            </a:lvl4pPr>
            <a:lvl5pPr marL="2438491" indent="0">
              <a:buNone/>
              <a:defRPr sz="1867"/>
            </a:lvl5pPr>
            <a:lvl6pPr marL="3048113" indent="0">
              <a:buNone/>
              <a:defRPr sz="1867"/>
            </a:lvl6pPr>
            <a:lvl7pPr marL="3657738" indent="0">
              <a:buNone/>
              <a:defRPr sz="1867"/>
            </a:lvl7pPr>
            <a:lvl8pPr marL="4267360" indent="0">
              <a:buNone/>
              <a:defRPr sz="1867"/>
            </a:lvl8pPr>
            <a:lvl9pPr marL="4876982" indent="0">
              <a:buNone/>
              <a:defRPr sz="1867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Copyright (c) 2018, John von Neumann Institute -  Viet Nam National University HCM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2EE48-D8F1-6047-AD25-7837A8B6C8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641600"/>
            <a:ext cx="5080000" cy="54864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641600"/>
            <a:ext cx="5080000" cy="54864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Copyright (c) 2018, John von Neumann Institute -  Viet Nam National University HCM</a:t>
            </a: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60140-3DF2-0941-96B7-7C41D7BDA6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6184"/>
            <a:ext cx="109728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2046817"/>
            <a:ext cx="5386917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25" indent="0">
              <a:buNone/>
              <a:defRPr sz="2667" b="1"/>
            </a:lvl2pPr>
            <a:lvl3pPr marL="1219244" indent="0">
              <a:buNone/>
              <a:defRPr sz="2400" b="1"/>
            </a:lvl3pPr>
            <a:lvl4pPr marL="1828869" indent="0">
              <a:buNone/>
              <a:defRPr sz="2133" b="1"/>
            </a:lvl4pPr>
            <a:lvl5pPr marL="2438491" indent="0">
              <a:buNone/>
              <a:defRPr sz="2133" b="1"/>
            </a:lvl5pPr>
            <a:lvl6pPr marL="3048113" indent="0">
              <a:buNone/>
              <a:defRPr sz="2133" b="1"/>
            </a:lvl6pPr>
            <a:lvl7pPr marL="3657738" indent="0">
              <a:buNone/>
              <a:defRPr sz="2133" b="1"/>
            </a:lvl7pPr>
            <a:lvl8pPr marL="4267360" indent="0">
              <a:buNone/>
              <a:defRPr sz="2133" b="1"/>
            </a:lvl8pPr>
            <a:lvl9pPr marL="4876982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899833"/>
            <a:ext cx="5386917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5" y="2046817"/>
            <a:ext cx="5389033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25" indent="0">
              <a:buNone/>
              <a:defRPr sz="2667" b="1"/>
            </a:lvl2pPr>
            <a:lvl3pPr marL="1219244" indent="0">
              <a:buNone/>
              <a:defRPr sz="2400" b="1"/>
            </a:lvl3pPr>
            <a:lvl4pPr marL="1828869" indent="0">
              <a:buNone/>
              <a:defRPr sz="2133" b="1"/>
            </a:lvl4pPr>
            <a:lvl5pPr marL="2438491" indent="0">
              <a:buNone/>
              <a:defRPr sz="2133" b="1"/>
            </a:lvl5pPr>
            <a:lvl6pPr marL="3048113" indent="0">
              <a:buNone/>
              <a:defRPr sz="2133" b="1"/>
            </a:lvl6pPr>
            <a:lvl7pPr marL="3657738" indent="0">
              <a:buNone/>
              <a:defRPr sz="2133" b="1"/>
            </a:lvl7pPr>
            <a:lvl8pPr marL="4267360" indent="0">
              <a:buNone/>
              <a:defRPr sz="2133" b="1"/>
            </a:lvl8pPr>
            <a:lvl9pPr marL="4876982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5" y="2899833"/>
            <a:ext cx="5389033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Copyright (c) 2018, John von Neumann Institute -  Viet Nam National University HCM</a:t>
            </a:r>
            <a:endParaRPr lang="en-GB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F47FB-8FE8-5E4E-95FE-722242043D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Copyright (c) 2018, John von Neumann Institute -  Viet Nam National University HCM</a:t>
            </a: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0D146-8D31-7C4D-9135-1281BCEE6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Copyright (c) 2018, John von Neumann Institute -  Viet Nam National University HCM</a:t>
            </a:r>
            <a:endParaRPr lang="en-GB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29D21-5361-BD45-86FA-69031AF73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64067"/>
            <a:ext cx="4011084" cy="154940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364076"/>
            <a:ext cx="6815668" cy="780415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913476"/>
            <a:ext cx="4011084" cy="6254751"/>
          </a:xfrm>
        </p:spPr>
        <p:txBody>
          <a:bodyPr/>
          <a:lstStyle>
            <a:lvl1pPr marL="0" indent="0">
              <a:buNone/>
              <a:defRPr sz="1867"/>
            </a:lvl1pPr>
            <a:lvl2pPr marL="609625" indent="0">
              <a:buNone/>
              <a:defRPr sz="1600"/>
            </a:lvl2pPr>
            <a:lvl3pPr marL="1219244" indent="0">
              <a:buNone/>
              <a:defRPr sz="1333"/>
            </a:lvl3pPr>
            <a:lvl4pPr marL="1828869" indent="0">
              <a:buNone/>
              <a:defRPr sz="1200"/>
            </a:lvl4pPr>
            <a:lvl5pPr marL="2438491" indent="0">
              <a:buNone/>
              <a:defRPr sz="1200"/>
            </a:lvl5pPr>
            <a:lvl6pPr marL="3048113" indent="0">
              <a:buNone/>
              <a:defRPr sz="1200"/>
            </a:lvl6pPr>
            <a:lvl7pPr marL="3657738" indent="0">
              <a:buNone/>
              <a:defRPr sz="1200"/>
            </a:lvl7pPr>
            <a:lvl8pPr marL="4267360" indent="0">
              <a:buNone/>
              <a:defRPr sz="1200"/>
            </a:lvl8pPr>
            <a:lvl9pPr marL="4876982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Copyright (c) 2018, John von Neumann Institute -  Viet Nam National University HCM</a:t>
            </a: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E9212-EA1F-7542-BCE8-6A497083E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6400809"/>
            <a:ext cx="7315200" cy="7556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817033"/>
            <a:ext cx="7315200" cy="5486400"/>
          </a:xfrm>
        </p:spPr>
        <p:txBody>
          <a:bodyPr/>
          <a:lstStyle>
            <a:lvl1pPr marL="0" indent="0">
              <a:buNone/>
              <a:defRPr sz="4267"/>
            </a:lvl1pPr>
            <a:lvl2pPr marL="609625" indent="0">
              <a:buNone/>
              <a:defRPr sz="3733"/>
            </a:lvl2pPr>
            <a:lvl3pPr marL="1219244" indent="0">
              <a:buNone/>
              <a:defRPr sz="3200"/>
            </a:lvl3pPr>
            <a:lvl4pPr marL="1828869" indent="0">
              <a:buNone/>
              <a:defRPr sz="2667"/>
            </a:lvl4pPr>
            <a:lvl5pPr marL="2438491" indent="0">
              <a:buNone/>
              <a:defRPr sz="2667"/>
            </a:lvl5pPr>
            <a:lvl6pPr marL="3048113" indent="0">
              <a:buNone/>
              <a:defRPr sz="2667"/>
            </a:lvl6pPr>
            <a:lvl7pPr marL="3657738" indent="0">
              <a:buNone/>
              <a:defRPr sz="2667"/>
            </a:lvl7pPr>
            <a:lvl8pPr marL="4267360" indent="0">
              <a:buNone/>
              <a:defRPr sz="2667"/>
            </a:lvl8pPr>
            <a:lvl9pPr marL="4876982" indent="0">
              <a:buNone/>
              <a:defRPr sz="2667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7156460"/>
            <a:ext cx="7315200" cy="1073149"/>
          </a:xfrm>
        </p:spPr>
        <p:txBody>
          <a:bodyPr/>
          <a:lstStyle>
            <a:lvl1pPr marL="0" indent="0">
              <a:buNone/>
              <a:defRPr sz="1867"/>
            </a:lvl1pPr>
            <a:lvl2pPr marL="609625" indent="0">
              <a:buNone/>
              <a:defRPr sz="1600"/>
            </a:lvl2pPr>
            <a:lvl3pPr marL="1219244" indent="0">
              <a:buNone/>
              <a:defRPr sz="1333"/>
            </a:lvl3pPr>
            <a:lvl4pPr marL="1828869" indent="0">
              <a:buNone/>
              <a:defRPr sz="1200"/>
            </a:lvl4pPr>
            <a:lvl5pPr marL="2438491" indent="0">
              <a:buNone/>
              <a:defRPr sz="1200"/>
            </a:lvl5pPr>
            <a:lvl6pPr marL="3048113" indent="0">
              <a:buNone/>
              <a:defRPr sz="1200"/>
            </a:lvl6pPr>
            <a:lvl7pPr marL="3657738" indent="0">
              <a:buNone/>
              <a:defRPr sz="1200"/>
            </a:lvl7pPr>
            <a:lvl8pPr marL="4267360" indent="0">
              <a:buNone/>
              <a:defRPr sz="1200"/>
            </a:lvl8pPr>
            <a:lvl9pPr marL="4876982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Copyright (c) 2018, John von Neumann Institute -  Viet Nam National University HCM</a:t>
            </a: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5C02F-7189-7543-A3A8-072BD80A08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3751" y="812800"/>
            <a:ext cx="9213849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641600"/>
            <a:ext cx="10363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2285" y="8458200"/>
            <a:ext cx="753825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defRPr sz="1333" b="1">
                <a:solidFill>
                  <a:srgbClr val="B4BAC0"/>
                </a:solidFill>
              </a:defRPr>
            </a:lvl1pPr>
          </a:lstStyle>
          <a:p>
            <a:pPr>
              <a:defRPr/>
            </a:pPr>
            <a:r>
              <a:rPr lang="en-GB" dirty="0"/>
              <a:t>Copyright (c) 2018, John von Neumann Institute -  Viet Nam National University HCM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8458200"/>
            <a:ext cx="254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333" b="1">
                <a:solidFill>
                  <a:srgbClr val="B4BAC0"/>
                </a:solidFill>
              </a:defRPr>
            </a:lvl1pPr>
          </a:lstStyle>
          <a:p>
            <a:pPr>
              <a:defRPr/>
            </a:pPr>
            <a:fld id="{41D5AED7-D311-9D4C-8662-BB2116F4D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2" descr="txt slide - light - ecl logo_low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0" y="1"/>
            <a:ext cx="12192000" cy="47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JVN-logo-200.jp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32816" y="609609"/>
            <a:ext cx="1059012" cy="9990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" y="503186"/>
            <a:ext cx="2065225" cy="11616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528"/>
            <a:ext cx="2010026" cy="17902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3" r:id="rId15"/>
    <p:sldLayoutId id="2147483694" r:id="rId16"/>
  </p:sldLayoutIdLst>
  <p:hf sldNum="0"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4000">
          <a:solidFill>
            <a:srgbClr val="003366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000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000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000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000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5pPr>
      <a:lvl6pPr marL="609625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6pPr>
      <a:lvl7pPr marL="1219244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7pPr>
      <a:lvl8pPr marL="1828869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8pPr>
      <a:lvl9pPr marL="2438491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457216" indent="-457216" algn="l" rtl="0" eaLnBrk="1" fontAlgn="base" hangingPunct="1">
        <a:spcBef>
          <a:spcPct val="20000"/>
        </a:spcBef>
        <a:spcAft>
          <a:spcPct val="0"/>
        </a:spcAft>
        <a:buChar char="•"/>
        <a:defRPr sz="2667">
          <a:solidFill>
            <a:schemeClr val="tx1"/>
          </a:solidFill>
          <a:latin typeface="+mn-lt"/>
          <a:ea typeface="+mn-ea"/>
          <a:cs typeface="+mn-cs"/>
        </a:defRPr>
      </a:lvl1pPr>
      <a:lvl2pPr marL="990638" indent="-381016" algn="l" rtl="0" eaLnBrk="1" fontAlgn="base" hangingPunct="1">
        <a:spcBef>
          <a:spcPct val="20000"/>
        </a:spcBef>
        <a:spcAft>
          <a:spcPct val="0"/>
        </a:spcAft>
        <a:buChar char="•"/>
        <a:defRPr sz="2667">
          <a:solidFill>
            <a:schemeClr val="tx1"/>
          </a:solidFill>
          <a:latin typeface="+mn-lt"/>
          <a:ea typeface="+mn-ea"/>
        </a:defRPr>
      </a:lvl2pPr>
      <a:lvl3pPr marL="1524058" indent="-304811" algn="l" rtl="0" eaLnBrk="1" fontAlgn="base" hangingPunct="1">
        <a:spcBef>
          <a:spcPct val="20000"/>
        </a:spcBef>
        <a:spcAft>
          <a:spcPct val="0"/>
        </a:spcAft>
        <a:buChar char="•"/>
        <a:defRPr sz="2667">
          <a:solidFill>
            <a:schemeClr val="tx1"/>
          </a:solidFill>
          <a:latin typeface="+mn-lt"/>
          <a:ea typeface="+mn-ea"/>
        </a:defRPr>
      </a:lvl3pPr>
      <a:lvl4pPr marL="2133680" indent="-304811" algn="l" rtl="0" eaLnBrk="1" fontAlgn="base" hangingPunct="1">
        <a:spcBef>
          <a:spcPct val="20000"/>
        </a:spcBef>
        <a:spcAft>
          <a:spcPct val="0"/>
        </a:spcAft>
        <a:buChar char="•"/>
        <a:defRPr sz="2667">
          <a:solidFill>
            <a:schemeClr val="tx1"/>
          </a:solidFill>
          <a:latin typeface="+mn-lt"/>
          <a:ea typeface="+mn-ea"/>
        </a:defRPr>
      </a:lvl4pPr>
      <a:lvl5pPr marL="2743302" indent="-304811" algn="l" rtl="0" eaLnBrk="1" fontAlgn="base" hangingPunct="1">
        <a:spcBef>
          <a:spcPct val="20000"/>
        </a:spcBef>
        <a:spcAft>
          <a:spcPct val="0"/>
        </a:spcAft>
        <a:buChar char="•"/>
        <a:defRPr sz="2667">
          <a:solidFill>
            <a:schemeClr val="tx1"/>
          </a:solidFill>
          <a:latin typeface="+mn-lt"/>
          <a:ea typeface="+mn-ea"/>
        </a:defRPr>
      </a:lvl5pPr>
      <a:lvl6pPr marL="3352927" indent="-304811" algn="l" rtl="0" eaLnBrk="1" fontAlgn="base" hangingPunct="1">
        <a:spcBef>
          <a:spcPct val="20000"/>
        </a:spcBef>
        <a:spcAft>
          <a:spcPct val="0"/>
        </a:spcAft>
        <a:buChar char="•"/>
        <a:defRPr sz="2667">
          <a:solidFill>
            <a:schemeClr val="tx1"/>
          </a:solidFill>
          <a:latin typeface="+mn-lt"/>
          <a:ea typeface="+mn-ea"/>
        </a:defRPr>
      </a:lvl6pPr>
      <a:lvl7pPr marL="3962549" indent="-304811" algn="l" rtl="0" eaLnBrk="1" fontAlgn="base" hangingPunct="1">
        <a:spcBef>
          <a:spcPct val="20000"/>
        </a:spcBef>
        <a:spcAft>
          <a:spcPct val="0"/>
        </a:spcAft>
        <a:buChar char="•"/>
        <a:defRPr sz="2667">
          <a:solidFill>
            <a:schemeClr val="tx1"/>
          </a:solidFill>
          <a:latin typeface="+mn-lt"/>
          <a:ea typeface="+mn-ea"/>
        </a:defRPr>
      </a:lvl7pPr>
      <a:lvl8pPr marL="4572171" indent="-304811" algn="l" rtl="0" eaLnBrk="1" fontAlgn="base" hangingPunct="1">
        <a:spcBef>
          <a:spcPct val="20000"/>
        </a:spcBef>
        <a:spcAft>
          <a:spcPct val="0"/>
        </a:spcAft>
        <a:buChar char="•"/>
        <a:defRPr sz="2667">
          <a:solidFill>
            <a:schemeClr val="tx1"/>
          </a:solidFill>
          <a:latin typeface="+mn-lt"/>
          <a:ea typeface="+mn-ea"/>
        </a:defRPr>
      </a:lvl8pPr>
      <a:lvl9pPr marL="5181796" indent="-304811" algn="l" rtl="0" eaLnBrk="1" fontAlgn="base" hangingPunct="1">
        <a:spcBef>
          <a:spcPct val="20000"/>
        </a:spcBef>
        <a:spcAft>
          <a:spcPct val="0"/>
        </a:spcAft>
        <a:buChar char="•"/>
        <a:defRPr sz="2667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096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25" algn="l" defTabSz="6096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44" algn="l" defTabSz="6096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69" algn="l" defTabSz="6096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91" algn="l" defTabSz="6096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13" algn="l" defTabSz="6096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38" algn="l" defTabSz="6096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360" algn="l" defTabSz="6096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982" algn="l" defTabSz="6096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399" y="1542934"/>
            <a:ext cx="11362466" cy="1544729"/>
          </a:xfrm>
        </p:spPr>
        <p:txBody>
          <a:bodyPr/>
          <a:lstStyle/>
          <a:p>
            <a:pPr algn="ctr"/>
            <a:r>
              <a:rPr lang="en-US" sz="4800" dirty="0">
                <a:latin typeface="Calibri" charset="0"/>
                <a:ea typeface="Calibri" charset="0"/>
                <a:cs typeface="Calibri" charset="0"/>
              </a:rPr>
              <a:t> Unsupervised Learning</a:t>
            </a:r>
            <a:br>
              <a:rPr lang="en-US" sz="48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4800" dirty="0">
                <a:latin typeface="Calibri" charset="0"/>
                <a:ea typeface="Calibri" charset="0"/>
                <a:cs typeface="Calibri" charset="0"/>
              </a:rPr>
              <a:t>Lecture 3: Naïve Bayes Classifier and Evaluation Scheme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818104" y="4171950"/>
            <a:ext cx="10749056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03366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03366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03366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03366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609625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03366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1219244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03366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828869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03366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2438491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03366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/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						</a:t>
            </a:r>
          </a:p>
          <a:p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				Tho Quan</a:t>
            </a:r>
          </a:p>
          <a:p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qttho@hcmut.edu.vn</a:t>
            </a:r>
          </a:p>
          <a:p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86885469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Naïve Bayesian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783" indent="-685783">
              <a:buFont typeface="+mj-lt"/>
              <a:buAutoNum type="arabicPeriod"/>
            </a:pPr>
            <a:r>
              <a:rPr lang="en-US" dirty="0"/>
              <a:t>D is a training set.</a:t>
            </a:r>
          </a:p>
          <a:p>
            <a:pPr marL="1219170" lvl="1" indent="-685783"/>
            <a:r>
              <a:rPr lang="vi-VN" dirty="0"/>
              <a:t>Each tuple: </a:t>
            </a:r>
            <a:r>
              <a:rPr lang="en-US" dirty="0"/>
              <a:t>X = 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).</a:t>
            </a:r>
          </a:p>
          <a:p>
            <a:pPr marL="1219170" lvl="1" indent="-685783"/>
            <a:endParaRPr lang="en-US" dirty="0"/>
          </a:p>
          <a:p>
            <a:pPr marL="685783" indent="-685783">
              <a:buFont typeface="+mj-lt"/>
              <a:buAutoNum type="arabicPeriod"/>
            </a:pPr>
            <a:r>
              <a:rPr lang="vi-VN" dirty="0"/>
              <a:t>m classes: C</a:t>
            </a:r>
            <a:r>
              <a:rPr lang="vi-VN" baseline="-25000" dirty="0"/>
              <a:t>i</a:t>
            </a:r>
            <a:r>
              <a:rPr lang="vi-VN" dirty="0"/>
              <a:t>, i=1..m</a:t>
            </a:r>
            <a:endParaRPr lang="en-US" dirty="0"/>
          </a:p>
          <a:p>
            <a:pPr marL="1219170" lvl="1" indent="-685783"/>
            <a:endParaRPr lang="en-US" dirty="0"/>
          </a:p>
          <a:p>
            <a:pPr marL="1219170" lvl="1" indent="-685783"/>
            <a:endParaRPr lang="en-US" dirty="0"/>
          </a:p>
          <a:p>
            <a:pPr marL="1219170" lvl="1" indent="-685783"/>
            <a:r>
              <a:rPr lang="en-US" sz="2700" dirty="0"/>
              <a:t>P(</a:t>
            </a:r>
            <a:r>
              <a:rPr lang="en-US" sz="2700" dirty="0" err="1"/>
              <a:t>buys_computer</a:t>
            </a:r>
            <a:r>
              <a:rPr lang="en-US" sz="2700" dirty="0"/>
              <a:t>=yes | age=youth, income=medium</a:t>
            </a:r>
          </a:p>
          <a:p>
            <a:pPr marL="1219170" lvl="1" indent="-685783">
              <a:buNone/>
            </a:pPr>
            <a:r>
              <a:rPr lang="en-US" sz="2700" dirty="0"/>
              <a:t>				student=yes, </a:t>
            </a:r>
            <a:r>
              <a:rPr lang="en-US" sz="2700" dirty="0" err="1"/>
              <a:t>credit_rating</a:t>
            </a:r>
            <a:r>
              <a:rPr lang="en-US" sz="2700" dirty="0"/>
              <a:t>=fair)</a:t>
            </a:r>
          </a:p>
          <a:p>
            <a:pPr marL="1219170" lvl="1" indent="-685783"/>
            <a:endParaRPr lang="vi-VN" dirty="0"/>
          </a:p>
          <a:p>
            <a:pPr marL="1219170" lvl="1" indent="-685783">
              <a:buNone/>
            </a:pPr>
            <a:r>
              <a:rPr lang="vi-VN" dirty="0">
                <a:sym typeface="Wingdings" pitchFamily="2" charset="2"/>
              </a:rPr>
              <a:t> </a:t>
            </a:r>
            <a:r>
              <a:rPr lang="vi-VN" dirty="0"/>
              <a:t>We maximize P(C</a:t>
            </a:r>
            <a:r>
              <a:rPr lang="vi-VN" baseline="-25000" dirty="0"/>
              <a:t>i </a:t>
            </a:r>
            <a:r>
              <a:rPr lang="vi-VN" dirty="0"/>
              <a:t>| X).</a:t>
            </a:r>
            <a:endParaRPr lang="en-US" dirty="0"/>
          </a:p>
          <a:p>
            <a:pPr marL="1219170" lvl="1" indent="-685783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523445"/>
              </p:ext>
            </p:extLst>
          </p:nvPr>
        </p:nvGraphicFramePr>
        <p:xfrm>
          <a:off x="5177903" y="4193077"/>
          <a:ext cx="4680994" cy="1144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4" name="Equation" r:id="rId3" imgW="1714320" imgH="419040" progId="Equation.3">
                  <p:embed/>
                </p:oleObj>
              </mc:Choice>
              <mc:Fallback>
                <p:oleObj name="Equation" r:id="rId3" imgW="1714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7903" y="4193077"/>
                        <a:ext cx="4680994" cy="11441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14416" y="3238491"/>
            <a:ext cx="9067864" cy="381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322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Naïve Bayesian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783" indent="-685783">
              <a:buFont typeface="+mj-lt"/>
              <a:buAutoNum type="arabicPeriod" startAt="3"/>
            </a:pPr>
            <a:r>
              <a:rPr lang="en-US" dirty="0"/>
              <a:t>P(</a:t>
            </a:r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) = |</a:t>
            </a:r>
            <a:r>
              <a:rPr lang="en-US" dirty="0" err="1"/>
              <a:t>C</a:t>
            </a:r>
            <a:r>
              <a:rPr lang="en-US" baseline="-25000" dirty="0" err="1"/>
              <a:t>i,D</a:t>
            </a:r>
            <a:r>
              <a:rPr lang="en-US" dirty="0"/>
              <a:t>|/|D|</a:t>
            </a:r>
          </a:p>
          <a:p>
            <a:pPr marL="1219170" lvl="1" indent="-685783"/>
            <a:r>
              <a:rPr lang="en-US" dirty="0"/>
              <a:t>Or: P(C</a:t>
            </a:r>
            <a:r>
              <a:rPr lang="en-US" baseline="-25000" dirty="0"/>
              <a:t>1</a:t>
            </a:r>
            <a:r>
              <a:rPr lang="en-US" dirty="0"/>
              <a:t>) = P(C</a:t>
            </a:r>
            <a:r>
              <a:rPr lang="en-US" baseline="-25000" dirty="0"/>
              <a:t>2</a:t>
            </a:r>
            <a:r>
              <a:rPr lang="en-US" dirty="0"/>
              <a:t>) = .. = P(C</a:t>
            </a:r>
            <a:r>
              <a:rPr lang="en-US" baseline="-25000" dirty="0"/>
              <a:t>m</a:t>
            </a:r>
            <a:r>
              <a:rPr lang="en-US" dirty="0"/>
              <a:t>)</a:t>
            </a:r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55812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Naïve Bayesian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783" indent="-685783">
              <a:buFont typeface="+mj-lt"/>
              <a:buAutoNum type="arabicPeriod" startAt="4"/>
            </a:pPr>
            <a:r>
              <a:rPr lang="vi-VN" dirty="0"/>
              <a:t>Compute P(X | C</a:t>
            </a:r>
            <a:r>
              <a:rPr lang="vi-VN" baseline="-25000" dirty="0"/>
              <a:t>i</a:t>
            </a:r>
            <a:r>
              <a:rPr lang="vi-VN" dirty="0"/>
              <a:t>):</a:t>
            </a:r>
          </a:p>
          <a:p>
            <a:pPr lvl="1"/>
            <a:r>
              <a:rPr lang="en-US" dirty="0"/>
              <a:t>Assume: Class conditional independence</a:t>
            </a:r>
          </a:p>
          <a:p>
            <a:pPr lvl="1"/>
            <a:endParaRPr lang="vi-VN" dirty="0"/>
          </a:p>
          <a:p>
            <a:pPr lvl="1"/>
            <a:endParaRPr lang="vi-VN" dirty="0"/>
          </a:p>
          <a:p>
            <a:pPr lvl="1"/>
            <a:endParaRPr lang="vi-VN" dirty="0"/>
          </a:p>
          <a:p>
            <a:pPr marL="685783" indent="-685783">
              <a:buFont typeface="+mj-lt"/>
              <a:buAutoNum type="arabicPeriod" startAt="5"/>
            </a:pPr>
            <a:r>
              <a:rPr lang="vi-VN" dirty="0"/>
              <a:t>Class label of </a:t>
            </a:r>
            <a:r>
              <a:rPr lang="vi-VN" i="1" dirty="0"/>
              <a:t>X is C</a:t>
            </a:r>
            <a:r>
              <a:rPr lang="vi-VN" i="1" baseline="-25000" dirty="0"/>
              <a:t>i</a:t>
            </a:r>
          </a:p>
          <a:p>
            <a:pPr marL="1219170" lvl="1" indent="-685783"/>
            <a:r>
              <a:rPr lang="en-US" dirty="0"/>
              <a:t>P(</a:t>
            </a:r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 err="1"/>
              <a:t>|X</a:t>
            </a:r>
            <a:r>
              <a:rPr lang="en-US" dirty="0"/>
              <a:t>) &gt; P(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r>
              <a:rPr lang="en-US" dirty="0" err="1"/>
              <a:t>|X</a:t>
            </a:r>
            <a:r>
              <a:rPr lang="en-US" dirty="0"/>
              <a:t>) </a:t>
            </a:r>
            <a:r>
              <a:rPr lang="en-US" dirty="0" err="1"/>
              <a:t>với</a:t>
            </a:r>
            <a:r>
              <a:rPr lang="en-US" dirty="0"/>
              <a:t> 1&lt;=j&lt;=m, j&lt;&gt;</a:t>
            </a:r>
            <a:r>
              <a:rPr lang="en-US" dirty="0" err="1"/>
              <a:t>i</a:t>
            </a:r>
            <a:endParaRPr lang="en-US" dirty="0"/>
          </a:p>
          <a:p>
            <a:pPr marL="1219170" lvl="1" indent="-685783">
              <a:buFont typeface="+mj-lt"/>
              <a:buAutoNum type="arabicPeriod" startAt="5"/>
            </a:pPr>
            <a:endParaRPr lang="vi-VN" dirty="0"/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666712" y="3524243"/>
          <a:ext cx="11176000" cy="1276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" name="Equation" r:id="rId3" imgW="3784320" imgH="431640" progId="Equation.3">
                  <p:embed/>
                </p:oleObj>
              </mc:Choice>
              <mc:Fallback>
                <p:oleObj name="Equation" r:id="rId3" imgW="3784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12" y="3524243"/>
                        <a:ext cx="11176000" cy="12763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4513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85709" y="666723"/>
            <a:ext cx="11379200" cy="886912"/>
          </a:xfrm>
        </p:spPr>
        <p:txBody>
          <a:bodyPr/>
          <a:lstStyle/>
          <a:p>
            <a:pPr eaLnBrk="1" hangingPunct="1"/>
            <a:r>
              <a:rPr lang="vi-VN" sz="4300" dirty="0"/>
              <a:t>Example</a:t>
            </a:r>
            <a:endParaRPr lang="en-US" sz="4300" dirty="0"/>
          </a:p>
        </p:txBody>
      </p:sp>
      <p:pic>
        <p:nvPicPr>
          <p:cNvPr id="47108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" y="1843618"/>
            <a:ext cx="7620000" cy="433916"/>
          </a:xfrm>
          <a:solidFill>
            <a:srgbClr val="DBFFFF"/>
          </a:solidFill>
        </p:spPr>
      </p:pic>
      <p:pic>
        <p:nvPicPr>
          <p:cNvPr id="47109" name="Picture 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899400" y="2743200"/>
            <a:ext cx="4191000" cy="736600"/>
          </a:xfrm>
          <a:noFill/>
        </p:spPr>
      </p:pic>
      <p:pic>
        <p:nvPicPr>
          <p:cNvPr id="47110" name="Picture 9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508000" y="2743200"/>
            <a:ext cx="5994400" cy="2988733"/>
          </a:xfrm>
          <a:noFill/>
        </p:spPr>
      </p:pic>
      <p:sp>
        <p:nvSpPr>
          <p:cNvPr id="47111" name="Text Box 4"/>
          <p:cNvSpPr txBox="1">
            <a:spLocks noChangeArrowheads="1"/>
          </p:cNvSpPr>
          <p:nvPr/>
        </p:nvSpPr>
        <p:spPr bwMode="auto">
          <a:xfrm>
            <a:off x="8128000" y="1727201"/>
            <a:ext cx="3272685" cy="820733"/>
          </a:xfrm>
          <a:prstGeom prst="rect">
            <a:avLst/>
          </a:prstGeom>
          <a:solidFill>
            <a:srgbClr val="DBFFFF"/>
          </a:solidFill>
          <a:ln w="9525" algn="ctr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US" sz="1600"/>
              <a:t>C</a:t>
            </a:r>
            <a:r>
              <a:rPr lang="en-US" sz="1600" baseline="-25000"/>
              <a:t>1</a:t>
            </a:r>
            <a:r>
              <a:rPr lang="en-US" sz="1600"/>
              <a:t> = {X’|X’.buys_computer = yes}</a:t>
            </a:r>
          </a:p>
          <a:p>
            <a:endParaRPr lang="en-US" sz="1600"/>
          </a:p>
          <a:p>
            <a:r>
              <a:rPr lang="en-US" sz="1600"/>
              <a:t>C</a:t>
            </a:r>
            <a:r>
              <a:rPr lang="en-US" sz="1600" baseline="-25000"/>
              <a:t>2</a:t>
            </a:r>
            <a:r>
              <a:rPr lang="en-US" sz="1600"/>
              <a:t> = {X’’|X’’.buys_computer = no}</a:t>
            </a:r>
          </a:p>
        </p:txBody>
      </p:sp>
      <p:pic>
        <p:nvPicPr>
          <p:cNvPr id="47112" name="Picture 11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508000" y="5791200"/>
            <a:ext cx="6908800" cy="1693333"/>
          </a:xfrm>
          <a:noFill/>
        </p:spPr>
      </p:pic>
      <p:pic>
        <p:nvPicPr>
          <p:cNvPr id="47113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8000" y="7721600"/>
            <a:ext cx="6985000" cy="330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7114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6400" y="8178800"/>
            <a:ext cx="7696200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7115" name="Text Box 15"/>
          <p:cNvSpPr txBox="1">
            <a:spLocks noChangeArrowheads="1"/>
          </p:cNvSpPr>
          <p:nvPr/>
        </p:nvSpPr>
        <p:spPr bwMode="auto">
          <a:xfrm>
            <a:off x="8737600" y="8248651"/>
            <a:ext cx="2133600" cy="533475"/>
          </a:xfrm>
          <a:prstGeom prst="rect">
            <a:avLst/>
          </a:prstGeom>
          <a:solidFill>
            <a:srgbClr val="DBFFFF"/>
          </a:solidFill>
          <a:ln w="9525" algn="ctr">
            <a:noFill/>
            <a:miter lim="800000"/>
            <a:headEnd/>
            <a:tailEnd/>
          </a:ln>
        </p:spPr>
        <p:txBody>
          <a:bodyPr lIns="121917" tIns="60958" rIns="121917" bIns="60958">
            <a:spAutoFit/>
          </a:bodyPr>
          <a:lstStyle/>
          <a:p>
            <a:r>
              <a:rPr lang="en-US" sz="3200">
                <a:sym typeface="Wingdings" pitchFamily="2" charset="2"/>
              </a:rPr>
              <a:t> </a:t>
            </a:r>
            <a:r>
              <a:rPr lang="en-US" sz="3200"/>
              <a:t>X </a:t>
            </a:r>
            <a:r>
              <a:rPr lang="en-US" sz="3200">
                <a:sym typeface="Symbol" pitchFamily="18" charset="2"/>
              </a:rPr>
              <a:t> C</a:t>
            </a:r>
            <a:r>
              <a:rPr lang="en-US" sz="3200" baseline="-25000">
                <a:sym typeface="Symbol" pitchFamily="18" charset="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30937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Zero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Zero probability elimination</a:t>
            </a:r>
          </a:p>
          <a:p>
            <a:pPr lvl="2"/>
            <a:r>
              <a:rPr lang="vi-VN" dirty="0"/>
              <a:t>1,000 </a:t>
            </a:r>
            <a:r>
              <a:rPr lang="en-US" dirty="0" err="1"/>
              <a:t>tuples</a:t>
            </a:r>
            <a:r>
              <a:rPr lang="en-US" dirty="0"/>
              <a:t>: 0 </a:t>
            </a:r>
            <a:r>
              <a:rPr lang="en-US" dirty="0" err="1"/>
              <a:t>tuples</a:t>
            </a:r>
            <a:r>
              <a:rPr lang="en-US" dirty="0"/>
              <a:t> with </a:t>
            </a:r>
            <a:r>
              <a:rPr lang="en-US" i="1" dirty="0"/>
              <a:t>income = low, 990 </a:t>
            </a:r>
            <a:r>
              <a:rPr lang="en-US" i="1" dirty="0" err="1"/>
              <a:t>tuples</a:t>
            </a:r>
            <a:r>
              <a:rPr lang="en-US" i="1" dirty="0"/>
              <a:t> with income = medium, and 10 </a:t>
            </a:r>
            <a:r>
              <a:rPr lang="vi-VN" dirty="0"/>
              <a:t>tuples with </a:t>
            </a:r>
            <a:r>
              <a:rPr lang="vi-VN" i="1" dirty="0"/>
              <a:t>income = high.</a:t>
            </a:r>
            <a:endParaRPr lang="vi-VN" dirty="0"/>
          </a:p>
          <a:p>
            <a:pPr lvl="1"/>
            <a:r>
              <a:rPr lang="vi-VN" dirty="0"/>
              <a:t>Using the Laplacian correction</a:t>
            </a:r>
          </a:p>
          <a:p>
            <a:pPr lvl="2">
              <a:buNone/>
            </a:pP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Assume that our training database, D, is </a:t>
            </a:r>
            <a:r>
              <a:rPr lang="en-US" b="1" dirty="0"/>
              <a:t>so large</a:t>
            </a:r>
            <a:r>
              <a:rPr lang="en-US" dirty="0"/>
              <a:t> that </a:t>
            </a:r>
            <a:r>
              <a:rPr lang="en-US" b="1" dirty="0"/>
              <a:t>adding one to each count </a:t>
            </a:r>
            <a:r>
              <a:rPr lang="en-US" dirty="0"/>
              <a:t>that we need would only make a negligible difference in the estimated probability value, yet would conveniently avoid the case of probability values of zero.</a:t>
            </a:r>
          </a:p>
          <a:p>
            <a:pPr lvl="2"/>
            <a:r>
              <a:rPr lang="en-US" dirty="0"/>
              <a:t>we pretend that we have 1 more </a:t>
            </a:r>
            <a:r>
              <a:rPr lang="en-US" dirty="0" err="1"/>
              <a:t>tuple</a:t>
            </a:r>
            <a:r>
              <a:rPr lang="en-US" dirty="0"/>
              <a:t> </a:t>
            </a:r>
            <a:r>
              <a:rPr lang="vi-VN" dirty="0"/>
              <a:t>for each income-value pair.</a:t>
            </a:r>
          </a:p>
          <a:p>
            <a:pPr lvl="1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5502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probability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912284" y="2551937"/>
            <a:ext cx="9872399" cy="413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3600" dirty="0">
                <a:solidFill>
                  <a:srgbClr val="000000"/>
                </a:solidFill>
                <a:latin typeface="Calibri" charset="0"/>
              </a:rPr>
              <a:t>Suppose a dataset with 1000 tuples, income=low (0), income= medium (990), and income = high (10)</a:t>
            </a:r>
          </a:p>
          <a:p>
            <a:pPr eaLnBrk="1" hangingPunct="1"/>
            <a:r>
              <a:rPr lang="en-US" sz="3600" dirty="0">
                <a:solidFill>
                  <a:srgbClr val="000000"/>
                </a:solidFill>
                <a:latin typeface="Calibri" charset="0"/>
              </a:rPr>
              <a:t>Use </a:t>
            </a:r>
            <a:r>
              <a:rPr lang="en-US" sz="3600" b="1" dirty="0" err="1">
                <a:solidFill>
                  <a:srgbClr val="000000"/>
                </a:solidFill>
                <a:latin typeface="Calibri" charset="0"/>
              </a:rPr>
              <a:t>Laplacian</a:t>
            </a:r>
            <a:r>
              <a:rPr lang="en-US" sz="3600" b="1" dirty="0">
                <a:solidFill>
                  <a:srgbClr val="000000"/>
                </a:solidFill>
                <a:latin typeface="Calibri" charset="0"/>
              </a:rPr>
              <a:t> correction</a:t>
            </a:r>
            <a:r>
              <a:rPr lang="en-US" sz="3600" dirty="0">
                <a:solidFill>
                  <a:srgbClr val="000000"/>
                </a:solidFill>
                <a:latin typeface="Calibri" charset="0"/>
              </a:rPr>
              <a:t> (or </a:t>
            </a:r>
            <a:r>
              <a:rPr lang="en-US" sz="3600" dirty="0" err="1">
                <a:solidFill>
                  <a:srgbClr val="000000"/>
                </a:solidFill>
                <a:latin typeface="Calibri" charset="0"/>
              </a:rPr>
              <a:t>Laplacian</a:t>
            </a:r>
            <a:r>
              <a:rPr lang="en-US" sz="3600" dirty="0">
                <a:solidFill>
                  <a:srgbClr val="000000"/>
                </a:solidFill>
                <a:latin typeface="Calibri" charset="0"/>
              </a:rPr>
              <a:t> estimator)</a:t>
            </a:r>
          </a:p>
          <a:p>
            <a:pPr lvl="1" eaLnBrk="1" hangingPunct="1"/>
            <a:r>
              <a:rPr lang="en-US" sz="3600" i="1" dirty="0">
                <a:solidFill>
                  <a:srgbClr val="000000"/>
                </a:solidFill>
                <a:latin typeface="Calibri" charset="0"/>
              </a:rPr>
              <a:t>Adding 1 to each case</a:t>
            </a:r>
          </a:p>
          <a:p>
            <a:pPr lvl="2" eaLnBrk="1" hangingPunct="1">
              <a:buFont typeface="Wingdings" charset="0"/>
              <a:buNone/>
            </a:pPr>
            <a:r>
              <a:rPr lang="en-US" sz="3600" dirty="0" err="1">
                <a:solidFill>
                  <a:srgbClr val="000000"/>
                </a:solidFill>
                <a:latin typeface="Calibri" charset="0"/>
              </a:rPr>
              <a:t>Prob</a:t>
            </a:r>
            <a:r>
              <a:rPr lang="en-US" sz="3600" dirty="0">
                <a:solidFill>
                  <a:srgbClr val="000000"/>
                </a:solidFill>
                <a:latin typeface="Calibri" charset="0"/>
              </a:rPr>
              <a:t>(income = low) = 1/1003</a:t>
            </a:r>
          </a:p>
          <a:p>
            <a:pPr lvl="2" eaLnBrk="1" hangingPunct="1">
              <a:buFont typeface="Wingdings" charset="0"/>
              <a:buNone/>
            </a:pPr>
            <a:r>
              <a:rPr lang="en-US" sz="3600" dirty="0" err="1">
                <a:solidFill>
                  <a:srgbClr val="000000"/>
                </a:solidFill>
                <a:latin typeface="Calibri" charset="0"/>
              </a:rPr>
              <a:t>Prob</a:t>
            </a:r>
            <a:r>
              <a:rPr lang="en-US" sz="3600" dirty="0">
                <a:solidFill>
                  <a:srgbClr val="000000"/>
                </a:solidFill>
                <a:latin typeface="Calibri" charset="0"/>
              </a:rPr>
              <a:t>(income = medium) = 991/1003</a:t>
            </a:r>
          </a:p>
          <a:p>
            <a:pPr lvl="2" eaLnBrk="1" hangingPunct="1">
              <a:buFont typeface="Wingdings" charset="0"/>
              <a:buNone/>
            </a:pPr>
            <a:r>
              <a:rPr lang="en-US" sz="3600" dirty="0" err="1">
                <a:solidFill>
                  <a:srgbClr val="000000"/>
                </a:solidFill>
                <a:latin typeface="Calibri" charset="0"/>
              </a:rPr>
              <a:t>Prob</a:t>
            </a:r>
            <a:r>
              <a:rPr lang="en-US" sz="3600" dirty="0">
                <a:solidFill>
                  <a:srgbClr val="000000"/>
                </a:solidFill>
                <a:latin typeface="Calibri" charset="0"/>
              </a:rPr>
              <a:t>(income = high) = 11/1003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to their </a:t>
            </a:r>
            <a:r>
              <a:rPr lang="ja-JP" altLang="en-US" sz="2400" dirty="0">
                <a:latin typeface="Calibri" charset="0"/>
              </a:rPr>
              <a:t>“</a:t>
            </a:r>
            <a:r>
              <a:rPr lang="en-US" sz="2400" dirty="0">
                <a:latin typeface="Calibri" charset="0"/>
              </a:rPr>
              <a:t>uncorrected</a:t>
            </a:r>
            <a:r>
              <a:rPr lang="ja-JP" altLang="en-US" sz="2400" dirty="0">
                <a:latin typeface="Calibri" charset="0"/>
              </a:rPr>
              <a:t>”</a:t>
            </a:r>
            <a:r>
              <a:rPr lang="en-US" sz="2400" dirty="0">
                <a:latin typeface="Calibri" charset="0"/>
              </a:rPr>
              <a:t> counterparts</a:t>
            </a:r>
          </a:p>
        </p:txBody>
      </p:sp>
    </p:spTree>
    <p:extLst>
      <p:ext uri="{BB962C8B-B14F-4D97-AF65-F5344CB8AC3E}">
        <p14:creationId xmlns:p14="http://schemas.microsoft.com/office/powerpoint/2010/main" val="209127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erlin Sans FB Demi" charset="0"/>
              </a:rPr>
              <a:t>Model Evaluation and Selection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200" dirty="0">
                <a:latin typeface="Calibri" charset="0"/>
              </a:rPr>
              <a:t>Evaluation metrics: How can we measure accuracy?  Other metrics to consider?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latin typeface="Calibri" charset="0"/>
              </a:rPr>
              <a:t>Use </a:t>
            </a:r>
            <a:r>
              <a:rPr lang="en-US" sz="3200" b="1" dirty="0">
                <a:latin typeface="Calibri" charset="0"/>
              </a:rPr>
              <a:t>validation test set</a:t>
            </a:r>
            <a:r>
              <a:rPr lang="en-US" sz="3200" dirty="0">
                <a:latin typeface="Calibri" charset="0"/>
              </a:rPr>
              <a:t> of class-labeled tuples instead of training set when assessing accuracy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latin typeface="Calibri" charset="0"/>
              </a:rPr>
              <a:t>Methods for estimating a classifier</a:t>
            </a:r>
            <a:r>
              <a:rPr lang="ja-JP" altLang="en-US" sz="3200" dirty="0">
                <a:latin typeface="Calibri" charset="0"/>
              </a:rPr>
              <a:t>’</a:t>
            </a:r>
            <a:r>
              <a:rPr lang="en-US" sz="3200" dirty="0">
                <a:latin typeface="Calibri" charset="0"/>
              </a:rPr>
              <a:t>s accuracy: </a:t>
            </a:r>
          </a:p>
          <a:p>
            <a:pPr lvl="1">
              <a:lnSpc>
                <a:spcPct val="110000"/>
              </a:lnSpc>
            </a:pPr>
            <a:r>
              <a:rPr lang="en-US" sz="3200" dirty="0">
                <a:latin typeface="Calibri" charset="0"/>
              </a:rPr>
              <a:t>Holdout method, random subsampling</a:t>
            </a:r>
          </a:p>
          <a:p>
            <a:pPr lvl="1">
              <a:lnSpc>
                <a:spcPct val="110000"/>
              </a:lnSpc>
            </a:pPr>
            <a:r>
              <a:rPr lang="en-US" sz="3200" dirty="0">
                <a:latin typeface="Calibri" charset="0"/>
              </a:rPr>
              <a:t>Cross-validation</a:t>
            </a:r>
          </a:p>
          <a:p>
            <a:pPr>
              <a:lnSpc>
                <a:spcPct val="110000"/>
              </a:lnSpc>
            </a:pPr>
            <a:endParaRPr lang="en-US" sz="3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662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0774"/>
            <a:ext cx="12192000" cy="993226"/>
          </a:xfrm>
        </p:spPr>
        <p:txBody>
          <a:bodyPr/>
          <a:lstStyle/>
          <a:p>
            <a:r>
              <a:rPr lang="en-US" dirty="0">
                <a:latin typeface="Berlin Sans FB Demi" charset="0"/>
              </a:rPr>
              <a:t>Classifier Evaluation Metrics: Confusion Matrix</a:t>
            </a:r>
          </a:p>
        </p:txBody>
      </p:sp>
      <p:graphicFrame>
        <p:nvGraphicFramePr>
          <p:cNvPr id="61519" name="Group 79"/>
          <p:cNvGraphicFramePr>
            <a:graphicFrameLocks noGrp="1"/>
          </p:cNvGraphicFramePr>
          <p:nvPr>
            <p:ph sz="half" idx="1"/>
          </p:nvPr>
        </p:nvGraphicFramePr>
        <p:xfrm>
          <a:off x="1422400" y="4470401"/>
          <a:ext cx="9347200" cy="2600277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48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class\Predicted class</a:t>
                      </a:r>
                    </a:p>
                  </a:txBody>
                  <a:tcPr marL="121920" marR="121920" marT="60971" marB="609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 yes</a:t>
                      </a:r>
                    </a:p>
                  </a:txBody>
                  <a:tcPr marL="121920" marR="121920" marT="60971" marB="609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no</a:t>
                      </a:r>
                    </a:p>
                  </a:txBody>
                  <a:tcPr marL="121920" marR="121920" marT="60971" marB="609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L="121920" marR="121920" marT="60971" marB="609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yes</a:t>
                      </a:r>
                    </a:p>
                  </a:txBody>
                  <a:tcPr marL="121920" marR="121920" marT="60971" marB="609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6954</a:t>
                      </a:r>
                    </a:p>
                  </a:txBody>
                  <a:tcPr marL="121920" marR="121920" marT="60971" marB="609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46</a:t>
                      </a:r>
                    </a:p>
                  </a:txBody>
                  <a:tcPr marL="121920" marR="121920" marT="60971" marB="609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7000</a:t>
                      </a:r>
                    </a:p>
                  </a:txBody>
                  <a:tcPr marL="121920" marR="121920" marT="60971" marB="609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no</a:t>
                      </a:r>
                    </a:p>
                  </a:txBody>
                  <a:tcPr marL="121920" marR="121920" marT="60971" marB="609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412</a:t>
                      </a:r>
                    </a:p>
                  </a:txBody>
                  <a:tcPr marL="121920" marR="121920" marT="60971" marB="609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2588</a:t>
                      </a:r>
                    </a:p>
                  </a:txBody>
                  <a:tcPr marL="121920" marR="121920" marT="60971" marB="609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3000</a:t>
                      </a:r>
                    </a:p>
                  </a:txBody>
                  <a:tcPr marL="121920" marR="121920" marT="60971" marB="609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L="121920" marR="121920" marT="60971" marB="609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7366</a:t>
                      </a:r>
                    </a:p>
                  </a:txBody>
                  <a:tcPr marL="121920" marR="121920" marT="60971" marB="609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2634</a:t>
                      </a:r>
                    </a:p>
                  </a:txBody>
                  <a:tcPr marL="121920" marR="121920" marT="60971" marB="609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10000</a:t>
                      </a:r>
                    </a:p>
                  </a:txBody>
                  <a:tcPr marL="121920" marR="121920" marT="60971" marB="609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254" name="Rectangle 63"/>
          <p:cNvSpPr>
            <a:spLocks noGrp="1" noChangeArrowheads="1"/>
          </p:cNvSpPr>
          <p:nvPr>
            <p:ph type="body" sz="half" idx="2"/>
          </p:nvPr>
        </p:nvSpPr>
        <p:spPr>
          <a:xfrm>
            <a:off x="406400" y="7162800"/>
            <a:ext cx="11277600" cy="167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>
                <a:latin typeface="Calibri" charset="0"/>
              </a:rPr>
              <a:t>Given</a:t>
            </a:r>
            <a:r>
              <a:rPr lang="en-US" sz="3200" i="1">
                <a:latin typeface="Calibri" charset="0"/>
              </a:rPr>
              <a:t> m</a:t>
            </a:r>
            <a:r>
              <a:rPr lang="en-US" sz="3200">
                <a:latin typeface="Calibri" charset="0"/>
              </a:rPr>
              <a:t> classes, an entry, </a:t>
            </a:r>
            <a:r>
              <a:rPr lang="en-US" sz="3200" b="1" i="1">
                <a:latin typeface="Calibri" charset="0"/>
              </a:rPr>
              <a:t>CM</a:t>
            </a:r>
            <a:r>
              <a:rPr lang="en-US" sz="3200" b="1" i="1" baseline="-25000">
                <a:latin typeface="Calibri" charset="0"/>
              </a:rPr>
              <a:t>i,j</a:t>
            </a:r>
            <a:r>
              <a:rPr lang="en-US" sz="3200" b="1" baseline="-25000">
                <a:latin typeface="Calibri" charset="0"/>
              </a:rPr>
              <a:t> </a:t>
            </a:r>
            <a:r>
              <a:rPr lang="en-US" sz="3200">
                <a:latin typeface="Calibri" charset="0"/>
              </a:rPr>
              <a:t> in a </a:t>
            </a:r>
            <a:r>
              <a:rPr lang="en-US" sz="3200" b="1">
                <a:latin typeface="Calibri" charset="0"/>
              </a:rPr>
              <a:t>confusion matrix</a:t>
            </a:r>
            <a:r>
              <a:rPr lang="en-US" sz="3200">
                <a:latin typeface="Calibri" charset="0"/>
              </a:rPr>
              <a:t> indicates # of tuples in class </a:t>
            </a:r>
            <a:r>
              <a:rPr lang="en-US" sz="3200" i="1">
                <a:latin typeface="Calibri" charset="0"/>
              </a:rPr>
              <a:t>i</a:t>
            </a:r>
            <a:r>
              <a:rPr lang="en-US" sz="3200">
                <a:latin typeface="Calibri" charset="0"/>
              </a:rPr>
              <a:t>  that were labeled by the classifier as class </a:t>
            </a:r>
            <a:r>
              <a:rPr lang="en-US" sz="3200" i="1">
                <a:latin typeface="Calibri" charset="0"/>
              </a:rPr>
              <a:t>j</a:t>
            </a:r>
          </a:p>
          <a:p>
            <a:pPr>
              <a:lnSpc>
                <a:spcPct val="90000"/>
              </a:lnSpc>
            </a:pPr>
            <a:r>
              <a:rPr lang="en-US" sz="3200">
                <a:latin typeface="Calibri" charset="0"/>
              </a:rPr>
              <a:t>May have extra rows/columns to provide totals</a:t>
            </a:r>
          </a:p>
        </p:txBody>
      </p:sp>
      <p:sp>
        <p:nvSpPr>
          <p:cNvPr id="52255" name="Text Box 66"/>
          <p:cNvSpPr txBox="1">
            <a:spLocks noChangeArrowheads="1"/>
          </p:cNvSpPr>
          <p:nvPr/>
        </p:nvSpPr>
        <p:spPr bwMode="auto">
          <a:xfrm>
            <a:off x="304801" y="1625600"/>
            <a:ext cx="3477684" cy="5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b="1">
                <a:latin typeface="Calibri" charset="0"/>
              </a:rPr>
              <a:t>Confusion Matrix:</a:t>
            </a:r>
          </a:p>
        </p:txBody>
      </p:sp>
      <p:graphicFrame>
        <p:nvGraphicFramePr>
          <p:cNvPr id="61517" name="Group 77"/>
          <p:cNvGraphicFramePr>
            <a:graphicFrameLocks noGrp="1"/>
          </p:cNvGraphicFramePr>
          <p:nvPr/>
        </p:nvGraphicFramePr>
        <p:xfrm>
          <a:off x="711200" y="2235200"/>
          <a:ext cx="10566400" cy="1646768"/>
        </p:xfrm>
        <a:graphic>
          <a:graphicData uri="http://schemas.openxmlformats.org/drawingml/2006/table">
            <a:tbl>
              <a:tblPr/>
              <a:tblGrid>
                <a:gridCol w="386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5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9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9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Actual class\Predicted class</a:t>
                      </a:r>
                    </a:p>
                  </a:txBody>
                  <a:tcPr marL="121920" marR="121920" marT="60960" marB="60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C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¬ C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C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121920" marR="121920" marT="60960" marB="60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True Positives (TP)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False Negatives (FN)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¬ C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121920" marR="121920" marT="60960" marB="60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False Positives (FP)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True Negatives (TN)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274" name="Rectangle 78"/>
          <p:cNvSpPr>
            <a:spLocks noChangeArrowheads="1"/>
          </p:cNvSpPr>
          <p:nvPr/>
        </p:nvSpPr>
        <p:spPr bwMode="auto">
          <a:xfrm>
            <a:off x="406401" y="3962401"/>
            <a:ext cx="2417934" cy="276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/>
          <a:p>
            <a:r>
              <a:rPr lang="en-US" b="1"/>
              <a:t>Example of Confusion Matrix:</a:t>
            </a:r>
          </a:p>
        </p:txBody>
      </p:sp>
    </p:spTree>
    <p:extLst>
      <p:ext uri="{BB962C8B-B14F-4D97-AF65-F5344CB8AC3E}">
        <p14:creationId xmlns:p14="http://schemas.microsoft.com/office/powerpoint/2010/main" val="1754166780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0"/>
            <a:ext cx="11203517" cy="1524000"/>
          </a:xfrm>
        </p:spPr>
        <p:txBody>
          <a:bodyPr/>
          <a:lstStyle/>
          <a:p>
            <a:r>
              <a:rPr lang="en-US">
                <a:latin typeface="Berlin Sans FB Demi" charset="0"/>
              </a:rPr>
              <a:t>Classifier Evaluation Metrics: Accuracy, Error Rate, Sensitivity and Specificity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4064000"/>
            <a:ext cx="5899908" cy="4673600"/>
          </a:xfrm>
        </p:spPr>
        <p:txBody>
          <a:bodyPr/>
          <a:lstStyle/>
          <a:p>
            <a:r>
              <a:rPr lang="en-US" sz="3200" b="1" dirty="0">
                <a:latin typeface="Calibri" charset="0"/>
              </a:rPr>
              <a:t>Classifier Accuracy, </a:t>
            </a:r>
            <a:r>
              <a:rPr lang="en-US" sz="3200" dirty="0">
                <a:latin typeface="Calibri" charset="0"/>
              </a:rPr>
              <a:t>or recognition rate: percentage of test set tuples that are correctly classified</a:t>
            </a:r>
          </a:p>
          <a:p>
            <a:pPr lvl="1">
              <a:buFont typeface="Wingdings" charset="0"/>
              <a:buNone/>
            </a:pPr>
            <a:r>
              <a:rPr lang="en-US" sz="3200" b="1" dirty="0">
                <a:latin typeface="Calibri" charset="0"/>
              </a:rPr>
              <a:t>Accuracy = (TP + TN)/All</a:t>
            </a:r>
            <a:endParaRPr lang="en-US" sz="3200" dirty="0">
              <a:latin typeface="Calibri" charset="0"/>
            </a:endParaRPr>
          </a:p>
          <a:p>
            <a:r>
              <a:rPr lang="en-US" sz="3200" b="1" dirty="0">
                <a:latin typeface="Calibri" charset="0"/>
              </a:rPr>
              <a:t>Error rate:</a:t>
            </a:r>
            <a:r>
              <a:rPr lang="en-US" sz="3200" dirty="0">
                <a:latin typeface="Calibri" charset="0"/>
              </a:rPr>
              <a:t> </a:t>
            </a:r>
            <a:r>
              <a:rPr lang="en-US" sz="3200" i="1" dirty="0">
                <a:latin typeface="Calibri" charset="0"/>
              </a:rPr>
              <a:t>1 –</a:t>
            </a:r>
            <a:r>
              <a:rPr lang="en-US" sz="3200" dirty="0">
                <a:latin typeface="Calibri" charset="0"/>
              </a:rPr>
              <a:t> </a:t>
            </a:r>
            <a:r>
              <a:rPr lang="en-US" sz="3200" i="1" dirty="0">
                <a:latin typeface="Calibri" charset="0"/>
              </a:rPr>
              <a:t>accuracy</a:t>
            </a:r>
            <a:r>
              <a:rPr lang="en-US" sz="3200" dirty="0">
                <a:latin typeface="Calibri" charset="0"/>
              </a:rPr>
              <a:t>, or</a:t>
            </a:r>
          </a:p>
          <a:p>
            <a:pPr lvl="1">
              <a:buFont typeface="Wingdings" charset="0"/>
              <a:buNone/>
            </a:pPr>
            <a:r>
              <a:rPr lang="en-US" sz="3200" b="1" dirty="0">
                <a:latin typeface="Calibri" charset="0"/>
              </a:rPr>
              <a:t>Error rate = (FP + FN)/All</a:t>
            </a:r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5689600" y="1828800"/>
            <a:ext cx="6299200" cy="680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/>
          <a:lstStyle/>
          <a:p>
            <a:pPr marL="457189" indent="-457189" eaLnBrk="0" hangingPunct="0"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3200" b="1" dirty="0">
                <a:solidFill>
                  <a:srgbClr val="000000"/>
                </a:solidFill>
                <a:latin typeface="Calibri" charset="0"/>
              </a:rPr>
              <a:t>Class Imbalance Problem</a:t>
            </a:r>
            <a:r>
              <a:rPr lang="en-US" sz="3200" dirty="0">
                <a:solidFill>
                  <a:srgbClr val="000000"/>
                </a:solidFill>
                <a:latin typeface="Calibri" charset="0"/>
              </a:rPr>
              <a:t>: </a:t>
            </a:r>
          </a:p>
          <a:p>
            <a:pPr marL="990575" lvl="1" indent="-380990" eaLnBrk="0" hangingPunct="0">
              <a:buClr>
                <a:schemeClr val="hlink"/>
              </a:buClr>
              <a:buSzPct val="55000"/>
              <a:buFont typeface="Wingdings" charset="0"/>
              <a:buChar char="n"/>
            </a:pPr>
            <a:r>
              <a:rPr lang="en-US" sz="3200" dirty="0">
                <a:solidFill>
                  <a:srgbClr val="000000"/>
                </a:solidFill>
                <a:latin typeface="Calibri" charset="0"/>
              </a:rPr>
              <a:t>One class may be </a:t>
            </a:r>
            <a:r>
              <a:rPr lang="en-US" sz="3200" i="1" dirty="0">
                <a:solidFill>
                  <a:srgbClr val="000000"/>
                </a:solidFill>
                <a:latin typeface="Calibri" charset="0"/>
              </a:rPr>
              <a:t>rare</a:t>
            </a:r>
            <a:r>
              <a:rPr lang="en-US" sz="3200" dirty="0">
                <a:solidFill>
                  <a:srgbClr val="000000"/>
                </a:solidFill>
                <a:latin typeface="Calibri" charset="0"/>
              </a:rPr>
              <a:t>, e.g. fraud, or HIV-positive</a:t>
            </a:r>
          </a:p>
          <a:p>
            <a:pPr marL="990575" lvl="1" indent="-380990" eaLnBrk="0" hangingPunct="0">
              <a:buClr>
                <a:schemeClr val="hlink"/>
              </a:buClr>
              <a:buSzPct val="55000"/>
              <a:buFont typeface="Wingdings" charset="0"/>
              <a:buChar char="n"/>
            </a:pPr>
            <a:r>
              <a:rPr lang="en-US" sz="3200" dirty="0">
                <a:solidFill>
                  <a:srgbClr val="000000"/>
                </a:solidFill>
                <a:latin typeface="Calibri" charset="0"/>
              </a:rPr>
              <a:t>Significant </a:t>
            </a:r>
            <a:r>
              <a:rPr lang="en-US" sz="3200" i="1" dirty="0">
                <a:solidFill>
                  <a:srgbClr val="000000"/>
                </a:solidFill>
                <a:latin typeface="Calibri" charset="0"/>
              </a:rPr>
              <a:t>majority of the negative class</a:t>
            </a:r>
            <a:r>
              <a:rPr lang="en-US" sz="3200" dirty="0">
                <a:solidFill>
                  <a:srgbClr val="000000"/>
                </a:solidFill>
                <a:latin typeface="Calibri" charset="0"/>
              </a:rPr>
              <a:t> and minority of the positive class</a:t>
            </a:r>
          </a:p>
          <a:p>
            <a:pPr marL="990575" lvl="1" indent="-380990" eaLnBrk="0" hangingPunct="0">
              <a:buClr>
                <a:schemeClr val="hlink"/>
              </a:buClr>
              <a:buSzPct val="55000"/>
              <a:buFont typeface="Wingdings" charset="0"/>
              <a:buChar char="n"/>
            </a:pPr>
            <a:r>
              <a:rPr lang="en-US" sz="3200" b="1" dirty="0">
                <a:solidFill>
                  <a:srgbClr val="000000"/>
                </a:solidFill>
                <a:latin typeface="Calibri" charset="0"/>
              </a:rPr>
              <a:t>Sensitivity</a:t>
            </a:r>
            <a:r>
              <a:rPr lang="en-US" sz="3200" dirty="0">
                <a:solidFill>
                  <a:srgbClr val="000000"/>
                </a:solidFill>
                <a:latin typeface="Calibri" charset="0"/>
              </a:rPr>
              <a:t>: True Positive recognition rate</a:t>
            </a:r>
          </a:p>
          <a:p>
            <a:pPr marL="1523962" lvl="2" indent="-304792" eaLnBrk="0" hangingPunct="0">
              <a:buClr>
                <a:schemeClr val="folHlink"/>
              </a:buClr>
              <a:buSzPct val="50000"/>
              <a:buFont typeface="Wingdings" charset="0"/>
              <a:buChar char="n"/>
            </a:pPr>
            <a:r>
              <a:rPr lang="en-US" sz="3200" b="1" dirty="0">
                <a:solidFill>
                  <a:srgbClr val="000000"/>
                </a:solidFill>
                <a:latin typeface="Calibri" charset="0"/>
              </a:rPr>
              <a:t>Sensitivity = TP/P</a:t>
            </a:r>
          </a:p>
          <a:p>
            <a:pPr marL="990575" lvl="1" indent="-380990" eaLnBrk="0" hangingPunct="0">
              <a:buClr>
                <a:schemeClr val="hlink"/>
              </a:buClr>
              <a:buSzPct val="55000"/>
              <a:buFont typeface="Wingdings" charset="0"/>
              <a:buChar char="n"/>
            </a:pPr>
            <a:r>
              <a:rPr lang="en-US" sz="3200" b="1" dirty="0">
                <a:solidFill>
                  <a:srgbClr val="000000"/>
                </a:solidFill>
                <a:latin typeface="Calibri" charset="0"/>
              </a:rPr>
              <a:t>Specificity</a:t>
            </a:r>
            <a:r>
              <a:rPr lang="en-US" sz="3200" dirty="0">
                <a:solidFill>
                  <a:srgbClr val="000000"/>
                </a:solidFill>
                <a:latin typeface="Calibri" charset="0"/>
              </a:rPr>
              <a:t>: True Negative recognition rate</a:t>
            </a:r>
          </a:p>
          <a:p>
            <a:pPr marL="1523962" lvl="2" indent="-304792" eaLnBrk="0" hangingPunct="0">
              <a:buClr>
                <a:schemeClr val="folHlink"/>
              </a:buClr>
              <a:buSzPct val="50000"/>
              <a:buFont typeface="Wingdings" charset="0"/>
              <a:buChar char="n"/>
            </a:pPr>
            <a:r>
              <a:rPr lang="en-US" sz="3200" b="1" dirty="0">
                <a:solidFill>
                  <a:srgbClr val="000000"/>
                </a:solidFill>
                <a:latin typeface="Calibri" charset="0"/>
              </a:rPr>
              <a:t>Specificity = TN/N</a:t>
            </a:r>
          </a:p>
        </p:txBody>
      </p:sp>
      <p:graphicFrame>
        <p:nvGraphicFramePr>
          <p:cNvPr id="62595" name="Group 131"/>
          <p:cNvGraphicFramePr>
            <a:graphicFrameLocks noGrp="1"/>
          </p:cNvGraphicFramePr>
          <p:nvPr/>
        </p:nvGraphicFramePr>
        <p:xfrm>
          <a:off x="2032000" y="1828800"/>
          <a:ext cx="2540000" cy="1955804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89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A\P</a:t>
                      </a:r>
                    </a:p>
                  </a:txBody>
                  <a:tcPr marL="121920" marR="121920" marT="60987" marB="609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121920" marR="121920" marT="60987" marB="60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¬C</a:t>
                      </a:r>
                    </a:p>
                  </a:txBody>
                  <a:tcPr marL="121920" marR="121920" marT="60987" marB="60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marL="121920" marR="121920" marT="60987" marB="60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121920" marR="121920" marT="60987" marB="609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TP</a:t>
                      </a:r>
                    </a:p>
                  </a:txBody>
                  <a:tcPr marL="121920" marR="121920" marT="60987" marB="60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FN</a:t>
                      </a:r>
                    </a:p>
                  </a:txBody>
                  <a:tcPr marL="121920" marR="121920" marT="60987" marB="60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P</a:t>
                      </a:r>
                    </a:p>
                  </a:txBody>
                  <a:tcPr marL="121920" marR="121920" marT="60987" marB="60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¬C</a:t>
                      </a:r>
                    </a:p>
                  </a:txBody>
                  <a:tcPr marL="121920" marR="121920" marT="60987" marB="609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FP</a:t>
                      </a:r>
                    </a:p>
                  </a:txBody>
                  <a:tcPr marL="121920" marR="121920" marT="60987" marB="60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TN</a:t>
                      </a:r>
                    </a:p>
                  </a:txBody>
                  <a:tcPr marL="121920" marR="121920" marT="60987" marB="60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L="121920" marR="121920" marT="60987" marB="60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marL="121920" marR="121920" marT="60987" marB="609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P</a:t>
                      </a:r>
                      <a:r>
                        <a:rPr kumimoji="0" lang="ja-JP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’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marL="121920" marR="121920" marT="60987" marB="60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N</a:t>
                      </a:r>
                      <a:r>
                        <a:rPr kumimoji="0" lang="ja-JP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’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marL="121920" marR="121920" marT="60987" marB="60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All</a:t>
                      </a:r>
                    </a:p>
                  </a:txBody>
                  <a:tcPr marL="121920" marR="121920" marT="60987" marB="60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974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7" descr="8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5791200"/>
            <a:ext cx="5689600" cy="1094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8" descr="8rec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300" y="3860801"/>
            <a:ext cx="4165600" cy="986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Picture 7" descr="8precis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487085"/>
            <a:ext cx="4775200" cy="96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379124"/>
            <a:ext cx="11203517" cy="1246476"/>
          </a:xfrm>
        </p:spPr>
        <p:txBody>
          <a:bodyPr/>
          <a:lstStyle/>
          <a:p>
            <a:r>
              <a:rPr lang="en-US" dirty="0">
                <a:latin typeface="Berlin Sans FB Demi" charset="0"/>
              </a:rPr>
              <a:t>Classifier Evaluation Metrics: </a:t>
            </a:r>
            <a:br>
              <a:rPr lang="en-US" dirty="0">
                <a:latin typeface="Berlin Sans FB Demi" charset="0"/>
              </a:rPr>
            </a:br>
            <a:r>
              <a:rPr lang="en-US" dirty="0">
                <a:latin typeface="Berlin Sans FB Demi" charset="0"/>
              </a:rPr>
              <a:t>Precision and Recall, and F-measures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1" y="1828800"/>
            <a:ext cx="11239500" cy="5892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1">
                <a:latin typeface="Calibri" charset="0"/>
              </a:rPr>
              <a:t>Precision</a:t>
            </a:r>
            <a:r>
              <a:rPr lang="en-US" sz="3200">
                <a:latin typeface="Calibri" charset="0"/>
              </a:rPr>
              <a:t>: exactness – what % of tuples that the classifier labeled as positive are actually positive</a:t>
            </a:r>
          </a:p>
          <a:p>
            <a:pPr lvl="1">
              <a:lnSpc>
                <a:spcPct val="90000"/>
              </a:lnSpc>
            </a:pPr>
            <a:endParaRPr lang="en-US" sz="3200" b="1"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n-US" sz="3200" b="1">
                <a:latin typeface="Calibri" charset="0"/>
              </a:rPr>
              <a:t>Recall: </a:t>
            </a:r>
            <a:r>
              <a:rPr lang="en-US" sz="3200">
                <a:latin typeface="Calibri" charset="0"/>
              </a:rPr>
              <a:t>completeness – what % of positive tuples did the classifier label as positive?</a:t>
            </a:r>
          </a:p>
          <a:p>
            <a:pPr>
              <a:lnSpc>
                <a:spcPct val="90000"/>
              </a:lnSpc>
            </a:pPr>
            <a:r>
              <a:rPr lang="en-US" sz="3200">
                <a:latin typeface="Calibri" charset="0"/>
              </a:rPr>
              <a:t>Perfect score is 1.0</a:t>
            </a:r>
          </a:p>
          <a:p>
            <a:pPr>
              <a:lnSpc>
                <a:spcPct val="90000"/>
              </a:lnSpc>
            </a:pPr>
            <a:r>
              <a:rPr lang="en-US" sz="3200">
                <a:latin typeface="Calibri" charset="0"/>
              </a:rPr>
              <a:t>Inverse relationship between precision &amp; recall</a:t>
            </a:r>
          </a:p>
          <a:p>
            <a:pPr>
              <a:lnSpc>
                <a:spcPct val="80000"/>
              </a:lnSpc>
            </a:pPr>
            <a:r>
              <a:rPr lang="en-US" sz="3200" b="1" i="1">
                <a:latin typeface="Calibri" charset="0"/>
              </a:rPr>
              <a:t>F</a:t>
            </a:r>
            <a:r>
              <a:rPr lang="en-US" sz="3200" b="1">
                <a:latin typeface="Calibri" charset="0"/>
              </a:rPr>
              <a:t> measure (</a:t>
            </a:r>
            <a:r>
              <a:rPr lang="en-US" sz="3200" b="1" i="1">
                <a:latin typeface="Calibri" charset="0"/>
              </a:rPr>
              <a:t>F</a:t>
            </a:r>
            <a:r>
              <a:rPr lang="en-US" sz="3200" b="1" i="1" baseline="-25000">
                <a:latin typeface="Calibri" charset="0"/>
              </a:rPr>
              <a:t>1</a:t>
            </a:r>
            <a:r>
              <a:rPr lang="en-US" sz="3200" b="1">
                <a:latin typeface="Calibri" charset="0"/>
              </a:rPr>
              <a:t> </a:t>
            </a:r>
            <a:r>
              <a:rPr lang="en-US" sz="3200">
                <a:latin typeface="Calibri" charset="0"/>
              </a:rPr>
              <a:t>or</a:t>
            </a:r>
            <a:r>
              <a:rPr lang="en-US" sz="3200" b="1">
                <a:latin typeface="Calibri" charset="0"/>
              </a:rPr>
              <a:t> </a:t>
            </a:r>
            <a:r>
              <a:rPr lang="en-US" sz="3200" b="1" i="1">
                <a:latin typeface="Calibri" charset="0"/>
              </a:rPr>
              <a:t>F</a:t>
            </a:r>
            <a:r>
              <a:rPr lang="en-US" sz="3200" b="1">
                <a:latin typeface="Calibri" charset="0"/>
              </a:rPr>
              <a:t>-score)</a:t>
            </a:r>
            <a:r>
              <a:rPr lang="en-US" sz="3200">
                <a:latin typeface="Calibri" charset="0"/>
              </a:rPr>
              <a:t>: harmonic mean of precision and recall,</a:t>
            </a:r>
            <a:endParaRPr lang="en-US" sz="3200" b="1">
              <a:latin typeface="Calibri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3200" b="1" i="1">
              <a:latin typeface="Calibri" charset="0"/>
            </a:endParaRPr>
          </a:p>
          <a:p>
            <a:pPr>
              <a:lnSpc>
                <a:spcPct val="80000"/>
              </a:lnSpc>
            </a:pPr>
            <a:r>
              <a:rPr lang="en-US" sz="3200" b="1" i="1">
                <a:latin typeface="Calibri" charset="0"/>
              </a:rPr>
              <a:t>F</a:t>
            </a:r>
            <a:r>
              <a:rPr lang="en-US" sz="3200" b="1" i="1" baseline="-25000">
                <a:latin typeface="Calibri" charset="0"/>
                <a:cs typeface="Tahoma" charset="0"/>
              </a:rPr>
              <a:t>ß</a:t>
            </a:r>
            <a:r>
              <a:rPr lang="en-US" sz="3200" b="1">
                <a:latin typeface="Calibri" charset="0"/>
              </a:rPr>
              <a:t>:  </a:t>
            </a:r>
            <a:r>
              <a:rPr lang="en-US" sz="3200">
                <a:latin typeface="Calibri" charset="0"/>
              </a:rPr>
              <a:t>weighted measure of precision and recall</a:t>
            </a:r>
          </a:p>
          <a:p>
            <a:pPr lvl="1">
              <a:lnSpc>
                <a:spcPct val="80000"/>
              </a:lnSpc>
            </a:pPr>
            <a:r>
              <a:rPr lang="en-US" sz="3200">
                <a:latin typeface="Calibri" charset="0"/>
              </a:rPr>
              <a:t>assigns </a:t>
            </a:r>
            <a:r>
              <a:rPr lang="en-US" sz="3200">
                <a:latin typeface="Calibri" charset="0"/>
                <a:cs typeface="Tahoma" charset="0"/>
              </a:rPr>
              <a:t>ß times as much weight to recall as to precision</a:t>
            </a:r>
            <a:endParaRPr lang="en-US" sz="3200">
              <a:latin typeface="Calibri" charset="0"/>
            </a:endParaRPr>
          </a:p>
        </p:txBody>
      </p:sp>
      <p:sp>
        <p:nvSpPr>
          <p:cNvPr id="54279" name="Text Box 5"/>
          <p:cNvSpPr txBox="1">
            <a:spLocks noChangeArrowheads="1"/>
          </p:cNvSpPr>
          <p:nvPr/>
        </p:nvSpPr>
        <p:spPr bwMode="auto">
          <a:xfrm>
            <a:off x="1401234" y="6680201"/>
            <a:ext cx="246215" cy="597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 sz="3700"/>
          </a:p>
        </p:txBody>
      </p:sp>
      <p:pic>
        <p:nvPicPr>
          <p:cNvPr id="54281" name="Picture 8" descr="8Fbet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7721601"/>
            <a:ext cx="77216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767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/>
              <a:t>Discriminative vs. Generative Classifiers</a:t>
            </a:r>
          </a:p>
          <a:p>
            <a:pPr lvl="1"/>
            <a:r>
              <a:rPr lang="en-US" sz="2800" dirty="0"/>
              <a:t>Naïve Bayes Classifier </a:t>
            </a:r>
          </a:p>
          <a:p>
            <a:pPr lvl="1"/>
            <a:r>
              <a:rPr lang="en-US" sz="2800" dirty="0"/>
              <a:t>Evaluation scheme: which method is better?</a:t>
            </a:r>
          </a:p>
          <a:p>
            <a:pPr lvl="1"/>
            <a:r>
              <a:rPr lang="en-US" sz="2800" dirty="0"/>
              <a:t>NB for Text Classification and IR Metrics</a:t>
            </a:r>
          </a:p>
        </p:txBody>
      </p:sp>
    </p:spTree>
    <p:extLst>
      <p:ext uri="{BB962C8B-B14F-4D97-AF65-F5344CB8AC3E}">
        <p14:creationId xmlns:p14="http://schemas.microsoft.com/office/powerpoint/2010/main" val="1334538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12192000" cy="1016000"/>
          </a:xfrm>
        </p:spPr>
        <p:txBody>
          <a:bodyPr/>
          <a:lstStyle/>
          <a:p>
            <a:r>
              <a:rPr lang="en-US">
                <a:latin typeface="Berlin Sans FB Demi" charset="0"/>
              </a:rPr>
              <a:t>Classifier Evaluation Metrics: Example</a:t>
            </a:r>
          </a:p>
        </p:txBody>
      </p:sp>
      <p:sp>
        <p:nvSpPr>
          <p:cNvPr id="55299" name="Rectangle 35"/>
          <p:cNvSpPr>
            <a:spLocks noChangeArrowheads="1"/>
          </p:cNvSpPr>
          <p:nvPr/>
        </p:nvSpPr>
        <p:spPr bwMode="auto">
          <a:xfrm>
            <a:off x="304800" y="6096000"/>
            <a:ext cx="11480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/>
          <a:lstStyle/>
          <a:p>
            <a:pPr marL="457189" indent="-457189" eaLnBrk="0" hangingPunct="0">
              <a:lnSpc>
                <a:spcPct val="90000"/>
              </a:lnSpc>
              <a:buClr>
                <a:schemeClr val="folHlink"/>
              </a:buClr>
              <a:buSzPct val="60000"/>
            </a:pPr>
            <a:endParaRPr lang="en-US" sz="3200"/>
          </a:p>
        </p:txBody>
      </p:sp>
      <p:sp>
        <p:nvSpPr>
          <p:cNvPr id="55301" name="Content Placeholder 1"/>
          <p:cNvSpPr>
            <a:spLocks noGrp="1"/>
          </p:cNvSpPr>
          <p:nvPr>
            <p:ph sz="half" idx="1"/>
          </p:nvPr>
        </p:nvSpPr>
        <p:spPr>
          <a:xfrm>
            <a:off x="304800" y="4572000"/>
            <a:ext cx="11277600" cy="812800"/>
          </a:xfrm>
        </p:spPr>
        <p:txBody>
          <a:bodyPr/>
          <a:lstStyle/>
          <a:p>
            <a:pPr marL="457189" lvl="1" indent="-457189">
              <a:buClr>
                <a:schemeClr val="folHlink"/>
              </a:buClr>
              <a:buSzPct val="60000"/>
            </a:pPr>
            <a:r>
              <a:rPr lang="en-US" sz="3200" i="1">
                <a:latin typeface="Calibri" charset="0"/>
              </a:rPr>
              <a:t>Precision</a:t>
            </a:r>
            <a:r>
              <a:rPr lang="en-US" sz="3200">
                <a:latin typeface="Calibri" charset="0"/>
              </a:rPr>
              <a:t> = 90/230 = 39.13%             </a:t>
            </a:r>
            <a:r>
              <a:rPr lang="en-US" sz="3200" i="1">
                <a:latin typeface="Calibri" charset="0"/>
              </a:rPr>
              <a:t>Recall</a:t>
            </a:r>
            <a:r>
              <a:rPr lang="en-US" sz="3200">
                <a:latin typeface="Calibri" charset="0"/>
              </a:rPr>
              <a:t> = 90/300 = 30.00%</a:t>
            </a:r>
          </a:p>
          <a:p>
            <a:endParaRPr lang="en-US">
              <a:latin typeface="Calibri" charset="0"/>
            </a:endParaRPr>
          </a:p>
        </p:txBody>
      </p:sp>
      <p:graphicFrame>
        <p:nvGraphicFramePr>
          <p:cNvPr id="7" name="Group 54"/>
          <p:cNvGraphicFramePr>
            <a:graphicFrameLocks noGrp="1"/>
          </p:cNvGraphicFramePr>
          <p:nvPr/>
        </p:nvGraphicFramePr>
        <p:xfrm>
          <a:off x="304800" y="2518833"/>
          <a:ext cx="11785600" cy="1955804"/>
        </p:xfrm>
        <a:graphic>
          <a:graphicData uri="http://schemas.openxmlformats.org/drawingml/2006/table">
            <a:tbl>
              <a:tblPr/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89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Class\Predicted class</a:t>
                      </a:r>
                    </a:p>
                  </a:txBody>
                  <a:tcPr marL="121920" marR="121920" marT="60987" marB="609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yes</a:t>
                      </a:r>
                    </a:p>
                  </a:txBody>
                  <a:tcPr marL="121920" marR="121920" marT="60987" marB="60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no</a:t>
                      </a:r>
                    </a:p>
                  </a:txBody>
                  <a:tcPr marL="121920" marR="121920" marT="60987" marB="60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L="121920" marR="121920" marT="60987" marB="60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Recognition(%)</a:t>
                      </a:r>
                    </a:p>
                  </a:txBody>
                  <a:tcPr marL="121920" marR="121920" marT="60987" marB="60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yes</a:t>
                      </a:r>
                    </a:p>
                  </a:txBody>
                  <a:tcPr marL="121920" marR="121920" marT="60987" marB="609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90</a:t>
                      </a:r>
                    </a:p>
                  </a:txBody>
                  <a:tcPr marL="121920" marR="121920" marT="60987" marB="60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210</a:t>
                      </a:r>
                    </a:p>
                  </a:txBody>
                  <a:tcPr marL="121920" marR="121920" marT="60987" marB="60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300</a:t>
                      </a:r>
                    </a:p>
                  </a:txBody>
                  <a:tcPr marL="121920" marR="121920" marT="60987" marB="60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30.00 (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sensitivity</a:t>
                      </a:r>
                    </a:p>
                  </a:txBody>
                  <a:tcPr marL="121920" marR="121920" marT="60987" marB="60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no</a:t>
                      </a:r>
                    </a:p>
                  </a:txBody>
                  <a:tcPr marL="121920" marR="121920" marT="60987" marB="609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140</a:t>
                      </a:r>
                    </a:p>
                  </a:txBody>
                  <a:tcPr marL="121920" marR="121920" marT="60987" marB="60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9560</a:t>
                      </a:r>
                    </a:p>
                  </a:txBody>
                  <a:tcPr marL="121920" marR="121920" marT="60987" marB="60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9700</a:t>
                      </a:r>
                    </a:p>
                  </a:txBody>
                  <a:tcPr marL="121920" marR="121920" marT="60987" marB="60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98.56 (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specificity)</a:t>
                      </a:r>
                    </a:p>
                  </a:txBody>
                  <a:tcPr marL="121920" marR="121920" marT="60987" marB="60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L="121920" marR="121920" marT="60987" marB="609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230</a:t>
                      </a:r>
                    </a:p>
                  </a:txBody>
                  <a:tcPr marL="121920" marR="121920" marT="60987" marB="60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9770</a:t>
                      </a:r>
                    </a:p>
                  </a:txBody>
                  <a:tcPr marL="121920" marR="121920" marT="60987" marB="60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10000</a:t>
                      </a:r>
                    </a:p>
                  </a:txBody>
                  <a:tcPr marL="121920" marR="121920" marT="60987" marB="60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96.40 (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accuracy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)</a:t>
                      </a:r>
                      <a:endParaRPr kumimoji="0" 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21920" marR="121920" marT="60987" marB="60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204788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101600"/>
            <a:ext cx="10788651" cy="1422400"/>
          </a:xfrm>
          <a:noFill/>
        </p:spPr>
        <p:txBody>
          <a:bodyPr lIns="122764" tIns="61382" rIns="122764" bIns="61382"/>
          <a:lstStyle/>
          <a:p>
            <a:pPr eaLnBrk="1" hangingPunct="1"/>
            <a:r>
              <a:rPr lang="en-US">
                <a:latin typeface="Berlin Sans FB Demi" charset="0"/>
              </a:rPr>
              <a:t>Evaluating Classifier Accuracy:</a:t>
            </a:r>
            <a:br>
              <a:rPr lang="en-US">
                <a:latin typeface="Berlin Sans FB Demi" charset="0"/>
              </a:rPr>
            </a:br>
            <a:r>
              <a:rPr lang="en-US">
                <a:latin typeface="Berlin Sans FB Demi" charset="0"/>
              </a:rPr>
              <a:t>Holdout &amp; Cross-Validation Methods</a:t>
            </a:r>
            <a:endParaRPr lang="en-US" sz="5300">
              <a:latin typeface="Berlin Sans FB Demi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1828801"/>
            <a:ext cx="11684000" cy="7031567"/>
          </a:xfrm>
          <a:noFill/>
        </p:spPr>
        <p:txBody>
          <a:bodyPr lIns="122764" tIns="61382" rIns="122764" bIns="61382"/>
          <a:lstStyle/>
          <a:p>
            <a:pPr eaLnBrk="1" hangingPunct="1">
              <a:lnSpc>
                <a:spcPct val="80000"/>
              </a:lnSpc>
            </a:pPr>
            <a:r>
              <a:rPr lang="en-US" sz="3200" b="1">
                <a:latin typeface="Calibri" charset="0"/>
              </a:rPr>
              <a:t>Holdout method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>
                <a:latin typeface="Calibri" charset="0"/>
              </a:rPr>
              <a:t>Given data is randomly partitioned into two independent sets</a:t>
            </a:r>
          </a:p>
          <a:p>
            <a:pPr lvl="2" eaLnBrk="1" hangingPunct="1">
              <a:lnSpc>
                <a:spcPct val="80000"/>
              </a:lnSpc>
            </a:pPr>
            <a:r>
              <a:rPr lang="en-US">
                <a:latin typeface="Calibri" charset="0"/>
              </a:rPr>
              <a:t>Training set (e.g., 2/3) for model construction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>
                <a:latin typeface="Calibri" charset="0"/>
              </a:rPr>
              <a:t>Test set (e.g., 1/3) for accuracy estimation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 u="sng">
                <a:latin typeface="Calibri" charset="0"/>
              </a:rPr>
              <a:t>Random sampling</a:t>
            </a:r>
            <a:r>
              <a:rPr lang="en-US" sz="3200">
                <a:latin typeface="Calibri" charset="0"/>
              </a:rPr>
              <a:t>: a variation of holdout</a:t>
            </a:r>
          </a:p>
          <a:p>
            <a:pPr lvl="2" eaLnBrk="1" hangingPunct="1">
              <a:lnSpc>
                <a:spcPct val="80000"/>
              </a:lnSpc>
            </a:pPr>
            <a:r>
              <a:rPr lang="en-US">
                <a:latin typeface="Calibri" charset="0"/>
              </a:rPr>
              <a:t>Repeat holdout k times, accuracy = avg. of the accuracies obtained</a:t>
            </a:r>
          </a:p>
          <a:p>
            <a:pPr eaLnBrk="1" hangingPunct="1">
              <a:lnSpc>
                <a:spcPct val="80000"/>
              </a:lnSpc>
            </a:pPr>
            <a:r>
              <a:rPr lang="en-US" sz="3200" b="1">
                <a:latin typeface="Calibri" charset="0"/>
              </a:rPr>
              <a:t>Cross-validation</a:t>
            </a:r>
            <a:r>
              <a:rPr lang="en-US" sz="3200">
                <a:latin typeface="Calibri" charset="0"/>
              </a:rPr>
              <a:t> (</a:t>
            </a:r>
            <a:r>
              <a:rPr lang="en-US" sz="3200" i="1">
                <a:latin typeface="Calibri" charset="0"/>
              </a:rPr>
              <a:t>k</a:t>
            </a:r>
            <a:r>
              <a:rPr lang="en-US" sz="3200">
                <a:latin typeface="Calibri" charset="0"/>
              </a:rPr>
              <a:t>-fold, where k = 10 is most popular)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>
                <a:latin typeface="Calibri" charset="0"/>
              </a:rPr>
              <a:t>Randomly partition the data into </a:t>
            </a:r>
            <a:r>
              <a:rPr lang="en-US" sz="3200" i="1">
                <a:latin typeface="Calibri" charset="0"/>
              </a:rPr>
              <a:t>k</a:t>
            </a:r>
            <a:r>
              <a:rPr lang="en-US" sz="3200">
                <a:latin typeface="Calibri" charset="0"/>
              </a:rPr>
              <a:t> </a:t>
            </a:r>
            <a:r>
              <a:rPr lang="en-US" sz="3200" i="1">
                <a:latin typeface="Calibri" charset="0"/>
              </a:rPr>
              <a:t>mutually exclusive</a:t>
            </a:r>
            <a:r>
              <a:rPr lang="en-US" sz="3200">
                <a:latin typeface="Calibri" charset="0"/>
              </a:rPr>
              <a:t> subsets, each approximately equal size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>
                <a:latin typeface="Calibri" charset="0"/>
              </a:rPr>
              <a:t>At </a:t>
            </a:r>
            <a:r>
              <a:rPr lang="en-US" sz="3200" i="1">
                <a:latin typeface="Calibri" charset="0"/>
              </a:rPr>
              <a:t>i</a:t>
            </a:r>
            <a:r>
              <a:rPr lang="en-US" sz="3200">
                <a:latin typeface="Calibri" charset="0"/>
              </a:rPr>
              <a:t>-th iteration, use D</a:t>
            </a:r>
            <a:r>
              <a:rPr lang="en-US" sz="3200" baseline="-25000">
                <a:latin typeface="Calibri" charset="0"/>
              </a:rPr>
              <a:t>i </a:t>
            </a:r>
            <a:r>
              <a:rPr lang="en-US" sz="3200">
                <a:latin typeface="Calibri" charset="0"/>
              </a:rPr>
              <a:t>as test set and others as training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 u="sng">
                <a:latin typeface="Calibri" charset="0"/>
              </a:rPr>
              <a:t>Leave-one-out</a:t>
            </a:r>
            <a:r>
              <a:rPr lang="en-US" sz="3200">
                <a:latin typeface="Calibri" charset="0"/>
              </a:rPr>
              <a:t>: </a:t>
            </a:r>
            <a:r>
              <a:rPr lang="en-US" sz="3200" i="1">
                <a:latin typeface="Calibri" charset="0"/>
              </a:rPr>
              <a:t>k</a:t>
            </a:r>
            <a:r>
              <a:rPr lang="en-US" sz="3200">
                <a:latin typeface="Calibri" charset="0"/>
              </a:rPr>
              <a:t> folds where </a:t>
            </a:r>
            <a:r>
              <a:rPr lang="en-US" sz="3200" i="1">
                <a:latin typeface="Calibri" charset="0"/>
              </a:rPr>
              <a:t>k</a:t>
            </a:r>
            <a:r>
              <a:rPr lang="en-US" sz="3200">
                <a:latin typeface="Calibri" charset="0"/>
              </a:rPr>
              <a:t> = # of tuples, for small sized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 b="1" u="sng">
                <a:latin typeface="Calibri" charset="0"/>
              </a:rPr>
              <a:t>*Stratified cross-validation*</a:t>
            </a:r>
            <a:r>
              <a:rPr lang="en-US" sz="3200">
                <a:latin typeface="Calibri" charset="0"/>
              </a:rPr>
              <a:t>: folds are stratified so that class dist. in each fold is approx. the same as that in the initial data</a:t>
            </a:r>
          </a:p>
        </p:txBody>
      </p:sp>
    </p:spTree>
    <p:extLst>
      <p:ext uri="{BB962C8B-B14F-4D97-AF65-F5344CB8AC3E}">
        <p14:creationId xmlns:p14="http://schemas.microsoft.com/office/powerpoint/2010/main" val="2531756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Train, Validation, Test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42" y="1961304"/>
            <a:ext cx="10752857" cy="625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68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NB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Classification </a:t>
            </a:r>
          </a:p>
          <a:p>
            <a:r>
              <a:rPr lang="en-US" dirty="0"/>
              <a:t> Spam Filtering </a:t>
            </a:r>
            <a:endParaRPr lang="en-US" dirty="0">
              <a:sym typeface="Symbol"/>
            </a:endParaRPr>
          </a:p>
          <a:p>
            <a:r>
              <a:rPr lang="en-US" dirty="0"/>
              <a:t>Hybrid Recommender System</a:t>
            </a:r>
          </a:p>
          <a:p>
            <a:pPr lvl="1"/>
            <a:r>
              <a:rPr lang="en-US" dirty="0"/>
              <a:t>Recommender Systems apply machine learning and data mining techniques for filtering unseen information and can predict whether a user would like a given resource  </a:t>
            </a:r>
          </a:p>
          <a:p>
            <a:r>
              <a:rPr lang="en-US" dirty="0"/>
              <a:t>Online Application </a:t>
            </a:r>
          </a:p>
          <a:p>
            <a:pPr lvl="1"/>
            <a:r>
              <a:rPr lang="en-US" dirty="0"/>
              <a:t>Simple Emotion Modeling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839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Text Classification 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392" y="2336800"/>
            <a:ext cx="67437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65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300">
                <a:cs typeface="Times New Roman (Hebrew)" charset="0"/>
              </a:rPr>
              <a:t>Naive Bayes for Text Categorization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641601"/>
            <a:ext cx="10363200" cy="827617"/>
          </a:xfrm>
        </p:spPr>
        <p:txBody>
          <a:bodyPr/>
          <a:lstStyle/>
          <a:p>
            <a:pPr eaLnBrk="1" hangingPunct="1"/>
            <a:r>
              <a:rPr lang="en-US" sz="4000">
                <a:cs typeface="Times New Roman (Hebrew)" charset="0"/>
              </a:rPr>
              <a:t>Attributes are text positions, values are words.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609600" y="5283200"/>
            <a:ext cx="10905067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/>
          <a:lstStyle/>
          <a:p>
            <a:pPr marL="457189" indent="-457189">
              <a:buFontTx/>
              <a:buChar char="•"/>
            </a:pPr>
            <a:r>
              <a:rPr lang="en-US" sz="3700" dirty="0">
                <a:solidFill>
                  <a:srgbClr val="000000"/>
                </a:solidFill>
              </a:rPr>
              <a:t>Still too many possibilities</a:t>
            </a:r>
          </a:p>
          <a:p>
            <a:pPr marL="457189" indent="-457189">
              <a:buFontTx/>
              <a:buChar char="•"/>
            </a:pPr>
            <a:r>
              <a:rPr lang="en-US" sz="3700" dirty="0">
                <a:solidFill>
                  <a:srgbClr val="000000"/>
                </a:solidFill>
              </a:rPr>
              <a:t>Assume that classification is </a:t>
            </a:r>
            <a:r>
              <a:rPr lang="en-US" sz="3700" i="1" dirty="0">
                <a:solidFill>
                  <a:srgbClr val="000000"/>
                </a:solidFill>
              </a:rPr>
              <a:t>independent</a:t>
            </a:r>
            <a:r>
              <a:rPr lang="en-US" sz="3700" dirty="0">
                <a:solidFill>
                  <a:srgbClr val="000000"/>
                </a:solidFill>
              </a:rPr>
              <a:t> of the positions of the words</a:t>
            </a:r>
          </a:p>
          <a:p>
            <a:pPr marL="990575" lvl="1" indent="-380990">
              <a:buFontTx/>
              <a:buChar char="–"/>
            </a:pPr>
            <a:r>
              <a:rPr lang="en-US" sz="3700" dirty="0">
                <a:solidFill>
                  <a:srgbClr val="000000"/>
                </a:solidFill>
              </a:rPr>
              <a:t>Use same parameters for each position</a:t>
            </a:r>
          </a:p>
          <a:p>
            <a:pPr marL="990575" lvl="1" indent="-380990">
              <a:buFontTx/>
              <a:buChar char="–"/>
            </a:pPr>
            <a:r>
              <a:rPr lang="en-US" sz="3700" dirty="0">
                <a:solidFill>
                  <a:srgbClr val="000000"/>
                </a:solidFill>
              </a:rPr>
              <a:t>Result is bag of words model (over tokens not types)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1257300" y="3352800"/>
          <a:ext cx="10371667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7" name="Equation" r:id="rId4" imgW="3377880" imgH="711000" progId="Equation.3">
                  <p:embed/>
                </p:oleObj>
              </mc:Choice>
              <mc:Fallback>
                <p:oleObj name="Equation" r:id="rId4" imgW="33778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3352800"/>
                        <a:ext cx="10371667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96969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609600" y="6400800"/>
            <a:ext cx="1090506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/>
          <a:lstStyle/>
          <a:p>
            <a:pPr marL="1523962" lvl="2" indent="-304792">
              <a:lnSpc>
                <a:spcPct val="70000"/>
              </a:lnSpc>
              <a:buFontTx/>
              <a:buChar char="•"/>
            </a:pPr>
            <a:r>
              <a:rPr lang="en-US" sz="2400" i="1" dirty="0" err="1">
                <a:solidFill>
                  <a:srgbClr val="000000"/>
                </a:solidFill>
              </a:rPr>
              <a:t>Text</a:t>
            </a:r>
            <a:r>
              <a:rPr lang="en-US" sz="2400" i="1" baseline="-25000" dirty="0" err="1">
                <a:solidFill>
                  <a:srgbClr val="000000"/>
                </a:solidFill>
              </a:rPr>
              <a:t>j</a:t>
            </a:r>
            <a:r>
              <a:rPr lang="en-US" sz="2400" i="1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sym typeface="Symbol" charset="0"/>
              </a:rPr>
              <a:t> single document containing all </a:t>
            </a:r>
            <a:r>
              <a:rPr lang="en-US" sz="2400" i="1" dirty="0" err="1">
                <a:solidFill>
                  <a:srgbClr val="000000"/>
                </a:solidFill>
              </a:rPr>
              <a:t>docs</a:t>
            </a:r>
            <a:r>
              <a:rPr lang="en-US" sz="2400" i="1" baseline="-25000" dirty="0" err="1">
                <a:solidFill>
                  <a:srgbClr val="000000"/>
                </a:solidFill>
              </a:rPr>
              <a:t>j</a:t>
            </a:r>
            <a:endParaRPr lang="en-US" sz="2400" i="1" dirty="0">
              <a:solidFill>
                <a:srgbClr val="000000"/>
              </a:solidFill>
            </a:endParaRPr>
          </a:p>
          <a:p>
            <a:pPr marL="1523962" lvl="2" indent="-304792">
              <a:buSzPct val="80000"/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for each word </a:t>
            </a:r>
            <a:r>
              <a:rPr lang="en-US" sz="2400" i="1" dirty="0" err="1">
                <a:solidFill>
                  <a:srgbClr val="000000"/>
                </a:solidFill>
              </a:rPr>
              <a:t>x</a:t>
            </a:r>
            <a:r>
              <a:rPr lang="en-US" sz="2400" i="1" baseline="-25000" dirty="0" err="1">
                <a:solidFill>
                  <a:srgbClr val="000000"/>
                </a:solidFill>
              </a:rPr>
              <a:t>k</a:t>
            </a:r>
            <a:r>
              <a:rPr lang="en-US" sz="2400" i="1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in </a:t>
            </a:r>
            <a:r>
              <a:rPr lang="en-US" sz="2400" i="1" dirty="0">
                <a:solidFill>
                  <a:srgbClr val="000000"/>
                </a:solidFill>
              </a:rPr>
              <a:t>Vocabulary</a:t>
            </a:r>
          </a:p>
          <a:p>
            <a:pPr marL="2133547" lvl="3" indent="-304792">
              <a:buFontTx/>
              <a:buChar char="–"/>
            </a:pPr>
            <a:r>
              <a:rPr lang="en-US" sz="2400" i="1" dirty="0" err="1">
                <a:solidFill>
                  <a:srgbClr val="000000"/>
                </a:solidFill>
              </a:rPr>
              <a:t>n</a:t>
            </a:r>
            <a:r>
              <a:rPr lang="en-US" sz="2400" i="1" baseline="-25000" dirty="0" err="1">
                <a:solidFill>
                  <a:srgbClr val="000000"/>
                </a:solidFill>
              </a:rPr>
              <a:t>k</a:t>
            </a:r>
            <a:r>
              <a:rPr lang="en-US" sz="2400" i="1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sym typeface="Symbol" charset="0"/>
              </a:rPr>
              <a:t> number of occurrences of </a:t>
            </a:r>
            <a:r>
              <a:rPr lang="en-US" sz="2400" i="1" dirty="0" err="1">
                <a:solidFill>
                  <a:srgbClr val="000000"/>
                </a:solidFill>
              </a:rPr>
              <a:t>x</a:t>
            </a:r>
            <a:r>
              <a:rPr lang="en-US" sz="2400" i="1" baseline="-25000" dirty="0" err="1">
                <a:solidFill>
                  <a:srgbClr val="000000"/>
                </a:solidFill>
              </a:rPr>
              <a:t>k</a:t>
            </a:r>
            <a:r>
              <a:rPr lang="en-US" sz="2400" i="1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in </a:t>
            </a:r>
            <a:r>
              <a:rPr lang="en-US" sz="2400" i="1" dirty="0" err="1">
                <a:solidFill>
                  <a:srgbClr val="000000"/>
                </a:solidFill>
              </a:rPr>
              <a:t>Text</a:t>
            </a:r>
            <a:r>
              <a:rPr lang="en-US" sz="2400" i="1" baseline="-25000" dirty="0" err="1">
                <a:solidFill>
                  <a:srgbClr val="000000"/>
                </a:solidFill>
              </a:rPr>
              <a:t>j</a:t>
            </a:r>
            <a:endParaRPr lang="en-US" sz="2400" i="1" baseline="-25000" dirty="0">
              <a:solidFill>
                <a:srgbClr val="000000"/>
              </a:solidFill>
            </a:endParaRPr>
          </a:p>
          <a:p>
            <a:pPr marL="2133547" lvl="3" indent="-304792">
              <a:lnSpc>
                <a:spcPct val="240000"/>
              </a:lnSpc>
              <a:buFontTx/>
              <a:buChar char="–"/>
            </a:pPr>
            <a:endParaRPr lang="en-US" sz="2400" i="1" baseline="-25000" dirty="0">
              <a:solidFill>
                <a:srgbClr val="000000"/>
              </a:solidFill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cs typeface="Times New Roman (Hebrew)" charset="0"/>
              </a:rPr>
              <a:t>Naïve Bayes: Learning</a:t>
            </a:r>
          </a:p>
        </p:txBody>
      </p:sp>
      <p:sp>
        <p:nvSpPr>
          <p:cNvPr id="717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2641601"/>
            <a:ext cx="10363200" cy="343323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>
                <a:cs typeface="Times New Roman (Hebrew)" charset="0"/>
              </a:rPr>
              <a:t>From training corpus, extract </a:t>
            </a:r>
            <a:r>
              <a:rPr lang="en-US" sz="3200" i="1" dirty="0">
                <a:cs typeface="Times New Roman (Hebrew)" charset="0"/>
              </a:rPr>
              <a:t>Vocabulary</a:t>
            </a:r>
            <a:endParaRPr lang="en-US" sz="3200" dirty="0">
              <a:cs typeface="Times New Roman (Hebrew)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cs typeface="Times New Roman (Hebrew)" charset="0"/>
              </a:rPr>
              <a:t>Calculate required </a:t>
            </a:r>
            <a:r>
              <a:rPr lang="en-US" sz="3200" i="1" dirty="0">
                <a:cs typeface="Times New Roman (Hebrew)" charset="0"/>
              </a:rPr>
              <a:t>P</a:t>
            </a:r>
            <a:r>
              <a:rPr lang="en-US" sz="3200" dirty="0">
                <a:cs typeface="Times New Roman (Hebrew)" charset="0"/>
              </a:rPr>
              <a:t>(</a:t>
            </a:r>
            <a:r>
              <a:rPr lang="en-US" sz="3200" i="1" dirty="0" err="1">
                <a:cs typeface="Times New Roman (Hebrew)" charset="0"/>
              </a:rPr>
              <a:t>c</a:t>
            </a:r>
            <a:r>
              <a:rPr lang="en-US" sz="3200" i="1" baseline="-25000" dirty="0" err="1">
                <a:cs typeface="Times New Roman (Hebrew)" charset="0"/>
              </a:rPr>
              <a:t>j</a:t>
            </a:r>
            <a:r>
              <a:rPr lang="en-US" sz="3200" dirty="0">
                <a:cs typeface="Times New Roman (Hebrew)" charset="0"/>
              </a:rPr>
              <a:t>)</a:t>
            </a:r>
            <a:r>
              <a:rPr lang="en-US" sz="3200" i="1" dirty="0">
                <a:cs typeface="Times New Roman (Hebrew)" charset="0"/>
              </a:rPr>
              <a:t> </a:t>
            </a:r>
            <a:r>
              <a:rPr lang="en-US" sz="3200" dirty="0">
                <a:cs typeface="Times New Roman (Hebrew)" charset="0"/>
              </a:rPr>
              <a:t>and </a:t>
            </a:r>
            <a:r>
              <a:rPr lang="en-US" sz="3200" i="1" dirty="0">
                <a:cs typeface="Times New Roman (Hebrew)" charset="0"/>
              </a:rPr>
              <a:t>P</a:t>
            </a:r>
            <a:r>
              <a:rPr lang="en-US" sz="3200" dirty="0">
                <a:cs typeface="Times New Roman (Hebrew)" charset="0"/>
              </a:rPr>
              <a:t>(</a:t>
            </a:r>
            <a:r>
              <a:rPr lang="en-US" sz="3200" i="1" dirty="0" err="1">
                <a:cs typeface="Times New Roman (Hebrew)" charset="0"/>
              </a:rPr>
              <a:t>x</a:t>
            </a:r>
            <a:r>
              <a:rPr lang="en-US" sz="3200" i="1" baseline="-25000" dirty="0" err="1">
                <a:cs typeface="Times New Roman (Hebrew)" charset="0"/>
              </a:rPr>
              <a:t>k</a:t>
            </a:r>
            <a:r>
              <a:rPr lang="en-US" sz="3200" i="1" dirty="0">
                <a:cs typeface="Times New Roman (Hebrew)" charset="0"/>
              </a:rPr>
              <a:t> | </a:t>
            </a:r>
            <a:r>
              <a:rPr lang="en-US" sz="3200" i="1" dirty="0" err="1">
                <a:cs typeface="Times New Roman (Hebrew)" charset="0"/>
              </a:rPr>
              <a:t>c</a:t>
            </a:r>
            <a:r>
              <a:rPr lang="en-US" sz="3200" i="1" baseline="-25000" dirty="0" err="1">
                <a:cs typeface="Times New Roman (Hebrew)" charset="0"/>
              </a:rPr>
              <a:t>j</a:t>
            </a:r>
            <a:r>
              <a:rPr lang="en-US" sz="3200" dirty="0">
                <a:cs typeface="Times New Roman (Hebrew)" charset="0"/>
              </a:rPr>
              <a:t>)</a:t>
            </a:r>
            <a:r>
              <a:rPr lang="en-US" sz="3200" i="1" dirty="0">
                <a:cs typeface="Times New Roman (Hebrew)" charset="0"/>
              </a:rPr>
              <a:t> </a:t>
            </a:r>
            <a:r>
              <a:rPr lang="en-US" sz="3200" dirty="0">
                <a:cs typeface="Times New Roman (Hebrew)" charset="0"/>
              </a:rPr>
              <a:t>terms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700" dirty="0">
                <a:cs typeface="Times New Roman (Hebrew)" charset="0"/>
              </a:rPr>
              <a:t>For each </a:t>
            </a:r>
            <a:r>
              <a:rPr lang="en-US" sz="2700" i="1" dirty="0" err="1">
                <a:cs typeface="Times New Roman (Hebrew)" charset="0"/>
              </a:rPr>
              <a:t>c</a:t>
            </a:r>
            <a:r>
              <a:rPr lang="en-US" sz="2700" i="1" baseline="-25000" dirty="0" err="1">
                <a:cs typeface="Times New Roman (Hebrew)" charset="0"/>
              </a:rPr>
              <a:t>j</a:t>
            </a:r>
            <a:r>
              <a:rPr lang="en-US" sz="2700" i="1" baseline="-25000" dirty="0">
                <a:cs typeface="Times New Roman (Hebrew)" charset="0"/>
              </a:rPr>
              <a:t> </a:t>
            </a:r>
            <a:r>
              <a:rPr lang="en-US" sz="2700" dirty="0">
                <a:cs typeface="Times New Roman (Hebrew)" charset="0"/>
              </a:rPr>
              <a:t>in </a:t>
            </a:r>
            <a:r>
              <a:rPr lang="en-US" sz="2700" i="1" dirty="0">
                <a:cs typeface="Times New Roman (Hebrew)" charset="0"/>
              </a:rPr>
              <a:t>C</a:t>
            </a:r>
            <a:r>
              <a:rPr lang="en-US" sz="2700" dirty="0">
                <a:cs typeface="Times New Roman (Hebrew)" charset="0"/>
              </a:rPr>
              <a:t> do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700" i="1" dirty="0" err="1">
                <a:cs typeface="Times New Roman (Hebrew)" charset="0"/>
              </a:rPr>
              <a:t>docs</a:t>
            </a:r>
            <a:r>
              <a:rPr lang="en-US" sz="2700" i="1" baseline="-25000" dirty="0" err="1">
                <a:cs typeface="Times New Roman (Hebrew)" charset="0"/>
              </a:rPr>
              <a:t>j</a:t>
            </a:r>
            <a:r>
              <a:rPr lang="en-US" sz="2700" i="1" dirty="0">
                <a:cs typeface="Times New Roman (Hebrew)" charset="0"/>
              </a:rPr>
              <a:t> </a:t>
            </a:r>
            <a:r>
              <a:rPr lang="en-US" sz="2700" dirty="0">
                <a:cs typeface="Times New Roman (Hebrew)" charset="0"/>
                <a:sym typeface="Symbol" charset="0"/>
              </a:rPr>
              <a:t></a:t>
            </a:r>
            <a:r>
              <a:rPr lang="en-US" sz="2700" i="1" dirty="0">
                <a:cs typeface="Times New Roman (Hebrew)" charset="0"/>
                <a:sym typeface="Symbol" charset="0"/>
              </a:rPr>
              <a:t> </a:t>
            </a:r>
            <a:r>
              <a:rPr lang="en-US" sz="2700" dirty="0">
                <a:cs typeface="Times New Roman (Hebrew)" charset="0"/>
                <a:sym typeface="Symbol" charset="0"/>
              </a:rPr>
              <a:t>subset of documents for which the target class is </a:t>
            </a:r>
            <a:r>
              <a:rPr lang="en-US" sz="2700" i="1" dirty="0" err="1">
                <a:cs typeface="Times New Roman (Hebrew)" charset="0"/>
              </a:rPr>
              <a:t>c</a:t>
            </a:r>
            <a:r>
              <a:rPr lang="en-US" sz="2700" i="1" baseline="-25000" dirty="0" err="1">
                <a:cs typeface="Times New Roman (Hebrew)" charset="0"/>
              </a:rPr>
              <a:t>j</a:t>
            </a:r>
            <a:endParaRPr lang="en-US" sz="2700" i="1" baseline="-25000" dirty="0">
              <a:cs typeface="Times New Roman (Hebrew)" charset="0"/>
            </a:endParaRPr>
          </a:p>
          <a:p>
            <a:pPr lvl="2" eaLnBrk="1" hangingPunct="1">
              <a:lnSpc>
                <a:spcPct val="280000"/>
              </a:lnSpc>
            </a:pPr>
            <a:r>
              <a:rPr lang="en-US" sz="2700" i="1" baseline="-25000" dirty="0">
                <a:cs typeface="Times New Roman (Hebrew)" charset="0"/>
              </a:rPr>
              <a:t> 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665978"/>
              </p:ext>
            </p:extLst>
          </p:nvPr>
        </p:nvGraphicFramePr>
        <p:xfrm>
          <a:off x="2849034" y="7735238"/>
          <a:ext cx="3903133" cy="814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2" name="Equation" r:id="rId4" imgW="2006280" imgH="419040" progId="Equation.3">
                  <p:embed/>
                </p:oleObj>
              </mc:Choice>
              <mc:Fallback>
                <p:oleObj name="Equation" r:id="rId4" imgW="20062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034" y="7735238"/>
                        <a:ext cx="3903133" cy="8149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2844800" y="4864100"/>
          <a:ext cx="3657600" cy="905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3" name="Equation" r:id="rId6" imgW="1790640" imgH="444240" progId="Equation.3">
                  <p:embed/>
                </p:oleObj>
              </mc:Choice>
              <mc:Fallback>
                <p:oleObj name="Equation" r:id="rId6" imgW="17906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4864100"/>
                        <a:ext cx="3657600" cy="9059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91457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cs typeface="Times New Roman (Hebrew)" charset="0"/>
              </a:rPr>
              <a:t>Naïve Bayes: Classifying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14600"/>
            <a:ext cx="11379200" cy="2565400"/>
          </a:xfrm>
        </p:spPr>
        <p:txBody>
          <a:bodyPr/>
          <a:lstStyle/>
          <a:p>
            <a:pPr eaLnBrk="1" hangingPunct="1"/>
            <a:r>
              <a:rPr lang="en-US" sz="3700">
                <a:cs typeface="Times New Roman (Hebrew)" charset="0"/>
              </a:rPr>
              <a:t>positions </a:t>
            </a:r>
            <a:r>
              <a:rPr lang="en-US" sz="3700">
                <a:cs typeface="Times New Roman (Hebrew)" charset="0"/>
                <a:sym typeface="Symbol" charset="0"/>
              </a:rPr>
              <a:t> all word positions in current document      			which contain tokens found in </a:t>
            </a:r>
            <a:r>
              <a:rPr lang="en-US" sz="3700" i="1">
                <a:cs typeface="Times New Roman (Hebrew)" charset="0"/>
              </a:rPr>
              <a:t>Vocabulary</a:t>
            </a:r>
          </a:p>
          <a:p>
            <a:pPr eaLnBrk="1" hangingPunct="1">
              <a:lnSpc>
                <a:spcPct val="150000"/>
              </a:lnSpc>
            </a:pPr>
            <a:r>
              <a:rPr lang="en-US" sz="3700">
                <a:cs typeface="Times New Roman (Hebrew)" charset="0"/>
              </a:rPr>
              <a:t>Return </a:t>
            </a:r>
            <a:r>
              <a:rPr lang="en-US" sz="3700" i="1">
                <a:cs typeface="Times New Roman (Hebrew)" charset="0"/>
              </a:rPr>
              <a:t>c</a:t>
            </a:r>
            <a:r>
              <a:rPr lang="en-US" sz="3700" i="1" baseline="-25000">
                <a:cs typeface="Times New Roman (Hebrew)" charset="0"/>
              </a:rPr>
              <a:t>NB</a:t>
            </a:r>
            <a:r>
              <a:rPr lang="en-US" sz="3700">
                <a:cs typeface="Times New Roman (Hebrew)" charset="0"/>
              </a:rPr>
              <a:t>, where </a:t>
            </a:r>
            <a:endParaRPr lang="en-US" sz="3700" i="1">
              <a:cs typeface="Times New Roman (Hebrew)" charset="0"/>
            </a:endParaRP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2133600" y="5666318"/>
          <a:ext cx="7823200" cy="1375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3" name="Equation" r:id="rId4" imgW="2082600" imgH="368280" progId="Equation.3">
                  <p:embed/>
                </p:oleObj>
              </mc:Choice>
              <mc:Fallback>
                <p:oleObj name="Equation" r:id="rId4" imgW="20826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666318"/>
                        <a:ext cx="7823200" cy="13758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869291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3907" y="450187"/>
            <a:ext cx="9341249" cy="152432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Classification Methodologies 	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3908" y="1898682"/>
            <a:ext cx="9063373" cy="6306537"/>
          </a:xfrm>
        </p:spPr>
        <p:txBody>
          <a:bodyPr/>
          <a:lstStyle/>
          <a:p>
            <a:pPr marL="533400" indent="-533400" eaLnBrk="1" hangingPunct="1">
              <a:lnSpc>
                <a:spcPct val="110000"/>
              </a:lnSpc>
            </a:pPr>
            <a:r>
              <a:rPr lang="en-US" dirty="0">
                <a:latin typeface="Tahoma" charset="0"/>
              </a:rPr>
              <a:t>There are three methodologies:</a:t>
            </a:r>
          </a:p>
          <a:p>
            <a:pPr marL="533400" indent="-533400" eaLnBrk="1" hangingPunct="1">
              <a:lnSpc>
                <a:spcPct val="110000"/>
              </a:lnSpc>
              <a:buFontTx/>
              <a:buNone/>
            </a:pPr>
            <a:r>
              <a:rPr lang="en-US" dirty="0">
                <a:latin typeface="Tahoma" charset="0"/>
              </a:rPr>
              <a:t>     </a:t>
            </a:r>
            <a:r>
              <a:rPr lang="en-US" sz="2400" i="1" dirty="0">
                <a:solidFill>
                  <a:srgbClr val="FF0000"/>
                </a:solidFill>
                <a:latin typeface="Tahoma" charset="0"/>
              </a:rPr>
              <a:t>a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) Model a classification rule directly</a:t>
            </a:r>
          </a:p>
          <a:p>
            <a:pPr marL="979488" lvl="1" indent="-457200" eaLnBrk="1" hangingPunct="1">
              <a:lnSpc>
                <a:spcPct val="110000"/>
              </a:lnSpc>
              <a:buFontTx/>
              <a:buNone/>
            </a:pPr>
            <a:r>
              <a:rPr lang="en-US" dirty="0">
                <a:latin typeface="Tahoma" charset="0"/>
              </a:rPr>
              <a:t>     </a:t>
            </a:r>
            <a:r>
              <a:rPr lang="en-US" sz="2200" dirty="0">
                <a:latin typeface="Tahoma" charset="0"/>
              </a:rPr>
              <a:t>Examples: k-NN, linear classifier, SVM</a:t>
            </a:r>
            <a:r>
              <a:rPr lang="en-US" sz="2100" dirty="0">
                <a:latin typeface="Tahoma" charset="0"/>
              </a:rPr>
              <a:t>, neural nets, ..</a:t>
            </a:r>
            <a:endParaRPr lang="en-US" sz="2200" dirty="0">
              <a:latin typeface="Tahoma" charset="0"/>
            </a:endParaRPr>
          </a:p>
          <a:p>
            <a:pPr marL="979488" lvl="1" indent="-457200" eaLnBrk="1" hangingPunct="1">
              <a:lnSpc>
                <a:spcPct val="110000"/>
              </a:lnSpc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Tahoma" charset="0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Tahoma" charset="0"/>
              </a:rPr>
              <a:t>b</a:t>
            </a:r>
            <a:r>
              <a:rPr lang="en-US" dirty="0">
                <a:solidFill>
                  <a:srgbClr val="FF0000"/>
                </a:solidFill>
                <a:latin typeface="Tahoma" charset="0"/>
              </a:rPr>
              <a:t>) Model the probability of class memberships given input data</a:t>
            </a:r>
          </a:p>
          <a:p>
            <a:pPr marL="979488" lvl="1" indent="-457200" eaLnBrk="1" hangingPunct="1">
              <a:lnSpc>
                <a:spcPct val="11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Tahoma" charset="0"/>
              </a:rPr>
              <a:t>     </a:t>
            </a:r>
            <a:r>
              <a:rPr lang="en-US" sz="2200" dirty="0">
                <a:latin typeface="Tahoma" charset="0"/>
              </a:rPr>
              <a:t>Examples: logistic regression, probabilistic neural nets (</a:t>
            </a:r>
            <a:r>
              <a:rPr lang="en-US" sz="2200" dirty="0" err="1">
                <a:latin typeface="Tahoma" charset="0"/>
              </a:rPr>
              <a:t>softmax</a:t>
            </a:r>
            <a:r>
              <a:rPr lang="en-US" sz="2200" dirty="0">
                <a:latin typeface="Tahoma" charset="0"/>
              </a:rPr>
              <a:t>),…</a:t>
            </a:r>
          </a:p>
          <a:p>
            <a:pPr marL="533400" indent="-533400" eaLnBrk="1" hangingPunct="1">
              <a:lnSpc>
                <a:spcPct val="110000"/>
              </a:lnSpc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Tahoma" charset="0"/>
              </a:rPr>
              <a:t>     </a:t>
            </a:r>
            <a:r>
              <a:rPr lang="en-US" i="1" dirty="0">
                <a:solidFill>
                  <a:srgbClr val="FF0000"/>
                </a:solidFill>
                <a:latin typeface="Tahoma" charset="0"/>
              </a:rPr>
              <a:t>c</a:t>
            </a:r>
            <a:r>
              <a:rPr lang="en-US" dirty="0">
                <a:solidFill>
                  <a:srgbClr val="FF0000"/>
                </a:solidFill>
                <a:latin typeface="Tahoma" charset="0"/>
              </a:rPr>
              <a:t>)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Make a probabilistic model of data within each class</a:t>
            </a:r>
          </a:p>
          <a:p>
            <a:pPr marL="979488" lvl="1" indent="-457200" eaLnBrk="1" hangingPunct="1">
              <a:lnSpc>
                <a:spcPct val="110000"/>
              </a:lnSpc>
              <a:buFontTx/>
              <a:buNone/>
            </a:pPr>
            <a:r>
              <a:rPr lang="en-US" dirty="0">
                <a:latin typeface="Tahoma" charset="0"/>
              </a:rPr>
              <a:t>     </a:t>
            </a:r>
            <a:r>
              <a:rPr lang="en-US" sz="2200" dirty="0">
                <a:latin typeface="Tahoma" charset="0"/>
              </a:rPr>
              <a:t>Examples: Naive Bayes….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endParaRPr lang="en-US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17439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3907" y="473907"/>
            <a:ext cx="9341249" cy="152432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Classification of Classifications	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0144" y="2502219"/>
            <a:ext cx="10297258" cy="6042804"/>
          </a:xfrm>
        </p:spPr>
        <p:txBody>
          <a:bodyPr/>
          <a:lstStyle/>
          <a:p>
            <a:pPr marL="533400" indent="-533400" eaLnBrk="1" hangingPunct="1">
              <a:lnSpc>
                <a:spcPct val="110000"/>
              </a:lnSpc>
              <a:buFontTx/>
              <a:buNone/>
            </a:pPr>
            <a:r>
              <a:rPr lang="en-US" dirty="0">
                <a:latin typeface="Tahoma" charset="0"/>
              </a:rPr>
              <a:t>    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327754"/>
              </p:ext>
            </p:extLst>
          </p:nvPr>
        </p:nvGraphicFramePr>
        <p:xfrm>
          <a:off x="1603907" y="3096636"/>
          <a:ext cx="9260622" cy="5362124"/>
        </p:xfrm>
        <a:graphic>
          <a:graphicData uri="http://schemas.openxmlformats.org/drawingml/2006/table">
            <a:tbl>
              <a:tblPr/>
              <a:tblGrid>
                <a:gridCol w="2449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2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8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8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2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82930" marR="82930" marT="55290" marB="55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     Probabilistic</a:t>
                      </a:r>
                    </a:p>
                  </a:txBody>
                  <a:tcPr marL="82930" marR="82930" marT="55290" marB="55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   Non-Probabilistic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2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82930" marR="82930" marT="55290" marB="55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         </a:t>
                      </a:r>
                      <a:r>
                        <a:rPr kumimoji="0" lang="en-GB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Discriminative </a:t>
                      </a:r>
                    </a:p>
                  </a:txBody>
                  <a:tcPr marL="82930" marR="82930" marT="55290" marB="55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GB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Logistic Regression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GB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Probabilistic neural nets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GB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……..</a:t>
                      </a:r>
                    </a:p>
                  </a:txBody>
                  <a:tcPr marL="82930" marR="82930" marT="55290" marB="55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GB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K-nn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GB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Linear classifier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GB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SVM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GB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Neural networks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GB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……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82930" marR="82930" marT="55290" marB="55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70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Generative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82930" marR="82930" marT="55290" marB="55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Naïve Bayes 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…… </a:t>
                      </a:r>
                    </a:p>
                  </a:txBody>
                  <a:tcPr marL="82930" marR="82930" marT="55290" marB="55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3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3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         N.A. (?)</a:t>
                      </a:r>
                    </a:p>
                  </a:txBody>
                  <a:tcPr marL="82930" marR="82930" marT="55290" marB="55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0964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Probability Basics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50" y="2336799"/>
            <a:ext cx="9428381" cy="542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7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Probabilistic Classification Principle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85" y="2336800"/>
            <a:ext cx="10573688" cy="569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40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99" y="2181145"/>
            <a:ext cx="11252283" cy="490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9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Summarization for Example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Bayes’ Theorem</a:t>
            </a:r>
            <a:endParaRPr lang="en-US" dirty="0"/>
          </a:p>
          <a:p>
            <a:endParaRPr lang="vi-VN" dirty="0"/>
          </a:p>
        </p:txBody>
      </p:sp>
      <p:graphicFrame>
        <p:nvGraphicFramePr>
          <p:cNvPr id="2054" name="Object 5"/>
          <p:cNvGraphicFramePr>
            <a:graphicFrameLocks noChangeAspect="1"/>
          </p:cNvGraphicFramePr>
          <p:nvPr/>
        </p:nvGraphicFramePr>
        <p:xfrm>
          <a:off x="2857477" y="2762238"/>
          <a:ext cx="5537200" cy="1373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0" name="Equation" r:id="rId3" imgW="1688760" imgH="419040" progId="Equation.3">
                  <p:embed/>
                </p:oleObj>
              </mc:Choice>
              <mc:Fallback>
                <p:oleObj name="Equation" r:id="rId3" imgW="1688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77" y="2762238"/>
                        <a:ext cx="5537200" cy="13737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0501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</a:t>
            </a:r>
            <a:r>
              <a:rPr lang="en-US" dirty="0" err="1"/>
              <a:t>tuples</a:t>
            </a:r>
            <a:endParaRPr lang="vi-V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5025" y="1619230"/>
            <a:ext cx="9909763" cy="755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3825193"/>
      </p:ext>
    </p:extLst>
  </p:cSld>
  <p:clrMapOvr>
    <a:masterClrMapping/>
  </p:clrMapOvr>
</p:sld>
</file>

<file path=ppt/theme/theme1.xml><?xml version="1.0" encoding="utf-8"?>
<a:theme xmlns:a="http://schemas.openxmlformats.org/drawingml/2006/main" name="JVN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8394</TotalTime>
  <Words>1296</Words>
  <Application>Microsoft Macintosh PowerPoint</Application>
  <PresentationFormat>Custom</PresentationFormat>
  <Paragraphs>224</Paragraphs>
  <Slides>27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Berlin Sans FB Demi</vt:lpstr>
      <vt:lpstr>Calibri</vt:lpstr>
      <vt:lpstr>Tahoma</vt:lpstr>
      <vt:lpstr>Times New Roman</vt:lpstr>
      <vt:lpstr>Wingdings</vt:lpstr>
      <vt:lpstr>JVN</vt:lpstr>
      <vt:lpstr>Equation</vt:lpstr>
      <vt:lpstr> Unsupervised Learning Lecture 3: Naïve Bayes Classifier and Evaluation Scheme</vt:lpstr>
      <vt:lpstr>Agenda</vt:lpstr>
      <vt:lpstr>Classification Methodologies  </vt:lpstr>
      <vt:lpstr>Classification of Classifications </vt:lpstr>
      <vt:lpstr>Probability Basics</vt:lpstr>
      <vt:lpstr>Probabilistic Classification Principle</vt:lpstr>
      <vt:lpstr>Naïve Bayes</vt:lpstr>
      <vt:lpstr>Summarization for Example</vt:lpstr>
      <vt:lpstr>Training tuples</vt:lpstr>
      <vt:lpstr>Naïve Bayesian Classification</vt:lpstr>
      <vt:lpstr>Naïve Bayesian Classification</vt:lpstr>
      <vt:lpstr>Naïve Bayesian Classification</vt:lpstr>
      <vt:lpstr>Example</vt:lpstr>
      <vt:lpstr>Zero probability</vt:lpstr>
      <vt:lpstr>Zero probability</vt:lpstr>
      <vt:lpstr>Model Evaluation and Selection</vt:lpstr>
      <vt:lpstr>Classifier Evaluation Metrics: Confusion Matrix</vt:lpstr>
      <vt:lpstr>Classifier Evaluation Metrics: Accuracy, Error Rate, Sensitivity and Specificity</vt:lpstr>
      <vt:lpstr>Classifier Evaluation Metrics:  Precision and Recall, and F-measures</vt:lpstr>
      <vt:lpstr>Classifier Evaluation Metrics: Example</vt:lpstr>
      <vt:lpstr>Evaluating Classifier Accuracy: Holdout &amp; Cross-Validation Methods</vt:lpstr>
      <vt:lpstr>Train, Validation, Test</vt:lpstr>
      <vt:lpstr>Uses of NB classification</vt:lpstr>
      <vt:lpstr>Examples of Text Classification </vt:lpstr>
      <vt:lpstr>Naive Bayes for Text Categorization</vt:lpstr>
      <vt:lpstr>Naïve Bayes: Learning</vt:lpstr>
      <vt:lpstr>Naïve Bayes: Classifying</vt:lpstr>
    </vt:vector>
  </TitlesOfParts>
  <Company>John von Institute, VNU HCM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Duong</dc:creator>
  <cp:lastModifiedBy>qttho2011@gmail.com</cp:lastModifiedBy>
  <cp:revision>381</cp:revision>
  <cp:lastPrinted>2015-09-29T06:19:32Z</cp:lastPrinted>
  <dcterms:created xsi:type="dcterms:W3CDTF">2014-03-26T04:11:47Z</dcterms:created>
  <dcterms:modified xsi:type="dcterms:W3CDTF">2020-06-11T14:57:00Z</dcterms:modified>
</cp:coreProperties>
</file>