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71" r:id="rId4"/>
    <p:sldId id="272" r:id="rId5"/>
    <p:sldId id="262" r:id="rId6"/>
    <p:sldId id="273" r:id="rId7"/>
    <p:sldId id="263" r:id="rId8"/>
    <p:sldId id="266" r:id="rId9"/>
    <p:sldId id="267" r:id="rId10"/>
    <p:sldId id="274" r:id="rId11"/>
    <p:sldId id="275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5274" autoAdjust="0"/>
  </p:normalViewPr>
  <p:slideViewPr>
    <p:cSldViewPr>
      <p:cViewPr varScale="1">
        <p:scale>
          <a:sx n="76" d="100"/>
          <a:sy n="76" d="100"/>
        </p:scale>
        <p:origin x="90" y="60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27/7/2016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27/7/2016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27/7/2016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TEST-DRIVEN DEVELOPMENT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012" y="4876800"/>
            <a:ext cx="7848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GIỚI THIỆU VỀ TDD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/>
          <a:p>
            <a:r>
              <a:rPr lang="en-US" dirty="0" smtClean="0"/>
              <a:t>KẾT LUẬN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2813" y="1981200"/>
            <a:ext cx="10591800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TDD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thử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 smtClean="0"/>
              <a:t>thống</a:t>
            </a:r>
            <a:endParaRPr lang="en-US" sz="2400" dirty="0" smtClean="0"/>
          </a:p>
          <a:p>
            <a:pPr marL="342900" indent="-3429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TDD,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chưa</a:t>
            </a:r>
            <a:r>
              <a:rPr lang="en-US" sz="2400" dirty="0" smtClean="0"/>
              <a:t> </a:t>
            </a:r>
            <a:r>
              <a:rPr lang="en-US" sz="2400" dirty="0" err="1" smtClean="0"/>
              <a:t>thấy</a:t>
            </a:r>
            <a:r>
              <a:rPr lang="en-US" sz="2400" dirty="0" smtClean="0"/>
              <a:t> </a:t>
            </a:r>
            <a:r>
              <a:rPr lang="en-US" sz="2400" dirty="0" err="1" smtClean="0"/>
              <a:t>lợi</a:t>
            </a:r>
            <a:r>
              <a:rPr lang="en-US" sz="2400" dirty="0" smtClean="0"/>
              <a:t> </a:t>
            </a:r>
            <a:r>
              <a:rPr lang="en-US" sz="2400" dirty="0" err="1"/>
              <a:t>ích</a:t>
            </a:r>
            <a:r>
              <a:rPr lang="en-US" sz="2400" dirty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 smtClean="0"/>
              <a:t>ít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giản</a:t>
            </a:r>
            <a:r>
              <a:rPr lang="en-US" sz="2400" dirty="0" smtClean="0"/>
              <a:t>, </a:t>
            </a:r>
            <a:r>
              <a:rPr lang="en-US" sz="2400" dirty="0" err="1" smtClean="0"/>
              <a:t>tuy</a:t>
            </a:r>
            <a:r>
              <a:rPr lang="en-US" sz="2400" dirty="0" smtClean="0"/>
              <a:t> </a:t>
            </a:r>
            <a:r>
              <a:rPr lang="en-US" sz="2400" dirty="0" err="1" smtClean="0"/>
              <a:t>nhiên</a:t>
            </a:r>
            <a:r>
              <a:rPr lang="en-US" sz="2400" dirty="0" smtClean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TDD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r>
              <a:rPr lang="en-US" sz="2400" dirty="0"/>
              <a:t>,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thiểu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lực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trì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 smtClean="0"/>
              <a:t>này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30000"/>
              </a:lnSpc>
              <a:spcBef>
                <a:spcPts val="500"/>
              </a:spcBef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2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TỔNG 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TDD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smtClean="0"/>
              <a:t>TDD</a:t>
            </a:r>
          </a:p>
          <a:p>
            <a:pPr lvl="0"/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1 module </a:t>
            </a:r>
            <a:r>
              <a:rPr lang="en-US" dirty="0" err="1" smtClean="0"/>
              <a:t>theo</a:t>
            </a:r>
            <a:r>
              <a:rPr lang="en-US" dirty="0" smtClean="0"/>
              <a:t>: Red/Green/Refactor</a:t>
            </a:r>
            <a:endParaRPr lang="en-US" dirty="0"/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testing </a:t>
            </a:r>
            <a:r>
              <a:rPr lang="en-US" dirty="0" smtClean="0"/>
              <a:t>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752600"/>
            <a:ext cx="7391398" cy="4343400"/>
          </a:xfrm>
        </p:spPr>
        <p:txBody>
          <a:bodyPr>
            <a:normAutofit/>
          </a:bodyPr>
          <a:lstStyle/>
          <a:p>
            <a:r>
              <a:rPr lang="en-US" dirty="0"/>
              <a:t>Test-Driven Development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</a:p>
          <a:p>
            <a:pPr marL="45720" indent="0">
              <a:buNone/>
            </a:pPr>
            <a:r>
              <a:rPr lang="en-US" sz="2000" dirty="0" smtClean="0"/>
              <a:t>	=&gt; </a:t>
            </a:r>
            <a:r>
              <a:rPr lang="en-US" sz="2000" dirty="0" err="1" smtClean="0"/>
              <a:t>Dev</a:t>
            </a:r>
            <a:r>
              <a:rPr lang="en-US" sz="2000" dirty="0" smtClean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test case </a:t>
            </a:r>
            <a:r>
              <a:rPr lang="en-US" sz="2000" dirty="0" err="1"/>
              <a:t>trước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smtClean="0"/>
              <a:t>module </a:t>
            </a:r>
          </a:p>
          <a:p>
            <a:pPr marL="4572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=&gt; </a:t>
            </a:r>
            <a:r>
              <a:rPr lang="en-US" sz="2000" dirty="0" err="1"/>
              <a:t>L</a:t>
            </a:r>
            <a:r>
              <a:rPr lang="en-US" sz="2000" dirty="0" err="1" smtClean="0"/>
              <a:t>ập</a:t>
            </a:r>
            <a:r>
              <a:rPr lang="en-US" sz="2000" dirty="0" smtClean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 smtClean="0"/>
              <a:t>đảm</a:t>
            </a:r>
            <a:r>
              <a:rPr lang="en-US" sz="2000" dirty="0" smtClean="0"/>
              <a:t> </a:t>
            </a:r>
            <a:r>
              <a:rPr lang="en-US" sz="2000" dirty="0" err="1" smtClean="0"/>
              <a:t>bảo</a:t>
            </a:r>
            <a:r>
              <a:rPr lang="en-US" sz="2000" dirty="0" smtClean="0"/>
              <a:t> </a:t>
            </a:r>
            <a:r>
              <a:rPr lang="en-US" sz="2000" dirty="0" err="1" smtClean="0"/>
              <a:t>chạy</a:t>
            </a:r>
            <a:r>
              <a:rPr lang="en-US" sz="2000" dirty="0" smtClean="0"/>
              <a:t> </a:t>
            </a:r>
            <a:r>
              <a:rPr lang="en-US" sz="2000" dirty="0"/>
              <a:t>qua </a:t>
            </a:r>
            <a:r>
              <a:rPr lang="en-US" sz="2000" dirty="0" err="1"/>
              <a:t>được</a:t>
            </a:r>
            <a:r>
              <a:rPr lang="en-US" sz="2000" dirty="0"/>
              <a:t> test case </a:t>
            </a:r>
            <a:r>
              <a:rPr lang="en-US" sz="2000" dirty="0" err="1" smtClean="0"/>
              <a:t>đó</a:t>
            </a:r>
            <a:endParaRPr lang="en-US" sz="2000" dirty="0"/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code</a:t>
            </a:r>
          </a:p>
          <a:p>
            <a:pPr lvl="1"/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code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19449" y="4868862"/>
            <a:ext cx="1012613" cy="318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2058" name="Picture 10" descr="https://encrypted-tbn1.gstatic.com/images?q=tbn:ANd9GcQXveT_YdGXkRuEAHZGLjdSCZObnG03qhZzCftEBBjXnvL6e90KG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1600200"/>
            <a:ext cx="4092314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6612" y="228600"/>
            <a:ext cx="10134602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 SÁNH TDD &amp; PHƯƠNG PHÁP THÔNG THƯỜNG</a:t>
            </a:r>
            <a:endParaRPr lang="en-US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8958"/>
              </p:ext>
            </p:extLst>
          </p:nvPr>
        </p:nvGraphicFramePr>
        <p:xfrm>
          <a:off x="1027113" y="1066800"/>
          <a:ext cx="9753600" cy="51861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76401"/>
                <a:gridCol w="4038600"/>
                <a:gridCol w="4038599"/>
              </a:tblGrid>
              <a:tr h="518132"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8" marR="48328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Traditional Approach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8" marR="48328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Test-Driven Development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8" marR="48328" marT="0" marB="0" anchor="ctr"/>
                </a:tc>
              </a:tr>
              <a:tr h="1050772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Developer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8" marR="48328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Lập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trình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theo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bản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thiết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kế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đôi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khi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hiểu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nghiệp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vụ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mà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chỉ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đảm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bảo</a:t>
                      </a:r>
                      <a:r>
                        <a:rPr lang="en-US" sz="1600" dirty="0">
                          <a:effectLst/>
                        </a:rPr>
                        <a:t> input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output </a:t>
                      </a:r>
                      <a:r>
                        <a:rPr lang="en-US" sz="1600" dirty="0" err="1">
                          <a:effectLst/>
                        </a:rPr>
                        <a:t>theo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đưa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ra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8" marR="48328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Cần tìm hiểu trước nghiệp vụ, có cái nhìn bao quát hơn về chức năng cần xây dựng để viết test case cho chức năng đó.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8" marR="48328" marT="0" marB="0" anchor="ctr"/>
                </a:tc>
              </a:tr>
              <a:tr h="63046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Unit test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8" marR="48328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Thủ công và thường thiếu xót hoăc bỏ qua việc unit test khi phát triển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8" marR="48328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Được thực hiện tự động và liên tục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8" marR="48328" marT="0" marB="0" anchor="ctr"/>
                </a:tc>
              </a:tr>
              <a:tr h="518132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Automation test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8" marR="48328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áp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dụng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hoặc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ít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áp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dụng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8" marR="48328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Áp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dụng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8" marR="48328" marT="0" marB="0" anchor="ctr"/>
                </a:tc>
              </a:tr>
              <a:tr h="840618">
                <a:tc rowSpan="2"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Khi thay đổi hoặc thêm mới chức năng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8" marR="48328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Phải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thử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lại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toàn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bộ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soát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được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ảnh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hưởng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của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việc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thay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đổi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8" marR="48328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Chỉ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viết</a:t>
                      </a:r>
                      <a:r>
                        <a:rPr lang="en-US" sz="1600" dirty="0">
                          <a:effectLst/>
                        </a:rPr>
                        <a:t> test case </a:t>
                      </a:r>
                      <a:r>
                        <a:rPr lang="en-US" sz="1600" dirty="0" err="1">
                          <a:effectLst/>
                        </a:rPr>
                        <a:t>cho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phần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thay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đổi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soát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được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ảnh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hưởng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khi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thay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đổi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8" marR="48328" marT="0" marB="0" anchor="ctr"/>
                </a:tc>
              </a:tr>
              <a:tr h="8406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Lãng phí nguồn lực khi kiểm thử lặp đi lặp lại một chức năng khi có bất kỳ thay đổi nào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8" marR="48328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Chỉ cần kiểm thử riêng phần thay đổi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8" marR="48328" marT="0" marB="0" anchor="ctr"/>
                </a:tc>
              </a:tr>
              <a:tr h="63046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Bảo trì hệ thống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8" marR="48328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Lãng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phí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nguồn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lực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gian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khi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liên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tục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thay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đổi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scale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8" marR="48328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 err="1">
                          <a:effectLst/>
                        </a:rPr>
                        <a:t>Bảo</a:t>
                      </a:r>
                      <a:r>
                        <a:rPr lang="en-US" sz="1600" i="0" dirty="0">
                          <a:effectLst/>
                        </a:rPr>
                        <a:t> </a:t>
                      </a:r>
                      <a:r>
                        <a:rPr lang="en-US" sz="1600" i="0" dirty="0" err="1">
                          <a:effectLst/>
                        </a:rPr>
                        <a:t>trì</a:t>
                      </a:r>
                      <a:r>
                        <a:rPr lang="en-US" sz="1600" i="0" dirty="0">
                          <a:effectLst/>
                        </a:rPr>
                        <a:t> </a:t>
                      </a:r>
                      <a:r>
                        <a:rPr lang="en-US" sz="1600" i="0" dirty="0" err="1">
                          <a:effectLst/>
                        </a:rPr>
                        <a:t>đơn</a:t>
                      </a:r>
                      <a:r>
                        <a:rPr lang="en-US" sz="1600" i="0" dirty="0">
                          <a:effectLst/>
                        </a:rPr>
                        <a:t> </a:t>
                      </a:r>
                      <a:r>
                        <a:rPr lang="en-US" sz="1600" i="0" dirty="0" err="1">
                          <a:effectLst/>
                        </a:rPr>
                        <a:t>giản</a:t>
                      </a:r>
                      <a:endParaRPr lang="en-US" sz="160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8" marR="48328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QUÁ TRÌNH PHÁT 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2" y="1828800"/>
            <a:ext cx="5475418" cy="43434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b="1" dirty="0" smtClean="0"/>
              <a:t>/</a:t>
            </a:r>
            <a:r>
              <a:rPr lang="en-US" b="1" dirty="0" smtClean="0">
                <a:solidFill>
                  <a:srgbClr val="00B050"/>
                </a:solidFill>
              </a:rPr>
              <a:t>GREEN</a:t>
            </a:r>
            <a:r>
              <a:rPr lang="en-US" b="1" dirty="0" smtClean="0"/>
              <a:t>/REFACTOR</a:t>
            </a:r>
            <a:endParaRPr lang="en-US" b="1" dirty="0"/>
          </a:p>
          <a:p>
            <a:pPr lvl="0"/>
            <a:r>
              <a:rPr lang="en-US" sz="2200" i="1" dirty="0" err="1"/>
              <a:t>Trước</a:t>
            </a:r>
            <a:r>
              <a:rPr lang="en-US" sz="2200" i="1" dirty="0"/>
              <a:t> </a:t>
            </a:r>
            <a:r>
              <a:rPr lang="en-US" sz="2200" i="1" dirty="0" err="1"/>
              <a:t>khi</a:t>
            </a:r>
            <a:r>
              <a:rPr lang="en-US" sz="2200" i="1" dirty="0"/>
              <a:t> code (</a:t>
            </a:r>
            <a:r>
              <a:rPr lang="en-US" sz="2200" i="1" dirty="0">
                <a:solidFill>
                  <a:srgbClr val="FF0000"/>
                </a:solidFill>
              </a:rPr>
              <a:t>RED</a:t>
            </a:r>
            <a:r>
              <a:rPr lang="en-US" sz="2200" i="1" dirty="0"/>
              <a:t>):</a:t>
            </a:r>
            <a:r>
              <a:rPr lang="en-US" sz="2200" dirty="0"/>
              <a:t> </a:t>
            </a:r>
          </a:p>
          <a:p>
            <a:pPr lvl="1"/>
            <a:r>
              <a:rPr lang="en-US" sz="1900" dirty="0" err="1"/>
              <a:t>Xây</a:t>
            </a:r>
            <a:r>
              <a:rPr lang="en-US" sz="1900" dirty="0"/>
              <a:t> </a:t>
            </a:r>
            <a:r>
              <a:rPr lang="en-US" sz="1900" dirty="0" err="1"/>
              <a:t>dựng</a:t>
            </a:r>
            <a:r>
              <a:rPr lang="en-US" sz="1900" dirty="0"/>
              <a:t> test </a:t>
            </a:r>
            <a:r>
              <a:rPr lang="en-US" sz="1900" dirty="0" err="1" smtClean="0"/>
              <a:t>case,input</a:t>
            </a:r>
            <a:r>
              <a:rPr lang="en-US" sz="1900" dirty="0" smtClean="0"/>
              <a:t> </a:t>
            </a:r>
            <a:r>
              <a:rPr lang="en-US" sz="1900" dirty="0" err="1"/>
              <a:t>và</a:t>
            </a:r>
            <a:r>
              <a:rPr lang="en-US" sz="1900" dirty="0"/>
              <a:t> output </a:t>
            </a:r>
            <a:r>
              <a:rPr lang="en-US" sz="1900" dirty="0" err="1"/>
              <a:t>mong</a:t>
            </a:r>
            <a:r>
              <a:rPr lang="en-US" sz="1900" dirty="0"/>
              <a:t> </a:t>
            </a:r>
            <a:r>
              <a:rPr lang="en-US" sz="1900" dirty="0" err="1"/>
              <a:t>muốn</a:t>
            </a:r>
            <a:endParaRPr lang="en-US" sz="1900" dirty="0"/>
          </a:p>
          <a:p>
            <a:pPr lvl="1"/>
            <a:r>
              <a:rPr lang="en-US" sz="1900" dirty="0" err="1"/>
              <a:t>Chạy</a:t>
            </a:r>
            <a:r>
              <a:rPr lang="en-US" sz="1900" dirty="0"/>
              <a:t> </a:t>
            </a:r>
            <a:r>
              <a:rPr lang="en-US" sz="1900" dirty="0" err="1"/>
              <a:t>thử</a:t>
            </a:r>
            <a:r>
              <a:rPr lang="en-US" sz="1900" dirty="0"/>
              <a:t> test case </a:t>
            </a:r>
            <a:r>
              <a:rPr lang="en-US" sz="1900" dirty="0" err="1"/>
              <a:t>và</a:t>
            </a:r>
            <a:r>
              <a:rPr lang="en-US" sz="1900" dirty="0"/>
              <a:t> </a:t>
            </a:r>
            <a:r>
              <a:rPr lang="en-US" sz="1900" dirty="0" err="1"/>
              <a:t>đảm</a:t>
            </a:r>
            <a:r>
              <a:rPr lang="en-US" sz="1900" dirty="0"/>
              <a:t> </a:t>
            </a:r>
            <a:r>
              <a:rPr lang="en-US" sz="1900" dirty="0" err="1"/>
              <a:t>bảo</a:t>
            </a:r>
            <a:r>
              <a:rPr lang="en-US" sz="1900" dirty="0"/>
              <a:t> </a:t>
            </a:r>
            <a:r>
              <a:rPr lang="en-US" sz="1900" dirty="0" err="1"/>
              <a:t>là</a:t>
            </a:r>
            <a:r>
              <a:rPr lang="en-US" sz="1900" dirty="0"/>
              <a:t> test </a:t>
            </a:r>
            <a:r>
              <a:rPr lang="en-US" sz="1900" dirty="0" smtClean="0"/>
              <a:t>case ban </a:t>
            </a:r>
            <a:r>
              <a:rPr lang="en-US" sz="1900" dirty="0" err="1" smtClean="0"/>
              <a:t>đầu</a:t>
            </a:r>
            <a:r>
              <a:rPr lang="en-US" sz="1900" dirty="0" smtClean="0"/>
              <a:t> FAIL</a:t>
            </a:r>
          </a:p>
          <a:p>
            <a:pPr lvl="0"/>
            <a:r>
              <a:rPr lang="en-US" sz="2200" i="1" dirty="0" err="1" smtClean="0"/>
              <a:t>Thực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hiện</a:t>
            </a:r>
            <a:r>
              <a:rPr lang="en-US" sz="2200" i="1" dirty="0" smtClean="0"/>
              <a:t> code (</a:t>
            </a:r>
            <a:r>
              <a:rPr lang="en-US" sz="2200" i="1" dirty="0" smtClean="0">
                <a:solidFill>
                  <a:srgbClr val="00B050"/>
                </a:solidFill>
              </a:rPr>
              <a:t>GREEN</a:t>
            </a:r>
            <a:r>
              <a:rPr lang="en-US" sz="2200" i="1" dirty="0" smtClean="0"/>
              <a:t>):</a:t>
            </a:r>
            <a:r>
              <a:rPr lang="en-US" sz="2200" dirty="0" smtClean="0"/>
              <a:t> </a:t>
            </a:r>
          </a:p>
          <a:p>
            <a:pPr lvl="1"/>
            <a:r>
              <a:rPr lang="en-US" sz="1900" dirty="0" err="1" smtClean="0"/>
              <a:t>Lập</a:t>
            </a:r>
            <a:r>
              <a:rPr lang="en-US" sz="1900" dirty="0" smtClean="0"/>
              <a:t> </a:t>
            </a:r>
            <a:r>
              <a:rPr lang="en-US" sz="1900" dirty="0" err="1"/>
              <a:t>trình</a:t>
            </a:r>
            <a:r>
              <a:rPr lang="en-US" sz="1900" dirty="0"/>
              <a:t> </a:t>
            </a:r>
            <a:r>
              <a:rPr lang="en-US" sz="1900" dirty="0" err="1"/>
              <a:t>theo</a:t>
            </a:r>
            <a:r>
              <a:rPr lang="en-US" sz="1900" dirty="0"/>
              <a:t> input </a:t>
            </a:r>
            <a:r>
              <a:rPr lang="en-US" sz="1900" dirty="0" err="1"/>
              <a:t>và</a:t>
            </a:r>
            <a:r>
              <a:rPr lang="en-US" sz="1900" dirty="0"/>
              <a:t> output </a:t>
            </a:r>
            <a:r>
              <a:rPr lang="en-US" sz="1900" dirty="0" err="1"/>
              <a:t>như</a:t>
            </a:r>
            <a:r>
              <a:rPr lang="en-US" sz="1900" dirty="0"/>
              <a:t> </a:t>
            </a:r>
            <a:r>
              <a:rPr lang="en-US" sz="1900" dirty="0" err="1"/>
              <a:t>trên</a:t>
            </a:r>
            <a:r>
              <a:rPr lang="en-US" sz="1900" dirty="0"/>
              <a:t>, </a:t>
            </a:r>
            <a:r>
              <a:rPr lang="en-US" sz="1900" dirty="0" err="1" smtClean="0"/>
              <a:t>đảm</a:t>
            </a:r>
            <a:r>
              <a:rPr lang="en-US" sz="1900" dirty="0" smtClean="0"/>
              <a:t> </a:t>
            </a:r>
            <a:r>
              <a:rPr lang="en-US" sz="1900" dirty="0" err="1" smtClean="0"/>
              <a:t>bảo</a:t>
            </a:r>
            <a:r>
              <a:rPr lang="en-US" sz="1900" dirty="0" smtClean="0"/>
              <a:t> pass </a:t>
            </a:r>
            <a:r>
              <a:rPr lang="en-US" sz="1900" dirty="0" err="1" smtClean="0"/>
              <a:t>được</a:t>
            </a:r>
            <a:r>
              <a:rPr lang="en-US" sz="1900" dirty="0" smtClean="0"/>
              <a:t> qua test case. </a:t>
            </a:r>
          </a:p>
          <a:p>
            <a:pPr>
              <a:lnSpc>
                <a:spcPct val="100000"/>
              </a:lnSpc>
            </a:pPr>
            <a:r>
              <a:rPr lang="en-US" sz="2200" i="1" dirty="0" err="1"/>
              <a:t>Sau</a:t>
            </a:r>
            <a:r>
              <a:rPr lang="en-US" sz="2200" i="1" dirty="0"/>
              <a:t> </a:t>
            </a:r>
            <a:r>
              <a:rPr lang="en-US" sz="2200" i="1" dirty="0" err="1"/>
              <a:t>khi</a:t>
            </a:r>
            <a:r>
              <a:rPr lang="en-US" sz="2200" i="1" dirty="0"/>
              <a:t> code (REFACTOR): </a:t>
            </a:r>
          </a:p>
          <a:p>
            <a:pPr lvl="1"/>
            <a:r>
              <a:rPr lang="en-US" sz="1900" dirty="0" err="1" smtClean="0"/>
              <a:t>Tối</a:t>
            </a:r>
            <a:r>
              <a:rPr lang="en-US" sz="1900" dirty="0" smtClean="0"/>
              <a:t> </a:t>
            </a:r>
            <a:r>
              <a:rPr lang="en-US" sz="1900" dirty="0" err="1"/>
              <a:t>ưu</a:t>
            </a:r>
            <a:r>
              <a:rPr lang="en-US" sz="1900" dirty="0"/>
              <a:t> </a:t>
            </a:r>
            <a:r>
              <a:rPr lang="en-US" sz="1900" dirty="0" err="1"/>
              <a:t>đoạn</a:t>
            </a:r>
            <a:r>
              <a:rPr lang="en-US" sz="1900" dirty="0"/>
              <a:t> code </a:t>
            </a:r>
            <a:r>
              <a:rPr lang="en-US" sz="1900" dirty="0" err="1"/>
              <a:t>trên</a:t>
            </a:r>
            <a:r>
              <a:rPr lang="en-US" sz="1900" dirty="0"/>
              <a:t> </a:t>
            </a:r>
            <a:r>
              <a:rPr lang="en-US" sz="1900" dirty="0" err="1"/>
              <a:t>tới</a:t>
            </a:r>
            <a:r>
              <a:rPr lang="en-US" sz="1900" dirty="0"/>
              <a:t> </a:t>
            </a:r>
            <a:r>
              <a:rPr lang="en-US" sz="1900" dirty="0" err="1"/>
              <a:t>khi</a:t>
            </a:r>
            <a:r>
              <a:rPr lang="en-US" sz="1900" dirty="0"/>
              <a:t> </a:t>
            </a:r>
            <a:r>
              <a:rPr lang="en-US" sz="1900" dirty="0" err="1"/>
              <a:t>thấy</a:t>
            </a:r>
            <a:r>
              <a:rPr lang="en-US" sz="1900" dirty="0"/>
              <a:t> </a:t>
            </a:r>
            <a:r>
              <a:rPr lang="en-US" sz="1900" dirty="0" err="1"/>
              <a:t>hợp</a:t>
            </a:r>
            <a:r>
              <a:rPr lang="en-US" sz="1900" dirty="0"/>
              <a:t> </a:t>
            </a:r>
            <a:r>
              <a:rPr lang="en-US" sz="1900" dirty="0" err="1"/>
              <a:t>lý</a:t>
            </a:r>
            <a:r>
              <a:rPr lang="en-US" sz="1900" dirty="0"/>
              <a:t>, </a:t>
            </a:r>
            <a:r>
              <a:rPr lang="en-US" sz="1900" dirty="0" err="1"/>
              <a:t>sau</a:t>
            </a:r>
            <a:r>
              <a:rPr lang="en-US" sz="1900" dirty="0"/>
              <a:t> </a:t>
            </a:r>
            <a:r>
              <a:rPr lang="en-US" sz="1900" dirty="0" err="1"/>
              <a:t>đó</a:t>
            </a:r>
            <a:r>
              <a:rPr lang="en-US" sz="1900" dirty="0"/>
              <a:t> </a:t>
            </a:r>
            <a:r>
              <a:rPr lang="en-US" sz="1900" dirty="0" err="1"/>
              <a:t>kết</a:t>
            </a:r>
            <a:r>
              <a:rPr lang="en-US" sz="1900" dirty="0"/>
              <a:t> </a:t>
            </a:r>
            <a:r>
              <a:rPr lang="en-US" sz="1900" dirty="0" err="1"/>
              <a:t>thúc</a:t>
            </a:r>
            <a:endParaRPr lang="en-US" sz="1900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30" y="2286000"/>
            <a:ext cx="5814009" cy="306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2012" y="2057400"/>
            <a:ext cx="7619999" cy="15240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DEMO </a:t>
            </a:r>
            <a:r>
              <a:rPr lang="en-US" sz="4800" dirty="0" smtClean="0">
                <a:solidFill>
                  <a:srgbClr val="FF0000"/>
                </a:solidFill>
              </a:rPr>
              <a:t>RED</a:t>
            </a:r>
            <a:r>
              <a:rPr lang="en-US" sz="4800" dirty="0" smtClean="0"/>
              <a:t>/</a:t>
            </a:r>
            <a:r>
              <a:rPr lang="en-US" sz="4800" dirty="0" smtClean="0">
                <a:solidFill>
                  <a:srgbClr val="00B050"/>
                </a:solidFill>
              </a:rPr>
              <a:t>GREEN</a:t>
            </a:r>
            <a:r>
              <a:rPr lang="en-US" sz="4800" dirty="0" smtClean="0"/>
              <a:t>/REFACTOR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ƯU ĐIỂM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17614" y="2057400"/>
            <a:ext cx="9905998" cy="264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/>
              <a:t>thử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, </a:t>
            </a: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/>
              <a:t>thử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</a:t>
            </a:r>
            <a:r>
              <a:rPr lang="en-US" sz="2400" dirty="0" err="1"/>
              <a:t>ngay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soát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hưởng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, </a:t>
            </a:r>
            <a:r>
              <a:rPr lang="en-US" sz="2400" dirty="0" err="1" smtClean="0"/>
              <a:t>ngăn</a:t>
            </a:r>
            <a:r>
              <a:rPr lang="en-US" sz="2400" dirty="0" smtClean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thử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.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Developer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cái</a:t>
            </a:r>
            <a:r>
              <a:rPr lang="en-US" sz="2400" dirty="0"/>
              <a:t> </a:t>
            </a:r>
            <a:r>
              <a:rPr lang="en-US" sz="2400" dirty="0" err="1"/>
              <a:t>nhìn</a:t>
            </a:r>
            <a:r>
              <a:rPr lang="en-US" sz="2400" dirty="0"/>
              <a:t> </a:t>
            </a:r>
            <a:r>
              <a:rPr lang="en-US" sz="2400" dirty="0" err="1"/>
              <a:t>bao</a:t>
            </a:r>
            <a:r>
              <a:rPr lang="en-US" sz="2400" dirty="0"/>
              <a:t> </a:t>
            </a:r>
            <a:r>
              <a:rPr lang="en-US" sz="2400" dirty="0" err="1"/>
              <a:t>quát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400" dirty="0" err="1"/>
              <a:t>Phần</a:t>
            </a:r>
            <a:r>
              <a:rPr lang="en-US" sz="2400" dirty="0"/>
              <a:t> code </a:t>
            </a:r>
            <a:r>
              <a:rPr lang="en-US" sz="2400" dirty="0" err="1"/>
              <a:t>luôn</a:t>
            </a:r>
            <a:r>
              <a:rPr lang="en-US" sz="2400" dirty="0"/>
              <a:t> </a:t>
            </a:r>
            <a:r>
              <a:rPr lang="en-US" sz="2400" dirty="0" err="1"/>
              <a:t>chạy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 smtClean="0"/>
              <a:t>đủ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VẤN ĐỀ THƯỜNG GẶP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1816" y="1371600"/>
            <a:ext cx="678179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000" b="1" dirty="0" err="1"/>
              <a:t>Phát</a:t>
            </a:r>
            <a:r>
              <a:rPr lang="en-US" sz="2000" b="1" dirty="0"/>
              <a:t> </a:t>
            </a:r>
            <a:r>
              <a:rPr lang="en-US" sz="2000" b="1" dirty="0" err="1"/>
              <a:t>triển</a:t>
            </a:r>
            <a:r>
              <a:rPr lang="en-US" sz="2000" b="1" dirty="0"/>
              <a:t> </a:t>
            </a:r>
            <a:r>
              <a:rPr lang="en-US" sz="2000" b="1" dirty="0" err="1"/>
              <a:t>theo</a:t>
            </a:r>
            <a:r>
              <a:rPr lang="en-US" sz="2000" b="1" dirty="0"/>
              <a:t> TDD </a:t>
            </a:r>
            <a:r>
              <a:rPr lang="en-US" sz="2000" b="1" dirty="0" err="1"/>
              <a:t>gây</a:t>
            </a:r>
            <a:r>
              <a:rPr lang="en-US" sz="2000" b="1" dirty="0"/>
              <a:t> </a:t>
            </a:r>
            <a:r>
              <a:rPr lang="en-US" sz="2000" b="1" dirty="0" err="1"/>
              <a:t>lãng</a:t>
            </a:r>
            <a:r>
              <a:rPr lang="en-US" sz="2000" b="1" dirty="0"/>
              <a:t> </a:t>
            </a:r>
            <a:r>
              <a:rPr lang="en-US" sz="2000" b="1" dirty="0" err="1"/>
              <a:t>phí</a:t>
            </a:r>
            <a:r>
              <a:rPr lang="en-US" sz="2000" b="1" dirty="0"/>
              <a:t> </a:t>
            </a:r>
            <a:r>
              <a:rPr lang="en-US" sz="2000" b="1" dirty="0" err="1"/>
              <a:t>vì</a:t>
            </a:r>
            <a:r>
              <a:rPr lang="en-US" sz="2000" b="1" dirty="0"/>
              <a:t> </a:t>
            </a:r>
            <a:r>
              <a:rPr lang="en-US" sz="2000" b="1" dirty="0" err="1"/>
              <a:t>công</a:t>
            </a:r>
            <a:r>
              <a:rPr lang="en-US" sz="2000" b="1" dirty="0"/>
              <a:t> </a:t>
            </a:r>
            <a:r>
              <a:rPr lang="en-US" sz="2000" b="1" dirty="0" err="1"/>
              <a:t>việc</a:t>
            </a:r>
            <a:r>
              <a:rPr lang="en-US" sz="2000" b="1" dirty="0"/>
              <a:t> </a:t>
            </a:r>
            <a:r>
              <a:rPr lang="en-US" sz="2000" b="1" dirty="0" err="1"/>
              <a:t>lập</a:t>
            </a:r>
            <a:r>
              <a:rPr lang="en-US" sz="2000" b="1" dirty="0"/>
              <a:t> </a:t>
            </a:r>
            <a:r>
              <a:rPr lang="en-US" sz="2000" b="1" dirty="0" err="1"/>
              <a:t>trình</a:t>
            </a:r>
            <a:r>
              <a:rPr lang="en-US" sz="2000" b="1" dirty="0"/>
              <a:t> </a:t>
            </a:r>
            <a:r>
              <a:rPr lang="en-US" sz="2000" b="1" dirty="0" err="1"/>
              <a:t>phải</a:t>
            </a:r>
            <a:r>
              <a:rPr lang="en-US" sz="2000" b="1" dirty="0"/>
              <a:t> </a:t>
            </a:r>
            <a:r>
              <a:rPr lang="en-US" sz="2000" b="1" dirty="0" err="1"/>
              <a:t>thực</a:t>
            </a:r>
            <a:r>
              <a:rPr lang="en-US" sz="2000" b="1" dirty="0"/>
              <a:t> </a:t>
            </a:r>
            <a:r>
              <a:rPr lang="en-US" sz="2000" b="1" dirty="0" err="1"/>
              <a:t>hiện</a:t>
            </a:r>
            <a:r>
              <a:rPr lang="en-US" sz="2000" b="1" dirty="0"/>
              <a:t> </a:t>
            </a:r>
            <a:r>
              <a:rPr lang="en-US" sz="2000" b="1" dirty="0" err="1"/>
              <a:t>cả</a:t>
            </a:r>
            <a:r>
              <a:rPr lang="en-US" sz="2000" b="1" dirty="0"/>
              <a:t> code </a:t>
            </a:r>
            <a:r>
              <a:rPr lang="en-US" sz="2000" b="1" dirty="0" err="1"/>
              <a:t>và</a:t>
            </a:r>
            <a:r>
              <a:rPr lang="en-US" sz="2000" b="1" dirty="0"/>
              <a:t> </a:t>
            </a:r>
            <a:r>
              <a:rPr lang="en-US" sz="2000" b="1" dirty="0" smtClean="0"/>
              <a:t>test ?</a:t>
            </a:r>
          </a:p>
          <a:p>
            <a:pPr lvl="0"/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TDD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tốn</a:t>
            </a:r>
            <a:r>
              <a:rPr lang="en-US" sz="2000" dirty="0"/>
              <a:t> chi </a:t>
            </a:r>
            <a:r>
              <a:rPr lang="en-US" sz="2000" dirty="0" err="1"/>
              <a:t>phí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 smtClean="0"/>
              <a:t>nhưng</a:t>
            </a:r>
            <a:r>
              <a:rPr lang="en-US" sz="2000" dirty="0" smtClean="0"/>
              <a:t> </a:t>
            </a:r>
            <a:r>
              <a:rPr lang="en-US" sz="2000" dirty="0"/>
              <a:t>TDD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lợi</a:t>
            </a:r>
            <a:r>
              <a:rPr lang="en-US" sz="2000" dirty="0"/>
              <a:t> </a:t>
            </a:r>
            <a:r>
              <a:rPr lang="en-US" sz="2000" dirty="0" err="1"/>
              <a:t>ích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trì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mở</a:t>
            </a:r>
            <a:r>
              <a:rPr lang="en-US" sz="2000" dirty="0"/>
              <a:t> </a:t>
            </a:r>
            <a:r>
              <a:rPr lang="en-US" sz="2000" dirty="0" err="1"/>
              <a:t>rộng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 smtClean="0"/>
              <a:t>này</a:t>
            </a:r>
            <a:endParaRPr lang="en-US" sz="2000" dirty="0" smtClean="0"/>
          </a:p>
          <a:p>
            <a:pPr lvl="0"/>
            <a:endParaRPr lang="en-US" sz="2000" dirty="0"/>
          </a:p>
          <a:p>
            <a:pPr lvl="0"/>
            <a:endParaRPr lang="en-US" sz="2000" dirty="0" smtClean="0"/>
          </a:p>
          <a:p>
            <a:pPr lvl="0"/>
            <a:endParaRPr lang="en-US" sz="2000" dirty="0"/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000" b="1" dirty="0" err="1"/>
              <a:t>Viết</a:t>
            </a:r>
            <a:r>
              <a:rPr lang="en-US" sz="2000" b="1" dirty="0"/>
              <a:t> test case </a:t>
            </a:r>
            <a:r>
              <a:rPr lang="en-US" sz="2000" b="1" dirty="0" err="1"/>
              <a:t>sau</a:t>
            </a:r>
            <a:r>
              <a:rPr lang="en-US" sz="2000" b="1" dirty="0"/>
              <a:t> </a:t>
            </a:r>
            <a:r>
              <a:rPr lang="en-US" sz="2000" b="1" dirty="0" err="1"/>
              <a:t>khi</a:t>
            </a:r>
            <a:r>
              <a:rPr lang="en-US" sz="2000" b="1" dirty="0"/>
              <a:t> </a:t>
            </a:r>
            <a:r>
              <a:rPr lang="en-US" sz="2000" b="1" dirty="0" err="1"/>
              <a:t>lập</a:t>
            </a:r>
            <a:r>
              <a:rPr lang="en-US" sz="2000" b="1" dirty="0"/>
              <a:t> </a:t>
            </a:r>
            <a:r>
              <a:rPr lang="en-US" sz="2000" b="1" dirty="0" err="1" smtClean="0"/>
              <a:t>trình</a:t>
            </a:r>
            <a:r>
              <a:rPr lang="en-US" sz="2000" dirty="0"/>
              <a:t> ?</a:t>
            </a:r>
            <a:endParaRPr lang="en-US" sz="2000" dirty="0" smtClean="0"/>
          </a:p>
          <a:p>
            <a:pPr lvl="0"/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test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đảm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, </a:t>
            </a:r>
            <a:r>
              <a:rPr lang="en-US" sz="2000" dirty="0" err="1"/>
              <a:t>và</a:t>
            </a:r>
            <a:r>
              <a:rPr lang="en-US" sz="2000" dirty="0"/>
              <a:t> test case </a:t>
            </a:r>
            <a:r>
              <a:rPr lang="en-US" sz="2000" dirty="0" err="1"/>
              <a:t>có</a:t>
            </a:r>
            <a:r>
              <a:rPr lang="en-US" sz="2000" dirty="0"/>
              <a:t> input </a:t>
            </a:r>
            <a:r>
              <a:rPr lang="en-US" sz="2000" dirty="0" err="1"/>
              <a:t>và</a:t>
            </a:r>
            <a:r>
              <a:rPr lang="en-US" sz="2000" dirty="0"/>
              <a:t> output </a:t>
            </a:r>
            <a:r>
              <a:rPr lang="en-US" sz="2000" dirty="0" err="1"/>
              <a:t>rõ</a:t>
            </a:r>
            <a:r>
              <a:rPr lang="en-US" sz="2000" dirty="0"/>
              <a:t> </a:t>
            </a:r>
            <a:r>
              <a:rPr lang="en-US" sz="2000" dirty="0" err="1"/>
              <a:t>ràng</a:t>
            </a:r>
            <a:r>
              <a:rPr lang="en-US" sz="2000" dirty="0"/>
              <a:t>,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 smtClean="0"/>
              <a:t>triển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7" name="Picture 2" descr="http://i.stack.imgur.com/hIw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1371600"/>
            <a:ext cx="4832812" cy="32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/>
          <a:p>
            <a:r>
              <a:rPr lang="en-US" dirty="0" smtClean="0"/>
              <a:t>JAVA TESTING FRAMEWORK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5815" y="1981200"/>
            <a:ext cx="4038599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Mockito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DBUnit</a:t>
            </a:r>
          </a:p>
          <a:p>
            <a:pPr marL="342900" marR="0" lvl="0" indent="-3429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PowerMock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4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07AB78-8AA3-48FB-9A6F-F33600BC4B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574</Words>
  <Application>Microsoft Office PowerPoint</Application>
  <PresentationFormat>Custom</PresentationFormat>
  <Paragraphs>66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Times New Roman</vt:lpstr>
      <vt:lpstr>Wingdings</vt:lpstr>
      <vt:lpstr>Continental World 16x9</vt:lpstr>
      <vt:lpstr>TEST-DRIVEN DEVELOPMENT</vt:lpstr>
      <vt:lpstr>TỔNG QUAN</vt:lpstr>
      <vt:lpstr>GIỚI THIỆU</vt:lpstr>
      <vt:lpstr>SO SÁNH TDD &amp; PHƯƠNG PHÁP THÔNG THƯỜNG</vt:lpstr>
      <vt:lpstr>QUÁ TRÌNH PHÁT TRIỂN</vt:lpstr>
      <vt:lpstr>PowerPoint Presentation</vt:lpstr>
      <vt:lpstr>ƯU ĐIỂM</vt:lpstr>
      <vt:lpstr>PowerPoint Presentation</vt:lpstr>
      <vt:lpstr>JAVA TESTING FRAMEWORK</vt:lpstr>
      <vt:lpstr>KẾT LUẬN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2016-07-27T01:24:07Z</dcterms:created>
  <dcterms:modified xsi:type="dcterms:W3CDTF">2016-07-27T02:14:08Z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</Properties>
</file>