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3"/>
  </p:notesMasterIdLst>
  <p:sldIdLst>
    <p:sldId id="256" r:id="rId2"/>
    <p:sldId id="286" r:id="rId3"/>
    <p:sldId id="301" r:id="rId4"/>
    <p:sldId id="298" r:id="rId5"/>
    <p:sldId id="302" r:id="rId6"/>
    <p:sldId id="303" r:id="rId7"/>
    <p:sldId id="304" r:id="rId8"/>
    <p:sldId id="261" r:id="rId9"/>
    <p:sldId id="309" r:id="rId10"/>
    <p:sldId id="263" r:id="rId11"/>
    <p:sldId id="265" r:id="rId12"/>
    <p:sldId id="305" r:id="rId13"/>
    <p:sldId id="274" r:id="rId14"/>
    <p:sldId id="271" r:id="rId15"/>
    <p:sldId id="279" r:id="rId16"/>
    <p:sldId id="281" r:id="rId17"/>
    <p:sldId id="272" r:id="rId18"/>
    <p:sldId id="275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3CC"/>
    <a:srgbClr val="2C3C43"/>
    <a:srgbClr val="3A4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796C7-72FA-434D-A044-C54770E01362}" v="8" dt="2023-02-01T10:04:47.410"/>
    <p1510:client id="{3D14EB87-2BC6-4E50-AA64-ED44F2CA8CA8}" v="678" dt="2023-01-31T08:33:06.510"/>
    <p1510:client id="{4AB9D2D5-9DAA-4FAB-A9DF-3D421AC85A40}" v="6" dt="2023-02-09T03:02:06.391"/>
    <p1510:client id="{4D882CB1-56FD-4A56-BC56-2178C3A64913}" v="15" dt="2023-01-31T09:42:14.956"/>
    <p1510:client id="{4F31B834-E820-4A8B-9CEB-2C51AE58C6CA}" v="9" dt="2023-02-04T13:04:32.259"/>
    <p1510:client id="{7173C610-CCAD-4718-942D-1698B0234590}" v="3" dt="2023-02-08T09:12:31.331"/>
    <p1510:client id="{74AE6BE3-1A59-4F02-951E-40BCA6DF2990}" v="3" dt="2023-02-09T02:28:24.738"/>
    <p1510:client id="{805E3357-2DA0-4CDE-AFD3-37459668E33A}" v="351" dt="2023-01-31T03:30:35.138"/>
    <p1510:client id="{89141022-34F2-4731-956C-7051FF2539E8}" v="3" dt="2023-02-05T07:27:43.422"/>
    <p1510:client id="{F1718964-2685-47DD-A101-7E5BC1B59CB6}" v="15" dt="2023-01-31T14:11:10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C3E8B-63BA-4EEB-B4D3-58A54347D559}" type="datetimeFigureOut">
              <a:rPr lang="zh-TW" altLang="en-US"/>
              <a:pPr/>
              <a:t>2023/2/17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B92BF-63EA-4B74-8972-FD39834A1F8F}" type="slidenum">
              <a:rPr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Note: </a:t>
            </a:r>
            <a:r>
              <a:rPr lang="zh-TW" altLang="en-US"/>
              <a:t>波士頓須注意後面投影片有沒有打錯字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31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98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/>
                <a:cs typeface="Calibri"/>
              </a:rPr>
              <a:t>PS: </a:t>
            </a:r>
            <a:r>
              <a:rPr lang="zh-TW" altLang="en-US">
                <a:ea typeface="新細明體"/>
                <a:cs typeface="Calibri"/>
              </a:rPr>
              <a:t>建議也把真實數據分類的</a:t>
            </a:r>
            <a:r>
              <a:rPr lang="en-US" altLang="zh-TW">
                <a:ea typeface="新細明體"/>
                <a:cs typeface="Calibri"/>
              </a:rPr>
              <a:t>code</a:t>
            </a:r>
            <a:r>
              <a:rPr lang="zh-TW" altLang="en-US">
                <a:ea typeface="新細明體"/>
                <a:cs typeface="Calibri"/>
              </a:rPr>
              <a:t>也擺上去  </a:t>
            </a:r>
            <a:r>
              <a:rPr lang="en-US" altLang="zh-TW">
                <a:ea typeface="新細明體"/>
                <a:cs typeface="Calibri"/>
              </a:rPr>
              <a:t>(S0, S1, S2</a:t>
            </a:r>
            <a:r>
              <a:rPr lang="zh-TW" altLang="en-US">
                <a:ea typeface="新細明體"/>
                <a:cs typeface="Calibri"/>
              </a:rPr>
              <a:t>那個</a:t>
            </a:r>
            <a:r>
              <a:rPr lang="en-US" altLang="zh-TW">
                <a:ea typeface="新細明體"/>
                <a:cs typeface="Calibri"/>
              </a:rPr>
              <a:t>)</a:t>
            </a:r>
          </a:p>
          <a:p>
            <a:r>
              <a:rPr lang="zh-TW" altLang="en-US">
                <a:ea typeface="新細明體"/>
                <a:cs typeface="Calibri"/>
              </a:rPr>
              <a:t>另外圖框可以窄一點，然後箭頭粗一點這樣</a:t>
            </a: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37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97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分群講解概念原理  </a:t>
            </a:r>
            <a:r>
              <a:rPr lang="en-US" err="1"/>
              <a:t>sklearn</a:t>
            </a:r>
            <a:r>
              <a:rPr lang="en-US"/>
              <a:t>-cluster</a:t>
            </a:r>
            <a:r>
              <a:rPr lang="zh-TW" altLang="en-US">
                <a:ea typeface="新細明體"/>
              </a:rPr>
              <a:t>是分群</a:t>
            </a:r>
            <a:r>
              <a:rPr lang="en-US" err="1"/>
              <a:t>kmeans</a:t>
            </a:r>
            <a:endParaRPr lang="zh-TW" altLang="en-US" err="1">
              <a:ea typeface="新細明體" panose="02020500000000000000" pitchFamily="18" charset="-120"/>
              <a:cs typeface="Calibri" panose="020F0502020204030204"/>
            </a:endParaRPr>
          </a:p>
          <a:p>
            <a:r>
              <a:rPr lang="en-US" b="1" err="1"/>
              <a:t>迭代</a:t>
            </a:r>
            <a:r>
              <a:rPr lang="en-US" err="1"/>
              <a:t>（iteration</a:t>
            </a:r>
            <a:r>
              <a:rPr lang="en-US"/>
              <a:t>）</a:t>
            </a:r>
            <a:r>
              <a:rPr lang="zh-TW" altLang="en-US">
                <a:ea typeface="新細明體"/>
              </a:rPr>
              <a:t>是重複回饋過程的活動</a:t>
            </a:r>
            <a:r>
              <a:rPr lang="en-US"/>
              <a:t>，</a:t>
            </a:r>
            <a:r>
              <a:rPr lang="en-US" err="1"/>
              <a:t>其目的通常是為了接近並且到達所需的目標或結果。每一次對過程的重複被稱為一次「迭代</a:t>
            </a:r>
            <a:r>
              <a:rPr lang="en-US"/>
              <a:t>」，</a:t>
            </a:r>
            <a:r>
              <a:rPr lang="en-US" err="1"/>
              <a:t>而每一次迭代得到的結果會被用來作為下一次迭代的初始值</a:t>
            </a:r>
            <a:r>
              <a:rPr lang="en-US"/>
              <a:t>。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62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1.一開始設定給他3點中心點，2.這是他第一次依照中心點劃分的群體，3.得到分群後</a:t>
            </a:r>
            <a:r>
              <a:rPr lang="zh-TW" b="1">
                <a:ea typeface="新細明體"/>
              </a:rPr>
              <a:t>重新計算中心點</a:t>
            </a:r>
            <a:r>
              <a:rPr lang="zh-TW" altLang="en-US" b="1">
                <a:ea typeface="新細明體"/>
              </a:rPr>
              <a:t>位置，4.再次依照移動後的中心點劃分群體，一</a:t>
            </a:r>
            <a:r>
              <a:rPr lang="zh-TW">
                <a:ea typeface="新細明體"/>
              </a:rPr>
              <a:t>直</a:t>
            </a:r>
            <a:r>
              <a:rPr lang="zh-TW" altLang="en-US">
                <a:ea typeface="新細明體"/>
              </a:rPr>
              <a:t>重複計算直到中心點不再發生變化</a:t>
            </a:r>
            <a:endParaRPr lang="zh-TW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 lang="en-US" altLang="zh-TW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35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做個放大效果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730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1.看到的結果，做出整合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 lang="en-US" altLang="zh-TW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57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分群講解概念原理  </a:t>
            </a:r>
            <a:r>
              <a:rPr lang="en-US" err="1"/>
              <a:t>sklearn</a:t>
            </a:r>
            <a:r>
              <a:rPr lang="en-US"/>
              <a:t>-cluster</a:t>
            </a:r>
            <a:r>
              <a:rPr lang="zh-TW" altLang="en-US">
                <a:ea typeface="新細明體"/>
              </a:rPr>
              <a:t>是分群</a:t>
            </a:r>
            <a:r>
              <a:rPr lang="en-US" err="1"/>
              <a:t>kmeans</a:t>
            </a:r>
            <a:endParaRPr lang="zh-TW" altLang="en-US" err="1">
              <a:ea typeface="新細明體" panose="02020500000000000000" pitchFamily="18" charset="-120"/>
              <a:cs typeface="Calibri" panose="020F0502020204030204"/>
            </a:endParaRPr>
          </a:p>
          <a:p>
            <a:r>
              <a:rPr lang="en-US" b="1" err="1"/>
              <a:t>迭代</a:t>
            </a:r>
            <a:r>
              <a:rPr lang="en-US" err="1"/>
              <a:t>（iteration</a:t>
            </a:r>
            <a:r>
              <a:rPr lang="en-US"/>
              <a:t>）</a:t>
            </a:r>
            <a:r>
              <a:rPr lang="zh-TW" altLang="en-US">
                <a:ea typeface="新細明體"/>
              </a:rPr>
              <a:t>是重複回饋過程的活動</a:t>
            </a:r>
            <a:r>
              <a:rPr lang="en-US"/>
              <a:t>，</a:t>
            </a:r>
            <a:r>
              <a:rPr lang="en-US" err="1"/>
              <a:t>其目的通常是為了接近並且到達所需的目標或結果。每一次對過程的重複被稱為一次「迭代</a:t>
            </a:r>
            <a:r>
              <a:rPr lang="en-US"/>
              <a:t>」，</a:t>
            </a:r>
            <a:r>
              <a:rPr lang="en-US" err="1"/>
              <a:t>而每一次迭代得到的結果會被用來作為下一次迭代的初始值</a:t>
            </a:r>
            <a:r>
              <a:rPr lang="en-US"/>
              <a:t>。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563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分群講解概念原理  </a:t>
            </a:r>
            <a:r>
              <a:rPr lang="en-US" err="1"/>
              <a:t>sklearn</a:t>
            </a:r>
            <a:r>
              <a:rPr lang="en-US"/>
              <a:t>-cluster</a:t>
            </a:r>
            <a:r>
              <a:rPr lang="zh-TW" altLang="en-US">
                <a:ea typeface="新細明體"/>
              </a:rPr>
              <a:t>是分群</a:t>
            </a:r>
            <a:r>
              <a:rPr lang="en-US" err="1"/>
              <a:t>kmeans</a:t>
            </a:r>
            <a:endParaRPr lang="zh-TW" altLang="en-US" err="1">
              <a:ea typeface="新細明體" panose="02020500000000000000" pitchFamily="18" charset="-120"/>
              <a:cs typeface="Calibri" panose="020F0502020204030204"/>
            </a:endParaRPr>
          </a:p>
          <a:p>
            <a:r>
              <a:rPr lang="en-US" b="1" err="1"/>
              <a:t>迭代</a:t>
            </a:r>
            <a:r>
              <a:rPr lang="en-US" err="1"/>
              <a:t>（iteration</a:t>
            </a:r>
            <a:r>
              <a:rPr lang="en-US"/>
              <a:t>）</a:t>
            </a:r>
            <a:r>
              <a:rPr lang="zh-TW" altLang="en-US">
                <a:ea typeface="新細明體"/>
              </a:rPr>
              <a:t>是重複回饋過程的活動</a:t>
            </a:r>
            <a:r>
              <a:rPr lang="en-US"/>
              <a:t>，</a:t>
            </a:r>
            <a:r>
              <a:rPr lang="en-US" err="1"/>
              <a:t>其目的通常是為了接近並且到達所需的目標或結果。每一次對過程的重複被稱為一次「迭代</a:t>
            </a:r>
            <a:r>
              <a:rPr lang="en-US"/>
              <a:t>」，</a:t>
            </a:r>
            <a:r>
              <a:rPr lang="en-US" err="1"/>
              <a:t>而每一次迭代得到的結果會被用來作為下一次迭代的初始值</a:t>
            </a:r>
            <a:r>
              <a:rPr lang="en-US"/>
              <a:t>。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63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581E-AB4A-4989-83D4-7464C8C9294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50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>
              <a:ea typeface="新細明體"/>
              <a:cs typeface="Calibri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581E-AB4A-4989-83D4-7464C8C9294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81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581E-AB4A-4989-83D4-7464C8C9294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69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581E-AB4A-4989-83D4-7464C8C9294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44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https://www.youtube.com/watch?v=8h2YhqoUsEw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4:37有</a:t>
            </a:r>
            <a:r>
              <a:rPr lang="en-US"/>
              <a:t>mpl_toolkits.mplot3d</a:t>
            </a:r>
            <a:r>
              <a:rPr lang="zh-CN" altLang="en-US">
                <a:ea typeface="等线"/>
              </a:rPr>
              <a:t>念法</a:t>
            </a:r>
            <a:endParaRPr lang="zh-TW" altLang="en-US">
              <a:ea typeface="新細明體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581E-AB4A-4989-83D4-7464C8C9294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30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" - "改到第2行針對查爾斯河</a:t>
            </a: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82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 lang="en-US" altLang="zh-TW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91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參考資料：</a:t>
            </a:r>
            <a:r>
              <a:rPr lang="en-US" altLang="zh-TW">
                <a:ea typeface="新細明體"/>
                <a:cs typeface="Calibri"/>
              </a:rPr>
              <a:t>http://nehrc.nhri.org.tw/toxic/toxfaq_detail_mobile.php?id=142</a:t>
            </a:r>
            <a:endParaRPr lang="zh-TW" altLang="en-US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  <a:cs typeface="Calibri"/>
              </a:rPr>
              <a:t>https://zh.m.wikipedia.org/zh-tw/%E6%B0%AE%E6%B0%A7%E5%8C%96%E7%89%A9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92BF-63EA-4B74-8972-FD39834A1F8F}" type="slidenum">
              <a:rPr lang="en-US" altLang="zh-TW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0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261-7CB1-49D7-AC50-6D729C28F22B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634646"/>
          </a:xfrm>
        </p:spPr>
        <p:txBody>
          <a:bodyPr/>
          <a:lstStyle>
            <a:lvl1pPr>
              <a:defRPr sz="2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098-F54C-4859-B9B1-836828C56B87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2EE0-5932-4B76-AC66-3CE78A6A0302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18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46D0-9BED-482B-A8D0-2486ACF90930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78E-B933-44BA-BE50-5839028EA535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964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A166-2CC5-4917-970A-F808DE614AB4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931-95A6-42AB-88F1-8167D32F9E82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0FCB-4520-4C74-B759-DAD6C93182E6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6A38-9F93-457F-8D15-4A146BD2BBA9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6B7-19F0-4E8C-9ECC-E52AC763613F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F63-B9DE-4F9A-87D0-CC9B0BC155C6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BB27-B256-4A02-8C2E-EDBCAB5FF396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2AB4-9C6F-4BFD-B637-6DC77C21EA26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15EE-AB7D-448A-A4D5-D089D7C1D4EE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5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825-EEAC-44B8-BFB4-FCD9150D8E93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A60-1C04-4A91-8A07-323D81961FC9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E45F-4D9B-48A0-96DB-65896ED4EB26}" type="datetime1">
              <a:rPr lang="en-US" altLang="zh-TW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643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A84136-0706-591F-FB1A-3427097B29F0}"/>
              </a:ext>
            </a:extLst>
          </p:cNvPr>
          <p:cNvSpPr txBox="1">
            <a:spLocks/>
          </p:cNvSpPr>
          <p:nvPr userDrawn="1"/>
        </p:nvSpPr>
        <p:spPr>
          <a:xfrm>
            <a:off x="0" y="6214477"/>
            <a:ext cx="6297612" cy="643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勞動部勞動力發展署</a:t>
            </a:r>
            <a:r>
              <a:rPr lang="zh-TW" altLang="en-US" sz="1600" b="1"/>
              <a:t>雲嘉南分署</a:t>
            </a:r>
            <a:endParaRPr lang="en-US" altLang="zh-TW" sz="1600" b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sz="1400" b="0"/>
              <a:t>雲端運算</a:t>
            </a:r>
            <a:r>
              <a:rPr lang="en-US" altLang="zh-TW" sz="1400" b="0"/>
              <a:t>python</a:t>
            </a:r>
            <a:r>
              <a:rPr lang="zh-TW" altLang="en-US" sz="1400" b="0"/>
              <a:t>與數位媒體行銷班        </a:t>
            </a:r>
            <a:r>
              <a:rPr lang="zh-TW" altLang="en-US" sz="1400" i="1">
                <a:solidFill>
                  <a:schemeClr val="accent6">
                    <a:lumMod val="75000"/>
                  </a:schemeClr>
                </a:solidFill>
              </a:rPr>
              <a:t>伽碩職訓中心 </a:t>
            </a:r>
            <a:endParaRPr lang="en-US" altLang="zh-TW" sz="1400" i="1"/>
          </a:p>
        </p:txBody>
      </p:sp>
    </p:spTree>
    <p:extLst>
      <p:ext uri="{BB962C8B-B14F-4D97-AF65-F5344CB8AC3E}">
        <p14:creationId xmlns:p14="http://schemas.microsoft.com/office/powerpoint/2010/main" val="11928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ml/datasets/iris" TargetMode="External"/><Relationship Id="rId3" Type="http://schemas.openxmlformats.org/officeDocument/2006/relationships/hyperlink" Target="https://stackoverflow.com/questions/48705143/efficiency-2d-list-to-dictionary-in-python" TargetMode="External"/><Relationship Id="rId7" Type="http://schemas.openxmlformats.org/officeDocument/2006/relationships/hyperlink" Target="https://www.wbur.org/radioboston/2013/09/18/bostons-housing-challeng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achine-learning/clustering/algorithm/run-algorithm" TargetMode="External"/><Relationship Id="rId5" Type="http://schemas.openxmlformats.org/officeDocument/2006/relationships/hyperlink" Target="https://www.delftstack.com/zh-tw/howto/matplotlib/add-subplot-to-a-figure-matplotlib/" TargetMode="External"/><Relationship Id="rId4" Type="http://schemas.openxmlformats.org/officeDocument/2006/relationships/hyperlink" Target="https://stackoverflow.com/questions/5525782/adjust-label-positioning-in-axes3d-of-matplotli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B73735-4373-C7E4-21F5-297677026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3368" y="990644"/>
            <a:ext cx="7118414" cy="2849671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>
                <a:solidFill>
                  <a:srgbClr val="FFFFFF"/>
                </a:solidFill>
                <a:latin typeface="Microsoft JhengHei"/>
                <a:ea typeface="Microsoft JhengHei"/>
              </a:rPr>
              <a:t>Python 3D繪圖之進階處理</a:t>
            </a:r>
            <a:br>
              <a:rPr lang="zh-TW" altLang="en-US" sz="4400">
                <a:solidFill>
                  <a:srgbClr val="FFFFFF"/>
                </a:solidFill>
                <a:latin typeface="Microsoft JhengHei"/>
                <a:ea typeface="Microsoft JhengHei"/>
              </a:rPr>
            </a:br>
            <a:r>
              <a:rPr lang="zh-TW" altLang="en-US" sz="4400">
                <a:solidFill>
                  <a:srgbClr val="FFFFFF"/>
                </a:solidFill>
                <a:latin typeface="Microsoft JhengHei"/>
                <a:ea typeface="Microsoft JhengHei"/>
              </a:rPr>
              <a:t>-</a:t>
            </a:r>
            <a:r>
              <a:rPr lang="zh-TW" altLang="en-US" sz="3600">
                <a:solidFill>
                  <a:srgbClr val="FFFFFF"/>
                </a:solidFill>
                <a:latin typeface="Microsoft JhengHei"/>
                <a:ea typeface="Microsoft JhengHei"/>
              </a:rPr>
              <a:t>以波士頓房價與鳶尾花分類為例</a:t>
            </a:r>
            <a:endParaRPr lang="zh-TW" altLang="en-US" sz="6000">
              <a:solidFill>
                <a:srgbClr val="FFFFFF"/>
              </a:solidFill>
              <a:latin typeface="Microsoft JhengHei"/>
              <a:ea typeface="Microsoft JhengHei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154DC0-11DD-93B7-F68D-1DD84B09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報告人</a:t>
            </a:r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</a:rPr>
              <a:t>：</a:t>
            </a:r>
            <a:endParaRPr lang="zh-TW" altLang="zh-TW" sz="2000" b="1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指導老師</a:t>
            </a:r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</a:rPr>
              <a:t>：</a:t>
            </a:r>
            <a:endParaRPr lang="zh-TW" altLang="zh-TW" sz="2000" b="1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報告地點：</a:t>
            </a:r>
            <a:endParaRPr lang="en-US" altLang="zh-TW" sz="2000" b="1">
              <a:solidFill>
                <a:schemeClr val="bg1">
                  <a:lumMod val="85000"/>
                  <a:lumOff val="15000"/>
                </a:schemeClr>
              </a:solidFill>
              <a:latin typeface="Microsoft JhengHei"/>
              <a:ea typeface="Microsoft JhengHei"/>
            </a:endParaRPr>
          </a:p>
          <a:p>
            <a:pPr algn="l"/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</a:rPr>
              <a:t>報告時間：</a:t>
            </a:r>
            <a:endParaRPr lang="zh-TW" sz="2000" b="1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l"/>
            <a:endParaRPr lang="zh-TW" altLang="en-US" b="1">
              <a:solidFill>
                <a:srgbClr val="FFFFFF">
                  <a:alpha val="70000"/>
                </a:srgbClr>
              </a:solidFill>
              <a:latin typeface="Microsoft JhengHei"/>
              <a:ea typeface="Microsoft JhengHei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093B8C29-94D5-79AC-F802-D9BD67C8C7C9}"/>
              </a:ext>
            </a:extLst>
          </p:cNvPr>
          <p:cNvSpPr txBox="1">
            <a:spLocks/>
          </p:cNvSpPr>
          <p:nvPr/>
        </p:nvSpPr>
        <p:spPr>
          <a:xfrm>
            <a:off x="6670553" y="3965805"/>
            <a:ext cx="6112077" cy="11861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冉芳綺同學</a:t>
            </a:r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、</a:t>
            </a:r>
            <a:r>
              <a:rPr lang="zh-TW" altLang="zh-TW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鄭翰欽同學</a:t>
            </a:r>
            <a:endParaRPr lang="zh-TW" sz="200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zh-TW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楊慶</a:t>
            </a:r>
            <a:r>
              <a:rPr lang="zh-TW" altLang="zh-TW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忠</a:t>
            </a:r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 </a:t>
            </a:r>
            <a:r>
              <a:rPr lang="zh-TW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博士</a:t>
            </a:r>
            <a:endParaRPr lang="zh-TW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台南市伽碩職訓中心</a:t>
            </a:r>
            <a:endParaRPr lang="en-US" altLang="zh-TW" sz="2000" b="1">
              <a:solidFill>
                <a:schemeClr val="bg1">
                  <a:lumMod val="85000"/>
                  <a:lumOff val="15000"/>
                </a:schemeClr>
              </a:solidFill>
              <a:latin typeface="Microsoft JhengHei"/>
              <a:ea typeface="Microsoft JhengHei"/>
            </a:endParaRPr>
          </a:p>
          <a:p>
            <a:pPr algn="l"/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民國</a:t>
            </a:r>
            <a:r>
              <a:rPr lang="en-US" altLang="zh-TW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112</a:t>
            </a:r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年</a:t>
            </a:r>
            <a:r>
              <a:rPr lang="en-US" altLang="zh-TW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2</a:t>
            </a:r>
            <a:r>
              <a:rPr lang="zh-TW" alt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月</a:t>
            </a:r>
            <a:r>
              <a:rPr lang="en-US" altLang="zh-TW" sz="2000" b="1">
                <a:solidFill>
                  <a:schemeClr val="bg1">
                    <a:lumMod val="85000"/>
                    <a:lumOff val="15000"/>
                  </a:schemeClr>
                </a:solidFill>
                <a:latin typeface="Microsoft JhengHei"/>
                <a:ea typeface="Microsoft JhengHei"/>
              </a:rPr>
              <a:t>9日</a:t>
            </a:r>
            <a:endParaRPr lang="zh-TW" altLang="en-US" sz="2000" b="1">
              <a:solidFill>
                <a:schemeClr val="bg1">
                  <a:lumMod val="85000"/>
                  <a:lumOff val="15000"/>
                </a:schemeClr>
              </a:solidFill>
              <a:latin typeface="Microsoft JhengHei"/>
              <a:ea typeface="Microsoft JhengHei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942059-1D42-C17A-5E11-67DDA2CD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r>
              <a:rPr lang="zh-TW" alt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8EC9D-FE3A-4960-4BD6-EDA6BE99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ea typeface="微軟正黑體"/>
              </a:rPr>
              <a:t>成果分析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4EBF35-0BBE-0E10-9430-D1FB1589E5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2242" y="0"/>
            <a:ext cx="6787516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EF8662-F26A-5A38-3988-2B12F7BE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130DC-80A0-5846-9951-8808DBB9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zh-TW" altLang="en-US" b="1">
                <a:ea typeface="微軟正黑體"/>
              </a:rPr>
              <a:t>結果與討論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00B4D-8EE1-7320-2397-8B4E8B71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5264"/>
            <a:ext cx="3957349" cy="374932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ea typeface="微軟正黑體"/>
              </a:rPr>
              <a:t>我們可以發現代表靠近查爾斯河的紅色點普遍都相對比較大，由此可知靠近查爾斯河的房價是有比較高的；住宅房間數在5~6間是比較多的；住宅擁有者為中低收入戶集中在百分之10%~20%這個區間；</a:t>
            </a:r>
            <a:r>
              <a:rPr lang="zh-TW">
                <a:ea typeface="微軟正黑體"/>
              </a:rPr>
              <a:t>再來可以看到z軸這邊的</a:t>
            </a:r>
            <a:r>
              <a:rPr lang="zh-TW" altLang="en-US">
                <a:latin typeface="微軟正黑體"/>
                <a:ea typeface="微軟正黑體"/>
                <a:cs typeface="Calibri"/>
              </a:rPr>
              <a:t>氮氧化物</a:t>
            </a:r>
            <a:r>
              <a:rPr lang="zh-TW">
                <a:ea typeface="微軟正黑體"/>
              </a:rPr>
              <a:t>，大多的</a:t>
            </a:r>
            <a:r>
              <a:rPr lang="zh-TW">
                <a:latin typeface="微軟正黑體"/>
                <a:ea typeface="微軟正黑體"/>
              </a:rPr>
              <a:t>點都是在0.4</a:t>
            </a:r>
            <a:r>
              <a:rPr lang="en-US" altLang="zh-TW">
                <a:latin typeface="微軟正黑體"/>
                <a:ea typeface="微軟正黑體"/>
              </a:rPr>
              <a:t>(單位10ppm)</a:t>
            </a:r>
            <a:r>
              <a:rPr lang="zh-TW">
                <a:latin typeface="微軟正黑體"/>
                <a:ea typeface="微軟正黑體"/>
              </a:rPr>
              <a:t>這裡，並且可以發現</a:t>
            </a:r>
            <a:r>
              <a:rPr lang="zh-TW" altLang="en-US">
                <a:latin typeface="微軟正黑體"/>
                <a:ea typeface="微軟正黑體"/>
                <a:cs typeface="Calibri"/>
              </a:rPr>
              <a:t>氮氧化物</a:t>
            </a:r>
            <a:r>
              <a:rPr lang="zh-TW">
                <a:latin typeface="微軟正黑體"/>
                <a:ea typeface="微軟正黑體"/>
              </a:rPr>
              <a:t>濃度越高</a:t>
            </a:r>
            <a:r>
              <a:rPr lang="zh-TW" altLang="en-US">
                <a:latin typeface="微軟正黑體"/>
                <a:ea typeface="微軟正黑體"/>
              </a:rPr>
              <a:t>，</a:t>
            </a:r>
            <a:r>
              <a:rPr lang="zh-TW">
                <a:latin typeface="微軟正黑體"/>
                <a:ea typeface="微軟正黑體"/>
              </a:rPr>
              <a:t>點的大小就越小，所以可以知道</a:t>
            </a:r>
            <a:r>
              <a:rPr lang="zh-TW" altLang="en-US">
                <a:latin typeface="微軟正黑體"/>
                <a:ea typeface="微軟正黑體"/>
                <a:cs typeface="Calibri"/>
              </a:rPr>
              <a:t>氮氧化物</a:t>
            </a:r>
            <a:r>
              <a:rPr lang="zh-TW" altLang="en-US">
                <a:latin typeface="微軟正黑體"/>
                <a:ea typeface="微軟正黑體"/>
              </a:rPr>
              <a:t>濃度</a:t>
            </a:r>
            <a:r>
              <a:rPr lang="zh-TW">
                <a:latin typeface="微軟正黑體"/>
                <a:ea typeface="微軟正黑體"/>
              </a:rPr>
              <a:t>指數對於房價的影響</a:t>
            </a:r>
            <a:r>
              <a:rPr lang="zh-TW" altLang="en-US">
                <a:latin typeface="微軟正黑體"/>
                <a:ea typeface="微軟正黑體"/>
              </a:rPr>
              <a:t>。</a:t>
            </a:r>
            <a:endParaRPr lang="zh-TW">
              <a:latin typeface="微軟正黑體"/>
              <a:ea typeface="微軟正黑體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B96436D2-166C-B9EE-1702-810099E8D3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17342" r="-1" b="-1"/>
          <a:stretch/>
        </p:blipFill>
        <p:spPr>
          <a:xfrm>
            <a:off x="5133599" y="610592"/>
            <a:ext cx="4996678" cy="4395300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023E02E6-0BE0-4A50-4521-BCBDFFD91E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59439" y="1717965"/>
            <a:ext cx="2981692" cy="4777837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72DA438-C54A-54C6-265B-216924C77B3D}"/>
              </a:ext>
            </a:extLst>
          </p:cNvPr>
          <p:cNvCxnSpPr/>
          <p:nvPr/>
        </p:nvCxnSpPr>
        <p:spPr>
          <a:xfrm>
            <a:off x="7509164" y="3149929"/>
            <a:ext cx="1379516" cy="9302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3CCAC1-FA3B-0D3F-FB98-466C2955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1495E-80CC-6E49-5A69-AA6CA5BC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504" y="2574246"/>
            <a:ext cx="5222098" cy="1126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spcBef>
                <a:spcPct val="0"/>
              </a:spcBef>
              <a:buNone/>
            </a:pPr>
            <a:r>
              <a:rPr lang="zh-TW" altLang="en-US" sz="4800" b="1">
                <a:solidFill>
                  <a:schemeClr val="tx1"/>
                </a:solidFill>
                <a:ea typeface="微軟正黑體"/>
              </a:rPr>
              <a:t>鳶尾花分類</a:t>
            </a:r>
            <a:r>
              <a:rPr lang="zh-TW" sz="4800" b="1">
                <a:solidFill>
                  <a:schemeClr val="tx1"/>
                </a:solidFill>
                <a:ea typeface="微軟正黑體"/>
              </a:rPr>
              <a:t>3D繪圖</a:t>
            </a:r>
            <a:br>
              <a:rPr lang="zh-TW" sz="4800" b="1"/>
            </a:br>
            <a:r>
              <a:rPr lang="zh-TW" b="1">
                <a:solidFill>
                  <a:schemeClr val="tx1"/>
                </a:solidFill>
                <a:ea typeface="微軟正黑體"/>
              </a:rPr>
              <a:t>【數據分</a:t>
            </a:r>
            <a:r>
              <a:rPr lang="zh-TW" altLang="en-US" b="1">
                <a:solidFill>
                  <a:schemeClr val="tx1"/>
                </a:solidFill>
                <a:ea typeface="微軟正黑體"/>
              </a:rPr>
              <a:t>群</a:t>
            </a:r>
            <a:r>
              <a:rPr lang="zh-TW" b="1">
                <a:solidFill>
                  <a:schemeClr val="tx1"/>
                </a:solidFill>
                <a:ea typeface="微軟正黑體"/>
              </a:rPr>
              <a:t>】</a:t>
            </a:r>
            <a:endParaRPr lang="zh-TW" alt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r">
              <a:spcBef>
                <a:spcPct val="0"/>
              </a:spcBef>
              <a:buNone/>
            </a:pPr>
            <a:endParaRPr lang="zh-TW" altLang="en-US" b="1">
              <a:solidFill>
                <a:schemeClr val="tx1"/>
              </a:solidFill>
              <a:ea typeface="微軟正黑體"/>
              <a:cs typeface="+mn-lt"/>
            </a:endParaRPr>
          </a:p>
          <a:p>
            <a:endParaRPr lang="zh-TW" altLang="en-US" sz="4400">
              <a:ea typeface="微軟正黑體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405569-D286-C498-A09D-05DA0196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10" descr="一張含有 文字, 已掛上 的圖片&#10;&#10;自動產生的描述">
            <a:extLst>
              <a:ext uri="{FF2B5EF4-FFF2-40B4-BE49-F238E27FC236}">
                <a16:creationId xmlns:a16="http://schemas.microsoft.com/office/drawing/2014/main" id="{B1C1C85C-A1D4-29CD-9757-33552EA591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4502" y="265471"/>
            <a:ext cx="2451481" cy="620415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124CC0-D5A4-921B-29F2-562DAA2D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2" y="262398"/>
            <a:ext cx="2512960" cy="669413"/>
          </a:xfrm>
        </p:spPr>
        <p:txBody>
          <a:bodyPr>
            <a:normAutofit/>
          </a:bodyPr>
          <a:lstStyle/>
          <a:p>
            <a:r>
              <a:rPr lang="zh-TW" altLang="en-US" b="1">
                <a:ea typeface="微軟正黑體"/>
              </a:rPr>
              <a:t>工作流程圖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8F866EF-3830-CC9B-AF57-99AB5A5F87A5}"/>
              </a:ext>
            </a:extLst>
          </p:cNvPr>
          <p:cNvCxnSpPr/>
          <p:nvPr/>
        </p:nvCxnSpPr>
        <p:spPr>
          <a:xfrm flipV="1">
            <a:off x="2570015" y="2431710"/>
            <a:ext cx="1249783" cy="4019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FF41E70-42DA-74E7-3E4D-9D6A84ED9134}"/>
              </a:ext>
            </a:extLst>
          </p:cNvPr>
          <p:cNvSpPr/>
          <p:nvPr/>
        </p:nvSpPr>
        <p:spPr>
          <a:xfrm>
            <a:off x="3828781" y="1716358"/>
            <a:ext cx="7933867" cy="1798190"/>
          </a:xfrm>
          <a:prstGeom prst="rect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9" descr="一張含有 箭 的圖片&#10;&#10;自動產生的描述">
            <a:extLst>
              <a:ext uri="{FF2B5EF4-FFF2-40B4-BE49-F238E27FC236}">
                <a16:creationId xmlns:a16="http://schemas.microsoft.com/office/drawing/2014/main" id="{6F4DFF75-6462-DB6C-AEA8-FF6A4024F3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64429" y="1740420"/>
            <a:ext cx="7881256" cy="1766073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65AD10-3607-7E41-D8F8-A149B186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AC8D2-0541-A93B-7250-CE5E2F12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57200"/>
            <a:ext cx="5217538" cy="1320800"/>
          </a:xfrm>
        </p:spPr>
        <p:txBody>
          <a:bodyPr>
            <a:normAutofit/>
          </a:bodyPr>
          <a:lstStyle/>
          <a:p>
            <a:r>
              <a:rPr lang="zh-TW" b="1">
                <a:latin typeface="Microsoft JhengHei"/>
                <a:ea typeface="Microsoft JhengHei"/>
              </a:rPr>
              <a:t>鳶尾花資料介紹</a:t>
            </a:r>
            <a:endParaRPr 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A6339-5CFD-EF83-8F90-41B57893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41" y="1036146"/>
            <a:ext cx="5211607" cy="54459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latin typeface="+mn-ea"/>
              </a:rPr>
              <a:t>鳶尾花屬名</a:t>
            </a:r>
            <a:endParaRPr lang="en-US" altLang="zh-TW" sz="2400">
              <a:latin typeface="+mn-ea"/>
            </a:endParaRPr>
          </a:p>
          <a:p>
            <a:pPr lvl="1"/>
            <a:r>
              <a:rPr lang="en-US" altLang="zh-TW" sz="2400">
                <a:latin typeface="+mn-ea"/>
              </a:rPr>
              <a:t>Iris</a:t>
            </a:r>
          </a:p>
          <a:p>
            <a:r>
              <a:rPr lang="zh-TW" altLang="en-US" sz="2400">
                <a:ea typeface="微軟正黑體"/>
              </a:rPr>
              <a:t>3個品種</a:t>
            </a:r>
            <a:endParaRPr lang="zh-TW"/>
          </a:p>
          <a:p>
            <a:pPr lvl="1"/>
            <a:r>
              <a:rPr lang="en-US" altLang="zh-TW">
                <a:latin typeface="Microsoft JhengHei"/>
                <a:ea typeface="+mn-lt"/>
                <a:cs typeface="+mn-lt"/>
              </a:rPr>
              <a:t>S</a:t>
            </a:r>
            <a:r>
              <a:rPr lang="zh-TW">
                <a:latin typeface="Microsoft JhengHei"/>
                <a:ea typeface="Microsoft JhengHei"/>
                <a:cs typeface="+mn-lt"/>
              </a:rPr>
              <a:t>etosa</a:t>
            </a:r>
            <a:endParaRPr lang="zh-TW" altLang="en-US">
              <a:latin typeface="Microsoft JhengHei"/>
              <a:ea typeface="Microsoft JhengHei"/>
              <a:cs typeface="+mn-lt"/>
            </a:endParaRPr>
          </a:p>
          <a:p>
            <a:pPr lvl="1"/>
            <a:r>
              <a:rPr lang="en-US" altLang="zh-TW">
                <a:latin typeface="Microsoft JhengHei"/>
                <a:ea typeface="+mn-lt"/>
                <a:cs typeface="+mn-lt"/>
              </a:rPr>
              <a:t>Versicolor</a:t>
            </a:r>
            <a:endParaRPr lang="en-US" altLang="zh-TW">
              <a:latin typeface="Microsoft JhengHei"/>
              <a:ea typeface="微軟正黑體"/>
              <a:cs typeface="+mn-lt"/>
            </a:endParaRPr>
          </a:p>
          <a:p>
            <a:pPr lvl="1"/>
            <a:r>
              <a:rPr lang="en-US">
                <a:latin typeface="Microsoft JhengHei"/>
                <a:ea typeface="+mn-lt"/>
                <a:cs typeface="+mn-lt"/>
              </a:rPr>
              <a:t>Virginica</a:t>
            </a:r>
            <a:endParaRPr lang="en-US">
              <a:latin typeface="Trebuchet MS"/>
              <a:ea typeface="微軟正黑體"/>
            </a:endParaRPr>
          </a:p>
          <a:p>
            <a:r>
              <a:rPr lang="zh-TW" altLang="en-US" sz="2400">
                <a:latin typeface="Microsoft JhengHei"/>
                <a:ea typeface="Microsoft JhengHei"/>
              </a:rPr>
              <a:t>4個特徵</a:t>
            </a:r>
            <a:endParaRPr lang="zh-TW" altLang="en-US" sz="2400">
              <a:latin typeface="Microsoft JhengHei"/>
              <a:ea typeface="Microsoft JhengHei"/>
              <a:cs typeface="+mn-lt"/>
            </a:endParaRPr>
          </a:p>
          <a:p>
            <a:pPr lvl="1"/>
            <a:r>
              <a:rPr lang="en-US" altLang="zh-TW">
                <a:latin typeface="Microsoft JhengHei"/>
                <a:ea typeface="+mn-lt"/>
                <a:cs typeface="+mn-lt"/>
              </a:rPr>
              <a:t>S</a:t>
            </a:r>
            <a:r>
              <a:rPr lang="zh-TW">
                <a:latin typeface="Microsoft JhengHei"/>
                <a:ea typeface="Microsoft JhengHei"/>
                <a:cs typeface="+mn-lt"/>
              </a:rPr>
              <a:t>epal length</a:t>
            </a:r>
            <a:r>
              <a:rPr lang="en-US" altLang="zh-TW">
                <a:latin typeface="Microsoft JhengHei"/>
                <a:ea typeface="+mn-lt"/>
                <a:cs typeface="+mn-lt"/>
              </a:rPr>
              <a:t> </a:t>
            </a:r>
            <a:r>
              <a:rPr lang="zh-TW">
                <a:latin typeface="Microsoft JhengHei"/>
                <a:ea typeface="Microsoft JhengHei"/>
                <a:cs typeface="+mn-lt"/>
              </a:rPr>
              <a:t>(花萼長度)</a:t>
            </a:r>
            <a:endParaRPr lang="zh-TW" altLang="en-US">
              <a:latin typeface="Microsoft JhengHei"/>
              <a:ea typeface="Microsoft JhengHei"/>
              <a:cs typeface="+mn-lt"/>
            </a:endParaRPr>
          </a:p>
          <a:p>
            <a:pPr lvl="1"/>
            <a:r>
              <a:rPr lang="en-US" altLang="zh-TW">
                <a:latin typeface="Microsoft JhengHei"/>
                <a:ea typeface="+mn-lt"/>
                <a:cs typeface="+mn-lt"/>
              </a:rPr>
              <a:t>S</a:t>
            </a:r>
            <a:r>
              <a:rPr lang="zh-TW">
                <a:latin typeface="Microsoft JhengHei"/>
                <a:ea typeface="Microsoft JhengHei"/>
                <a:cs typeface="+mn-lt"/>
              </a:rPr>
              <a:t>epal width</a:t>
            </a:r>
            <a:r>
              <a:rPr lang="en-US" altLang="zh-TW">
                <a:latin typeface="Microsoft JhengHei"/>
                <a:ea typeface="+mn-lt"/>
                <a:cs typeface="+mn-lt"/>
              </a:rPr>
              <a:t> </a:t>
            </a:r>
            <a:r>
              <a:rPr lang="zh-TW">
                <a:latin typeface="Microsoft JhengHei"/>
                <a:ea typeface="Microsoft JhengHei"/>
                <a:cs typeface="+mn-lt"/>
              </a:rPr>
              <a:t>(花萼寬度)</a:t>
            </a:r>
            <a:endParaRPr lang="zh-TW" altLang="en-US">
              <a:latin typeface="Microsoft JhengHei"/>
              <a:ea typeface="Microsoft JhengHei"/>
              <a:cs typeface="+mn-lt"/>
            </a:endParaRPr>
          </a:p>
          <a:p>
            <a:pPr lvl="1"/>
            <a:r>
              <a:rPr lang="zh-TW">
                <a:latin typeface="Microsoft JhengHei"/>
                <a:ea typeface="Microsoft JhengHei"/>
                <a:cs typeface="+mn-lt"/>
              </a:rPr>
              <a:t>Petal length</a:t>
            </a:r>
            <a:r>
              <a:rPr lang="en-US" altLang="zh-TW">
                <a:latin typeface="Microsoft JhengHei"/>
                <a:ea typeface="+mn-lt"/>
                <a:cs typeface="+mn-lt"/>
              </a:rPr>
              <a:t> </a:t>
            </a:r>
            <a:r>
              <a:rPr lang="zh-TW">
                <a:latin typeface="Microsoft JhengHei"/>
                <a:ea typeface="Microsoft JhengHei"/>
                <a:cs typeface="+mn-lt"/>
              </a:rPr>
              <a:t>(花瓣長度)</a:t>
            </a:r>
            <a:endParaRPr lang="zh-TW" altLang="en-US">
              <a:latin typeface="Microsoft JhengHei"/>
              <a:ea typeface="Microsoft JhengHei"/>
              <a:cs typeface="+mn-lt"/>
            </a:endParaRPr>
          </a:p>
          <a:p>
            <a:pPr lvl="1"/>
            <a:r>
              <a:rPr lang="zh-TW">
                <a:latin typeface="Microsoft JhengHei"/>
                <a:ea typeface="Microsoft JhengHei"/>
                <a:cs typeface="+mn-lt"/>
              </a:rPr>
              <a:t>Petal width</a:t>
            </a:r>
            <a:r>
              <a:rPr lang="en-US" altLang="zh-TW">
                <a:latin typeface="Microsoft JhengHei"/>
                <a:ea typeface="+mn-lt"/>
                <a:cs typeface="+mn-lt"/>
              </a:rPr>
              <a:t> </a:t>
            </a:r>
            <a:r>
              <a:rPr lang="zh-TW">
                <a:latin typeface="Microsoft JhengHei"/>
                <a:ea typeface="Microsoft JhengHei"/>
                <a:cs typeface="+mn-lt"/>
              </a:rPr>
              <a:t>(花瓣寬度)</a:t>
            </a:r>
            <a:endParaRPr lang="zh-TW" altLang="en-US" sz="2200">
              <a:latin typeface="Microsoft JhengHei"/>
              <a:ea typeface="Microsoft JhengHei"/>
            </a:endParaRPr>
          </a:p>
        </p:txBody>
      </p:sp>
      <p:pic>
        <p:nvPicPr>
          <p:cNvPr id="5" name="圖片 5" descr="一張含有 植物, 花 的圖片&#10;&#10;自動產生的描述">
            <a:extLst>
              <a:ext uri="{FF2B5EF4-FFF2-40B4-BE49-F238E27FC236}">
                <a16:creationId xmlns:a16="http://schemas.microsoft.com/office/drawing/2014/main" id="{A72F9D57-7310-F21D-44F2-F4EA7D0374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1350" r="-2" b="30627"/>
          <a:stretch/>
        </p:blipFill>
        <p:spPr>
          <a:xfrm>
            <a:off x="5877816" y="10"/>
            <a:ext cx="6304947" cy="2285990"/>
          </a:xfrm>
          <a:custGeom>
            <a:avLst/>
            <a:gdLst/>
            <a:ahLst/>
            <a:cxnLst/>
            <a:rect l="l" t="t" r="r" b="b"/>
            <a:pathLst>
              <a:path w="6304947" h="2286000">
                <a:moveTo>
                  <a:pt x="0" y="0"/>
                </a:moveTo>
                <a:lnTo>
                  <a:pt x="6304947" y="0"/>
                </a:lnTo>
                <a:lnTo>
                  <a:pt x="6304947" y="2286000"/>
                </a:lnTo>
                <a:lnTo>
                  <a:pt x="720670" y="2286000"/>
                </a:lnTo>
                <a:close/>
              </a:path>
            </a:pathLst>
          </a:custGeom>
        </p:spPr>
      </p:pic>
      <p:pic>
        <p:nvPicPr>
          <p:cNvPr id="6" name="圖片 6" descr="一張含有 植物, 花, 龍膽 的圖片&#10;&#10;自動產生的描述">
            <a:extLst>
              <a:ext uri="{FF2B5EF4-FFF2-40B4-BE49-F238E27FC236}">
                <a16:creationId xmlns:a16="http://schemas.microsoft.com/office/drawing/2014/main" id="{31D5DD5A-0838-6CE9-6E5E-906D4DB864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23789" r="2" b="21080"/>
          <a:stretch/>
        </p:blipFill>
        <p:spPr>
          <a:xfrm>
            <a:off x="6604548" y="2286000"/>
            <a:ext cx="5584275" cy="2286000"/>
          </a:xfrm>
          <a:custGeom>
            <a:avLst/>
            <a:gdLst/>
            <a:ahLst/>
            <a:cxnLst/>
            <a:rect l="l" t="t" r="r" b="b"/>
            <a:pathLst>
              <a:path w="5584275" h="2286000">
                <a:moveTo>
                  <a:pt x="0" y="0"/>
                </a:moveTo>
                <a:lnTo>
                  <a:pt x="5584275" y="0"/>
                </a:lnTo>
                <a:lnTo>
                  <a:pt x="5584275" y="2286000"/>
                </a:lnTo>
                <a:lnTo>
                  <a:pt x="626046" y="2286000"/>
                </a:lnTo>
                <a:lnTo>
                  <a:pt x="692258" y="2195876"/>
                </a:lnTo>
                <a:close/>
              </a:path>
            </a:pathLst>
          </a:custGeom>
        </p:spPr>
      </p:pic>
      <p:pic>
        <p:nvPicPr>
          <p:cNvPr id="4" name="圖片 4" descr="一張含有 植物, 花, 龍膽 的圖片&#10;&#10;自動產生的描述">
            <a:extLst>
              <a:ext uri="{FF2B5EF4-FFF2-40B4-BE49-F238E27FC236}">
                <a16:creationId xmlns:a16="http://schemas.microsoft.com/office/drawing/2014/main" id="{55BE52A7-C764-A4E1-9D1A-888F092927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30464" r="-1" b="23484"/>
          <a:stretch/>
        </p:blipFill>
        <p:spPr>
          <a:xfrm>
            <a:off x="5551112" y="4572000"/>
            <a:ext cx="6640888" cy="2286000"/>
          </a:xfrm>
          <a:custGeom>
            <a:avLst/>
            <a:gdLst/>
            <a:ahLst/>
            <a:cxnLst/>
            <a:rect l="l" t="t" r="r" b="b"/>
            <a:pathLst>
              <a:path w="6640888" h="2286000">
                <a:moveTo>
                  <a:pt x="1679482" y="0"/>
                </a:moveTo>
                <a:lnTo>
                  <a:pt x="6640888" y="0"/>
                </a:lnTo>
                <a:lnTo>
                  <a:pt x="6640888" y="2286000"/>
                </a:lnTo>
                <a:lnTo>
                  <a:pt x="0" y="2286000"/>
                </a:lnTo>
                <a:close/>
              </a:path>
            </a:pathLst>
          </a:cu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0FF9F4-381A-9F0B-611F-9B4F1332D066}"/>
              </a:ext>
            </a:extLst>
          </p:cNvPr>
          <p:cNvSpPr txBox="1"/>
          <p:nvPr/>
        </p:nvSpPr>
        <p:spPr>
          <a:xfrm>
            <a:off x="6090678" y="6074608"/>
            <a:ext cx="1055805" cy="528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花萼</a:t>
            </a:r>
            <a:endParaRPr lang="zh-TW" altLang="en-US" sz="2000" b="1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(sepal)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E9A11F1-B990-FC06-C27A-D55F030A9E72}"/>
              </a:ext>
            </a:extLst>
          </p:cNvPr>
          <p:cNvSpPr txBox="1"/>
          <p:nvPr/>
        </p:nvSpPr>
        <p:spPr>
          <a:xfrm>
            <a:off x="7523121" y="4903962"/>
            <a:ext cx="971302" cy="528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花瓣</a:t>
            </a:r>
            <a:endParaRPr lang="zh-TW" altLang="en-US" sz="2000" b="1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(petal)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7274D59-70EB-CA1F-4A49-8542D56B3E27}"/>
              </a:ext>
            </a:extLst>
          </p:cNvPr>
          <p:cNvSpPr txBox="1"/>
          <p:nvPr/>
        </p:nvSpPr>
        <p:spPr>
          <a:xfrm>
            <a:off x="10899633" y="628243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sz="2200" b="1" i="1">
                <a:solidFill>
                  <a:schemeClr val="bg1"/>
                </a:solidFill>
                <a:ea typeface="+mn-lt"/>
                <a:cs typeface="+mn-lt"/>
              </a:rPr>
              <a:t>S</a:t>
            </a:r>
            <a:r>
              <a:rPr lang="zh-TW" sz="2200" b="1" i="1">
                <a:solidFill>
                  <a:schemeClr val="bg1"/>
                </a:solidFill>
                <a:ea typeface="+mn-lt"/>
                <a:cs typeface="+mn-lt"/>
              </a:rPr>
              <a:t>etosa</a:t>
            </a:r>
            <a:endParaRPr lang="zh-TW" sz="2200" b="1" i="1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79D09A0-3A95-7F82-059B-EB1063CEDA03}"/>
              </a:ext>
            </a:extLst>
          </p:cNvPr>
          <p:cNvSpPr txBox="1"/>
          <p:nvPr/>
        </p:nvSpPr>
        <p:spPr>
          <a:xfrm>
            <a:off x="10690747" y="185115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i="1">
                <a:solidFill>
                  <a:schemeClr val="bg1"/>
                </a:solidFill>
                <a:ea typeface="+mn-lt"/>
              </a:rPr>
              <a:t>Versicolor</a:t>
            </a:r>
            <a:endParaRPr lang="zh-TW" sz="2000" b="1" i="1">
              <a:solidFill>
                <a:schemeClr val="bg1"/>
              </a:solidFill>
              <a:ea typeface="+mn-lt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333292-43D2-6579-7440-B6C5B6608D58}"/>
              </a:ext>
            </a:extLst>
          </p:cNvPr>
          <p:cNvSpPr txBox="1"/>
          <p:nvPr/>
        </p:nvSpPr>
        <p:spPr>
          <a:xfrm>
            <a:off x="11132343" y="3948906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C322346-334F-BF89-1618-3FFE10EC8B6D}"/>
              </a:ext>
            </a:extLst>
          </p:cNvPr>
          <p:cNvSpPr txBox="1"/>
          <p:nvPr/>
        </p:nvSpPr>
        <p:spPr>
          <a:xfrm>
            <a:off x="10757519" y="407466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200" b="1" i="1">
                <a:solidFill>
                  <a:schemeClr val="bg1"/>
                </a:solidFill>
                <a:ea typeface="+mn-lt"/>
                <a:cs typeface="+mn-lt"/>
              </a:rPr>
              <a:t>Virginica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6748290-9E6C-354B-0156-5D9FB7B6C7E9}"/>
              </a:ext>
            </a:extLst>
          </p:cNvPr>
          <p:cNvCxnSpPr/>
          <p:nvPr/>
        </p:nvCxnSpPr>
        <p:spPr>
          <a:xfrm>
            <a:off x="8163596" y="5019040"/>
            <a:ext cx="777204" cy="121920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CA82D12-8D1B-2D3A-A3F1-AB22FEE493A2}"/>
              </a:ext>
            </a:extLst>
          </p:cNvPr>
          <p:cNvCxnSpPr>
            <a:cxnSpLocks/>
          </p:cNvCxnSpPr>
          <p:nvPr/>
        </p:nvCxnSpPr>
        <p:spPr>
          <a:xfrm flipV="1">
            <a:off x="6770412" y="5754188"/>
            <a:ext cx="145118" cy="466580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0683257-F69B-6240-EF83-916CF0720F2F}"/>
              </a:ext>
            </a:extLst>
          </p:cNvPr>
          <p:cNvCxnSpPr/>
          <p:nvPr/>
        </p:nvCxnSpPr>
        <p:spPr>
          <a:xfrm>
            <a:off x="8979237" y="2672080"/>
            <a:ext cx="777204" cy="121920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293354-CE9A-B018-0578-6E84886DE951}"/>
              </a:ext>
            </a:extLst>
          </p:cNvPr>
          <p:cNvSpPr txBox="1"/>
          <p:nvPr/>
        </p:nvSpPr>
        <p:spPr>
          <a:xfrm>
            <a:off x="6881090" y="2834745"/>
            <a:ext cx="1055805" cy="528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花萼</a:t>
            </a:r>
            <a:endParaRPr lang="zh-TW" altLang="en-US" sz="2000" b="1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(sepal)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32D7BFA-83DC-B33D-63BE-911B506AE254}"/>
              </a:ext>
            </a:extLst>
          </p:cNvPr>
          <p:cNvCxnSpPr>
            <a:cxnSpLocks/>
          </p:cNvCxnSpPr>
          <p:nvPr/>
        </p:nvCxnSpPr>
        <p:spPr>
          <a:xfrm>
            <a:off x="7544807" y="2957393"/>
            <a:ext cx="545434" cy="216020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386704D-ECE5-4003-6819-E03615141D77}"/>
              </a:ext>
            </a:extLst>
          </p:cNvPr>
          <p:cNvSpPr txBox="1"/>
          <p:nvPr/>
        </p:nvSpPr>
        <p:spPr>
          <a:xfrm>
            <a:off x="8337080" y="2530896"/>
            <a:ext cx="971302" cy="528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花瓣</a:t>
            </a:r>
            <a:endParaRPr lang="zh-TW" altLang="en-US" sz="2000" b="1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(petal)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44E9F76-4003-D407-56FE-FF9BA7EEC2AC}"/>
              </a:ext>
            </a:extLst>
          </p:cNvPr>
          <p:cNvCxnSpPr>
            <a:cxnSpLocks/>
          </p:cNvCxnSpPr>
          <p:nvPr/>
        </p:nvCxnSpPr>
        <p:spPr>
          <a:xfrm>
            <a:off x="7304131" y="1932253"/>
            <a:ext cx="1804783" cy="0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0C4141C-BBD0-32CB-5C78-BAB5D6D36758}"/>
              </a:ext>
            </a:extLst>
          </p:cNvPr>
          <p:cNvSpPr txBox="1"/>
          <p:nvPr/>
        </p:nvSpPr>
        <p:spPr>
          <a:xfrm>
            <a:off x="6245630" y="1029265"/>
            <a:ext cx="1055805" cy="528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花萼</a:t>
            </a:r>
            <a:endParaRPr lang="zh-TW" altLang="en-US" sz="2000" b="1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(sepal)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AD5704E-0223-B6B4-5EA0-98EECD5DA571}"/>
              </a:ext>
            </a:extLst>
          </p:cNvPr>
          <p:cNvSpPr txBox="1"/>
          <p:nvPr/>
        </p:nvSpPr>
        <p:spPr>
          <a:xfrm>
            <a:off x="6609666" y="1779344"/>
            <a:ext cx="971302" cy="528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花瓣</a:t>
            </a:r>
            <a:endParaRPr lang="zh-TW" altLang="en-US" sz="2000" b="1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70000"/>
              </a:lnSpc>
            </a:pPr>
            <a:r>
              <a:rPr lang="zh-TW" altLang="en-US" sz="2000" b="1">
                <a:solidFill>
                  <a:schemeClr val="bg1"/>
                </a:solidFill>
                <a:ea typeface="微軟正黑體"/>
              </a:rPr>
              <a:t>(petal)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9C1C91-9323-20AC-7247-7632D3B3F5DD}"/>
              </a:ext>
            </a:extLst>
          </p:cNvPr>
          <p:cNvCxnSpPr>
            <a:cxnSpLocks/>
          </p:cNvCxnSpPr>
          <p:nvPr/>
        </p:nvCxnSpPr>
        <p:spPr>
          <a:xfrm flipV="1">
            <a:off x="6887383" y="668860"/>
            <a:ext cx="148354" cy="520868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E84878-CCB3-C15E-C8CB-D3A54E5F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pPr/>
              <a:t>14</a:t>
            </a:fld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1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A9C9F-F610-ACC4-BA76-49D49C00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1439"/>
            <a:ext cx="8596668" cy="1320800"/>
          </a:xfrm>
        </p:spPr>
        <p:txBody>
          <a:bodyPr/>
          <a:lstStyle/>
          <a:p>
            <a:r>
              <a:rPr lang="en-US" altLang="zh-TW" b="1">
                <a:latin typeface="Microsoft JhengHei"/>
                <a:ea typeface="+mj-lt"/>
                <a:cs typeface="+mj-lt"/>
              </a:rPr>
              <a:t>K-means</a:t>
            </a:r>
            <a:r>
              <a:rPr lang="zh-TW" altLang="en-US" b="1">
                <a:latin typeface="Microsoft JhengHei"/>
                <a:ea typeface="Microsoft JhengHei"/>
                <a:cs typeface="+mj-lt"/>
              </a:rPr>
              <a:t>分群方法</a:t>
            </a:r>
            <a:r>
              <a:rPr lang="en-US" altLang="zh-TW" b="1" err="1">
                <a:latin typeface="Microsoft JhengHei"/>
                <a:ea typeface="+mj-lt"/>
                <a:cs typeface="+mj-lt"/>
              </a:rPr>
              <a:t>介紹</a:t>
            </a:r>
            <a:endParaRPr lang="zh-TW" b="1" err="1">
              <a:latin typeface="Microsoft JhengHei"/>
              <a:ea typeface="+mj-lt"/>
              <a:cs typeface="+mj-lt"/>
            </a:endParaRPr>
          </a:p>
          <a:p>
            <a:endParaRPr lang="zh-TW" altLang="en-US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4E18A9-D4F0-5747-7187-04E9FDFA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7686"/>
            <a:ext cx="5347220" cy="3057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>
                <a:latin typeface="Microsoft JhengHei"/>
                <a:ea typeface="Microsoft JhengHei"/>
                <a:cs typeface="+mn-lt"/>
              </a:rPr>
              <a:t>K</a:t>
            </a:r>
            <a:r>
              <a:rPr lang="en-US" altLang="zh-TW">
                <a:latin typeface="Microsoft JhengHei"/>
                <a:ea typeface="+mn-lt"/>
                <a:cs typeface="+mn-lt"/>
              </a:rPr>
              <a:t>-</a:t>
            </a:r>
            <a:r>
              <a:rPr lang="zh-TW">
                <a:latin typeface="Microsoft JhengHei"/>
                <a:ea typeface="Microsoft JhengHei"/>
                <a:cs typeface="+mn-lt"/>
              </a:rPr>
              <a:t>means是一種聚類算法，將相似的數據點分組的結果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，</a:t>
            </a:r>
            <a:r>
              <a:rPr lang="zh-TW">
                <a:latin typeface="Microsoft JhengHei"/>
                <a:ea typeface="Microsoft JhengHei"/>
                <a:cs typeface="+mn-lt"/>
              </a:rPr>
              <a:t>每個數據點都有相似的特徵或屬性，然後將每個數據點分配給最近的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中心點</a:t>
            </a:r>
            <a:r>
              <a:rPr lang="zh-TW">
                <a:latin typeface="Microsoft JhengHei"/>
                <a:ea typeface="Microsoft JhengHei"/>
                <a:cs typeface="+mn-lt"/>
              </a:rPr>
              <a:t>。接著，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中</a:t>
            </a:r>
            <a:r>
              <a:rPr lang="zh-TW">
                <a:latin typeface="Microsoft JhengHei"/>
                <a:ea typeface="Microsoft JhengHei"/>
                <a:cs typeface="+mn-lt"/>
              </a:rPr>
              <a:t>心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點</a:t>
            </a:r>
            <a:r>
              <a:rPr lang="zh-TW">
                <a:latin typeface="Microsoft JhengHei"/>
                <a:ea typeface="Microsoft JhengHei"/>
                <a:cs typeface="+mn-lt"/>
              </a:rPr>
              <a:t>會根據分配給它們的點重新計算位置，這一過程會不斷重複直到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中</a:t>
            </a:r>
            <a:r>
              <a:rPr lang="zh-TW">
                <a:latin typeface="Microsoft JhengHei"/>
                <a:ea typeface="Microsoft JhengHei"/>
                <a:cs typeface="+mn-lt"/>
              </a:rPr>
              <a:t>心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點</a:t>
            </a:r>
            <a:r>
              <a:rPr lang="zh-TW">
                <a:latin typeface="Microsoft JhengHei"/>
                <a:ea typeface="Microsoft JhengHei"/>
                <a:cs typeface="+mn-lt"/>
              </a:rPr>
              <a:t>不再發生變化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或達到最大迭代次數。簡單來說就是</a:t>
            </a:r>
            <a:r>
              <a:rPr lang="zh-TW">
                <a:latin typeface="Microsoft JhengHei"/>
                <a:ea typeface="Microsoft JhengHei"/>
                <a:cs typeface="+mn-lt"/>
              </a:rPr>
              <a:t>「物以類聚」概念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。</a:t>
            </a:r>
            <a:endParaRPr lang="zh-TW" altLang="en-US">
              <a:latin typeface="Microsoft JhengHei"/>
              <a:ea typeface="Microsoft JhengHei"/>
            </a:endParaRPr>
          </a:p>
        </p:txBody>
      </p:sp>
      <p:pic>
        <p:nvPicPr>
          <p:cNvPr id="5" name="圖片 5" descr="一張含有 室內, 裝飾, 數個 的圖片&#10;&#10;自動產生的描述">
            <a:extLst>
              <a:ext uri="{FF2B5EF4-FFF2-40B4-BE49-F238E27FC236}">
                <a16:creationId xmlns:a16="http://schemas.microsoft.com/office/drawing/2014/main" id="{F0E53263-514A-F14E-79CF-8193782094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2278" y="2038725"/>
            <a:ext cx="4842294" cy="3064063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39B15F-33E1-5D90-FCA4-7CAAA32F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D826C-7606-041E-0855-AFC44059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505291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>
                <a:latin typeface="Microsoft JhengHei"/>
                <a:ea typeface="微軟正黑體"/>
              </a:rPr>
              <a:t>K-means</a:t>
            </a:r>
            <a:r>
              <a:rPr lang="zh-TW" altLang="en-US" b="1">
                <a:latin typeface="Microsoft JhengHei"/>
                <a:ea typeface="Microsoft JhengHei"/>
              </a:rPr>
              <a:t>圖解說明</a:t>
            </a:r>
            <a:endParaRPr lang="en-US" altLang="zh-TW" b="1">
              <a:latin typeface="Microsoft JhengHei"/>
              <a:ea typeface="Microsoft JhengHe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8E6BDEB-6A79-2A0E-903B-A16F5C12B3D6}"/>
              </a:ext>
            </a:extLst>
          </p:cNvPr>
          <p:cNvSpPr txBox="1"/>
          <p:nvPr/>
        </p:nvSpPr>
        <p:spPr>
          <a:xfrm>
            <a:off x="677328" y="4594991"/>
            <a:ext cx="2549517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b="1">
                <a:ea typeface="微軟正黑體"/>
              </a:rPr>
              <a:t>1.隨機</a:t>
            </a:r>
            <a:r>
              <a:rPr lang="zh-TW" altLang="en-US" b="1">
                <a:ea typeface="微軟正黑體"/>
              </a:rPr>
              <a:t>初始化的中心點</a:t>
            </a: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AA00B237-82DA-41DA-A776-3ED7A133196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1005" y="1957671"/>
            <a:ext cx="2607486" cy="2600995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016763B2-34E0-E005-5945-D72CAB87DC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1986" y="1959847"/>
            <a:ext cx="2596281" cy="2596281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02D7DFAA-A3C1-BA0F-528C-4E5D4510388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615" y="1935544"/>
            <a:ext cx="2596283" cy="2596283"/>
          </a:xfrm>
          <a:prstGeom prst="rect">
            <a:avLst/>
          </a:prstGeom>
        </p:spPr>
      </p:pic>
      <p:pic>
        <p:nvPicPr>
          <p:cNvPr id="8" name="圖片 8">
            <a:extLst>
              <a:ext uri="{FF2B5EF4-FFF2-40B4-BE49-F238E27FC236}">
                <a16:creationId xmlns:a16="http://schemas.microsoft.com/office/drawing/2014/main" id="{2BB38273-B430-1BDD-C8D8-3A4336CBAEC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83238" y="1956871"/>
            <a:ext cx="2596283" cy="25962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5AB1A04-231F-52E9-8043-C0F621058E3E}"/>
              </a:ext>
            </a:extLst>
          </p:cNvPr>
          <p:cNvSpPr txBox="1"/>
          <p:nvPr/>
        </p:nvSpPr>
        <p:spPr>
          <a:xfrm>
            <a:off x="6157784" y="45925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3.</a:t>
            </a:r>
            <a:r>
              <a:rPr lang="zh-TW" b="1">
                <a:ea typeface="+mn-lt"/>
                <a:cs typeface="+mn-lt"/>
              </a:rPr>
              <a:t>重新計算中心</a:t>
            </a:r>
            <a:r>
              <a:rPr lang="zh-TW" altLang="en-US" b="1">
                <a:ea typeface="+mn-lt"/>
                <a:cs typeface="+mn-lt"/>
              </a:rPr>
              <a:t>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F30C7B-2E2D-72B0-98ED-6E0D4BA79783}"/>
              </a:ext>
            </a:extLst>
          </p:cNvPr>
          <p:cNvSpPr txBox="1"/>
          <p:nvPr/>
        </p:nvSpPr>
        <p:spPr>
          <a:xfrm>
            <a:off x="8979243" y="45925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b="1">
                <a:ea typeface="+mn-lt"/>
                <a:cs typeface="+mn-lt"/>
              </a:rPr>
              <a:t>4.</a:t>
            </a:r>
            <a:r>
              <a:rPr lang="zh-TW" b="1">
                <a:ea typeface="+mn-lt"/>
                <a:cs typeface="+mn-lt"/>
              </a:rPr>
              <a:t>重新指派後的群體</a:t>
            </a:r>
            <a:endParaRPr lang="zh-TW" b="1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E44E36-5245-FBA0-B3AE-DBBD396C02F9}"/>
              </a:ext>
            </a:extLst>
          </p:cNvPr>
          <p:cNvSpPr txBox="1"/>
          <p:nvPr/>
        </p:nvSpPr>
        <p:spPr>
          <a:xfrm>
            <a:off x="3398108" y="462348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ea typeface="微軟正黑體"/>
              </a:rPr>
              <a:t>2.初始群體</a:t>
            </a:r>
            <a:endParaRPr lang="zh-TW" altLang="en-US" b="1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F8CB706F-EAF9-5D3D-55DA-58E58217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1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8EC9D-FE3A-4960-4BD6-EDA6BE99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1" y="555938"/>
            <a:ext cx="8596668" cy="1320800"/>
          </a:xfrm>
        </p:spPr>
        <p:txBody>
          <a:bodyPr/>
          <a:lstStyle/>
          <a:p>
            <a:r>
              <a:rPr lang="zh-TW" altLang="en-US" b="1">
                <a:ea typeface="微軟正黑體"/>
              </a:rPr>
              <a:t>成果分析</a:t>
            </a: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F04FC127-987B-3246-9456-3EF402253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46712" y="277270"/>
            <a:ext cx="6523265" cy="6460235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24D5D-6050-9F28-08F7-AC826D12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4">
            <a:extLst>
              <a:ext uri="{FF2B5EF4-FFF2-40B4-BE49-F238E27FC236}">
                <a16:creationId xmlns:a16="http://schemas.microsoft.com/office/drawing/2014/main" id="{9CA22C4A-E3FA-59D8-5B57-F2361E9685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8151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8B130DC-80A0-5846-9951-8808DBB9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19" y="762000"/>
            <a:ext cx="3851123" cy="1320800"/>
          </a:xfrm>
        </p:spPr>
        <p:txBody>
          <a:bodyPr>
            <a:normAutofit/>
          </a:bodyPr>
          <a:lstStyle/>
          <a:p>
            <a:r>
              <a:rPr lang="zh-TW" altLang="en-US" b="1">
                <a:ea typeface="微軟正黑體"/>
              </a:rPr>
              <a:t>結果與討論</a:t>
            </a:r>
            <a:endParaRPr lang="zh-TW" altLang="en-US" b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C1E6CA-2039-4D93-5EA1-5F9AB802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20" y="1714275"/>
            <a:ext cx="3851122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Microsoft JhengHei"/>
                <a:ea typeface="Microsoft JhengHei"/>
              </a:rPr>
              <a:t>可以從3D圖發現</a:t>
            </a:r>
            <a:r>
              <a:rPr lang="zh-TW" sz="2000">
                <a:latin typeface="Microsoft JhengHei"/>
                <a:ea typeface="Microsoft JhengHei"/>
              </a:rPr>
              <a:t>生物學上的分類結</a:t>
            </a:r>
            <a:r>
              <a:rPr lang="zh-TW" altLang="en-US" sz="2000">
                <a:latin typeface="Microsoft JhengHei"/>
                <a:ea typeface="Microsoft JhengHei"/>
              </a:rPr>
              <a:t>果跟</a:t>
            </a:r>
            <a:r>
              <a:rPr lang="en-US" altLang="zh-TW" sz="2000">
                <a:latin typeface="Microsoft JhengHei"/>
                <a:ea typeface="微軟正黑體"/>
              </a:rPr>
              <a:t>K-</a:t>
            </a:r>
            <a:r>
              <a:rPr lang="en-US" altLang="zh-TW" sz="2000">
                <a:latin typeface="Microsoft JhengHei"/>
                <a:ea typeface="+mn-lt"/>
              </a:rPr>
              <a:t>means</a:t>
            </a:r>
            <a:r>
              <a:rPr lang="zh-TW" sz="2000">
                <a:latin typeface="Microsoft JhengHei"/>
                <a:ea typeface="Microsoft JhengHei"/>
              </a:rPr>
              <a:t>分群</a:t>
            </a:r>
            <a:r>
              <a:rPr lang="zh-TW" altLang="en-US" sz="2000">
                <a:latin typeface="Microsoft JhengHei"/>
                <a:ea typeface="Microsoft JhengHei"/>
              </a:rPr>
              <a:t>結果並不完全相同，可以看到星星圖案的這些差異點。</a:t>
            </a:r>
            <a:endParaRPr lang="zh-TW" altLang="en-US" sz="2000">
              <a:latin typeface="Microsoft JhengHei"/>
              <a:ea typeface="Microsoft JhengHei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latin typeface="Microsoft JhengHei"/>
                <a:ea typeface="Microsoft JhengHei"/>
                <a:cs typeface="+mn-lt"/>
              </a:rPr>
              <a:t>這說明說模型演算結果不一定與實際結果百分之百吻合。但差距已經不大了。</a:t>
            </a:r>
          </a:p>
          <a:p>
            <a:endParaRPr lang="zh-TW">
              <a:ea typeface="微軟正黑體"/>
            </a:endParaRPr>
          </a:p>
          <a:p>
            <a:endParaRPr lang="zh-TW" altLang="en-US">
              <a:ea typeface="微軟正黑體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C0EA0F-8866-4363-6CE1-603668E0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A9C9F-F610-ACC4-BA76-49D49C00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78" y="473353"/>
            <a:ext cx="2087011" cy="820058"/>
          </a:xfrm>
        </p:spPr>
        <p:txBody>
          <a:bodyPr/>
          <a:lstStyle/>
          <a:p>
            <a:r>
              <a:rPr lang="en-US" altLang="zh-TW" b="1" err="1">
                <a:latin typeface="Microsoft JhengHei"/>
                <a:ea typeface="+mj-lt"/>
                <a:cs typeface="+mj-lt"/>
              </a:rPr>
              <a:t>未來展望</a:t>
            </a:r>
          </a:p>
          <a:p>
            <a:endParaRPr lang="zh-TW" altLang="en-US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4E18A9-D4F0-5747-7187-04E9FDFA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334" y="1341000"/>
            <a:ext cx="5347220" cy="41676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latin typeface="Microsoft JhengHei"/>
                <a:ea typeface="Microsoft JhengHei"/>
                <a:cs typeface="+mn-lt"/>
              </a:rPr>
              <a:t>在本專題中</a:t>
            </a:r>
            <a:r>
              <a:rPr lang="zh-TW">
                <a:latin typeface="Microsoft JhengHei"/>
                <a:ea typeface="Microsoft JhengHei"/>
                <a:cs typeface="+mn-lt"/>
              </a:rPr>
              <a:t>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初步窺探了</a:t>
            </a:r>
            <a:r>
              <a:rPr lang="zh-TW">
                <a:latin typeface="Microsoft JhengHei"/>
                <a:ea typeface="Microsoft JhengHei"/>
                <a:cs typeface="+mn-lt"/>
              </a:rPr>
              <a:t>數據分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析與結果呈現的方法，並呈現出相應</a:t>
            </a:r>
            <a:r>
              <a:rPr lang="zh-TW">
                <a:latin typeface="Microsoft JhengHei"/>
                <a:ea typeface="Microsoft JhengHei"/>
                <a:cs typeface="+mn-lt"/>
              </a:rPr>
              <a:t>的結果。</a:t>
            </a:r>
            <a:endParaRPr lang="en-US" altLang="zh-TW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>
                <a:latin typeface="Microsoft JhengHei"/>
                <a:ea typeface="Microsoft JhengHei"/>
                <a:cs typeface="+mn-lt"/>
              </a:rPr>
              <a:t>但在真實世界中，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會</a:t>
            </a:r>
            <a:r>
              <a:rPr lang="zh-TW">
                <a:latin typeface="Microsoft JhengHei"/>
                <a:ea typeface="Microsoft JhengHei"/>
                <a:cs typeface="+mn-lt"/>
              </a:rPr>
              <a:t>有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更多更複雜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資料</a:t>
            </a:r>
            <a:r>
              <a:rPr lang="zh-TW">
                <a:latin typeface="Microsoft JhengHei"/>
                <a:ea typeface="Microsoft JhengHei"/>
                <a:cs typeface="+mn-lt"/>
              </a:rPr>
              <a:t>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需要使用不同的</a:t>
            </a:r>
            <a:r>
              <a:rPr lang="zh-TW">
                <a:latin typeface="Microsoft JhengHei"/>
                <a:ea typeface="Microsoft JhengHei"/>
                <a:cs typeface="+mn-lt"/>
              </a:rPr>
              <a:t>數據分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析模型以及呈現方式，方才能剖析這些資料</a:t>
            </a:r>
            <a:r>
              <a:rPr lang="zh-TW">
                <a:latin typeface="Microsoft JhengHei"/>
                <a:ea typeface="Microsoft JhengHei"/>
                <a:cs typeface="+mn-lt"/>
              </a:rPr>
              <a:t>。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 </a:t>
            </a:r>
            <a:endParaRPr lang="en-US" altLang="zh-TW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altLang="en-US">
                <a:latin typeface="Microsoft JhengHei"/>
                <a:ea typeface="Microsoft JhengHei"/>
                <a:cs typeface="+mn-lt"/>
              </a:rPr>
              <a:t>若能熟悉這些方法，那麼在未來</a:t>
            </a:r>
            <a:r>
              <a:rPr lang="zh-TW">
                <a:latin typeface="Microsoft JhengHei"/>
                <a:ea typeface="Microsoft JhengHei"/>
                <a:cs typeface="+mn-lt"/>
              </a:rPr>
              <a:t>，將能有效的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利用這些資料</a:t>
            </a:r>
            <a:r>
              <a:rPr lang="zh-TW">
                <a:latin typeface="Microsoft JhengHei"/>
                <a:ea typeface="Microsoft JhengHei"/>
                <a:cs typeface="+mn-lt"/>
              </a:rPr>
              <a:t>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並創造出更</a:t>
            </a:r>
            <a:r>
              <a:rPr lang="zh-TW">
                <a:latin typeface="Microsoft JhengHei"/>
                <a:ea typeface="Microsoft JhengHei"/>
                <a:cs typeface="+mn-lt"/>
              </a:rPr>
              <a:t>大的價值。 </a:t>
            </a:r>
            <a:endParaRPr lang="en-US" altLang="zh-TW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>
                <a:latin typeface="Microsoft JhengHei"/>
                <a:ea typeface="Microsoft JhengHei"/>
                <a:cs typeface="+mn-lt"/>
              </a:rPr>
              <a:t>例如：依據定價、通路商、商品與總銷售額的資料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。搭配</a:t>
            </a:r>
            <a:r>
              <a:rPr lang="en-US" altLang="zh-TW">
                <a:latin typeface="Microsoft JhengHei"/>
                <a:ea typeface="Microsoft JhengHei"/>
                <a:cs typeface="+mn-lt"/>
              </a:rPr>
              <a:t>K-means cluster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做分群並將之繪製成散佈圖。以</a:t>
            </a:r>
            <a:r>
              <a:rPr lang="zh-TW">
                <a:latin typeface="Microsoft JhengHei"/>
                <a:ea typeface="Microsoft JhengHei"/>
                <a:cs typeface="+mn-lt"/>
              </a:rPr>
              <a:t>判斷出在哪個通路上架何種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商品</a:t>
            </a:r>
            <a:r>
              <a:rPr lang="zh-TW">
                <a:latin typeface="Microsoft JhengHei"/>
                <a:ea typeface="Microsoft JhengHei"/>
                <a:cs typeface="+mn-lt"/>
              </a:rPr>
              <a:t>是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比較適合的</a:t>
            </a:r>
            <a:r>
              <a:rPr lang="zh-TW">
                <a:latin typeface="Microsoft JhengHei"/>
                <a:ea typeface="Microsoft JhengHei"/>
                <a:cs typeface="+mn-lt"/>
              </a:rPr>
              <a:t>。</a:t>
            </a:r>
            <a:endParaRPr 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36D1D-E99C-79E6-D197-34F33BCB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CC33A-B655-747E-54F6-47CFFCE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b="1">
                <a:ea typeface="+mj-lt"/>
                <a:cs typeface="+mj-lt"/>
              </a:rPr>
              <a:t>內容綱要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3255A-00EE-B714-FDA4-A4E4124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948" y="1806583"/>
            <a:ext cx="3332114" cy="321099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 3"/>
              <a:buChar char=""/>
            </a:pPr>
            <a:r>
              <a:rPr lang="zh-TW" sz="2000" b="1">
                <a:ea typeface="+mn-lt"/>
                <a:cs typeface="+mn-lt"/>
              </a:rPr>
              <a:t>研</a:t>
            </a:r>
            <a:r>
              <a:rPr lang="zh-TW" altLang="en-US" sz="2000" b="1">
                <a:ea typeface="+mn-lt"/>
                <a:cs typeface="+mn-lt"/>
              </a:rPr>
              <a:t>究動機及目的</a:t>
            </a:r>
            <a:endParaRPr lang="en-US" altLang="zh-TW" sz="2000">
              <a:ea typeface="+mn-lt"/>
              <a:cs typeface="+mn-lt"/>
            </a:endParaRPr>
          </a:p>
          <a:p>
            <a:pPr>
              <a:buFont typeface="Wingdings 3"/>
              <a:buChar char=""/>
            </a:pPr>
            <a:r>
              <a:rPr lang="zh-TW" altLang="en-US" sz="2000" b="1">
                <a:ea typeface="+mn-lt"/>
                <a:cs typeface="+mn-lt"/>
              </a:rPr>
              <a:t>使用工</a:t>
            </a:r>
            <a:r>
              <a:rPr lang="zh-TW" sz="2000" b="1">
                <a:ea typeface="+mn-lt"/>
                <a:cs typeface="+mn-lt"/>
              </a:rPr>
              <a:t>具 </a:t>
            </a:r>
            <a:r>
              <a:rPr lang="en-US" altLang="zh-TW" sz="2000" b="1">
                <a:ea typeface="+mn-lt"/>
                <a:cs typeface="+mn-lt"/>
              </a:rPr>
              <a:t>python</a:t>
            </a:r>
            <a:r>
              <a:rPr lang="zh-TW" altLang="en-US" sz="2000" b="1">
                <a:ea typeface="+mn-lt"/>
                <a:cs typeface="+mn-lt"/>
              </a:rPr>
              <a:t>套件</a:t>
            </a:r>
            <a:endParaRPr lang="en-US" altLang="zh-TW" sz="2000">
              <a:ea typeface="+mn-lt"/>
              <a:cs typeface="+mn-lt"/>
            </a:endParaRPr>
          </a:p>
          <a:p>
            <a:pPr>
              <a:buFont typeface="Wingdings 3"/>
            </a:pPr>
            <a:r>
              <a:rPr lang="zh-TW" altLang="en-US" sz="2000" b="1">
                <a:ea typeface="+mn-lt"/>
                <a:cs typeface="+mn-lt"/>
              </a:rPr>
              <a:t>波</a:t>
            </a:r>
            <a:r>
              <a:rPr lang="zh-TW" sz="2000" b="1">
                <a:ea typeface="+mn-lt"/>
                <a:cs typeface="+mn-lt"/>
              </a:rPr>
              <a:t>士頓工作流</a:t>
            </a:r>
            <a:r>
              <a:rPr lang="zh-TW" altLang="en-US" sz="2000" b="1">
                <a:ea typeface="+mn-lt"/>
                <a:cs typeface="+mn-lt"/>
              </a:rPr>
              <a:t>程</a:t>
            </a:r>
            <a:r>
              <a:rPr lang="zh-TW" sz="2000" b="1">
                <a:ea typeface="+mn-lt"/>
                <a:cs typeface="+mn-lt"/>
              </a:rPr>
              <a:t>圖</a:t>
            </a:r>
            <a:endParaRPr lang="zh-TW" altLang="en-US" sz="2000" b="1">
              <a:ea typeface="+mn-lt"/>
              <a:cs typeface="+mn-lt"/>
            </a:endParaRPr>
          </a:p>
          <a:p>
            <a:pPr>
              <a:buFont typeface="Wingdings 3"/>
            </a:pPr>
            <a:r>
              <a:rPr lang="zh-TW" altLang="en-US" sz="2000" b="1">
                <a:ea typeface="+mn-lt"/>
                <a:cs typeface="+mn-lt"/>
              </a:rPr>
              <a:t>波士頓房價預測</a:t>
            </a:r>
            <a:r>
              <a:rPr lang="zh-TW" sz="2000" b="1">
                <a:ea typeface="+mn-lt"/>
                <a:cs typeface="+mn-lt"/>
              </a:rPr>
              <a:t>資料</a:t>
            </a:r>
            <a:endParaRPr lang="en-US" altLang="zh-TW" sz="2000" b="1">
              <a:ea typeface="+mn-lt"/>
              <a:cs typeface="+mn-lt"/>
            </a:endParaRPr>
          </a:p>
          <a:p>
            <a:pPr>
              <a:buFont typeface="Wingdings 3"/>
            </a:pPr>
            <a:r>
              <a:rPr lang="zh-TW" altLang="en-US" sz="2000" b="1">
                <a:ea typeface="+mn-lt"/>
                <a:cs typeface="+mn-lt"/>
              </a:rPr>
              <a:t>成果</a:t>
            </a:r>
            <a:r>
              <a:rPr lang="zh-TW" sz="2000" b="1">
                <a:ea typeface="+mn-lt"/>
                <a:cs typeface="+mn-lt"/>
              </a:rPr>
              <a:t>分析</a:t>
            </a:r>
            <a:endParaRPr lang="en-US" altLang="zh-TW" sz="2000" b="1">
              <a:ea typeface="+mn-lt"/>
              <a:cs typeface="+mn-lt"/>
            </a:endParaRPr>
          </a:p>
          <a:p>
            <a:pPr>
              <a:buFont typeface="Wingdings 3"/>
            </a:pPr>
            <a:r>
              <a:rPr lang="zh-TW" sz="2000" b="1">
                <a:ea typeface="+mn-lt"/>
                <a:cs typeface="+mn-lt"/>
              </a:rPr>
              <a:t>結果</a:t>
            </a:r>
            <a:r>
              <a:rPr lang="zh-TW" altLang="en-US" sz="2000" b="1">
                <a:ea typeface="+mn-lt"/>
                <a:cs typeface="+mn-lt"/>
              </a:rPr>
              <a:t>與討</a:t>
            </a:r>
            <a:r>
              <a:rPr lang="zh-TW" sz="2000" b="1">
                <a:ea typeface="+mn-lt"/>
                <a:cs typeface="+mn-lt"/>
              </a:rPr>
              <a:t>論</a:t>
            </a:r>
            <a:endParaRPr lang="zh-TW"/>
          </a:p>
          <a:p>
            <a:pPr marL="0" indent="0">
              <a:lnSpc>
                <a:spcPct val="150000"/>
              </a:lnSpc>
              <a:buNone/>
            </a:pPr>
            <a:endParaRPr lang="zh-TW" altLang="en-US">
              <a:latin typeface="Trebuchet MS"/>
              <a:ea typeface="微軟正黑體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C6D4780-10BE-21F9-4C8B-43106FA3A297}"/>
              </a:ext>
            </a:extLst>
          </p:cNvPr>
          <p:cNvSpPr txBox="1">
            <a:spLocks/>
          </p:cNvSpPr>
          <p:nvPr/>
        </p:nvSpPr>
        <p:spPr>
          <a:xfrm>
            <a:off x="5629977" y="1806583"/>
            <a:ext cx="3332114" cy="3210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/>
              <a:buChar char=""/>
            </a:pPr>
            <a:r>
              <a:rPr lang="zh-TW" altLang="en-US" sz="2000" b="1">
                <a:latin typeface="Microsoft JhengHei"/>
                <a:ea typeface="Microsoft JhengHei"/>
                <a:cs typeface="+mn-lt"/>
              </a:rPr>
              <a:t>鳶</a:t>
            </a:r>
            <a:r>
              <a:rPr lang="zh-TW" sz="2000" b="1">
                <a:latin typeface="Microsoft JhengHei"/>
                <a:ea typeface="Microsoft JhengHei"/>
                <a:cs typeface="+mn-lt"/>
              </a:rPr>
              <a:t>尾花工作流程圖</a:t>
            </a:r>
            <a:endParaRPr lang="en-US" altLang="zh-TW" sz="2000">
              <a:latin typeface="Microsoft JhengHei"/>
              <a:ea typeface="Microsoft JhengHei"/>
              <a:cs typeface="+mn-lt"/>
            </a:endParaRPr>
          </a:p>
          <a:p>
            <a:pPr>
              <a:buFont typeface="Wingdings 3"/>
              <a:buChar char=""/>
            </a:pPr>
            <a:r>
              <a:rPr lang="zh-TW" sz="2000" b="1">
                <a:latin typeface="Microsoft JhengHei"/>
                <a:ea typeface="Microsoft JhengHei"/>
                <a:cs typeface="+mn-lt"/>
              </a:rPr>
              <a:t>鳶尾花資料</a:t>
            </a:r>
            <a:r>
              <a:rPr lang="zh-TW" altLang="en-US" sz="2000" b="1">
                <a:latin typeface="Microsoft JhengHei"/>
                <a:ea typeface="Microsoft JhengHei"/>
                <a:cs typeface="+mn-lt"/>
              </a:rPr>
              <a:t>介紹</a:t>
            </a:r>
            <a:endParaRPr lang="en-US" altLang="zh-TW" sz="2000">
              <a:ea typeface="+mn-lt"/>
              <a:cs typeface="+mn-lt"/>
            </a:endParaRPr>
          </a:p>
          <a:p>
            <a:pPr>
              <a:buFont typeface="Wingdings 3"/>
              <a:buChar char=""/>
            </a:pPr>
            <a:r>
              <a:rPr lang="en-US" altLang="zh-TW" sz="2000" b="1">
                <a:latin typeface="Microsoft JhengHei"/>
                <a:ea typeface="+mn-lt"/>
                <a:cs typeface="+mn-lt"/>
              </a:rPr>
              <a:t>K-means</a:t>
            </a:r>
            <a:r>
              <a:rPr lang="zh-TW" altLang="en-US" sz="2000" b="1">
                <a:latin typeface="Microsoft JhengHei"/>
                <a:ea typeface="Microsoft JhengHei"/>
                <a:cs typeface="+mn-lt"/>
              </a:rPr>
              <a:t>分群介紹</a:t>
            </a:r>
            <a:endParaRPr lang="zh-TW" altLang="en-US" sz="2000">
              <a:ea typeface="+mn-lt"/>
              <a:cs typeface="+mn-lt"/>
            </a:endParaRPr>
          </a:p>
          <a:p>
            <a:pPr>
              <a:buFont typeface="Wingdings 3"/>
              <a:buChar char=""/>
            </a:pPr>
            <a:r>
              <a:rPr lang="zh-TW" sz="2000" b="1">
                <a:latin typeface="Microsoft JhengHei"/>
                <a:ea typeface="Microsoft JhengHei"/>
                <a:cs typeface="+mn-lt"/>
              </a:rPr>
              <a:t>成果分析</a:t>
            </a:r>
            <a:endParaRPr lang="en-US" sz="2000">
              <a:latin typeface="Microsoft JhengHei"/>
              <a:ea typeface="Microsoft JhengHei"/>
              <a:cs typeface="+mn-lt"/>
            </a:endParaRPr>
          </a:p>
          <a:p>
            <a:pPr>
              <a:buFont typeface="Wingdings 3"/>
              <a:buChar char=""/>
            </a:pPr>
            <a:r>
              <a:rPr lang="zh-TW" sz="2000" b="1">
                <a:latin typeface="Microsoft JhengHei"/>
                <a:ea typeface="Microsoft JhengHei"/>
                <a:cs typeface="+mn-lt"/>
              </a:rPr>
              <a:t>結果與討論</a:t>
            </a:r>
            <a:endParaRPr lang="en-US" altLang="zh-TW" sz="2000">
              <a:latin typeface="Microsoft JhengHei"/>
              <a:ea typeface="Microsoft JhengHei"/>
              <a:cs typeface="+mn-lt"/>
            </a:endParaRPr>
          </a:p>
          <a:p>
            <a:pPr>
              <a:buFont typeface="Wingdings 3"/>
              <a:buChar char=""/>
            </a:pPr>
            <a:r>
              <a:rPr lang="zh-TW" altLang="en-US" sz="2000" b="1">
                <a:latin typeface="Microsoft JhengHei"/>
                <a:ea typeface="Microsoft JhengHei"/>
                <a:cs typeface="+mn-lt"/>
              </a:rPr>
              <a:t>未來展望</a:t>
            </a:r>
            <a:endParaRPr lang="en-US" altLang="zh-TW" sz="2000">
              <a:ea typeface="+mn-lt"/>
              <a:cs typeface="+mn-lt"/>
            </a:endParaRPr>
          </a:p>
          <a:p>
            <a:pPr>
              <a:buFont typeface="Wingdings 3"/>
              <a:buChar char=""/>
            </a:pPr>
            <a:r>
              <a:rPr lang="zh-TW" altLang="en-US" sz="2000" b="1">
                <a:latin typeface="Microsoft JhengHei"/>
                <a:ea typeface="Microsoft JhengHei"/>
                <a:cs typeface="+mn-lt"/>
              </a:rPr>
              <a:t>參考資料</a:t>
            </a:r>
            <a:endParaRPr lang="zh-TW"/>
          </a:p>
          <a:p>
            <a:pPr>
              <a:lnSpc>
                <a:spcPct val="150000"/>
              </a:lnSpc>
            </a:pPr>
            <a:endParaRPr lang="zh-TW" altLang="en-US">
              <a:latin typeface="Trebuchet MS"/>
              <a:ea typeface="微軟正黑體"/>
            </a:endParaRPr>
          </a:p>
          <a:p>
            <a:pPr>
              <a:lnSpc>
                <a:spcPct val="150000"/>
              </a:lnSpc>
            </a:pPr>
            <a:endParaRPr lang="zh-TW" altLang="en-US">
              <a:ea typeface="微軟正黑體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>
              <a:latin typeface="Trebuchet MS"/>
              <a:ea typeface="微軟正黑體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9F512A-3B54-2D4F-B115-55A25D2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2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A9C9F-F610-ACC4-BA76-49D49C00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78" y="473353"/>
            <a:ext cx="2087011" cy="820058"/>
          </a:xfrm>
        </p:spPr>
        <p:txBody>
          <a:bodyPr>
            <a:normAutofit/>
          </a:bodyPr>
          <a:lstStyle/>
          <a:p>
            <a:r>
              <a:rPr lang="en-US" altLang="zh-TW" b="1" err="1">
                <a:latin typeface="Microsoft JhengHei"/>
                <a:ea typeface="+mj-lt"/>
                <a:cs typeface="+mj-lt"/>
              </a:rPr>
              <a:t>參考資料</a:t>
            </a:r>
          </a:p>
          <a:p>
            <a:endParaRPr lang="zh-TW" altLang="en-US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4E18A9-D4F0-5747-7187-04E9FDFA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334" y="1341000"/>
            <a:ext cx="7154248" cy="489700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altLang="zh-TW">
                <a:ea typeface="+mn-lt"/>
                <a:cs typeface="+mn-lt"/>
              </a:rPr>
              <a:t>Python code</a:t>
            </a:r>
          </a:p>
          <a:p>
            <a:pPr lvl="1"/>
            <a:r>
              <a:rPr lang="en-US" altLang="zh-TW" err="1">
                <a:ea typeface="+mn-lt"/>
                <a:cs typeface="+mn-lt"/>
              </a:rPr>
              <a:t>Dict</a:t>
            </a:r>
            <a:r>
              <a:rPr lang="en-US" altLang="zh-TW">
                <a:ea typeface="+mn-lt"/>
                <a:cs typeface="+mn-lt"/>
              </a:rPr>
              <a:t>-list append</a:t>
            </a:r>
          </a:p>
          <a:p>
            <a:pPr lvl="2"/>
            <a:r>
              <a:rPr lang="en-US" altLang="zh-TW">
                <a:ea typeface="+mn-lt"/>
                <a:cs typeface="+mn-lt"/>
                <a:hlinkClick r:id="rId3"/>
              </a:rPr>
              <a:t>https://stackoverflow.com/questions/48705143/efficiency-2d-list-to-dictionary-in-python</a:t>
            </a:r>
            <a:endParaRPr lang="en-US" altLang="zh-TW">
              <a:ea typeface="+mn-lt"/>
              <a:cs typeface="+mn-lt"/>
            </a:endParaRPr>
          </a:p>
          <a:p>
            <a:pPr lvl="1"/>
            <a:r>
              <a:rPr lang="en-US" altLang="zh-TW">
                <a:ea typeface="+mn-lt"/>
                <a:cs typeface="+mn-lt"/>
              </a:rPr>
              <a:t>3D scatter XYZ label pad</a:t>
            </a:r>
          </a:p>
          <a:p>
            <a:pPr lvl="2"/>
            <a:r>
              <a:rPr lang="en-US" altLang="zh-TW">
                <a:ea typeface="+mn-lt"/>
                <a:cs typeface="+mn-lt"/>
                <a:hlinkClick r:id="rId4"/>
              </a:rPr>
              <a:t>https://stackoverflow.com/questions/5525782/adjust-label-positioning-in-axes3d-of-matplotlib</a:t>
            </a:r>
            <a:endParaRPr lang="en-US" altLang="zh-TW">
              <a:ea typeface="+mn-lt"/>
              <a:cs typeface="+mn-lt"/>
            </a:endParaRPr>
          </a:p>
          <a:p>
            <a:pPr lvl="1"/>
            <a:r>
              <a:rPr lang="en-US" altLang="zh-TW">
                <a:ea typeface="+mn-lt"/>
                <a:cs typeface="+mn-lt"/>
              </a:rPr>
              <a:t>Add subplot</a:t>
            </a:r>
          </a:p>
          <a:p>
            <a:pPr lvl="2"/>
            <a:r>
              <a:rPr lang="en-US" altLang="zh-TW">
                <a:ea typeface="+mn-lt"/>
                <a:cs typeface="+mn-lt"/>
                <a:hlinkClick r:id="rId5"/>
              </a:rPr>
              <a:t>https://www.delftstack.com/zh-tw/howto/matplotlib/add-subplot-to-a-figure-matplotlib/</a:t>
            </a:r>
            <a:endParaRPr lang="en-US" altLang="zh-TW">
              <a:ea typeface="+mn-lt"/>
              <a:cs typeface="+mn-lt"/>
            </a:endParaRPr>
          </a:p>
          <a:p>
            <a:r>
              <a:rPr lang="en-US" altLang="zh-TW">
                <a:ea typeface="+mn-lt"/>
                <a:cs typeface="+mn-lt"/>
              </a:rPr>
              <a:t>Algorithm</a:t>
            </a:r>
          </a:p>
          <a:p>
            <a:pPr lvl="1"/>
            <a:r>
              <a:rPr lang="en-US" altLang="zh-TW">
                <a:latin typeface="Trebuchet MS"/>
                <a:ea typeface="+mn-lt"/>
                <a:cs typeface="+mn-lt"/>
              </a:rPr>
              <a:t>K-means</a:t>
            </a:r>
            <a:r>
              <a:rPr lang="zh-TW">
                <a:latin typeface="Trebuchet MS"/>
                <a:ea typeface="Microsoft JhengHei"/>
                <a:cs typeface="+mn-lt"/>
              </a:rPr>
              <a:t> </a:t>
            </a:r>
            <a:r>
              <a:rPr lang="en-US" altLang="zh-TW">
                <a:latin typeface="Trebuchet MS"/>
                <a:ea typeface="+mn-lt"/>
                <a:cs typeface="+mn-lt"/>
              </a:rPr>
              <a:t>cluster:</a:t>
            </a:r>
            <a:r>
              <a:rPr lang="zh-TW">
                <a:latin typeface="Trebuchet MS"/>
                <a:ea typeface="Microsoft JhengHei"/>
                <a:cs typeface="+mn-lt"/>
              </a:rPr>
              <a:t> </a:t>
            </a:r>
            <a:endParaRPr lang="en-US" altLang="zh-TW">
              <a:ea typeface="+mn-lt"/>
              <a:cs typeface="+mn-lt"/>
            </a:endParaRPr>
          </a:p>
          <a:p>
            <a:pPr lvl="2"/>
            <a:r>
              <a:rPr lang="zh-TW">
                <a:latin typeface="Trebuchet MS"/>
                <a:ea typeface="Microsoft JhengHei"/>
                <a:cs typeface="+mn-lt"/>
                <a:hlinkClick r:id="rId6"/>
              </a:rPr>
              <a:t>https://developers.google.com/machine-learning/clustering/algorithm/r</a:t>
            </a:r>
            <a:r>
              <a:rPr lang="en-US" altLang="zh-TW">
                <a:latin typeface="Trebuchet MS"/>
                <a:ea typeface="Microsoft JhengHei"/>
                <a:cs typeface="+mn-lt"/>
                <a:hlinkClick r:id="rId6"/>
              </a:rPr>
              <a:t>u</a:t>
            </a:r>
            <a:r>
              <a:rPr lang="zh-TW">
                <a:latin typeface="Trebuchet MS"/>
                <a:ea typeface="Microsoft JhengHei"/>
                <a:cs typeface="+mn-lt"/>
                <a:hlinkClick r:id="rId6"/>
              </a:rPr>
              <a:t>n-alg</a:t>
            </a:r>
            <a:r>
              <a:rPr lang="en-US" altLang="zh-TW">
                <a:latin typeface="Trebuchet MS"/>
                <a:ea typeface="Microsoft JhengHei"/>
                <a:cs typeface="+mn-lt"/>
                <a:hlinkClick r:id="rId6"/>
              </a:rPr>
              <a:t>ori</a:t>
            </a:r>
            <a:r>
              <a:rPr lang="zh-TW">
                <a:latin typeface="Trebuchet MS"/>
                <a:ea typeface="Microsoft JhengHei"/>
                <a:cs typeface="+mn-lt"/>
                <a:hlinkClick r:id="rId6"/>
              </a:rPr>
              <a:t>thm</a:t>
            </a:r>
            <a:endParaRPr lang="en-US" altLang="zh-TW">
              <a:ea typeface="+mn-lt"/>
              <a:cs typeface="+mn-lt"/>
            </a:endParaRPr>
          </a:p>
          <a:p>
            <a:r>
              <a:rPr lang="en-US" altLang="zh-TW">
                <a:latin typeface="Trebuchet MS"/>
                <a:ea typeface="+mn-lt"/>
                <a:cs typeface="+mn-lt"/>
              </a:rPr>
              <a:t>Dataset</a:t>
            </a:r>
            <a:endParaRPr lang="en-US" altLang="zh-TW">
              <a:ea typeface="+mn-lt"/>
              <a:cs typeface="+mn-lt"/>
            </a:endParaRPr>
          </a:p>
          <a:p>
            <a:pPr lvl="1"/>
            <a:r>
              <a:rPr lang="en-US" altLang="zh-TW">
                <a:latin typeface="Trebuchet MS"/>
                <a:ea typeface="+mn-lt"/>
                <a:cs typeface="+mn-lt"/>
              </a:rPr>
              <a:t>Boston housing: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 altLang="zh-TW">
                <a:latin typeface="Trebuchet MS"/>
                <a:ea typeface="+mn-lt"/>
                <a:cs typeface="+mn-lt"/>
                <a:hlinkClick r:id="rId7"/>
              </a:rPr>
              <a:t>https://www.wbur.org/radioboston/2013/09/18/</a:t>
            </a:r>
            <a:r>
              <a:rPr lang="en-US" altLang="zh-TW" sz="1800">
                <a:latin typeface="Trebuchet MS"/>
                <a:ea typeface="+mn-lt"/>
                <a:cs typeface="+mn-lt"/>
                <a:hlinkClick r:id="rId7"/>
              </a:rPr>
              <a:t>bostons-housing-challenge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altLang="zh-TW" sz="1800">
                <a:latin typeface="Trebuchet MS"/>
                <a:ea typeface="+mn-lt"/>
                <a:cs typeface="+mn-lt"/>
              </a:rPr>
              <a:t>Iris dataset:</a:t>
            </a:r>
            <a:endParaRPr lang="en-US" sz="1800">
              <a:ea typeface="+mn-lt"/>
              <a:cs typeface="+mn-lt"/>
            </a:endParaRPr>
          </a:p>
          <a:p>
            <a:pPr lvl="2"/>
            <a:r>
              <a:rPr lang="en-US" altLang="zh-TW" sz="1800">
                <a:latin typeface="Trebuchet MS"/>
                <a:ea typeface="+mn-lt"/>
                <a:cs typeface="+mn-lt"/>
                <a:hlinkClick r:id="rId8"/>
              </a:rPr>
              <a:t>https://archive.ics.uci.edu/ml/datasets/iris</a:t>
            </a:r>
            <a:endParaRPr 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126ED7-36E7-25BC-E1D7-7F74D00D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A3F72-2CE3-4383-E64E-B32B173D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209" y="2405743"/>
            <a:ext cx="9206268" cy="2725057"/>
          </a:xfrm>
        </p:spPr>
        <p:txBody>
          <a:bodyPr>
            <a:noAutofit/>
          </a:bodyPr>
          <a:lstStyle/>
          <a:p>
            <a:pPr algn="r"/>
            <a:r>
              <a:rPr lang="en-US" altLang="zh-TW" sz="5400">
                <a:ea typeface="+mj-lt"/>
                <a:cs typeface="+mj-lt"/>
              </a:rPr>
              <a:t>Thank you for your </a:t>
            </a:r>
            <a:br>
              <a:rPr lang="en-US" altLang="zh-TW" sz="5400">
                <a:ea typeface="+mj-lt"/>
                <a:cs typeface="+mj-lt"/>
              </a:rPr>
            </a:br>
            <a:r>
              <a:rPr lang="en-US" altLang="zh-TW" sz="5400">
                <a:ea typeface="+mj-lt"/>
                <a:cs typeface="+mj-lt"/>
              </a:rPr>
              <a:t>attention</a:t>
            </a:r>
            <a:endParaRPr lang="zh-TW" sz="540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6865C5-2525-7B16-FFD6-524A92F2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CC33A-B655-747E-54F6-47CFFCE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>
                <a:ea typeface="微軟正黑體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3255A-00EE-B714-FDA4-A4E4124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234" y="685354"/>
            <a:ext cx="7087685" cy="39512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TW" altLang="en-US" sz="2000" b="1">
              <a:latin typeface="Microsoft JhengHei"/>
              <a:ea typeface="Microsoft JhengHei"/>
            </a:endParaRPr>
          </a:p>
          <a:p>
            <a:pPr>
              <a:lnSpc>
                <a:spcPct val="150000"/>
              </a:lnSpc>
            </a:pPr>
            <a:r>
              <a:rPr lang="zh-TW" sz="2200">
                <a:latin typeface="Microsoft JhengHei"/>
                <a:ea typeface="Microsoft JhengHei"/>
                <a:cs typeface="+mn-lt"/>
              </a:rPr>
              <a:t>面對大量的數據，通常需要資料分析並進行圖形化</a:t>
            </a:r>
            <a:r>
              <a:rPr lang="zh-TW" altLang="en-US" sz="2200">
                <a:latin typeface="Microsoft JhengHei"/>
                <a:ea typeface="Microsoft JhengHei"/>
                <a:cs typeface="+mn-lt"/>
              </a:rPr>
              <a:t>的</a:t>
            </a:r>
            <a:r>
              <a:rPr lang="zh-TW" sz="2200">
                <a:latin typeface="Microsoft JhengHei"/>
                <a:ea typeface="Microsoft JhengHei"/>
                <a:cs typeface="+mn-lt"/>
              </a:rPr>
              <a:t>呈現。資料分析雖有許多模型可以套用，但結果呈現部份，往往2D的圖，能呈現的</a:t>
            </a:r>
            <a:r>
              <a:rPr lang="zh-TW" altLang="en-US" sz="2200">
                <a:latin typeface="Microsoft JhengHei"/>
                <a:ea typeface="Microsoft JhengHei"/>
                <a:cs typeface="+mn-lt"/>
              </a:rPr>
              <a:t>變</a:t>
            </a:r>
            <a:r>
              <a:rPr lang="zh-TW" sz="2200">
                <a:latin typeface="Microsoft JhengHei"/>
                <a:ea typeface="Microsoft JhengHei"/>
                <a:cs typeface="+mn-lt"/>
              </a:rPr>
              <a:t>數有限。縱使使用3D圖，也只能呈現三個</a:t>
            </a:r>
            <a:r>
              <a:rPr lang="zh-TW" altLang="en-US" sz="2200">
                <a:latin typeface="Microsoft JhengHei"/>
                <a:ea typeface="Microsoft JhengHei"/>
                <a:cs typeface="+mn-lt"/>
              </a:rPr>
              <a:t>變數</a:t>
            </a:r>
            <a:r>
              <a:rPr lang="zh-TW" sz="2200">
                <a:latin typeface="Microsoft JhengHei"/>
                <a:ea typeface="Microsoft JhengHei"/>
                <a:cs typeface="+mn-lt"/>
              </a:rPr>
              <a:t>。因此本專題嘗試進行</a:t>
            </a:r>
            <a:r>
              <a:rPr lang="zh-TW" altLang="en-US" sz="2200">
                <a:latin typeface="Microsoft JhengHei"/>
                <a:ea typeface="Microsoft JhengHei"/>
                <a:cs typeface="+mn-lt"/>
              </a:rPr>
              <a:t>線性迴歸、</a:t>
            </a:r>
            <a:r>
              <a:rPr lang="zh-TW" sz="2200">
                <a:latin typeface="Microsoft JhengHei"/>
                <a:ea typeface="Microsoft JhengHei"/>
                <a:cs typeface="+mn-lt"/>
              </a:rPr>
              <a:t>資料分群，並使用3D圖來</a:t>
            </a:r>
            <a:r>
              <a:rPr lang="zh-TW" altLang="en-US" sz="2200">
                <a:latin typeface="Microsoft JhengHei"/>
                <a:ea typeface="Microsoft JhengHei"/>
                <a:cs typeface="+mn-lt"/>
              </a:rPr>
              <a:t>展</a:t>
            </a:r>
            <a:r>
              <a:rPr lang="zh-TW" sz="2200">
                <a:latin typeface="Microsoft JhengHei"/>
                <a:ea typeface="Microsoft JhengHei"/>
                <a:cs typeface="+mn-lt"/>
              </a:rPr>
              <a:t>現4個以上的</a:t>
            </a:r>
            <a:r>
              <a:rPr lang="zh-TW" altLang="en-US" sz="2200">
                <a:latin typeface="Microsoft JhengHei"/>
                <a:ea typeface="Microsoft JhengHei"/>
                <a:cs typeface="+mn-lt"/>
              </a:rPr>
              <a:t>變數</a:t>
            </a:r>
            <a:r>
              <a:rPr lang="zh-TW" sz="2200">
                <a:latin typeface="Microsoft JhengHei"/>
                <a:ea typeface="Microsoft JhengHei"/>
                <a:cs typeface="+mn-lt"/>
              </a:rPr>
              <a:t>。</a:t>
            </a:r>
            <a:r>
              <a:rPr lang="zh-TW" altLang="en-US" sz="2200">
                <a:latin typeface="Microsoft JhengHei"/>
                <a:ea typeface="Microsoft JhengHei"/>
                <a:cs typeface="+mn-lt"/>
              </a:rPr>
              <a:t> </a:t>
            </a:r>
            <a:endParaRPr lang="zh-TW" altLang="en-US" sz="2200">
              <a:latin typeface="Microsoft JhengHei"/>
              <a:ea typeface="Microsoft JhengHei"/>
            </a:endParaRPr>
          </a:p>
          <a:p>
            <a:pPr>
              <a:lnSpc>
                <a:spcPct val="150000"/>
              </a:lnSpc>
            </a:pPr>
            <a:endParaRPr lang="zh-TW" altLang="en-US">
              <a:latin typeface="Trebuchet MS"/>
              <a:ea typeface="微軟正黑體"/>
            </a:endParaRPr>
          </a:p>
          <a:p>
            <a:pPr>
              <a:lnSpc>
                <a:spcPct val="150000"/>
              </a:lnSpc>
            </a:pPr>
            <a:endParaRPr lang="zh-TW" altLang="en-US">
              <a:ea typeface="微軟正黑體"/>
            </a:endParaRPr>
          </a:p>
          <a:p>
            <a:pPr>
              <a:lnSpc>
                <a:spcPct val="150000"/>
              </a:lnSpc>
            </a:pPr>
            <a:endParaRPr lang="zh-TW" altLang="en-US">
              <a:latin typeface="Trebuchet MS"/>
              <a:ea typeface="微軟正黑體"/>
            </a:endParaRPr>
          </a:p>
          <a:p>
            <a:pPr>
              <a:lnSpc>
                <a:spcPct val="150000"/>
              </a:lnSpc>
            </a:pPr>
            <a:endParaRPr lang="zh-TW" altLang="en-US">
              <a:ea typeface="微軟正黑體"/>
            </a:endParaRPr>
          </a:p>
          <a:p>
            <a:pPr>
              <a:lnSpc>
                <a:spcPct val="150000"/>
              </a:lnSpc>
            </a:pPr>
            <a:endParaRPr lang="zh-TW" altLang="en-US">
              <a:ea typeface="微軟正黑體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>
              <a:ea typeface="微軟正黑體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0655B-7764-371F-0C9C-9C5F4652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CC33A-B655-747E-54F6-47CFFCE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b="1">
                <a:ea typeface="微軟正黑體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3255A-00EE-B714-FDA4-A4E4124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736" y="1417405"/>
            <a:ext cx="8344265" cy="4737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200">
                <a:latin typeface="Microsoft JhengHei"/>
                <a:ea typeface="Microsoft JhengHei"/>
                <a:cs typeface="+mn-lt"/>
              </a:rPr>
              <a:t>使用波士頓房價與鳶尾花特徵暨物種分類這兩個資料集作分析</a:t>
            </a:r>
            <a:endParaRPr lang="zh-TW" altLang="en-US" sz="2200">
              <a:latin typeface="Microsoft JhengHei"/>
              <a:ea typeface="Microsoft JhengHei"/>
            </a:endParaRPr>
          </a:p>
          <a:p>
            <a:r>
              <a:rPr lang="zh-TW" sz="2200">
                <a:latin typeface="Microsoft JhengHei"/>
                <a:ea typeface="Microsoft JhengHei"/>
                <a:cs typeface="+mn-lt"/>
              </a:rPr>
              <a:t>波士頓房價</a:t>
            </a:r>
            <a:endParaRPr lang="zh-TW" altLang="en-US" sz="2200">
              <a:latin typeface="Microsoft JhengHei"/>
              <a:ea typeface="Microsoft JhengHei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>
                <a:latin typeface="Microsoft JhengHei"/>
                <a:ea typeface="Microsoft JhengHei"/>
                <a:cs typeface="+mn-lt"/>
              </a:rPr>
              <a:t>使用住宅平均房間數</a:t>
            </a:r>
            <a:r>
              <a:rPr lang="en-US" altLang="zh-TW" sz="1800">
                <a:latin typeface="Microsoft JhengHei"/>
                <a:ea typeface="+mn-lt"/>
                <a:cs typeface="+mn-lt"/>
              </a:rPr>
              <a:t>(RM)，</a:t>
            </a:r>
            <a:r>
              <a:rPr lang="en-US" altLang="zh-TW" sz="1800" err="1">
                <a:latin typeface="Microsoft JhengHei"/>
                <a:ea typeface="Microsoft JhengHei"/>
                <a:cs typeface="+mn-lt"/>
              </a:rPr>
              <a:t>住宅擁有者為</a:t>
            </a:r>
            <a:r>
              <a:rPr lang="zh-TW" altLang="en-US" sz="1800">
                <a:latin typeface="Microsoft JhengHei"/>
                <a:ea typeface="Microsoft JhengHei"/>
                <a:cs typeface="+mn-lt"/>
              </a:rPr>
              <a:t>中低收入戶的比率</a:t>
            </a:r>
            <a:r>
              <a:rPr lang="en-US" altLang="zh-TW" sz="1800">
                <a:latin typeface="Microsoft JhengHei"/>
                <a:ea typeface="+mn-lt"/>
                <a:cs typeface="+mn-lt"/>
              </a:rPr>
              <a:t>(LSTAT)，</a:t>
            </a:r>
            <a:r>
              <a:rPr lang="zh-TW" altLang="en-US" sz="1800">
                <a:latin typeface="Microsoft JhengHei"/>
                <a:ea typeface="Microsoft JhengHei"/>
                <a:cs typeface="+mn-lt"/>
              </a:rPr>
              <a:t>氮氧化物濃度</a:t>
            </a:r>
            <a:r>
              <a:rPr lang="en-US" altLang="zh-TW" sz="1800">
                <a:latin typeface="Microsoft JhengHei"/>
                <a:ea typeface="+mn-lt"/>
                <a:cs typeface="+mn-lt"/>
              </a:rPr>
              <a:t>(NOx)，</a:t>
            </a:r>
            <a:r>
              <a:rPr lang="zh-TW" altLang="en-US" sz="1800">
                <a:latin typeface="Microsoft JhengHei"/>
                <a:ea typeface="Microsoft JhengHei"/>
                <a:cs typeface="+mn-lt"/>
              </a:rPr>
              <a:t>是否靠近查爾斯河</a:t>
            </a:r>
            <a:r>
              <a:rPr lang="en-US" altLang="zh-TW" sz="1800">
                <a:latin typeface="Microsoft JhengHei"/>
                <a:ea typeface="+mn-lt"/>
                <a:cs typeface="+mn-lt"/>
              </a:rPr>
              <a:t>(CHAS)</a:t>
            </a:r>
            <a:r>
              <a:rPr lang="zh-TW" altLang="en-US" sz="1800">
                <a:latin typeface="Microsoft JhengHei"/>
                <a:ea typeface="Microsoft JhengHei"/>
                <a:cs typeface="+mn-lt"/>
              </a:rPr>
              <a:t>這四項因子，以及房價的中位數</a:t>
            </a:r>
            <a:r>
              <a:rPr lang="en-US" altLang="zh-TW" sz="1800">
                <a:latin typeface="Microsoft JhengHei"/>
                <a:ea typeface="+mn-lt"/>
                <a:cs typeface="+mn-lt"/>
              </a:rPr>
              <a:t>(MEDV)</a:t>
            </a:r>
            <a:r>
              <a:rPr lang="zh-TW" altLang="en-US" sz="1800">
                <a:latin typeface="Microsoft JhengHei"/>
                <a:ea typeface="Microsoft JhengHei"/>
                <a:cs typeface="+mn-lt"/>
              </a:rPr>
              <a:t>來進行</a:t>
            </a:r>
            <a:r>
              <a:rPr lang="en-US" altLang="zh-TW" sz="1800">
                <a:latin typeface="Microsoft JhengHei"/>
                <a:ea typeface="+mn-lt"/>
                <a:cs typeface="+mn-lt"/>
              </a:rPr>
              <a:t>3D</a:t>
            </a:r>
            <a:r>
              <a:rPr lang="zh-TW" altLang="en-US" sz="1800">
                <a:latin typeface="Microsoft JhengHei"/>
                <a:ea typeface="Microsoft JhengHei"/>
                <a:cs typeface="+mn-lt"/>
              </a:rPr>
              <a:t>圖的繪製，以呈現出</a:t>
            </a:r>
            <a:r>
              <a:rPr lang="en-US" altLang="zh-TW" sz="1800">
                <a:latin typeface="Microsoft JhengHei"/>
                <a:ea typeface="+mn-lt"/>
                <a:cs typeface="+mn-lt"/>
              </a:rPr>
              <a:t>5D</a:t>
            </a:r>
            <a:r>
              <a:rPr lang="zh-TW" altLang="en-US" sz="1800">
                <a:latin typeface="Microsoft JhengHei"/>
                <a:ea typeface="Microsoft JhengHei"/>
                <a:cs typeface="+mn-lt"/>
              </a:rPr>
              <a:t>的效果 </a:t>
            </a:r>
            <a:endParaRPr lang="zh-TW" altLang="en-US" sz="1800">
              <a:latin typeface="Microsoft JhengHei"/>
              <a:ea typeface="Microsoft JhengHei"/>
            </a:endParaRPr>
          </a:p>
          <a:p>
            <a:r>
              <a:rPr lang="zh-TW" altLang="en-US" sz="2200">
                <a:latin typeface="Microsoft JhengHei"/>
                <a:ea typeface="Microsoft JhengHei"/>
                <a:cs typeface="+mn-lt"/>
              </a:rPr>
              <a:t>鳶尾花特徵暨物種分類</a:t>
            </a:r>
          </a:p>
          <a:p>
            <a:pPr lvl="1">
              <a:lnSpc>
                <a:spcPct val="150000"/>
              </a:lnSpc>
            </a:pPr>
            <a:r>
              <a:rPr lang="zh-TW" sz="1800">
                <a:latin typeface="Microsoft JhengHei"/>
                <a:ea typeface="Microsoft JhengHei"/>
                <a:cs typeface="+mn-lt"/>
              </a:rPr>
              <a:t>使用K-mean</a:t>
            </a:r>
            <a:r>
              <a:rPr lang="en-US" altLang="zh-TW" sz="1800">
                <a:latin typeface="Microsoft JhengHei"/>
                <a:ea typeface="Microsoft JhengHei"/>
                <a:cs typeface="+mn-lt"/>
              </a:rPr>
              <a:t>s</a:t>
            </a:r>
            <a:r>
              <a:rPr lang="zh-TW" sz="1800">
                <a:latin typeface="Microsoft JhengHei"/>
                <a:ea typeface="Microsoft JhengHei"/>
                <a:cs typeface="+mn-lt"/>
              </a:rPr>
              <a:t> cluster這個方法來進行分群</a:t>
            </a:r>
            <a:endParaRPr lang="zh-TW" altLang="en-US" sz="1800">
              <a:latin typeface="Microsoft JhengHei"/>
              <a:ea typeface="Microsoft JhengHei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zh-TW" sz="1800">
                <a:latin typeface="Microsoft JhengHei"/>
                <a:ea typeface="Microsoft JhengHei"/>
                <a:cs typeface="+mn-lt"/>
              </a:rPr>
              <a:t>比較分群結果與真實物種分類間的差異</a:t>
            </a:r>
            <a:r>
              <a:rPr lang="zh-TW" altLang="en-US" sz="1800">
                <a:latin typeface="Microsoft JhengHei"/>
                <a:ea typeface="Microsoft JhengHei"/>
                <a:cs typeface="+mn-lt"/>
              </a:rPr>
              <a:t> </a:t>
            </a:r>
          </a:p>
          <a:p>
            <a:endParaRPr lang="zh-TW" altLang="en-US" sz="2800">
              <a:ea typeface="微軟正黑體"/>
            </a:endParaRPr>
          </a:p>
          <a:p>
            <a:endParaRPr lang="zh-TW" altLang="en-US" sz="2800">
              <a:ea typeface="微軟正黑體"/>
            </a:endParaRPr>
          </a:p>
          <a:p>
            <a:endParaRPr lang="zh-TW" altLang="en-US" sz="2800">
              <a:ea typeface="微軟正黑體"/>
            </a:endParaRPr>
          </a:p>
          <a:p>
            <a:endParaRPr lang="zh-TW" altLang="en-US">
              <a:ea typeface="微軟正黑體"/>
            </a:endParaRPr>
          </a:p>
          <a:p>
            <a:endParaRPr lang="zh-TW" altLang="en-US">
              <a:ea typeface="微軟正黑體"/>
            </a:endParaRPr>
          </a:p>
          <a:p>
            <a:pPr marL="0" indent="0">
              <a:buNone/>
            </a:pPr>
            <a:endParaRPr lang="zh-TW" altLang="en-US">
              <a:ea typeface="微軟正黑體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C90764-80B0-3D3A-B3E9-EE3B4153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CC33A-B655-747E-54F6-47CFFCE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b="1">
                <a:ea typeface="微軟正黑體"/>
              </a:rPr>
              <a:t>使用工具</a:t>
            </a:r>
            <a:br>
              <a:rPr lang="zh-TW" b="1">
                <a:ea typeface="微軟正黑體"/>
              </a:rPr>
            </a:br>
            <a:r>
              <a:rPr lang="zh-TW" b="1">
                <a:ea typeface="微軟正黑體"/>
              </a:rPr>
              <a:t>python套件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3255A-00EE-B714-FDA4-A4E4124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336" y="2027006"/>
            <a:ext cx="8344265" cy="4051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err="1">
                <a:latin typeface="Microsoft JhengHei"/>
                <a:ea typeface="+mn-lt"/>
                <a:cs typeface="+mn-lt"/>
              </a:rPr>
              <a:t>scikit.learn</a:t>
            </a:r>
            <a:r>
              <a:rPr lang="en-US" altLang="zh-TW" sz="1600">
                <a:latin typeface="Microsoft JhengHei"/>
                <a:ea typeface="+mn-lt"/>
                <a:cs typeface="+mn-lt"/>
              </a:rPr>
              <a:t>(</a:t>
            </a:r>
            <a:r>
              <a:rPr lang="en-US" altLang="zh-TW" sz="1600" err="1">
                <a:latin typeface="Microsoft JhengHei"/>
                <a:ea typeface="+mn-lt"/>
                <a:cs typeface="+mn-lt"/>
              </a:rPr>
              <a:t>sklearn</a:t>
            </a:r>
            <a:r>
              <a:rPr lang="en-US" altLang="zh-TW" sz="1600">
                <a:latin typeface="Microsoft JhengHei"/>
                <a:ea typeface="+mn-lt"/>
                <a:cs typeface="+mn-lt"/>
              </a:rPr>
              <a:t>) datasets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套件，它提供了許多經典的機器學習資料集，方便用戶評估模型的性能或進行測試，它包括許多經典的資料集，如 </a:t>
            </a:r>
            <a:r>
              <a:rPr lang="en-US" altLang="zh-TW" sz="1600" err="1">
                <a:latin typeface="Microsoft JhengHei"/>
                <a:ea typeface="+mn-lt"/>
                <a:cs typeface="+mn-lt"/>
              </a:rPr>
              <a:t>boston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、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iris 等等</a:t>
            </a:r>
            <a:r>
              <a:rPr lang="en-US" altLang="zh-TW" sz="1600">
                <a:latin typeface="Microsoft JhengHei"/>
                <a:ea typeface="+mn-lt"/>
                <a:cs typeface="+mn-lt"/>
              </a:rPr>
              <a:t>..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。</a:t>
            </a:r>
            <a:endParaRPr lang="zh-TW" sz="1600">
              <a:latin typeface="Microsoft JhengHei"/>
              <a:ea typeface="Microsoft JhengHei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>
                <a:latin typeface="Microsoft JhengHei"/>
                <a:ea typeface="+mn-lt"/>
                <a:cs typeface="+mn-lt"/>
              </a:rPr>
              <a:t>Pandas-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DataFrame</a:t>
            </a:r>
            <a:r>
              <a:rPr lang="en-US" altLang="zh-TW" sz="1600">
                <a:latin typeface="Microsoft JhengHei"/>
                <a:ea typeface="+mn-lt"/>
                <a:cs typeface="+mn-lt"/>
              </a:rPr>
              <a:t>: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主要用來處理雙維度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的資料，也就是具有列</a:t>
            </a:r>
            <a:r>
              <a:rPr lang="en-US" altLang="zh-TW" sz="1600">
                <a:latin typeface="Microsoft JhengHei"/>
                <a:ea typeface="Microsoft JhengHei"/>
                <a:cs typeface="+mn-lt"/>
              </a:rPr>
              <a:t>(row)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與欄</a:t>
            </a:r>
            <a:r>
              <a:rPr lang="en-US" altLang="zh-TW" sz="1600">
                <a:latin typeface="Microsoft JhengHei"/>
                <a:ea typeface="Microsoft JhengHei"/>
                <a:cs typeface="+mn-lt"/>
              </a:rPr>
              <a:t>(column)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的表格式資料集，所以經常應用於讀取CSV檔案、網頁表格或資料庫等，來進行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其中的資料分析或處理。</a:t>
            </a:r>
          </a:p>
          <a:p>
            <a:pPr>
              <a:lnSpc>
                <a:spcPct val="150000"/>
              </a:lnSpc>
            </a:pPr>
            <a:r>
              <a:rPr lang="en-US" sz="1600" err="1">
                <a:latin typeface="Microsoft JhengHei"/>
                <a:ea typeface="+mn-lt"/>
                <a:cs typeface="+mn-lt"/>
              </a:rPr>
              <a:t>Numpy</a:t>
            </a:r>
            <a:r>
              <a:rPr lang="en-US" sz="1600">
                <a:latin typeface="Microsoft JhengHei"/>
                <a:ea typeface="+mn-lt"/>
                <a:cs typeface="+mn-lt"/>
              </a:rPr>
              <a:t>-array: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提供非常高效能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的多維陣列數學函式庫，可定義任意的數據型態(Dat</a:t>
            </a:r>
            <a:r>
              <a:rPr lang="en-US" altLang="zh-TW" sz="1600">
                <a:latin typeface="Microsoft JhengHei"/>
                <a:ea typeface="Microsoft JhengHei"/>
                <a:cs typeface="+mn-lt"/>
              </a:rPr>
              <a:t>a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 </a:t>
            </a:r>
            <a:r>
              <a:rPr lang="en-US" altLang="zh-TW" sz="1600" err="1">
                <a:latin typeface="Microsoft JhengHei"/>
                <a:ea typeface="Microsoft JhengHei"/>
                <a:cs typeface="+mn-lt"/>
              </a:rPr>
              <a:t>Typ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e</a:t>
            </a:r>
            <a:r>
              <a:rPr lang="en-US" altLang="zh-TW" sz="1600">
                <a:latin typeface="Microsoft JhengHei"/>
                <a:ea typeface="Microsoft JhengHei"/>
                <a:cs typeface="+mn-lt"/>
              </a:rPr>
              <a:t>)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並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進行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數據處理。此外</a:t>
            </a:r>
            <a:r>
              <a:rPr lang="en-US" altLang="zh-TW" sz="1600" err="1">
                <a:latin typeface="Microsoft JhengHei"/>
                <a:ea typeface="+mn-lt"/>
                <a:cs typeface="+mn-lt"/>
              </a:rPr>
              <a:t>numpy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能輕易及無縫的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與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多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種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模組整合，以提供一個方便、快捷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資料處理方式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。</a:t>
            </a:r>
            <a:endParaRPr lang="zh-TW" sz="1600"/>
          </a:p>
          <a:p>
            <a:endParaRPr lang="zh-TW" altLang="en-US">
              <a:ea typeface="微軟正黑體"/>
            </a:endParaRPr>
          </a:p>
          <a:p>
            <a:endParaRPr lang="zh-TW" altLang="en-US">
              <a:ea typeface="微軟正黑體"/>
            </a:endParaRPr>
          </a:p>
          <a:p>
            <a:pPr marL="0" indent="0">
              <a:buNone/>
            </a:pPr>
            <a:endParaRPr lang="zh-TW" altLang="en-US">
              <a:ea typeface="微軟正黑體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C2EBF-530B-FC0D-F75C-FB7CED83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CC33A-B655-747E-54F6-47CFFCE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b="1">
                <a:ea typeface="微軟正黑體"/>
              </a:rPr>
              <a:t>使用工具</a:t>
            </a:r>
            <a:br>
              <a:rPr lang="zh-TW" b="1">
                <a:ea typeface="微軟正黑體"/>
              </a:rPr>
            </a:br>
            <a:r>
              <a:rPr lang="zh-TW" b="1">
                <a:ea typeface="微軟正黑體"/>
              </a:rPr>
              <a:t>python套件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3255A-00EE-B714-FDA4-A4E4124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336" y="2027006"/>
            <a:ext cx="8344265" cy="4051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>
                <a:latin typeface="Microsoft JhengHei"/>
                <a:ea typeface="Microsoft JhengHei"/>
                <a:cs typeface="+mn-lt"/>
              </a:rPr>
              <a:t>M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at</a:t>
            </a:r>
            <a:r>
              <a:rPr lang="en-US" altLang="zh-TW" sz="1600" err="1">
                <a:latin typeface="Microsoft JhengHei"/>
                <a:ea typeface="Microsoft JhengHei"/>
                <a:cs typeface="+mn-lt"/>
              </a:rPr>
              <a:t>plotlib</a:t>
            </a:r>
            <a:r>
              <a:rPr lang="en-US" sz="1600" err="1">
                <a:latin typeface="Microsoft JhengHei"/>
                <a:ea typeface="+mn-lt"/>
                <a:cs typeface="+mn-lt"/>
              </a:rPr>
              <a:t>.</a:t>
            </a:r>
            <a:r>
              <a:rPr lang="en-US" altLang="zh-TW" sz="1600" err="1">
                <a:latin typeface="Microsoft JhengHei"/>
                <a:ea typeface="Microsoft JhengHei"/>
                <a:cs typeface="+mn-lt"/>
              </a:rPr>
              <a:t>pyplot</a:t>
            </a:r>
            <a:r>
              <a:rPr lang="en-US" sz="1600">
                <a:latin typeface="Microsoft JhengHei"/>
                <a:ea typeface="+mn-lt"/>
                <a:cs typeface="+mn-lt"/>
              </a:rPr>
              <a:t>: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主要用來繪圖的功能</a:t>
            </a:r>
            <a:r>
              <a:rPr lang="zh-TW" altLang="en-US" sz="1600">
                <a:latin typeface="Microsoft JhengHei"/>
                <a:ea typeface="Microsoft JhengHei"/>
                <a:cs typeface="+mn-lt"/>
              </a:rPr>
              <a:t>，可以輕鬆繪製各種圖形，如折線圖、長條圖、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散佈圖，以及能夠調整圖形屬性的函數，如</a:t>
            </a:r>
            <a:r>
              <a:rPr lang="en-US" sz="1600">
                <a:latin typeface="Microsoft JhengHei"/>
                <a:ea typeface="+mn-lt"/>
                <a:cs typeface="+mn-lt"/>
              </a:rPr>
              <a:t> </a:t>
            </a:r>
            <a:r>
              <a:rPr lang="en-US" sz="1600" err="1">
                <a:latin typeface="Microsoft JhengHei"/>
                <a:ea typeface="+mn-lt"/>
                <a:cs typeface="+mn-lt"/>
              </a:rPr>
              <a:t>xlabel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、</a:t>
            </a:r>
            <a:r>
              <a:rPr lang="en-US" sz="1600">
                <a:latin typeface="Microsoft JhengHei"/>
                <a:ea typeface="+mn-lt"/>
                <a:cs typeface="+mn-lt"/>
              </a:rPr>
              <a:t>title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、</a:t>
            </a:r>
            <a:r>
              <a:rPr lang="en-US" sz="1600">
                <a:latin typeface="Microsoft JhengHei"/>
                <a:ea typeface="+mn-lt"/>
                <a:cs typeface="+mn-lt"/>
              </a:rPr>
              <a:t>legend 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等。使用者可以根據自己的需求選擇適當的函數來繪製圖形。</a:t>
            </a:r>
            <a:endParaRPr lang="en-US" sz="1600">
              <a:latin typeface="Microsoft JhengHei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Microsoft JhengHei"/>
                <a:ea typeface="+mn-lt"/>
                <a:cs typeface="+mn-lt"/>
              </a:rPr>
              <a:t>mpl_toolkits-mplot3d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是</a:t>
            </a:r>
            <a:r>
              <a:rPr lang="en-US" sz="1600">
                <a:latin typeface="Microsoft JhengHei"/>
                <a:ea typeface="+mn-lt"/>
                <a:cs typeface="+mn-lt"/>
              </a:rPr>
              <a:t> Matplotlib 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庫中的一個子模組，提供了許多用於繪製 3D 圖形的函數，以及能夠調整圖形屬性的函數，如 </a:t>
            </a:r>
            <a:r>
              <a:rPr lang="en-US" sz="1600" err="1">
                <a:latin typeface="Microsoft JhengHei"/>
                <a:ea typeface="+mn-lt"/>
                <a:cs typeface="+mn-lt"/>
              </a:rPr>
              <a:t>xlabel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、</a:t>
            </a:r>
            <a:r>
              <a:rPr lang="en-US" sz="1600" err="1">
                <a:latin typeface="Microsoft JhengHei"/>
                <a:ea typeface="+mn-lt"/>
                <a:cs typeface="+mn-lt"/>
              </a:rPr>
              <a:t>ylabel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、</a:t>
            </a:r>
            <a:r>
              <a:rPr lang="en-US" sz="1600" err="1">
                <a:latin typeface="Microsoft JhengHei"/>
                <a:ea typeface="+mn-lt"/>
                <a:cs typeface="+mn-lt"/>
              </a:rPr>
              <a:t>zlabel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、</a:t>
            </a:r>
            <a:r>
              <a:rPr lang="en-US" sz="1600">
                <a:latin typeface="Microsoft JhengHei"/>
                <a:ea typeface="+mn-lt"/>
                <a:cs typeface="+mn-lt"/>
              </a:rPr>
              <a:t>title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 等。使用者可以根據自己的需求選擇適當的函數來繪製 </a:t>
            </a:r>
            <a:r>
              <a:rPr lang="en-US" sz="1600">
                <a:latin typeface="Microsoft JhengHei"/>
                <a:ea typeface="+mn-lt"/>
                <a:cs typeface="+mn-lt"/>
              </a:rPr>
              <a:t>3D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 圖形。</a:t>
            </a:r>
            <a:endParaRPr lang="en-US" sz="1600">
              <a:latin typeface="Microsoft JhengHei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err="1">
                <a:latin typeface="Microsoft JhengHei"/>
                <a:ea typeface="Microsoft JhengHei"/>
                <a:cs typeface="+mn-lt"/>
              </a:rPr>
              <a:t>skle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a</a:t>
            </a:r>
            <a:r>
              <a:rPr lang="en-US" altLang="zh-TW" sz="1600" err="1">
                <a:latin typeface="Microsoft JhengHei"/>
                <a:ea typeface="Microsoft JhengHei"/>
                <a:cs typeface="+mn-lt"/>
              </a:rPr>
              <a:t>rn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 </a:t>
            </a:r>
            <a:r>
              <a:rPr lang="en-US" altLang="zh-TW" sz="1600" err="1">
                <a:latin typeface="Microsoft JhengHei"/>
                <a:ea typeface="Microsoft JhengHei"/>
                <a:cs typeface="+mn-lt"/>
              </a:rPr>
              <a:t>clus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te</a:t>
            </a:r>
            <a:r>
              <a:rPr lang="en-US" altLang="zh-TW" sz="1600">
                <a:latin typeface="Microsoft JhengHei"/>
                <a:ea typeface="Microsoft JhengHei"/>
                <a:cs typeface="+mn-lt"/>
              </a:rPr>
              <a:t>r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為</a:t>
            </a:r>
            <a:r>
              <a:rPr lang="en-US" sz="1600" err="1">
                <a:latin typeface="Microsoft JhengHei"/>
                <a:ea typeface="+mn-lt"/>
                <a:cs typeface="+mn-lt"/>
              </a:rPr>
              <a:t>sklearn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提供的分群模組。此模組內有許多分群模型可供選擇，如</a:t>
            </a:r>
            <a:r>
              <a:rPr lang="en-US" sz="1600">
                <a:latin typeface="Microsoft JhengHei"/>
                <a:ea typeface="+mn-lt"/>
                <a:cs typeface="+mn-lt"/>
              </a:rPr>
              <a:t>K-means, Spectral clustering, Affinity propagation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等。本案例使用的是</a:t>
            </a:r>
            <a:r>
              <a:rPr lang="en-US" sz="1600">
                <a:latin typeface="Microsoft JhengHei"/>
                <a:ea typeface="+mn-lt"/>
                <a:cs typeface="+mn-lt"/>
              </a:rPr>
              <a:t>K-means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 </a:t>
            </a:r>
            <a:r>
              <a:rPr lang="en-US" sz="1600">
                <a:latin typeface="Microsoft JhengHei"/>
                <a:ea typeface="+mn-lt"/>
                <a:cs typeface="+mn-lt"/>
              </a:rPr>
              <a:t>cluster</a:t>
            </a:r>
            <a:r>
              <a:rPr lang="zh-TW" sz="1600">
                <a:latin typeface="Microsoft JhengHei"/>
                <a:ea typeface="Microsoft JhengHei"/>
                <a:cs typeface="+mn-lt"/>
              </a:rPr>
              <a:t>這個分群演算法。</a:t>
            </a:r>
            <a:endParaRPr lang="zh-TW"/>
          </a:p>
          <a:p>
            <a:endParaRPr lang="zh-TW" altLang="en-US">
              <a:ea typeface="微軟正黑體"/>
            </a:endParaRPr>
          </a:p>
          <a:p>
            <a:endParaRPr lang="zh-TW" altLang="en-US">
              <a:ea typeface="微軟正黑體"/>
            </a:endParaRPr>
          </a:p>
          <a:p>
            <a:pPr marL="0" indent="0">
              <a:buNone/>
            </a:pPr>
            <a:endParaRPr lang="zh-TW" altLang="en-US">
              <a:ea typeface="微軟正黑體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5FFDA7-BED6-748D-5D25-863070E9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1495E-80CC-6E49-5A69-AA6CA5BC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705" y="2606903"/>
            <a:ext cx="6528383" cy="1456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spcBef>
                <a:spcPct val="0"/>
              </a:spcBef>
              <a:buNone/>
            </a:pPr>
            <a:r>
              <a:rPr lang="zh-TW" sz="4800" b="1">
                <a:solidFill>
                  <a:schemeClr val="tx1"/>
                </a:solidFill>
                <a:ea typeface="微軟正黑體"/>
              </a:rPr>
              <a:t>波士頓房價預測3D繪圖</a:t>
            </a:r>
            <a:br>
              <a:rPr lang="zh-TW" sz="4800" b="1"/>
            </a:br>
            <a:r>
              <a:rPr lang="zh-TW" b="1">
                <a:solidFill>
                  <a:schemeClr val="tx1"/>
                </a:solidFill>
                <a:ea typeface="微軟正黑體"/>
              </a:rPr>
              <a:t>【數據分析】</a:t>
            </a:r>
            <a:endParaRPr lang="en-US" altLang="zh-TW">
              <a:solidFill>
                <a:schemeClr val="tx1"/>
              </a:solidFill>
              <a:ea typeface="微軟正黑體"/>
              <a:cs typeface="+mn-lt"/>
            </a:endParaRPr>
          </a:p>
          <a:p>
            <a:endParaRPr lang="zh-TW" altLang="en-US" sz="4400">
              <a:ea typeface="微軟正黑體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78897-082D-E3DC-AE81-AD968C83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24CC0-D5A4-921B-29F2-562DAA2DAE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8802" y="107946"/>
            <a:ext cx="8596313" cy="1320800"/>
          </a:xfrm>
        </p:spPr>
        <p:txBody>
          <a:bodyPr anchor="t">
            <a:normAutofit/>
          </a:bodyPr>
          <a:lstStyle/>
          <a:p>
            <a:r>
              <a:rPr lang="zh-TW" altLang="en-US" b="1">
                <a:ea typeface="微軟正黑體"/>
              </a:rPr>
              <a:t>工作流程圖</a:t>
            </a:r>
            <a:br>
              <a:rPr lang="zh-TW" altLang="en-US" b="1">
                <a:ea typeface="微軟正黑體"/>
              </a:rPr>
            </a:br>
            <a:r>
              <a:rPr lang="zh-TW" altLang="en-US" sz="3200" b="1">
                <a:solidFill>
                  <a:schemeClr val="accent2"/>
                </a:solidFill>
                <a:ea typeface="微軟正黑體"/>
              </a:rPr>
              <a:t>-針對查爾斯河部分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AAC7A247-D671-9ADD-A316-96610726B9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-4846"/>
            <a:ext cx="6270171" cy="6867693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2594BF-51DB-DC30-17A3-BDF92B12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481436D-F6CE-CF3C-E646-F68F75C39ECE}"/>
              </a:ext>
            </a:extLst>
          </p:cNvPr>
          <p:cNvSpPr txBox="1">
            <a:spLocks/>
          </p:cNvSpPr>
          <p:nvPr/>
        </p:nvSpPr>
        <p:spPr>
          <a:xfrm>
            <a:off x="449724" y="866898"/>
            <a:ext cx="5311162" cy="10635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>
                <a:ea typeface="微軟正黑體"/>
              </a:rPr>
              <a:t>波士頓房價預測相關資料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D38D8B-2AAD-0C28-5B24-7F4DF011D67A}"/>
              </a:ext>
            </a:extLst>
          </p:cNvPr>
          <p:cNvSpPr txBox="1"/>
          <p:nvPr/>
        </p:nvSpPr>
        <p:spPr>
          <a:xfrm>
            <a:off x="6550801" y="233079"/>
            <a:ext cx="5117779" cy="3539430"/>
          </a:xfrm>
          <a:prstGeom prst="rect">
            <a:avLst/>
          </a:prstGeom>
          <a:solidFill>
            <a:srgbClr val="FFFFFF"/>
          </a:solidFill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600">
                <a:latin typeface="Microsoft JhengHei"/>
                <a:ea typeface="Microsoft JhengHei"/>
              </a:rPr>
              <a:t>◆ CRIM:</a:t>
            </a:r>
            <a:r>
              <a:rPr lang="en-US" altLang="zh-TW" sz="1600">
                <a:latin typeface="Microsoft JhengHei"/>
                <a:ea typeface="Microsoft JhengHei"/>
              </a:rPr>
              <a:t>	</a:t>
            </a:r>
            <a:r>
              <a:rPr lang="zh-TW" altLang="en-US" sz="1600">
                <a:latin typeface="Microsoft JhengHei"/>
                <a:ea typeface="Microsoft JhengHei"/>
              </a:rPr>
              <a:t>  每個城鎮的人均犯罪率</a:t>
            </a:r>
          </a:p>
          <a:p>
            <a:r>
              <a:rPr lang="zh-TW" sz="1600">
                <a:latin typeface="Microsoft JhengHei"/>
                <a:ea typeface="Microsoft JhengHei"/>
              </a:rPr>
              <a:t>◆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ZN:	</a:t>
            </a:r>
            <a:r>
              <a:rPr lang="zh-TW" altLang="en-US" sz="1600">
                <a:latin typeface="Microsoft JhengHei"/>
                <a:ea typeface="Microsoft JhengHei"/>
              </a:rPr>
              <a:t>  </a:t>
            </a:r>
            <a:r>
              <a:rPr lang="en-US" altLang="zh-TW" sz="1600">
                <a:latin typeface="Microsoft JhengHei"/>
                <a:ea typeface="微軟正黑體"/>
              </a:rPr>
              <a:t>佔地25,000平方英尺以上的住宅區域比例</a:t>
            </a:r>
          </a:p>
          <a:p>
            <a:r>
              <a:rPr lang="zh-TW" altLang="en-US" sz="1600">
                <a:latin typeface="Microsoft JhengHei"/>
                <a:ea typeface="Microsoft JhengHei"/>
              </a:rPr>
              <a:t>◆ INDUS:  每個城鎮非零售業的營業面積比例</a:t>
            </a:r>
            <a:endParaRPr lang="en-US" sz="1600">
              <a:latin typeface="Microsoft JhengHei"/>
              <a:ea typeface="Microsoft JhengHei"/>
            </a:endParaRPr>
          </a:p>
          <a:p>
            <a:r>
              <a:rPr lang="zh-TW" altLang="en-US" sz="1600">
                <a:latin typeface="Microsoft JhengHei"/>
                <a:ea typeface="Microsoft JhengHei"/>
              </a:rPr>
              <a:t>◆ CHAS:</a:t>
            </a:r>
            <a:r>
              <a:rPr lang="en-US" altLang="zh-TW" sz="1600">
                <a:latin typeface="Microsoft JhengHei"/>
                <a:ea typeface="Microsoft JhengHei"/>
              </a:rPr>
              <a:t>	</a:t>
            </a:r>
            <a:r>
              <a:rPr lang="zh-TW" altLang="en-US" sz="1600">
                <a:latin typeface="Microsoft JhengHei"/>
                <a:ea typeface="Microsoft JhengHei"/>
              </a:rPr>
              <a:t>  是否靠近「查爾斯河」</a:t>
            </a:r>
          </a:p>
          <a:p>
            <a:r>
              <a:rPr lang="zh-TW" sz="1600">
                <a:latin typeface="Microsoft JhengHei"/>
                <a:ea typeface="Microsoft JhengHei"/>
              </a:rPr>
              <a:t>◆ </a:t>
            </a:r>
            <a:r>
              <a:rPr lang="en-US" altLang="zh-TW" sz="1600">
                <a:latin typeface="Microsoft JhengHei"/>
                <a:ea typeface="微軟正黑體"/>
              </a:rPr>
              <a:t>NOx: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	</a:t>
            </a:r>
            <a:r>
              <a:rPr lang="zh-TW" altLang="en-US" sz="1600">
                <a:latin typeface="Microsoft JhengHei"/>
                <a:ea typeface="Microsoft JhengHei"/>
              </a:rPr>
              <a:t>  </a:t>
            </a:r>
            <a:r>
              <a:rPr lang="zh-TW" sz="1600">
                <a:latin typeface="Microsoft JhengHei"/>
                <a:ea typeface="Microsoft JhengHei"/>
              </a:rPr>
              <a:t>氮氧化物濃度</a:t>
            </a:r>
            <a:r>
              <a:rPr lang="zh-TW" altLang="en-US" sz="1600">
                <a:latin typeface="Microsoft JhengHei"/>
                <a:ea typeface="Microsoft JhengHei"/>
              </a:rPr>
              <a:t> </a:t>
            </a:r>
            <a:r>
              <a:rPr lang="en-US" altLang="zh-TW" sz="1600">
                <a:latin typeface="Microsoft JhengHei"/>
                <a:ea typeface="微軟正黑體"/>
              </a:rPr>
              <a:t>(單位10ppm)</a:t>
            </a:r>
            <a:endParaRPr lang="zh-TW" sz="1600">
              <a:latin typeface="Microsoft JhengHei"/>
              <a:ea typeface="Microsoft JhengHei"/>
            </a:endParaRPr>
          </a:p>
          <a:p>
            <a:r>
              <a:rPr lang="zh-TW" sz="1600">
                <a:latin typeface="Microsoft JhengHei"/>
                <a:ea typeface="Microsoft JhengHei"/>
              </a:rPr>
              <a:t>◆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RM: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	</a:t>
            </a:r>
            <a:r>
              <a:rPr lang="zh-TW" altLang="en-US" sz="1600">
                <a:latin typeface="Microsoft JhengHei"/>
                <a:ea typeface="Microsoft JhengHei"/>
              </a:rPr>
              <a:t>  </a:t>
            </a:r>
            <a:r>
              <a:rPr lang="en-US" altLang="zh-TW" sz="1600" err="1">
                <a:latin typeface="Microsoft JhengHei"/>
                <a:ea typeface="微軟正黑體"/>
              </a:rPr>
              <a:t>每個住宅的平均房間數</a:t>
            </a:r>
            <a:endParaRPr lang="zh-TW" altLang="en-US" sz="1600">
              <a:latin typeface="Microsoft JhengHei"/>
              <a:ea typeface="Microsoft JhengHei"/>
            </a:endParaRPr>
          </a:p>
          <a:p>
            <a:r>
              <a:rPr lang="zh-TW" sz="1600">
                <a:latin typeface="Microsoft JhengHei"/>
                <a:ea typeface="Microsoft JhengHei"/>
              </a:rPr>
              <a:t>◆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AGE:	</a:t>
            </a:r>
            <a:r>
              <a:rPr lang="zh-TW" altLang="en-US" sz="1600">
                <a:latin typeface="Microsoft JhengHei"/>
                <a:ea typeface="Microsoft JhengHei"/>
              </a:rPr>
              <a:t>  </a:t>
            </a:r>
            <a:r>
              <a:rPr lang="en-US" altLang="zh-TW" sz="1600">
                <a:latin typeface="Microsoft JhengHei"/>
                <a:ea typeface="微軟正黑體"/>
              </a:rPr>
              <a:t>1940年前的私有住宅的住房比率</a:t>
            </a:r>
            <a:endParaRPr lang="zh-TW" altLang="en-US" sz="1600">
              <a:latin typeface="Microsoft JhengHei"/>
              <a:ea typeface="Microsoft JhengHei"/>
            </a:endParaRPr>
          </a:p>
          <a:p>
            <a:r>
              <a:rPr lang="zh-TW" sz="1600">
                <a:latin typeface="Microsoft JhengHei"/>
                <a:ea typeface="Microsoft JhengHei"/>
              </a:rPr>
              <a:t>◆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DIS:	</a:t>
            </a:r>
            <a:r>
              <a:rPr lang="zh-TW" altLang="en-US" sz="1600">
                <a:latin typeface="Microsoft JhengHei"/>
                <a:ea typeface="Microsoft JhengHei"/>
              </a:rPr>
              <a:t>  </a:t>
            </a:r>
            <a:r>
              <a:rPr lang="en-US" altLang="zh-TW" sz="1600" err="1">
                <a:latin typeface="Microsoft JhengHei"/>
                <a:ea typeface="微軟正黑體"/>
              </a:rPr>
              <a:t>與五個波士頓就業中心的加權距離</a:t>
            </a:r>
            <a:endParaRPr lang="zh-TW" altLang="en-US" sz="1600">
              <a:latin typeface="Microsoft JhengHei"/>
              <a:ea typeface="Microsoft JhengHei"/>
            </a:endParaRPr>
          </a:p>
          <a:p>
            <a:r>
              <a:rPr lang="zh-TW" sz="1600">
                <a:latin typeface="Microsoft JhengHei"/>
                <a:ea typeface="Microsoft JhengHei"/>
              </a:rPr>
              <a:t>◆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RAD:	</a:t>
            </a:r>
            <a:r>
              <a:rPr lang="zh-TW" altLang="en-US" sz="1600">
                <a:latin typeface="Microsoft JhengHei"/>
                <a:ea typeface="Microsoft JhengHei"/>
              </a:rPr>
              <a:t>  </a:t>
            </a:r>
            <a:r>
              <a:rPr lang="en-US" altLang="zh-TW" sz="1600" err="1">
                <a:latin typeface="Microsoft JhengHei"/>
                <a:ea typeface="微軟正黑體"/>
              </a:rPr>
              <a:t>徑向公路的通達指數</a:t>
            </a:r>
            <a:endParaRPr lang="zh-TW" altLang="en-US" sz="1600">
              <a:latin typeface="Microsoft JhengHei"/>
              <a:ea typeface="Microsoft JhengHei"/>
            </a:endParaRPr>
          </a:p>
          <a:p>
            <a:r>
              <a:rPr lang="zh-TW" sz="1600">
                <a:latin typeface="Microsoft JhengHei"/>
                <a:ea typeface="Microsoft JhengHei"/>
              </a:rPr>
              <a:t>◆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TAX:	</a:t>
            </a:r>
            <a:r>
              <a:rPr lang="zh-TW" altLang="en-US" sz="1600">
                <a:latin typeface="Microsoft JhengHei"/>
                <a:ea typeface="Microsoft JhengHei"/>
              </a:rPr>
              <a:t>  </a:t>
            </a:r>
            <a:r>
              <a:rPr lang="en-US" altLang="zh-TW" sz="1600">
                <a:latin typeface="Microsoft JhengHei"/>
                <a:ea typeface="微軟正黑體"/>
              </a:rPr>
              <a:t>每10,000美元的所需繳的財產稅</a:t>
            </a:r>
          </a:p>
          <a:p>
            <a:r>
              <a:rPr lang="zh-TW" altLang="en-US" sz="1600">
                <a:latin typeface="Microsoft JhengHei"/>
                <a:ea typeface="Microsoft JhengHei"/>
              </a:rPr>
              <a:t>◆ PTRATIO:每個城鎮的師生比例</a:t>
            </a:r>
            <a:endParaRPr lang="en-US" altLang="zh-TW" sz="1600">
              <a:latin typeface="Microsoft JhengHei"/>
              <a:ea typeface="Microsoft JhengHei"/>
            </a:endParaRPr>
          </a:p>
          <a:p>
            <a:r>
              <a:rPr lang="zh-TW" sz="1600">
                <a:latin typeface="Microsoft JhengHei"/>
                <a:ea typeface="Microsoft JhengHei"/>
              </a:rPr>
              <a:t>◆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B:	</a:t>
            </a:r>
            <a:r>
              <a:rPr lang="zh-TW" altLang="en-US" sz="1600">
                <a:latin typeface="Microsoft JhengHei"/>
                <a:ea typeface="Microsoft JhengHei"/>
              </a:rPr>
              <a:t>  </a:t>
            </a:r>
            <a:r>
              <a:rPr lang="en-US" altLang="zh-TW" sz="1600" err="1">
                <a:latin typeface="Microsoft JhengHei"/>
                <a:ea typeface="微軟正黑體"/>
              </a:rPr>
              <a:t>黑人比例</a:t>
            </a:r>
            <a:endParaRPr lang="en-US" altLang="zh-TW" sz="1600">
              <a:latin typeface="Microsoft JhengHei"/>
              <a:ea typeface="微軟正黑體"/>
            </a:endParaRPr>
          </a:p>
          <a:p>
            <a:r>
              <a:rPr lang="zh-TW" sz="1600">
                <a:latin typeface="Microsoft JhengHei"/>
                <a:ea typeface="Microsoft JhengHei"/>
              </a:rPr>
              <a:t>◆</a:t>
            </a:r>
            <a:r>
              <a:rPr lang="zh-TW" altLang="en-US" sz="1600"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latin typeface="Microsoft JhengHei"/>
                <a:ea typeface="微軟正黑體"/>
              </a:rPr>
              <a:t>LSTAT:	</a:t>
            </a:r>
            <a:r>
              <a:rPr lang="zh-TW" altLang="en-US" sz="1600">
                <a:latin typeface="Microsoft JhengHei"/>
                <a:ea typeface="Microsoft JhengHei"/>
              </a:rPr>
              <a:t>  住宅擁有者為</a:t>
            </a:r>
            <a:r>
              <a:rPr lang="en-US" altLang="zh-TW" sz="1600" err="1">
                <a:latin typeface="Microsoft JhengHei"/>
                <a:ea typeface="微軟正黑體"/>
              </a:rPr>
              <a:t>中低收入戶的比率</a:t>
            </a:r>
            <a:endParaRPr lang="en-US" sz="1600">
              <a:latin typeface="Microsoft JhengHei"/>
              <a:ea typeface="微軟正黑體"/>
            </a:endParaRPr>
          </a:p>
          <a:p>
            <a:r>
              <a:rPr lang="zh-TW" sz="1600">
                <a:latin typeface="Microsoft JhengHei"/>
                <a:ea typeface="Microsoft JhengHei"/>
              </a:rPr>
              <a:t>◆</a:t>
            </a: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sz="1600">
                <a:solidFill>
                  <a:srgbClr val="FF0000"/>
                </a:solidFill>
                <a:latin typeface="Microsoft JhengHei"/>
                <a:ea typeface="微軟正黑體"/>
              </a:rPr>
              <a:t>MEDV:	</a:t>
            </a:r>
            <a:r>
              <a:rPr lang="zh-TW" altLang="en-US" sz="1600">
                <a:solidFill>
                  <a:srgbClr val="FF0000"/>
                </a:solidFill>
                <a:latin typeface="Microsoft JhengHei"/>
                <a:ea typeface="Microsoft JhengHei"/>
              </a:rPr>
              <a:t>  </a:t>
            </a:r>
            <a:r>
              <a:rPr lang="en-US" altLang="zh-TW" sz="1600" err="1">
                <a:solidFill>
                  <a:srgbClr val="FF0000"/>
                </a:solidFill>
                <a:latin typeface="Microsoft JhengHei"/>
                <a:ea typeface="微軟正黑體"/>
              </a:rPr>
              <a:t>自有住宅的中位數價格</a:t>
            </a:r>
            <a:endParaRPr lang="en-US" altLang="zh-TW" sz="1600">
              <a:solidFill>
                <a:srgbClr val="FF0000"/>
              </a:solidFill>
              <a:latin typeface="Microsoft JhengHei"/>
              <a:ea typeface="微軟正黑體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FEFA179-5F2D-D221-F3E6-A91CDC48911B}"/>
              </a:ext>
            </a:extLst>
          </p:cNvPr>
          <p:cNvSpPr txBox="1">
            <a:spLocks/>
          </p:cNvSpPr>
          <p:nvPr/>
        </p:nvSpPr>
        <p:spPr>
          <a:xfrm>
            <a:off x="447085" y="2432084"/>
            <a:ext cx="4926920" cy="2663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>
                <a:ea typeface="微軟正黑體"/>
              </a:rPr>
              <a:t>主要採用以下4種特徵:</a:t>
            </a:r>
            <a:endParaRPr lang="zh-TW" altLang="en-US" sz="2800">
              <a:solidFill>
                <a:schemeClr val="tx1"/>
              </a:solidFill>
              <a:ea typeface="微軟正黑體"/>
            </a:endParaRPr>
          </a:p>
          <a:p>
            <a:pPr lvl="1"/>
            <a:r>
              <a:rPr lang="zh-TW" sz="1800">
                <a:latin typeface="Microsoft JhengHei"/>
                <a:ea typeface="Microsoft JhengHei"/>
              </a:rPr>
              <a:t>RM:每個住宅的平均房間數</a:t>
            </a:r>
            <a:endParaRPr lang="en-US" altLang="zh-TW" sz="1800">
              <a:latin typeface="Microsoft JhengHei"/>
              <a:ea typeface="Microsoft JhengHei"/>
            </a:endParaRPr>
          </a:p>
          <a:p>
            <a:pPr lvl="1"/>
            <a:r>
              <a:rPr lang="zh-TW" sz="1800">
                <a:latin typeface="Microsoft JhengHei"/>
                <a:ea typeface="Microsoft JhengHei"/>
              </a:rPr>
              <a:t>LSTAT:住宅擁有</a:t>
            </a:r>
            <a:r>
              <a:rPr lang="zh-TW" altLang="en-US" sz="1800">
                <a:latin typeface="Microsoft JhengHei"/>
                <a:ea typeface="Microsoft JhengHei"/>
              </a:rPr>
              <a:t>者</a:t>
            </a:r>
            <a:r>
              <a:rPr lang="zh-TW" sz="1800">
                <a:latin typeface="Microsoft JhengHei"/>
                <a:ea typeface="Microsoft JhengHei"/>
              </a:rPr>
              <a:t>為中低收入戶的比率</a:t>
            </a:r>
          </a:p>
          <a:p>
            <a:pPr lvl="1"/>
            <a:r>
              <a:rPr lang="en-US" altLang="zh-TW" sz="1800">
                <a:latin typeface="Microsoft JhengHei"/>
                <a:ea typeface="微軟正黑體"/>
              </a:rPr>
              <a:t>NOx:</a:t>
            </a:r>
            <a:r>
              <a:rPr lang="zh-TW" altLang="en-US" sz="1800">
                <a:latin typeface="Microsoft JhengHei"/>
                <a:ea typeface="Microsoft JhengHei"/>
                <a:cs typeface="Calibri"/>
              </a:rPr>
              <a:t>氮氧化物</a:t>
            </a:r>
            <a:r>
              <a:rPr lang="zh-TW" altLang="en-US" sz="1800">
                <a:latin typeface="Microsoft JhengHei"/>
                <a:ea typeface="Microsoft JhengHei"/>
              </a:rPr>
              <a:t>濃度</a:t>
            </a:r>
            <a:endParaRPr lang="en-US" altLang="zh-TW" sz="1800">
              <a:latin typeface="Microsoft JhengHei"/>
              <a:ea typeface="Microsoft JhengHei"/>
            </a:endParaRPr>
          </a:p>
          <a:p>
            <a:pPr lvl="1"/>
            <a:r>
              <a:rPr lang="en-US" altLang="zh-TW" sz="1800">
                <a:latin typeface="Microsoft JhengHei"/>
                <a:ea typeface="微軟正黑體"/>
              </a:rPr>
              <a:t>CHAS:</a:t>
            </a:r>
            <a:r>
              <a:rPr lang="zh-TW" altLang="en-US" sz="1800">
                <a:latin typeface="Microsoft JhengHei"/>
                <a:ea typeface="Microsoft JhengHei"/>
              </a:rPr>
              <a:t>是否靠近查爾斯河</a:t>
            </a:r>
            <a:endParaRPr lang="zh-TW" sz="1800">
              <a:latin typeface="Microsoft JhengHei"/>
              <a:ea typeface="Microsoft JhengHei"/>
            </a:endParaRPr>
          </a:p>
          <a:p>
            <a:pPr lvl="1"/>
            <a:r>
              <a:rPr lang="en-US" altLang="zh-TW" sz="1800">
                <a:solidFill>
                  <a:schemeClr val="accent5"/>
                </a:solidFill>
                <a:ea typeface="+mn-lt"/>
              </a:rPr>
              <a:t>MEDV:</a:t>
            </a:r>
            <a:r>
              <a:rPr lang="zh-TW" sz="1800">
                <a:solidFill>
                  <a:schemeClr val="accent5"/>
                </a:solidFill>
                <a:latin typeface="Microsoft JhengHei"/>
                <a:ea typeface="Microsoft JhengHei"/>
              </a:rPr>
              <a:t>房價的中位數</a:t>
            </a:r>
            <a:endParaRPr lang="en-US" altLang="zh-TW" sz="1800">
              <a:solidFill>
                <a:schemeClr val="accent5"/>
              </a:solidFill>
              <a:ea typeface="+mn-lt"/>
              <a:cs typeface="+mn-lt"/>
            </a:endParaRPr>
          </a:p>
          <a:p>
            <a:pPr lvl="1"/>
            <a:endParaRPr lang="zh-TW" altLang="en-US" sz="1800">
              <a:latin typeface="Microsoft JhengHei"/>
              <a:ea typeface="Microsoft JhengHei"/>
            </a:endParaRPr>
          </a:p>
          <a:p>
            <a:endParaRPr lang="zh-TW" altLang="en-US" sz="2400">
              <a:ea typeface="微軟正黑體"/>
            </a:endParaRPr>
          </a:p>
          <a:p>
            <a:endParaRPr lang="zh-TW" altLang="en-US">
              <a:ea typeface="微軟正黑體"/>
            </a:endParaRPr>
          </a:p>
        </p:txBody>
      </p:sp>
      <p:pic>
        <p:nvPicPr>
          <p:cNvPr id="8" name="圖片 8" descr="一張含有 桌 的圖片&#10;&#10;自動產生的描述">
            <a:extLst>
              <a:ext uri="{FF2B5EF4-FFF2-40B4-BE49-F238E27FC236}">
                <a16:creationId xmlns:a16="http://schemas.microsoft.com/office/drawing/2014/main" id="{58966A8F-9378-B582-0625-95E978EA403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543" y="3958147"/>
            <a:ext cx="6315692" cy="222721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7062A8-9CB0-C0C0-4488-1F49B1FA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1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1809</Words>
  <Application>Microsoft Office PowerPoint</Application>
  <PresentationFormat>寬螢幕</PresentationFormat>
  <Paragraphs>197</Paragraphs>
  <Slides>21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微軟正黑體</vt:lpstr>
      <vt:lpstr>Arial</vt:lpstr>
      <vt:lpstr>Calibri</vt:lpstr>
      <vt:lpstr>Trebuchet MS</vt:lpstr>
      <vt:lpstr>Wingdings 3</vt:lpstr>
      <vt:lpstr>Facet</vt:lpstr>
      <vt:lpstr>Python 3D繪圖之進階處理 -以波士頓房價與鳶尾花分類為例</vt:lpstr>
      <vt:lpstr>內容綱要</vt:lpstr>
      <vt:lpstr>研究動機</vt:lpstr>
      <vt:lpstr>研究目的</vt:lpstr>
      <vt:lpstr>使用工具 python套件</vt:lpstr>
      <vt:lpstr>使用工具 python套件</vt:lpstr>
      <vt:lpstr>PowerPoint 簡報</vt:lpstr>
      <vt:lpstr>工作流程圖 -針對查爾斯河部分</vt:lpstr>
      <vt:lpstr>PowerPoint 簡報</vt:lpstr>
      <vt:lpstr>成果分析</vt:lpstr>
      <vt:lpstr>結果與討論</vt:lpstr>
      <vt:lpstr>PowerPoint 簡報</vt:lpstr>
      <vt:lpstr>工作流程圖</vt:lpstr>
      <vt:lpstr>鳶尾花資料介紹</vt:lpstr>
      <vt:lpstr>K-means分群方法介紹 </vt:lpstr>
      <vt:lpstr>K-means圖解說明</vt:lpstr>
      <vt:lpstr>成果分析</vt:lpstr>
      <vt:lpstr>結果與討論</vt:lpstr>
      <vt:lpstr>未來展望 </vt:lpstr>
      <vt:lpstr>參考資料 </vt:lpstr>
      <vt:lpstr>Thank you for your 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鄭翰欽</dc:creator>
  <cp:lastModifiedBy>翰欽 鄭</cp:lastModifiedBy>
  <cp:revision>2</cp:revision>
  <dcterms:created xsi:type="dcterms:W3CDTF">2023-01-19T10:05:40Z</dcterms:created>
  <dcterms:modified xsi:type="dcterms:W3CDTF">2023-02-17T02:25:31Z</dcterms:modified>
</cp:coreProperties>
</file>