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ags/tag2.xml" ContentType="application/vnd.openxmlformats-officedocument.presentationml.tags+xml"/>
  <Override PartName="/ppt/theme/themeOverride14.xml" ContentType="application/vnd.openxmlformats-officedocument.themeOverride+xml"/>
  <Override PartName="/ppt/notesSlides/notesSlide10.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7.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1845" r:id="rId2"/>
    <p:sldId id="1830" r:id="rId3"/>
    <p:sldId id="1814" r:id="rId4"/>
    <p:sldId id="1857" r:id="rId5"/>
    <p:sldId id="1796" r:id="rId6"/>
    <p:sldId id="1738" r:id="rId7"/>
    <p:sldId id="1737" r:id="rId8"/>
    <p:sldId id="1856" r:id="rId9"/>
    <p:sldId id="1828" r:id="rId10"/>
    <p:sldId id="1831" r:id="rId11"/>
    <p:sldId id="1823" r:id="rId12"/>
    <p:sldId id="1792" r:id="rId13"/>
    <p:sldId id="1724" r:id="rId14"/>
    <p:sldId id="1736" r:id="rId15"/>
    <p:sldId id="1727" r:id="rId16"/>
    <p:sldId id="285" r:id="rId17"/>
    <p:sldId id="1832" r:id="rId18"/>
    <p:sldId id="1822" r:id="rId19"/>
    <p:sldId id="1836" r:id="rId20"/>
    <p:sldId id="1853" r:id="rId21"/>
    <p:sldId id="1852" r:id="rId22"/>
    <p:sldId id="1858" r:id="rId23"/>
    <p:sldId id="1855" r:id="rId24"/>
    <p:sldId id="1848" r:id="rId25"/>
    <p:sldId id="1849" r:id="rId26"/>
    <p:sldId id="1851" r:id="rId27"/>
    <p:sldId id="1850" r:id="rId28"/>
    <p:sldId id="1833" r:id="rId29"/>
    <p:sldId id="1846"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DA2"/>
    <a:srgbClr val="1B9ED2"/>
    <a:srgbClr val="182554"/>
    <a:srgbClr val="182452"/>
    <a:srgbClr val="1A2554"/>
    <a:srgbClr val="232426"/>
    <a:srgbClr val="495ADB"/>
    <a:srgbClr val="544DD7"/>
    <a:srgbClr val="08071F"/>
    <a:srgbClr val="1588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1" autoAdjust="0"/>
    <p:restoredTop sz="92208" autoAdjust="0"/>
  </p:normalViewPr>
  <p:slideViewPr>
    <p:cSldViewPr snapToGrid="0">
      <p:cViewPr varScale="1">
        <p:scale>
          <a:sx n="65" d="100"/>
          <a:sy n="65" d="100"/>
        </p:scale>
        <p:origin x="810" y="72"/>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3F46C-417E-43B2-ACF7-76DF2F78100B}" type="doc">
      <dgm:prSet loTypeId="urn:microsoft.com/office/officeart/2005/8/layout/pyramid1" loCatId="pyramid" qsTypeId="urn:microsoft.com/office/officeart/2005/8/quickstyle/simple1" qsCatId="simple" csTypeId="urn:microsoft.com/office/officeart/2005/8/colors/accent2_4" csCatId="accent2" phldr="1"/>
      <dgm:spPr/>
    </dgm:pt>
    <dgm:pt modelId="{C7FFFEC2-7AF8-4576-874D-8906B60C14C4}">
      <dgm:prSet phldrT="[文本]"/>
      <dgm:spPr/>
      <dgm:t>
        <a:bodyPr/>
        <a:lstStyle/>
        <a:p>
          <a:r>
            <a:rPr lang="zh-CN" altLang="en-US" dirty="0" smtClean="0"/>
            <a:t>概念扩展</a:t>
          </a:r>
          <a:endParaRPr lang="zh-CN" altLang="en-US" dirty="0"/>
        </a:p>
      </dgm:t>
    </dgm:pt>
    <dgm:pt modelId="{1C048132-9D42-420E-A525-D9AE2CE52197}" type="parTrans" cxnId="{F45B5830-0601-4E3A-AA8F-F8E4A8202B09}">
      <dgm:prSet/>
      <dgm:spPr/>
      <dgm:t>
        <a:bodyPr/>
        <a:lstStyle/>
        <a:p>
          <a:endParaRPr lang="zh-CN" altLang="en-US"/>
        </a:p>
      </dgm:t>
    </dgm:pt>
    <dgm:pt modelId="{2447E431-E286-41B3-B645-EB919A475FD7}" type="sibTrans" cxnId="{F45B5830-0601-4E3A-AA8F-F8E4A8202B09}">
      <dgm:prSet/>
      <dgm:spPr/>
      <dgm:t>
        <a:bodyPr/>
        <a:lstStyle/>
        <a:p>
          <a:endParaRPr lang="zh-CN" altLang="en-US"/>
        </a:p>
      </dgm:t>
    </dgm:pt>
    <dgm:pt modelId="{C275CC2D-BF6B-4E3D-AA16-415FA5E52962}">
      <dgm:prSet phldrT="[文本]"/>
      <dgm:spPr/>
      <dgm:t>
        <a:bodyPr/>
        <a:lstStyle/>
        <a:p>
          <a:r>
            <a:rPr lang="zh-CN" altLang="en-US" dirty="0" smtClean="0"/>
            <a:t>包装上市</a:t>
          </a:r>
          <a:endParaRPr lang="zh-CN" altLang="en-US" dirty="0"/>
        </a:p>
      </dgm:t>
    </dgm:pt>
    <dgm:pt modelId="{97414C2B-2AF9-494F-9FD1-DC4692FC8FA5}" type="parTrans" cxnId="{4C2A34E9-4A6E-4D5A-9D8D-1F2A0CC68D69}">
      <dgm:prSet/>
      <dgm:spPr/>
      <dgm:t>
        <a:bodyPr/>
        <a:lstStyle/>
        <a:p>
          <a:endParaRPr lang="zh-CN" altLang="en-US"/>
        </a:p>
      </dgm:t>
    </dgm:pt>
    <dgm:pt modelId="{C49291D4-DF23-4AF2-A31A-FBAEACAD04FA}" type="sibTrans" cxnId="{4C2A34E9-4A6E-4D5A-9D8D-1F2A0CC68D69}">
      <dgm:prSet/>
      <dgm:spPr/>
      <dgm:t>
        <a:bodyPr/>
        <a:lstStyle/>
        <a:p>
          <a:endParaRPr lang="zh-CN" altLang="en-US"/>
        </a:p>
      </dgm:t>
    </dgm:pt>
    <dgm:pt modelId="{EFCA6C8F-92D8-454B-B6B4-1FC3F74D7FD8}">
      <dgm:prSet phldrT="[文本]"/>
      <dgm:spPr/>
      <dgm:t>
        <a:bodyPr/>
        <a:lstStyle/>
        <a:p>
          <a:r>
            <a:rPr lang="zh-CN" altLang="en-US" dirty="0" smtClean="0"/>
            <a:t>疯狂圈地</a:t>
          </a:r>
          <a:endParaRPr lang="zh-CN" altLang="en-US" dirty="0"/>
        </a:p>
      </dgm:t>
    </dgm:pt>
    <dgm:pt modelId="{E4CAC674-BA3E-4220-A89E-8AC4B3E6BF0C}" type="parTrans" cxnId="{6666E279-83A4-49B6-B48A-5A04EE0DD90E}">
      <dgm:prSet/>
      <dgm:spPr/>
      <dgm:t>
        <a:bodyPr/>
        <a:lstStyle/>
        <a:p>
          <a:endParaRPr lang="zh-CN" altLang="en-US"/>
        </a:p>
      </dgm:t>
    </dgm:pt>
    <dgm:pt modelId="{A530703B-6C07-47E2-8FFB-2FFCD73D8AF0}" type="sibTrans" cxnId="{6666E279-83A4-49B6-B48A-5A04EE0DD90E}">
      <dgm:prSet/>
      <dgm:spPr/>
      <dgm:t>
        <a:bodyPr/>
        <a:lstStyle/>
        <a:p>
          <a:endParaRPr lang="zh-CN" altLang="en-US"/>
        </a:p>
      </dgm:t>
    </dgm:pt>
    <dgm:pt modelId="{F0D5AF1C-B7D8-420C-A91B-1C1005148359}">
      <dgm:prSet phldrT="[文本]"/>
      <dgm:spPr/>
      <dgm:t>
        <a:bodyPr/>
        <a:lstStyle/>
        <a:p>
          <a:r>
            <a:rPr lang="zh-CN" altLang="en-US" dirty="0" smtClean="0"/>
            <a:t>脚踏实地</a:t>
          </a:r>
          <a:endParaRPr lang="zh-CN" altLang="en-US" dirty="0"/>
        </a:p>
      </dgm:t>
    </dgm:pt>
    <dgm:pt modelId="{E6FEA86C-8DAD-4718-A2B3-F566DE592CE2}" type="parTrans" cxnId="{0CBFF79D-1F64-49A6-9C4D-F6FABEF343F9}">
      <dgm:prSet/>
      <dgm:spPr/>
      <dgm:t>
        <a:bodyPr/>
        <a:lstStyle/>
        <a:p>
          <a:endParaRPr lang="zh-CN" altLang="en-US"/>
        </a:p>
      </dgm:t>
    </dgm:pt>
    <dgm:pt modelId="{B764F6CA-C383-46EB-A7A8-1203FA64DB74}" type="sibTrans" cxnId="{0CBFF79D-1F64-49A6-9C4D-F6FABEF343F9}">
      <dgm:prSet/>
      <dgm:spPr/>
      <dgm:t>
        <a:bodyPr/>
        <a:lstStyle/>
        <a:p>
          <a:endParaRPr lang="zh-CN" altLang="en-US"/>
        </a:p>
      </dgm:t>
    </dgm:pt>
    <dgm:pt modelId="{FF7AD6FD-FE95-420E-99EB-F108DF6EB3A7}" type="pres">
      <dgm:prSet presAssocID="{53D3F46C-417E-43B2-ACF7-76DF2F78100B}" presName="Name0" presStyleCnt="0">
        <dgm:presLayoutVars>
          <dgm:dir/>
          <dgm:animLvl val="lvl"/>
          <dgm:resizeHandles val="exact"/>
        </dgm:presLayoutVars>
      </dgm:prSet>
      <dgm:spPr/>
    </dgm:pt>
    <dgm:pt modelId="{22FBA0A8-0F13-4CA8-8054-C9B518210240}" type="pres">
      <dgm:prSet presAssocID="{C7FFFEC2-7AF8-4576-874D-8906B60C14C4}" presName="Name8" presStyleCnt="0"/>
      <dgm:spPr/>
    </dgm:pt>
    <dgm:pt modelId="{4D6F8372-E22A-489D-89D8-2BDEA8A06005}" type="pres">
      <dgm:prSet presAssocID="{C7FFFEC2-7AF8-4576-874D-8906B60C14C4}" presName="level" presStyleLbl="node1" presStyleIdx="0" presStyleCnt="4">
        <dgm:presLayoutVars>
          <dgm:chMax val="1"/>
          <dgm:bulletEnabled val="1"/>
        </dgm:presLayoutVars>
      </dgm:prSet>
      <dgm:spPr/>
      <dgm:t>
        <a:bodyPr/>
        <a:lstStyle/>
        <a:p>
          <a:endParaRPr lang="zh-CN" altLang="en-US"/>
        </a:p>
      </dgm:t>
    </dgm:pt>
    <dgm:pt modelId="{DE70CCB7-0A49-4DB8-A93D-AC1E67C1EB38}" type="pres">
      <dgm:prSet presAssocID="{C7FFFEC2-7AF8-4576-874D-8906B60C14C4}" presName="levelTx" presStyleLbl="revTx" presStyleIdx="0" presStyleCnt="0">
        <dgm:presLayoutVars>
          <dgm:chMax val="1"/>
          <dgm:bulletEnabled val="1"/>
        </dgm:presLayoutVars>
      </dgm:prSet>
      <dgm:spPr/>
      <dgm:t>
        <a:bodyPr/>
        <a:lstStyle/>
        <a:p>
          <a:endParaRPr lang="zh-CN" altLang="en-US"/>
        </a:p>
      </dgm:t>
    </dgm:pt>
    <dgm:pt modelId="{6767DC18-EA4A-4B3B-8A1C-7F286C08C358}" type="pres">
      <dgm:prSet presAssocID="{F0D5AF1C-B7D8-420C-A91B-1C1005148359}" presName="Name8" presStyleCnt="0"/>
      <dgm:spPr/>
    </dgm:pt>
    <dgm:pt modelId="{684E2742-E399-4D3A-B15C-175E39D5801E}" type="pres">
      <dgm:prSet presAssocID="{F0D5AF1C-B7D8-420C-A91B-1C1005148359}" presName="level" presStyleLbl="node1" presStyleIdx="1" presStyleCnt="4">
        <dgm:presLayoutVars>
          <dgm:chMax val="1"/>
          <dgm:bulletEnabled val="1"/>
        </dgm:presLayoutVars>
      </dgm:prSet>
      <dgm:spPr/>
      <dgm:t>
        <a:bodyPr/>
        <a:lstStyle/>
        <a:p>
          <a:endParaRPr lang="zh-CN" altLang="en-US"/>
        </a:p>
      </dgm:t>
    </dgm:pt>
    <dgm:pt modelId="{22A02B6F-5D69-4E9B-B022-F45DD60E775D}" type="pres">
      <dgm:prSet presAssocID="{F0D5AF1C-B7D8-420C-A91B-1C1005148359}" presName="levelTx" presStyleLbl="revTx" presStyleIdx="0" presStyleCnt="0">
        <dgm:presLayoutVars>
          <dgm:chMax val="1"/>
          <dgm:bulletEnabled val="1"/>
        </dgm:presLayoutVars>
      </dgm:prSet>
      <dgm:spPr/>
      <dgm:t>
        <a:bodyPr/>
        <a:lstStyle/>
        <a:p>
          <a:endParaRPr lang="zh-CN" altLang="en-US"/>
        </a:p>
      </dgm:t>
    </dgm:pt>
    <dgm:pt modelId="{E14AB68C-B73C-447D-BC7C-EFEBE30AC20C}" type="pres">
      <dgm:prSet presAssocID="{EFCA6C8F-92D8-454B-B6B4-1FC3F74D7FD8}" presName="Name8" presStyleCnt="0"/>
      <dgm:spPr/>
    </dgm:pt>
    <dgm:pt modelId="{60E53AEF-8F6B-4C7F-AB46-6EA5B6B96B32}" type="pres">
      <dgm:prSet presAssocID="{EFCA6C8F-92D8-454B-B6B4-1FC3F74D7FD8}" presName="level" presStyleLbl="node1" presStyleIdx="2" presStyleCnt="4">
        <dgm:presLayoutVars>
          <dgm:chMax val="1"/>
          <dgm:bulletEnabled val="1"/>
        </dgm:presLayoutVars>
      </dgm:prSet>
      <dgm:spPr/>
      <dgm:t>
        <a:bodyPr/>
        <a:lstStyle/>
        <a:p>
          <a:endParaRPr lang="zh-CN" altLang="en-US"/>
        </a:p>
      </dgm:t>
    </dgm:pt>
    <dgm:pt modelId="{D50B72C1-5049-43BD-85EA-55026406DDC7}" type="pres">
      <dgm:prSet presAssocID="{EFCA6C8F-92D8-454B-B6B4-1FC3F74D7FD8}" presName="levelTx" presStyleLbl="revTx" presStyleIdx="0" presStyleCnt="0">
        <dgm:presLayoutVars>
          <dgm:chMax val="1"/>
          <dgm:bulletEnabled val="1"/>
        </dgm:presLayoutVars>
      </dgm:prSet>
      <dgm:spPr/>
      <dgm:t>
        <a:bodyPr/>
        <a:lstStyle/>
        <a:p>
          <a:endParaRPr lang="zh-CN" altLang="en-US"/>
        </a:p>
      </dgm:t>
    </dgm:pt>
    <dgm:pt modelId="{C1A0D902-60F8-4964-B92D-A8EE902452B1}" type="pres">
      <dgm:prSet presAssocID="{C275CC2D-BF6B-4E3D-AA16-415FA5E52962}" presName="Name8" presStyleCnt="0"/>
      <dgm:spPr/>
    </dgm:pt>
    <dgm:pt modelId="{B612A902-8D48-4611-8395-B56321552D94}" type="pres">
      <dgm:prSet presAssocID="{C275CC2D-BF6B-4E3D-AA16-415FA5E52962}" presName="level" presStyleLbl="node1" presStyleIdx="3" presStyleCnt="4">
        <dgm:presLayoutVars>
          <dgm:chMax val="1"/>
          <dgm:bulletEnabled val="1"/>
        </dgm:presLayoutVars>
      </dgm:prSet>
      <dgm:spPr/>
      <dgm:t>
        <a:bodyPr/>
        <a:lstStyle/>
        <a:p>
          <a:endParaRPr lang="zh-CN" altLang="en-US"/>
        </a:p>
      </dgm:t>
    </dgm:pt>
    <dgm:pt modelId="{FA84F48A-4E1B-4F57-8979-E671B99D06AC}" type="pres">
      <dgm:prSet presAssocID="{C275CC2D-BF6B-4E3D-AA16-415FA5E52962}" presName="levelTx" presStyleLbl="revTx" presStyleIdx="0" presStyleCnt="0">
        <dgm:presLayoutVars>
          <dgm:chMax val="1"/>
          <dgm:bulletEnabled val="1"/>
        </dgm:presLayoutVars>
      </dgm:prSet>
      <dgm:spPr/>
      <dgm:t>
        <a:bodyPr/>
        <a:lstStyle/>
        <a:p>
          <a:endParaRPr lang="zh-CN" altLang="en-US"/>
        </a:p>
      </dgm:t>
    </dgm:pt>
  </dgm:ptLst>
  <dgm:cxnLst>
    <dgm:cxn modelId="{5B14B5EC-3B51-4AA9-BB2D-085A15B6026E}" type="presOf" srcId="{C275CC2D-BF6B-4E3D-AA16-415FA5E52962}" destId="{FA84F48A-4E1B-4F57-8979-E671B99D06AC}" srcOrd="1" destOrd="0" presId="urn:microsoft.com/office/officeart/2005/8/layout/pyramid1"/>
    <dgm:cxn modelId="{8FBAE47F-08EB-407A-8CAE-E452561E8A68}" type="presOf" srcId="{F0D5AF1C-B7D8-420C-A91B-1C1005148359}" destId="{22A02B6F-5D69-4E9B-B022-F45DD60E775D}" srcOrd="1" destOrd="0" presId="urn:microsoft.com/office/officeart/2005/8/layout/pyramid1"/>
    <dgm:cxn modelId="{36507E97-D7E7-4370-9DF6-DE740784E67D}" type="presOf" srcId="{C7FFFEC2-7AF8-4576-874D-8906B60C14C4}" destId="{4D6F8372-E22A-489D-89D8-2BDEA8A06005}" srcOrd="0" destOrd="0" presId="urn:microsoft.com/office/officeart/2005/8/layout/pyramid1"/>
    <dgm:cxn modelId="{F45B5830-0601-4E3A-AA8F-F8E4A8202B09}" srcId="{53D3F46C-417E-43B2-ACF7-76DF2F78100B}" destId="{C7FFFEC2-7AF8-4576-874D-8906B60C14C4}" srcOrd="0" destOrd="0" parTransId="{1C048132-9D42-420E-A525-D9AE2CE52197}" sibTransId="{2447E431-E286-41B3-B645-EB919A475FD7}"/>
    <dgm:cxn modelId="{27CF4ECE-A113-4D3E-892D-C189090AA02E}" type="presOf" srcId="{C7FFFEC2-7AF8-4576-874D-8906B60C14C4}" destId="{DE70CCB7-0A49-4DB8-A93D-AC1E67C1EB38}" srcOrd="1" destOrd="0" presId="urn:microsoft.com/office/officeart/2005/8/layout/pyramid1"/>
    <dgm:cxn modelId="{8344099C-419C-4791-9EDE-4D5F8D41B07D}" type="presOf" srcId="{EFCA6C8F-92D8-454B-B6B4-1FC3F74D7FD8}" destId="{60E53AEF-8F6B-4C7F-AB46-6EA5B6B96B32}" srcOrd="0" destOrd="0" presId="urn:microsoft.com/office/officeart/2005/8/layout/pyramid1"/>
    <dgm:cxn modelId="{D6546831-2B80-4B7A-9986-538E51D5C8FC}" type="presOf" srcId="{C275CC2D-BF6B-4E3D-AA16-415FA5E52962}" destId="{B612A902-8D48-4611-8395-B56321552D94}" srcOrd="0" destOrd="0" presId="urn:microsoft.com/office/officeart/2005/8/layout/pyramid1"/>
    <dgm:cxn modelId="{E1F67273-022A-49F8-9F60-B6B118C40425}" type="presOf" srcId="{F0D5AF1C-B7D8-420C-A91B-1C1005148359}" destId="{684E2742-E399-4D3A-B15C-175E39D5801E}" srcOrd="0" destOrd="0" presId="urn:microsoft.com/office/officeart/2005/8/layout/pyramid1"/>
    <dgm:cxn modelId="{ECD0F411-7AA5-45D4-989E-290A04AACDC8}" type="presOf" srcId="{53D3F46C-417E-43B2-ACF7-76DF2F78100B}" destId="{FF7AD6FD-FE95-420E-99EB-F108DF6EB3A7}" srcOrd="0" destOrd="0" presId="urn:microsoft.com/office/officeart/2005/8/layout/pyramid1"/>
    <dgm:cxn modelId="{0CBFF79D-1F64-49A6-9C4D-F6FABEF343F9}" srcId="{53D3F46C-417E-43B2-ACF7-76DF2F78100B}" destId="{F0D5AF1C-B7D8-420C-A91B-1C1005148359}" srcOrd="1" destOrd="0" parTransId="{E6FEA86C-8DAD-4718-A2B3-F566DE592CE2}" sibTransId="{B764F6CA-C383-46EB-A7A8-1203FA64DB74}"/>
    <dgm:cxn modelId="{4C2A34E9-4A6E-4D5A-9D8D-1F2A0CC68D69}" srcId="{53D3F46C-417E-43B2-ACF7-76DF2F78100B}" destId="{C275CC2D-BF6B-4E3D-AA16-415FA5E52962}" srcOrd="3" destOrd="0" parTransId="{97414C2B-2AF9-494F-9FD1-DC4692FC8FA5}" sibTransId="{C49291D4-DF23-4AF2-A31A-FBAEACAD04FA}"/>
    <dgm:cxn modelId="{6666E279-83A4-49B6-B48A-5A04EE0DD90E}" srcId="{53D3F46C-417E-43B2-ACF7-76DF2F78100B}" destId="{EFCA6C8F-92D8-454B-B6B4-1FC3F74D7FD8}" srcOrd="2" destOrd="0" parTransId="{E4CAC674-BA3E-4220-A89E-8AC4B3E6BF0C}" sibTransId="{A530703B-6C07-47E2-8FFB-2FFCD73D8AF0}"/>
    <dgm:cxn modelId="{AD6A0A1B-F06E-4A55-8415-8A54B1B6326C}" type="presOf" srcId="{EFCA6C8F-92D8-454B-B6B4-1FC3F74D7FD8}" destId="{D50B72C1-5049-43BD-85EA-55026406DDC7}" srcOrd="1" destOrd="0" presId="urn:microsoft.com/office/officeart/2005/8/layout/pyramid1"/>
    <dgm:cxn modelId="{0CFEE412-9EF4-49CC-899E-C03357737FFD}" type="presParOf" srcId="{FF7AD6FD-FE95-420E-99EB-F108DF6EB3A7}" destId="{22FBA0A8-0F13-4CA8-8054-C9B518210240}" srcOrd="0" destOrd="0" presId="urn:microsoft.com/office/officeart/2005/8/layout/pyramid1"/>
    <dgm:cxn modelId="{A6580F22-FA9E-4953-91AD-559B8C76E0AC}" type="presParOf" srcId="{22FBA0A8-0F13-4CA8-8054-C9B518210240}" destId="{4D6F8372-E22A-489D-89D8-2BDEA8A06005}" srcOrd="0" destOrd="0" presId="urn:microsoft.com/office/officeart/2005/8/layout/pyramid1"/>
    <dgm:cxn modelId="{722A78BF-9EF2-4D27-912F-E9DC6C96A90A}" type="presParOf" srcId="{22FBA0A8-0F13-4CA8-8054-C9B518210240}" destId="{DE70CCB7-0A49-4DB8-A93D-AC1E67C1EB38}" srcOrd="1" destOrd="0" presId="urn:microsoft.com/office/officeart/2005/8/layout/pyramid1"/>
    <dgm:cxn modelId="{F1863A64-A5E6-420C-8AFE-D4B4F302D630}" type="presParOf" srcId="{FF7AD6FD-FE95-420E-99EB-F108DF6EB3A7}" destId="{6767DC18-EA4A-4B3B-8A1C-7F286C08C358}" srcOrd="1" destOrd="0" presId="urn:microsoft.com/office/officeart/2005/8/layout/pyramid1"/>
    <dgm:cxn modelId="{1AAE9E25-0C02-4340-9413-0DF72FCC218E}" type="presParOf" srcId="{6767DC18-EA4A-4B3B-8A1C-7F286C08C358}" destId="{684E2742-E399-4D3A-B15C-175E39D5801E}" srcOrd="0" destOrd="0" presId="urn:microsoft.com/office/officeart/2005/8/layout/pyramid1"/>
    <dgm:cxn modelId="{3C3C31B2-3970-4DB8-AACF-BBF1B47F94F5}" type="presParOf" srcId="{6767DC18-EA4A-4B3B-8A1C-7F286C08C358}" destId="{22A02B6F-5D69-4E9B-B022-F45DD60E775D}" srcOrd="1" destOrd="0" presId="urn:microsoft.com/office/officeart/2005/8/layout/pyramid1"/>
    <dgm:cxn modelId="{6BEAC06F-C5CC-44F9-83D2-DDE97A75A163}" type="presParOf" srcId="{FF7AD6FD-FE95-420E-99EB-F108DF6EB3A7}" destId="{E14AB68C-B73C-447D-BC7C-EFEBE30AC20C}" srcOrd="2" destOrd="0" presId="urn:microsoft.com/office/officeart/2005/8/layout/pyramid1"/>
    <dgm:cxn modelId="{B2863417-9F6A-49B7-A578-E389B92087B4}" type="presParOf" srcId="{E14AB68C-B73C-447D-BC7C-EFEBE30AC20C}" destId="{60E53AEF-8F6B-4C7F-AB46-6EA5B6B96B32}" srcOrd="0" destOrd="0" presId="urn:microsoft.com/office/officeart/2005/8/layout/pyramid1"/>
    <dgm:cxn modelId="{DAE49C14-651E-4C39-9FA9-B51333774D29}" type="presParOf" srcId="{E14AB68C-B73C-447D-BC7C-EFEBE30AC20C}" destId="{D50B72C1-5049-43BD-85EA-55026406DDC7}" srcOrd="1" destOrd="0" presId="urn:microsoft.com/office/officeart/2005/8/layout/pyramid1"/>
    <dgm:cxn modelId="{39ADEEB1-A326-4914-A7BB-CDEF0610308A}" type="presParOf" srcId="{FF7AD6FD-FE95-420E-99EB-F108DF6EB3A7}" destId="{C1A0D902-60F8-4964-B92D-A8EE902452B1}" srcOrd="3" destOrd="0" presId="urn:microsoft.com/office/officeart/2005/8/layout/pyramid1"/>
    <dgm:cxn modelId="{96DCC38D-ADA6-4433-BD0D-FA308F3FB0E4}" type="presParOf" srcId="{C1A0D902-60F8-4964-B92D-A8EE902452B1}" destId="{B612A902-8D48-4611-8395-B56321552D94}" srcOrd="0" destOrd="0" presId="urn:microsoft.com/office/officeart/2005/8/layout/pyramid1"/>
    <dgm:cxn modelId="{4F6110AC-372F-4D27-8516-D6099E7E5466}" type="presParOf" srcId="{C1A0D902-60F8-4964-B92D-A8EE902452B1}" destId="{FA84F48A-4E1B-4F57-8979-E671B99D06A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F8372-E22A-489D-89D8-2BDEA8A06005}">
      <dsp:nvSpPr>
        <dsp:cNvPr id="0" name=""/>
        <dsp:cNvSpPr/>
      </dsp:nvSpPr>
      <dsp:spPr>
        <a:xfrm>
          <a:off x="3047999" y="0"/>
          <a:ext cx="2032000" cy="1354666"/>
        </a:xfrm>
        <a:prstGeom prst="trapezoid">
          <a:avLst>
            <a:gd name="adj" fmla="val 75000"/>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zh-CN" altLang="en-US" sz="3800" kern="1200" dirty="0" smtClean="0"/>
            <a:t>概念扩展</a:t>
          </a:r>
          <a:endParaRPr lang="zh-CN" altLang="en-US" sz="3800" kern="1200" dirty="0"/>
        </a:p>
      </dsp:txBody>
      <dsp:txXfrm>
        <a:off x="3047999" y="0"/>
        <a:ext cx="2032000" cy="1354666"/>
      </dsp:txXfrm>
    </dsp:sp>
    <dsp:sp modelId="{684E2742-E399-4D3A-B15C-175E39D5801E}">
      <dsp:nvSpPr>
        <dsp:cNvPr id="0" name=""/>
        <dsp:cNvSpPr/>
      </dsp:nvSpPr>
      <dsp:spPr>
        <a:xfrm>
          <a:off x="2032000" y="1354666"/>
          <a:ext cx="4064000" cy="1354666"/>
        </a:xfrm>
        <a:prstGeom prst="trapezoid">
          <a:avLst>
            <a:gd name="adj" fmla="val 75000"/>
          </a:avLst>
        </a:prstGeom>
        <a:solidFill>
          <a:schemeClr val="accent2">
            <a:shade val="50000"/>
            <a:hueOff val="430197"/>
            <a:satOff val="-35483"/>
            <a:lumOff val="287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zh-CN" altLang="en-US" sz="3800" kern="1200" dirty="0" smtClean="0"/>
            <a:t>脚踏实地</a:t>
          </a:r>
          <a:endParaRPr lang="zh-CN" altLang="en-US" sz="3800" kern="1200" dirty="0"/>
        </a:p>
      </dsp:txBody>
      <dsp:txXfrm>
        <a:off x="2743199" y="1354666"/>
        <a:ext cx="2641600" cy="1354666"/>
      </dsp:txXfrm>
    </dsp:sp>
    <dsp:sp modelId="{60E53AEF-8F6B-4C7F-AB46-6EA5B6B96B32}">
      <dsp:nvSpPr>
        <dsp:cNvPr id="0" name=""/>
        <dsp:cNvSpPr/>
      </dsp:nvSpPr>
      <dsp:spPr>
        <a:xfrm>
          <a:off x="1015999" y="2709333"/>
          <a:ext cx="6096000" cy="1354666"/>
        </a:xfrm>
        <a:prstGeom prst="trapezoid">
          <a:avLst>
            <a:gd name="adj" fmla="val 75000"/>
          </a:avLst>
        </a:prstGeom>
        <a:solidFill>
          <a:schemeClr val="accent2">
            <a:shade val="50000"/>
            <a:hueOff val="860393"/>
            <a:satOff val="-70965"/>
            <a:lumOff val="575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zh-CN" altLang="en-US" sz="3800" kern="1200" dirty="0" smtClean="0"/>
            <a:t>疯狂圈地</a:t>
          </a:r>
          <a:endParaRPr lang="zh-CN" altLang="en-US" sz="3800" kern="1200" dirty="0"/>
        </a:p>
      </dsp:txBody>
      <dsp:txXfrm>
        <a:off x="2082799" y="2709333"/>
        <a:ext cx="3962400" cy="1354666"/>
      </dsp:txXfrm>
    </dsp:sp>
    <dsp:sp modelId="{B612A902-8D48-4611-8395-B56321552D94}">
      <dsp:nvSpPr>
        <dsp:cNvPr id="0" name=""/>
        <dsp:cNvSpPr/>
      </dsp:nvSpPr>
      <dsp:spPr>
        <a:xfrm>
          <a:off x="0" y="4064000"/>
          <a:ext cx="8128000" cy="1354666"/>
        </a:xfrm>
        <a:prstGeom prst="trapezoid">
          <a:avLst>
            <a:gd name="adj" fmla="val 75000"/>
          </a:avLst>
        </a:prstGeom>
        <a:solidFill>
          <a:schemeClr val="accent2">
            <a:shade val="50000"/>
            <a:hueOff val="430197"/>
            <a:satOff val="-35483"/>
            <a:lumOff val="287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zh-CN" altLang="en-US" sz="3800" kern="1200" dirty="0" smtClean="0"/>
            <a:t>包装上市</a:t>
          </a:r>
          <a:endParaRPr lang="zh-CN" altLang="en-US" sz="3800" kern="1200" dirty="0"/>
        </a:p>
      </dsp:txBody>
      <dsp:txXfrm>
        <a:off x="1422399" y="4064000"/>
        <a:ext cx="5283200"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pPr/>
              <a:t>2019/4/16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pPr/>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a:t>
            </a:fld>
            <a:endParaRPr lang="zh-CN" altLang="en-US"/>
          </a:p>
        </p:txBody>
      </p:sp>
    </p:spTree>
    <p:extLst>
      <p:ext uri="{BB962C8B-B14F-4D97-AF65-F5344CB8AC3E}">
        <p14:creationId xmlns:p14="http://schemas.microsoft.com/office/powerpoint/2010/main" val="168765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17</a:t>
            </a:fld>
            <a:endParaRPr lang="zh-CN" altLang="en-US"/>
          </a:p>
        </p:txBody>
      </p:sp>
    </p:spTree>
    <p:extLst>
      <p:ext uri="{BB962C8B-B14F-4D97-AF65-F5344CB8AC3E}">
        <p14:creationId xmlns:p14="http://schemas.microsoft.com/office/powerpoint/2010/main" val="41965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19</a:t>
            </a:fld>
            <a:endParaRPr lang="zh-CN" altLang="en-US"/>
          </a:p>
        </p:txBody>
      </p:sp>
    </p:spTree>
    <p:extLst>
      <p:ext uri="{BB962C8B-B14F-4D97-AF65-F5344CB8AC3E}">
        <p14:creationId xmlns:p14="http://schemas.microsoft.com/office/powerpoint/2010/main" val="189638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21</a:t>
            </a:fld>
            <a:endParaRPr lang="zh-CN" altLang="en-US"/>
          </a:p>
        </p:txBody>
      </p:sp>
    </p:spTree>
    <p:extLst>
      <p:ext uri="{BB962C8B-B14F-4D97-AF65-F5344CB8AC3E}">
        <p14:creationId xmlns:p14="http://schemas.microsoft.com/office/powerpoint/2010/main" val="138764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28</a:t>
            </a:fld>
            <a:endParaRPr lang="zh-CN" altLang="en-US"/>
          </a:p>
        </p:txBody>
      </p:sp>
    </p:spTree>
    <p:extLst>
      <p:ext uri="{BB962C8B-B14F-4D97-AF65-F5344CB8AC3E}">
        <p14:creationId xmlns:p14="http://schemas.microsoft.com/office/powerpoint/2010/main" val="126935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4</a:t>
            </a:fld>
            <a:endParaRPr lang="zh-CN" altLang="en-US"/>
          </a:p>
        </p:txBody>
      </p:sp>
    </p:spTree>
    <p:extLst>
      <p:ext uri="{BB962C8B-B14F-4D97-AF65-F5344CB8AC3E}">
        <p14:creationId xmlns:p14="http://schemas.microsoft.com/office/powerpoint/2010/main" val="2765736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5</a:t>
            </a:fld>
            <a:endParaRPr lang="zh-CN" altLang="en-US"/>
          </a:p>
        </p:txBody>
      </p:sp>
    </p:spTree>
    <p:extLst>
      <p:ext uri="{BB962C8B-B14F-4D97-AF65-F5344CB8AC3E}">
        <p14:creationId xmlns:p14="http://schemas.microsoft.com/office/powerpoint/2010/main" val="414761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感觉那些块块有点喧宾夺主</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7</a:t>
            </a:fld>
            <a:endParaRPr lang="zh-CN" altLang="en-US"/>
          </a:p>
        </p:txBody>
      </p:sp>
    </p:spTree>
    <p:extLst>
      <p:ext uri="{BB962C8B-B14F-4D97-AF65-F5344CB8AC3E}">
        <p14:creationId xmlns:p14="http://schemas.microsoft.com/office/powerpoint/2010/main" val="54186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8</a:t>
            </a:fld>
            <a:endParaRPr lang="zh-CN" altLang="en-US"/>
          </a:p>
        </p:txBody>
      </p:sp>
    </p:spTree>
    <p:extLst>
      <p:ext uri="{BB962C8B-B14F-4D97-AF65-F5344CB8AC3E}">
        <p14:creationId xmlns:p14="http://schemas.microsoft.com/office/powerpoint/2010/main" val="115402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9</a:t>
            </a:fld>
            <a:endParaRPr lang="zh-CN" altLang="en-US"/>
          </a:p>
        </p:txBody>
      </p:sp>
    </p:spTree>
    <p:extLst>
      <p:ext uri="{BB962C8B-B14F-4D97-AF65-F5344CB8AC3E}">
        <p14:creationId xmlns:p14="http://schemas.microsoft.com/office/powerpoint/2010/main" val="1426046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10</a:t>
            </a:fld>
            <a:endParaRPr lang="zh-CN" altLang="en-US"/>
          </a:p>
        </p:txBody>
      </p:sp>
    </p:spTree>
    <p:extLst>
      <p:ext uri="{BB962C8B-B14F-4D97-AF65-F5344CB8AC3E}">
        <p14:creationId xmlns:p14="http://schemas.microsoft.com/office/powerpoint/2010/main" val="2912067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12</a:t>
            </a:fld>
            <a:endParaRPr lang="zh-CN" altLang="en-US"/>
          </a:p>
        </p:txBody>
      </p:sp>
    </p:spTree>
    <p:extLst>
      <p:ext uri="{BB962C8B-B14F-4D97-AF65-F5344CB8AC3E}">
        <p14:creationId xmlns:p14="http://schemas.microsoft.com/office/powerpoint/2010/main" val="102565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1" i="0" kern="1200" dirty="0">
                <a:solidFill>
                  <a:schemeClr val="tx1"/>
                </a:solidFill>
                <a:effectLst/>
                <a:latin typeface="+mn-lt"/>
                <a:ea typeface="+mn-ea"/>
                <a:cs typeface="+mn-cs"/>
              </a:rPr>
              <a:t>数据源</a:t>
            </a:r>
          </a:p>
          <a:p>
            <a:r>
              <a:rPr lang="zh-CN" altLang="en-US" sz="1000" b="1" i="0" kern="1200" dirty="0">
                <a:solidFill>
                  <a:schemeClr val="tx1"/>
                </a:solidFill>
                <a:effectLst/>
                <a:latin typeface="+mn-lt"/>
                <a:ea typeface="+mn-ea"/>
                <a:cs typeface="+mn-cs"/>
              </a:rPr>
              <a:t>国内文献</a:t>
            </a:r>
            <a:r>
              <a:rPr lang="zh-CN" altLang="en-US" sz="1000" b="0" i="0" kern="1200" dirty="0">
                <a:solidFill>
                  <a:schemeClr val="tx1"/>
                </a:solidFill>
                <a:effectLst/>
                <a:latin typeface="+mn-lt"/>
                <a:ea typeface="+mn-ea"/>
                <a:cs typeface="+mn-cs"/>
              </a:rPr>
              <a:t>，选择硕博学位论文和</a:t>
            </a:r>
            <a:r>
              <a:rPr lang="en-US" altLang="zh-CN" sz="1000" b="0" i="0" kern="1200" dirty="0">
                <a:solidFill>
                  <a:schemeClr val="tx1"/>
                </a:solidFill>
                <a:effectLst/>
                <a:latin typeface="+mn-lt"/>
                <a:ea typeface="+mn-ea"/>
                <a:cs typeface="+mn-cs"/>
              </a:rPr>
              <a:t>SCI</a:t>
            </a:r>
            <a:r>
              <a:rPr lang="zh-CN" altLang="en-US" sz="1000" b="0" i="0" kern="1200" dirty="0">
                <a:solidFill>
                  <a:schemeClr val="tx1"/>
                </a:solidFill>
                <a:effectLst/>
                <a:latin typeface="+mn-lt"/>
                <a:ea typeface="+mn-ea"/>
                <a:cs typeface="+mn-cs"/>
              </a:rPr>
              <a:t>来源期刊、</a:t>
            </a:r>
            <a:r>
              <a:rPr lang="en-US" altLang="zh-CN" sz="1000" b="0" i="0" kern="1200" dirty="0">
                <a:solidFill>
                  <a:schemeClr val="tx1"/>
                </a:solidFill>
                <a:effectLst/>
                <a:latin typeface="+mn-lt"/>
                <a:ea typeface="+mn-ea"/>
                <a:cs typeface="+mn-cs"/>
              </a:rPr>
              <a:t>EI</a:t>
            </a:r>
            <a:r>
              <a:rPr lang="zh-CN" altLang="en-US" sz="1000" b="0" i="0" kern="1200" dirty="0">
                <a:solidFill>
                  <a:schemeClr val="tx1"/>
                </a:solidFill>
                <a:effectLst/>
                <a:latin typeface="+mn-lt"/>
                <a:ea typeface="+mn-ea"/>
                <a:cs typeface="+mn-cs"/>
              </a:rPr>
              <a:t>期刊、核心期刊、</a:t>
            </a:r>
            <a:r>
              <a:rPr lang="en-US" altLang="zh-CN" sz="1000" b="0" i="0" kern="1200" dirty="0">
                <a:solidFill>
                  <a:schemeClr val="tx1"/>
                </a:solidFill>
                <a:effectLst/>
                <a:latin typeface="+mn-lt"/>
                <a:ea typeface="+mn-ea"/>
                <a:cs typeface="+mn-cs"/>
              </a:rPr>
              <a:t>CSSCI</a:t>
            </a:r>
            <a:r>
              <a:rPr lang="zh-CN" altLang="en-US" sz="1000" b="0" i="0" kern="1200" dirty="0">
                <a:solidFill>
                  <a:schemeClr val="tx1"/>
                </a:solidFill>
                <a:effectLst/>
                <a:latin typeface="+mn-lt"/>
                <a:ea typeface="+mn-ea"/>
                <a:cs typeface="+mn-cs"/>
              </a:rPr>
              <a:t>期刊、</a:t>
            </a:r>
            <a:r>
              <a:rPr lang="en-US" altLang="zh-CN" sz="1000" b="0" i="0" kern="1200" dirty="0">
                <a:solidFill>
                  <a:schemeClr val="tx1"/>
                </a:solidFill>
                <a:effectLst/>
                <a:latin typeface="+mn-lt"/>
                <a:ea typeface="+mn-ea"/>
                <a:cs typeface="+mn-cs"/>
              </a:rPr>
              <a:t>CSCD</a:t>
            </a:r>
            <a:r>
              <a:rPr lang="zh-CN" altLang="en-US" sz="1000" b="0" i="0" kern="1200" dirty="0">
                <a:solidFill>
                  <a:schemeClr val="tx1"/>
                </a:solidFill>
                <a:effectLst/>
                <a:latin typeface="+mn-lt"/>
                <a:ea typeface="+mn-ea"/>
                <a:cs typeface="+mn-cs"/>
              </a:rPr>
              <a:t>期刊，结合人工筛选，截止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a:t>
            </a:r>
            <a:r>
              <a:rPr lang="en-US" altLang="zh-CN" sz="1000" b="0" i="0" kern="1200" dirty="0">
                <a:solidFill>
                  <a:schemeClr val="tx1"/>
                </a:solidFill>
                <a:effectLst/>
                <a:latin typeface="+mn-lt"/>
                <a:ea typeface="+mn-ea"/>
                <a:cs typeface="+mn-cs"/>
              </a:rPr>
              <a:t>1019</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2014</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r>
              <a:rPr lang="zh-CN" altLang="en-US" sz="1000" b="1" i="0" kern="1200" dirty="0">
                <a:solidFill>
                  <a:schemeClr val="tx1"/>
                </a:solidFill>
                <a:effectLst/>
                <a:latin typeface="+mn-lt"/>
                <a:ea typeface="+mn-ea"/>
                <a:cs typeface="+mn-cs"/>
              </a:rPr>
              <a:t>国际文献</a:t>
            </a:r>
            <a:endParaRPr lang="zh-CN" altLang="en-US" sz="1000" b="0" i="0" kern="1200" dirty="0">
              <a:solidFill>
                <a:schemeClr val="tx1"/>
              </a:solidFill>
              <a:effectLst/>
              <a:latin typeface="+mn-lt"/>
              <a:ea typeface="+mn-ea"/>
              <a:cs typeface="+mn-cs"/>
            </a:endParaRPr>
          </a:p>
          <a:p>
            <a:r>
              <a:rPr lang="zh-CN" altLang="en-US" sz="1000" b="0" i="0" kern="1200" dirty="0">
                <a:solidFill>
                  <a:schemeClr val="tx1"/>
                </a:solidFill>
                <a:effectLst/>
                <a:latin typeface="+mn-lt"/>
                <a:ea typeface="+mn-ea"/>
                <a:cs typeface="+mn-cs"/>
              </a:rPr>
              <a:t>在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平台上，以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核心文献为数据源，检索 </a:t>
            </a:r>
            <a:r>
              <a:rPr lang="en-US" altLang="zh-CN" sz="1000" b="0" i="0" kern="1200" dirty="0">
                <a:solidFill>
                  <a:schemeClr val="tx1"/>
                </a:solidFill>
                <a:effectLst/>
                <a:latin typeface="+mn-lt"/>
                <a:ea typeface="+mn-ea"/>
                <a:cs typeface="+mn-cs"/>
              </a:rPr>
              <a:t>blockchain </a:t>
            </a:r>
            <a:r>
              <a:rPr lang="zh-CN" altLang="en-US" sz="1000" b="0" i="0" kern="1200" dirty="0">
                <a:solidFill>
                  <a:schemeClr val="tx1"/>
                </a:solidFill>
                <a:effectLst/>
                <a:latin typeface="+mn-lt"/>
                <a:ea typeface="+mn-ea"/>
                <a:cs typeface="+mn-cs"/>
              </a:rPr>
              <a:t>主题词，截止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 </a:t>
            </a:r>
            <a:r>
              <a:rPr lang="en-US" altLang="zh-CN" sz="1000" b="0" i="0" kern="1200" dirty="0">
                <a:solidFill>
                  <a:schemeClr val="tx1"/>
                </a:solidFill>
                <a:effectLst/>
                <a:latin typeface="+mn-lt"/>
                <a:ea typeface="+mn-ea"/>
                <a:cs typeface="+mn-cs"/>
              </a:rPr>
              <a:t>1942 </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2013</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13</a:t>
            </a:fld>
            <a:endParaRPr lang="zh-CN" altLang="en-US"/>
          </a:p>
        </p:txBody>
      </p:sp>
    </p:spTree>
    <p:extLst>
      <p:ext uri="{BB962C8B-B14F-4D97-AF65-F5344CB8AC3E}">
        <p14:creationId xmlns:p14="http://schemas.microsoft.com/office/powerpoint/2010/main" val="71869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1492A617-BEB1-4D9B-B74B-0CF50F146FB8}"/>
              </a:ext>
            </a:extLst>
          </p:cNvPr>
          <p:cNvSpPr/>
          <p:nvPr userDrawn="1"/>
        </p:nvSpPr>
        <p:spPr>
          <a:xfrm>
            <a:off x="0" y="0"/>
            <a:ext cx="12192000" cy="6858000"/>
          </a:xfrm>
          <a:prstGeom prst="rect">
            <a:avLst/>
          </a:prstGeom>
          <a:gradFill flip="none" rotWithShape="1">
            <a:gsLst>
              <a:gs pos="0">
                <a:srgbClr val="11193B"/>
              </a:gs>
              <a:gs pos="99000">
                <a:srgbClr val="08071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a:extLst>
              <a:ext uri="{FF2B5EF4-FFF2-40B4-BE49-F238E27FC236}">
                <a16:creationId xmlns="" xmlns:a16="http://schemas.microsoft.com/office/drawing/2014/main" id="{2B30C0FB-E748-487F-B7A5-8CCF58DDB98B}"/>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t="28182" r="9044" b="13030"/>
          <a:stretch>
            <a:fillRect/>
          </a:stretch>
        </p:blipFill>
        <p:spPr>
          <a:xfrm>
            <a:off x="2481263" y="1151166"/>
            <a:ext cx="6653212" cy="2421616"/>
          </a:xfrm>
          <a:custGeom>
            <a:avLst/>
            <a:gdLst>
              <a:gd name="connsiteX0" fmla="*/ 0 w 2538413"/>
              <a:gd name="connsiteY0" fmla="*/ 0 h 923925"/>
              <a:gd name="connsiteX1" fmla="*/ 2538413 w 2538413"/>
              <a:gd name="connsiteY1" fmla="*/ 0 h 923925"/>
              <a:gd name="connsiteX2" fmla="*/ 2538413 w 2538413"/>
              <a:gd name="connsiteY2" fmla="*/ 723899 h 923925"/>
              <a:gd name="connsiteX3" fmla="*/ 661988 w 2538413"/>
              <a:gd name="connsiteY3" fmla="*/ 723899 h 923925"/>
              <a:gd name="connsiteX4" fmla="*/ 661988 w 2538413"/>
              <a:gd name="connsiteY4" fmla="*/ 923925 h 923925"/>
              <a:gd name="connsiteX5" fmla="*/ 0 w 2538413"/>
              <a:gd name="connsiteY5"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413" h="923925">
                <a:moveTo>
                  <a:pt x="0" y="0"/>
                </a:moveTo>
                <a:lnTo>
                  <a:pt x="2538413" y="0"/>
                </a:lnTo>
                <a:lnTo>
                  <a:pt x="2538413" y="723899"/>
                </a:lnTo>
                <a:lnTo>
                  <a:pt x="661988" y="723899"/>
                </a:lnTo>
                <a:lnTo>
                  <a:pt x="661988" y="923925"/>
                </a:lnTo>
                <a:lnTo>
                  <a:pt x="0" y="923925"/>
                </a:lnTo>
                <a:close/>
              </a:path>
            </a:pathLst>
          </a:custGeom>
        </p:spPr>
      </p:pic>
      <p:sp>
        <p:nvSpPr>
          <p:cNvPr id="8" name="副标题 2">
            <a:extLst>
              <a:ext uri="{FF2B5EF4-FFF2-40B4-BE49-F238E27FC236}">
                <a16:creationId xmlns="" xmlns:a16="http://schemas.microsoft.com/office/drawing/2014/main" id="{61347653-9498-4924-8744-8F66B537142F}"/>
              </a:ext>
            </a:extLst>
          </p:cNvPr>
          <p:cNvSpPr>
            <a:spLocks noGrp="1"/>
          </p:cNvSpPr>
          <p:nvPr>
            <p:ph type="subTitle" idx="1"/>
          </p:nvPr>
        </p:nvSpPr>
        <p:spPr>
          <a:xfrm>
            <a:off x="3535680" y="3825648"/>
            <a:ext cx="550164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 name="标题 1">
            <a:extLst>
              <a:ext uri="{FF2B5EF4-FFF2-40B4-BE49-F238E27FC236}">
                <a16:creationId xmlns="" xmlns:a16="http://schemas.microsoft.com/office/drawing/2014/main" id="{8D7758AD-2B34-470D-84F2-B2302C9ED255}"/>
              </a:ext>
            </a:extLst>
          </p:cNvPr>
          <p:cNvSpPr>
            <a:spLocks noGrp="1"/>
          </p:cNvSpPr>
          <p:nvPr>
            <p:ph type="ctrTitle"/>
          </p:nvPr>
        </p:nvSpPr>
        <p:spPr>
          <a:xfrm>
            <a:off x="3535680" y="2661647"/>
            <a:ext cx="5501640" cy="1130210"/>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0" name="文本占位符 13">
            <a:extLst>
              <a:ext uri="{FF2B5EF4-FFF2-40B4-BE49-F238E27FC236}">
                <a16:creationId xmlns="" xmlns:a16="http://schemas.microsoft.com/office/drawing/2014/main" id="{317B18F8-80D6-49D4-8D90-B485DAC98663}"/>
              </a:ext>
            </a:extLst>
          </p:cNvPr>
          <p:cNvSpPr>
            <a:spLocks noGrp="1"/>
          </p:cNvSpPr>
          <p:nvPr>
            <p:ph type="body" sz="quarter" idx="10" hasCustomPrompt="1"/>
          </p:nvPr>
        </p:nvSpPr>
        <p:spPr>
          <a:xfrm>
            <a:off x="3535680" y="4752910"/>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 xmlns:a16="http://schemas.microsoft.com/office/drawing/2014/main" id="{6967EF00-FDBB-48C8-9231-D67319070EBE}"/>
              </a:ext>
            </a:extLst>
          </p:cNvPr>
          <p:cNvSpPr>
            <a:spLocks noGrp="1"/>
          </p:cNvSpPr>
          <p:nvPr>
            <p:ph type="body" sz="quarter" idx="11" hasCustomPrompt="1"/>
          </p:nvPr>
        </p:nvSpPr>
        <p:spPr>
          <a:xfrm>
            <a:off x="3535680" y="5049181"/>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06F8D756-6629-416C-9099-55DDAA753E5A}"/>
              </a:ext>
            </a:extLst>
          </p:cNvPr>
          <p:cNvSpPr/>
          <p:nvPr userDrawn="1"/>
        </p:nvSpPr>
        <p:spPr>
          <a:xfrm>
            <a:off x="0" y="0"/>
            <a:ext cx="12192000" cy="6858000"/>
          </a:xfrm>
          <a:prstGeom prst="rect">
            <a:avLst/>
          </a:prstGeom>
          <a:blipFill dpi="0" rotWithShape="1">
            <a:blip r:embed="rId2" cstate="print"/>
            <a:srcRect/>
            <a:stretch>
              <a:fillRect l="-7692" r="-76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 xmlns:a16="http://schemas.microsoft.com/office/drawing/2014/main" id="{A8633AE2-E58B-4A82-A7BD-549205F99953}"/>
              </a:ext>
            </a:extLst>
          </p:cNvPr>
          <p:cNvSpPr/>
          <p:nvPr userDrawn="1"/>
        </p:nvSpPr>
        <p:spPr>
          <a:xfrm>
            <a:off x="0" y="0"/>
            <a:ext cx="12192000" cy="68580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 xmlns:a16="http://schemas.microsoft.com/office/drawing/2014/main" id="{EEF6CD13-7505-42D3-9894-B4B609992345}"/>
              </a:ext>
            </a:extLst>
          </p:cNvPr>
          <p:cNvSpPr>
            <a:spLocks noGrp="1"/>
          </p:cNvSpPr>
          <p:nvPr>
            <p:ph type="title"/>
          </p:nvPr>
        </p:nvSpPr>
        <p:spPr>
          <a:xfrm>
            <a:off x="675699" y="20764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a:extLst>
              <a:ext uri="{FF2B5EF4-FFF2-40B4-BE49-F238E27FC236}">
                <a16:creationId xmlns="" xmlns:a16="http://schemas.microsoft.com/office/drawing/2014/main" id="{E39C10C6-4B9A-4F0C-A2B8-653C0857FA3B}"/>
              </a:ext>
            </a:extLst>
          </p:cNvPr>
          <p:cNvSpPr>
            <a:spLocks noGrp="1"/>
          </p:cNvSpPr>
          <p:nvPr>
            <p:ph type="body" idx="1"/>
          </p:nvPr>
        </p:nvSpPr>
        <p:spPr>
          <a:xfrm>
            <a:off x="676815" y="32194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 xmlns:a16="http://schemas.microsoft.com/office/drawing/2014/main" id="{DEF355A6-2A8B-4A29-91E4-CDD810F74F15}"/>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2019/4/16</a:t>
            </a:fld>
            <a:endParaRPr lang="zh-CN" altLang="en-US"/>
          </a:p>
        </p:txBody>
      </p:sp>
      <p:sp>
        <p:nvSpPr>
          <p:cNvPr id="11" name="页脚占位符 3">
            <a:extLst>
              <a:ext uri="{FF2B5EF4-FFF2-40B4-BE49-F238E27FC236}">
                <a16:creationId xmlns="" xmlns:a16="http://schemas.microsoft.com/office/drawing/2014/main" id="{A0846CBB-F809-4C90-80C9-3F29EBA7CFA5}"/>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 xmlns:a16="http://schemas.microsoft.com/office/drawing/2014/main" id="{99F46AAC-2364-4F9E-ABFB-F7A5EF7E8E9D}"/>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 xmlns:a16="http://schemas.microsoft.com/office/drawing/2014/main" id="{AB01F056-9885-41E2-AF6A-78CFBEBD8E6A}"/>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 xmlns:a16="http://schemas.microsoft.com/office/drawing/2014/main" id="{5A45E709-E0D4-42F1-9B03-0A99B626AF1C}"/>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 xmlns:a16="http://schemas.microsoft.com/office/drawing/2014/main" id="{06B44CD6-B9BD-4F54-97CB-A1363CC86BB1}"/>
              </a:ext>
            </a:extLst>
          </p:cNvPr>
          <p:cNvSpPr>
            <a:spLocks noGrp="1"/>
          </p:cNvSpPr>
          <p:nvPr>
            <p:ph type="dt" sz="half" idx="10"/>
          </p:nvPr>
        </p:nvSpPr>
        <p:spPr/>
        <p:txBody>
          <a:bodyPr/>
          <a:lstStyle/>
          <a:p>
            <a:fld id="{6489D9C7-5DC6-4263-87FF-7C99F6FB63C3}" type="datetime1">
              <a:rPr lang="zh-CN" altLang="en-US" smtClean="0"/>
              <a:pPr/>
              <a:t>2019/4/16</a:t>
            </a:fld>
            <a:endParaRPr lang="zh-CN" altLang="en-US"/>
          </a:p>
        </p:txBody>
      </p:sp>
      <p:sp>
        <p:nvSpPr>
          <p:cNvPr id="4" name="页脚占位符 3">
            <a:extLst>
              <a:ext uri="{FF2B5EF4-FFF2-40B4-BE49-F238E27FC236}">
                <a16:creationId xmlns="" xmlns:a16="http://schemas.microsoft.com/office/drawing/2014/main" id="{27E2256A-E844-48D8-8371-FD7F1E8A19A2}"/>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 xmlns:a16="http://schemas.microsoft.com/office/drawing/2014/main" id="{E2CD5FF6-47E7-465E-9A7B-843B65561CF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6A6DF8A2-3C1C-4414-ABB1-2D671604AD0A}"/>
              </a:ext>
            </a:extLst>
          </p:cNvPr>
          <p:cNvSpPr/>
          <p:nvPr userDrawn="1"/>
        </p:nvSpPr>
        <p:spPr>
          <a:xfrm>
            <a:off x="0" y="2809875"/>
            <a:ext cx="12192000" cy="1866900"/>
          </a:xfrm>
          <a:prstGeom prst="rect">
            <a:avLst/>
          </a:prstGeom>
          <a:blipFill dpi="0" rotWithShape="1">
            <a:blip r:embed="rId2" cstate="print"/>
            <a:srcRect/>
            <a:stretch>
              <a:fillRect t="-109927" b="-1084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CF42FD8F-AF57-4816-A72A-E6D0B2FF6FC6}"/>
              </a:ext>
            </a:extLst>
          </p:cNvPr>
          <p:cNvSpPr/>
          <p:nvPr userDrawn="1"/>
        </p:nvSpPr>
        <p:spPr>
          <a:xfrm>
            <a:off x="0" y="2809875"/>
            <a:ext cx="12192000" cy="18669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 xmlns:a16="http://schemas.microsoft.com/office/drawing/2014/main" id="{D4326D4B-BC14-4BC1-9ABE-5065B8400DE1}"/>
              </a:ext>
            </a:extLst>
          </p:cNvPr>
          <p:cNvSpPr>
            <a:spLocks noGrp="1"/>
          </p:cNvSpPr>
          <p:nvPr>
            <p:ph type="ctrTitle" hasCustomPrompt="1"/>
          </p:nvPr>
        </p:nvSpPr>
        <p:spPr>
          <a:xfrm>
            <a:off x="3382962" y="817885"/>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9" name="文本占位符 62">
            <a:extLst>
              <a:ext uri="{FF2B5EF4-FFF2-40B4-BE49-F238E27FC236}">
                <a16:creationId xmlns="" xmlns:a16="http://schemas.microsoft.com/office/drawing/2014/main" id="{BDE54966-4100-4D29-98D6-A3E675A868A2}"/>
              </a:ext>
            </a:extLst>
          </p:cNvPr>
          <p:cNvSpPr>
            <a:spLocks noGrp="1"/>
          </p:cNvSpPr>
          <p:nvPr>
            <p:ph type="body" sz="quarter" idx="18" hasCustomPrompt="1"/>
          </p:nvPr>
        </p:nvSpPr>
        <p:spPr>
          <a:xfrm>
            <a:off x="3382962" y="5417736"/>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1" name="文本占位符 13">
            <a:extLst>
              <a:ext uri="{FF2B5EF4-FFF2-40B4-BE49-F238E27FC236}">
                <a16:creationId xmlns="" xmlns:a16="http://schemas.microsoft.com/office/drawing/2014/main" id="{503C8074-CE5D-45B5-8FFA-FA2D1F4EB264}"/>
              </a:ext>
            </a:extLst>
          </p:cNvPr>
          <p:cNvSpPr>
            <a:spLocks noGrp="1"/>
          </p:cNvSpPr>
          <p:nvPr>
            <p:ph type="body" sz="quarter" idx="10" hasCustomPrompt="1"/>
          </p:nvPr>
        </p:nvSpPr>
        <p:spPr>
          <a:xfrm>
            <a:off x="3382963" y="5121465"/>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 xmlns:a16="http://schemas.microsoft.com/office/drawing/2014/main" id="{40B5F4EA-42C8-413D-A686-353FD2B487B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 xmlns:a16="http://schemas.microsoft.com/office/drawing/2014/main" id="{6713513A-9567-4B05-B10B-BED19007CC75}"/>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1" name="日期占位符 3">
            <a:extLst>
              <a:ext uri="{FF2B5EF4-FFF2-40B4-BE49-F238E27FC236}">
                <a16:creationId xmlns="" xmlns:a16="http://schemas.microsoft.com/office/drawing/2014/main" id="{4DECF1BC-A154-4829-A432-D166EA9BD2E8}"/>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2019/4/16</a:t>
            </a:fld>
            <a:endParaRPr lang="zh-CN" altLang="en-US"/>
          </a:p>
        </p:txBody>
      </p:sp>
      <p:sp>
        <p:nvSpPr>
          <p:cNvPr id="12" name="页脚占位符 4">
            <a:extLst>
              <a:ext uri="{FF2B5EF4-FFF2-40B4-BE49-F238E27FC236}">
                <a16:creationId xmlns="" xmlns:a16="http://schemas.microsoft.com/office/drawing/2014/main" id="{0D62417E-827E-4D82-87D6-42119D626C87}"/>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 xmlns:a16="http://schemas.microsoft.com/office/drawing/2014/main" id="{E80526B1-F063-46FC-88BD-68E3EEC99ED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hemeOverride" Target="../theme/themeOverride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10.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hemeOverride" Target="../theme/themeOverride14.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1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svg"/><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3.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hemeOverride" Target="../theme/themeOverride17.xml"/><Relationship Id="rId4" Type="http://schemas.openxmlformats.org/officeDocument/2006/relationships/image" Target="../media/image3.png"/><Relationship Id="rId9" Type="http://schemas.openxmlformats.org/officeDocument/2006/relationships/image" Target="../media/image7.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a:t>
            </a:fld>
            <a:endParaRPr lang="zh-CN" altLang="en-US">
              <a:cs typeface="+mn-ea"/>
              <a:sym typeface="+mn-lt"/>
            </a:endParaRPr>
          </a:p>
        </p:txBody>
      </p:sp>
      <p:sp>
        <p:nvSpPr>
          <p:cNvPr id="4" name="矩形 3">
            <a:extLst>
              <a:ext uri="{FF2B5EF4-FFF2-40B4-BE49-F238E27FC236}">
                <a16:creationId xmlns="" xmlns:a16="http://schemas.microsoft.com/office/drawing/2014/main" id="{3056E354-F9D2-4055-B74C-688A680D3D5B}"/>
              </a:ext>
            </a:extLst>
          </p:cNvPr>
          <p:cNvSpPr/>
          <p:nvPr/>
        </p:nvSpPr>
        <p:spPr>
          <a:xfrm>
            <a:off x="0" y="2653124"/>
            <a:ext cx="12192000" cy="1899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标题 4">
            <a:extLst>
              <a:ext uri="{FF2B5EF4-FFF2-40B4-BE49-F238E27FC236}">
                <a16:creationId xmlns="" xmlns:a16="http://schemas.microsoft.com/office/drawing/2014/main" id="{E65B4888-DF6D-4095-9092-BC8F4B0A541C}"/>
              </a:ext>
            </a:extLst>
          </p:cNvPr>
          <p:cNvSpPr txBox="1">
            <a:spLocks/>
          </p:cNvSpPr>
          <p:nvPr/>
        </p:nvSpPr>
        <p:spPr>
          <a:xfrm>
            <a:off x="1799783" y="2891248"/>
            <a:ext cx="8203925" cy="895350"/>
          </a:xfrm>
          <a:prstGeom prst="rect">
            <a:avLst/>
          </a:prstGeom>
        </p:spPr>
        <p:txBody>
          <a:bodyPr vert="horz" lIns="91440" tIns="45720" rIns="91440" bIns="45720" rtlCol="0" anchor="b">
            <a:noAutofit/>
          </a:bodyPr>
          <a:lstStyle/>
          <a:p>
            <a:pPr marL="0" marR="0" lvl="0" indent="0" algn="ctr" defTabSz="914354" rtl="0" eaLnBrk="1" fontAlgn="auto" latinLnBrk="0" hangingPunct="1">
              <a:lnSpc>
                <a:spcPct val="90000"/>
              </a:lnSpc>
              <a:spcBef>
                <a:spcPct val="0"/>
              </a:spcBef>
              <a:spcAft>
                <a:spcPts val="0"/>
              </a:spcAft>
              <a:buClrTx/>
              <a:buSzTx/>
              <a:buFontTx/>
              <a:buNone/>
              <a:tabLst/>
              <a:defRPr/>
            </a:pPr>
            <a:r>
              <a:rPr kumimoji="1" lang="zh-CN" altLang="en-US" sz="5400" b="1" i="0" u="none" strike="noStrike" kern="1200" cap="none" spc="0" normalizeH="0" baseline="0" noProof="0" dirty="0" smtClean="0">
                <a:ln>
                  <a:noFill/>
                </a:ln>
                <a:solidFill>
                  <a:srgbClr val="182452"/>
                </a:solidFill>
                <a:effectLst/>
                <a:uLnTx/>
                <a:uFillTx/>
                <a:latin typeface="+mn-lt"/>
                <a:ea typeface="+mn-ea"/>
                <a:cs typeface="+mn-ea"/>
                <a:sym typeface="+mn-lt"/>
              </a:rPr>
              <a:t>区块链投资防骗指南</a:t>
            </a:r>
            <a:endParaRPr kumimoji="1" lang="zh-CN" altLang="en-US" sz="5400" b="1" i="0" u="none" strike="noStrike" kern="1200" cap="none" spc="0" normalizeH="0" baseline="0" noProof="0" dirty="0">
              <a:ln>
                <a:noFill/>
              </a:ln>
              <a:solidFill>
                <a:srgbClr val="182452"/>
              </a:solidFill>
              <a:effectLst/>
              <a:uLnTx/>
              <a:uFillTx/>
              <a:latin typeface="+mn-lt"/>
              <a:ea typeface="+mn-ea"/>
              <a:cs typeface="+mn-ea"/>
              <a:sym typeface="+mn-lt"/>
            </a:endParaRPr>
          </a:p>
        </p:txBody>
      </p:sp>
      <p:sp>
        <p:nvSpPr>
          <p:cNvPr id="8" name="TextBox 7"/>
          <p:cNvSpPr txBox="1"/>
          <p:nvPr/>
        </p:nvSpPr>
        <p:spPr>
          <a:xfrm>
            <a:off x="3608445" y="3924300"/>
            <a:ext cx="4557658" cy="369332"/>
          </a:xfrm>
          <a:prstGeom prst="rect">
            <a:avLst/>
          </a:prstGeom>
          <a:noFill/>
        </p:spPr>
        <p:txBody>
          <a:bodyPr wrap="none" rtlCol="0">
            <a:spAutoFit/>
          </a:bodyPr>
          <a:lstStyle/>
          <a:p>
            <a:r>
              <a:rPr lang="zh-CN" altLang="en-US" b="1" dirty="0" smtClean="0">
                <a:solidFill>
                  <a:srgbClr val="182554"/>
                </a:solidFill>
              </a:rPr>
              <a:t>项目成员：刘宇旸  朱婧  何涛  钟</a:t>
            </a:r>
            <a:r>
              <a:rPr lang="zh-CN" altLang="en-US" b="1" dirty="0" smtClean="0">
                <a:solidFill>
                  <a:srgbClr val="182554"/>
                </a:solidFill>
              </a:rPr>
              <a:t>蓉 王赓劼</a:t>
            </a:r>
            <a:endParaRPr lang="zh-CN" altLang="en-US" b="1" dirty="0">
              <a:solidFill>
                <a:srgbClr val="182554"/>
              </a:solidFill>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794" y="2488501"/>
            <a:ext cx="2226040" cy="2226040"/>
          </a:xfrm>
          <a:prstGeom prst="rect">
            <a:avLst/>
          </a:prstGeom>
        </p:spPr>
      </p:pic>
      <p:pic>
        <p:nvPicPr>
          <p:cNvPr id="7" name="图形 6" descr="女学生">
            <a:extLst>
              <a:ext uri="{FF2B5EF4-FFF2-40B4-BE49-F238E27FC236}">
                <a16:creationId xmlns="" xmlns:a16="http://schemas.microsoft.com/office/drawing/2014/main" id="{22E57231-6D93-9E4F-81C5-93A67C62FF7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199689"/>
            <a:ext cx="2381303" cy="2381303"/>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2493655" y="2828553"/>
            <a:ext cx="3307405" cy="14511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看起来区块链产业应用是未来发展的方向</a:t>
            </a:r>
            <a:endParaRPr lang="zh-CN" altLang="en-US" sz="2000" dirty="0">
              <a:cs typeface="+mn-ea"/>
            </a:endParaRPr>
          </a:p>
        </p:txBody>
      </p:sp>
      <p:sp>
        <p:nvSpPr>
          <p:cNvPr id="13" name="线形标注 1 12">
            <a:extLst>
              <a:ext uri="{FF2B5EF4-FFF2-40B4-BE49-F238E27FC236}">
                <a16:creationId xmlns="" xmlns:a16="http://schemas.microsoft.com/office/drawing/2014/main" id="{A12DB925-7D6C-F14E-9FCE-CB423B3C9BE3}"/>
              </a:ext>
            </a:extLst>
          </p:cNvPr>
          <p:cNvSpPr/>
          <p:nvPr/>
        </p:nvSpPr>
        <p:spPr>
          <a:xfrm>
            <a:off x="5593377" y="520598"/>
            <a:ext cx="3741123"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炒币在国内已经全面禁止了，那些以发币和</a:t>
            </a:r>
            <a:r>
              <a:rPr lang="en-US" altLang="zh-CN" sz="2000" dirty="0">
                <a:cs typeface="+mn-ea"/>
                <a:sym typeface="+mn-lt"/>
              </a:rPr>
              <a:t>ICO</a:t>
            </a:r>
            <a:r>
              <a:rPr lang="zh-CN" altLang="en-US" sz="2000" dirty="0">
                <a:cs typeface="+mn-ea"/>
                <a:sym typeface="+mn-lt"/>
              </a:rPr>
              <a:t>为目的的公司都被强令关闭。</a:t>
            </a: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5562599" y="4787656"/>
            <a:ext cx="3739227"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是的，然而区块链产业还不成熟，投资之前要先把区块链行业的发展情况摸清楚</a:t>
            </a: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4447696"/>
            <a:ext cx="2381303" cy="2381303"/>
          </a:xfrm>
          <a:prstGeom prst="rect">
            <a:avLst/>
          </a:prstGeom>
        </p:spPr>
      </p:pic>
    </p:spTree>
    <p:extLst>
      <p:ext uri="{BB962C8B-B14F-4D97-AF65-F5344CB8AC3E}">
        <p14:creationId xmlns:p14="http://schemas.microsoft.com/office/powerpoint/2010/main" val="1670993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DBC78463-B726-4BA8-A0EC-530DF6B737E8}"/>
              </a:ext>
            </a:extLst>
          </p:cNvPr>
          <p:cNvSpPr>
            <a:spLocks noGrp="1"/>
          </p:cNvSpPr>
          <p:nvPr>
            <p:ph type="title"/>
          </p:nvPr>
        </p:nvSpPr>
        <p:spPr>
          <a:xfrm>
            <a:off x="675699" y="2076450"/>
            <a:ext cx="8363798" cy="895350"/>
          </a:xfrm>
        </p:spPr>
        <p:txBody>
          <a:bodyPr>
            <a:noAutofit/>
          </a:bodyPr>
          <a:lstStyle/>
          <a:p>
            <a:pPr>
              <a:lnSpc>
                <a:spcPct val="110000"/>
              </a:lnSpc>
            </a:pPr>
            <a:r>
              <a:rPr lang="zh-CN" altLang="en-US" sz="5400" dirty="0">
                <a:solidFill>
                  <a:schemeClr val="bg1"/>
                </a:solidFill>
                <a:latin typeface="+mn-lt"/>
                <a:ea typeface="+mn-ea"/>
                <a:cs typeface="+mn-ea"/>
                <a:sym typeface="+mn-lt"/>
              </a:rPr>
              <a:t>区块链行业应用分析</a:t>
            </a:r>
          </a:p>
        </p:txBody>
      </p:sp>
      <p:sp>
        <p:nvSpPr>
          <p:cNvPr id="3" name="灯片编号占位符 2">
            <a:extLst>
              <a:ext uri="{FF2B5EF4-FFF2-40B4-BE49-F238E27FC236}">
                <a16:creationId xmlns="" xmlns:a16="http://schemas.microsoft.com/office/drawing/2014/main" id="{C957EF44-D297-408C-B15D-FD5477EC1E61}"/>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11</a:t>
            </a:fld>
            <a:endParaRPr lang="zh-CN" altLang="en-US">
              <a:cs typeface="+mn-ea"/>
              <a:sym typeface="+mn-lt"/>
            </a:endParaRPr>
          </a:p>
        </p:txBody>
      </p:sp>
    </p:spTree>
    <p:extLst>
      <p:ext uri="{BB962C8B-B14F-4D97-AF65-F5344CB8AC3E}">
        <p14:creationId xmlns:p14="http://schemas.microsoft.com/office/powerpoint/2010/main" val="258742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cs typeface="+mn-ea"/>
                <a:sym typeface="+mn-lt"/>
              </a:rPr>
              <a:t>立足实体，去伪存真</a:t>
            </a:r>
            <a:r>
              <a:rPr lang="en-US" altLang="zh-CN" dirty="0">
                <a:cs typeface="+mn-ea"/>
                <a:sym typeface="+mn-lt"/>
              </a:rPr>
              <a:t> </a:t>
            </a:r>
            <a:endParaRPr lang="zh-CN" altLang="en-US" dirty="0">
              <a:latin typeface="+mn-lt"/>
              <a:ea typeface="+mn-ea"/>
              <a:cs typeface="+mn-ea"/>
              <a:sym typeface="+mn-lt"/>
            </a:endParaRPr>
          </a:p>
        </p:txBody>
      </p:sp>
      <p:sp>
        <p:nvSpPr>
          <p:cNvPr id="4" name="矩形 3">
            <a:extLst>
              <a:ext uri="{FF2B5EF4-FFF2-40B4-BE49-F238E27FC236}">
                <a16:creationId xmlns="" xmlns:a16="http://schemas.microsoft.com/office/drawing/2014/main" id="{277AFC7B-D678-4047-B011-576ED55609F2}"/>
              </a:ext>
            </a:extLst>
          </p:cNvPr>
          <p:cNvSpPr/>
          <p:nvPr/>
        </p:nvSpPr>
        <p:spPr>
          <a:xfrm>
            <a:off x="674744" y="1519646"/>
            <a:ext cx="10032999" cy="960776"/>
          </a:xfrm>
          <a:prstGeom prst="rect">
            <a:avLst/>
          </a:prstGeom>
        </p:spPr>
        <p:txBody>
          <a:bodyPr wrap="square">
            <a:spAutoFit/>
          </a:bodyPr>
          <a:lstStyle/>
          <a:p>
            <a:pPr algn="ctr">
              <a:lnSpc>
                <a:spcPct val="150000"/>
              </a:lnSpc>
            </a:pPr>
            <a:r>
              <a:rPr lang="zh-CN" altLang="en-US" sz="2000" dirty="0">
                <a:solidFill>
                  <a:srgbClr val="000000"/>
                </a:solidFill>
                <a:cs typeface="+mn-ea"/>
                <a:sym typeface="+mn-lt"/>
              </a:rPr>
              <a:t>区块链开始从金融领域向非金融领域</a:t>
            </a:r>
            <a:r>
              <a:rPr lang="zh-CN" altLang="en-US" sz="2000" dirty="0" smtClean="0">
                <a:solidFill>
                  <a:srgbClr val="000000"/>
                </a:solidFill>
                <a:cs typeface="+mn-ea"/>
                <a:sym typeface="+mn-lt"/>
              </a:rPr>
              <a:t>扩散</a:t>
            </a:r>
            <a:endParaRPr lang="en-US" altLang="zh-CN" sz="2000" dirty="0" smtClean="0">
              <a:solidFill>
                <a:srgbClr val="000000"/>
              </a:solidFill>
              <a:cs typeface="+mn-ea"/>
              <a:sym typeface="+mn-lt"/>
            </a:endParaRPr>
          </a:p>
          <a:p>
            <a:pPr algn="ctr">
              <a:lnSpc>
                <a:spcPct val="150000"/>
              </a:lnSpc>
            </a:pPr>
            <a:r>
              <a:rPr lang="zh-CN" altLang="en-US" sz="2000" dirty="0" smtClean="0">
                <a:solidFill>
                  <a:srgbClr val="000000"/>
                </a:solidFill>
                <a:cs typeface="+mn-ea"/>
                <a:sym typeface="+mn-lt"/>
              </a:rPr>
              <a:t>已</a:t>
            </a:r>
            <a:r>
              <a:rPr lang="zh-CN" altLang="en-US" sz="2000" dirty="0">
                <a:solidFill>
                  <a:srgbClr val="000000"/>
                </a:solidFill>
                <a:cs typeface="+mn-ea"/>
                <a:sym typeface="+mn-lt"/>
              </a:rPr>
              <a:t>应用于娱乐、法律、溯源、公益、物联网等各个</a:t>
            </a:r>
            <a:r>
              <a:rPr lang="zh-CN" altLang="en-US" sz="2000" dirty="0" smtClean="0">
                <a:solidFill>
                  <a:srgbClr val="000000"/>
                </a:solidFill>
                <a:cs typeface="+mn-ea"/>
                <a:sym typeface="+mn-lt"/>
              </a:rPr>
              <a:t>行业</a:t>
            </a:r>
            <a:endParaRPr lang="zh-CN" altLang="en-US" sz="2000" dirty="0">
              <a:solidFill>
                <a:srgbClr val="000000"/>
              </a:solidFill>
              <a:cs typeface="+mn-ea"/>
              <a:sym typeface="+mn-lt"/>
            </a:endParaRPr>
          </a:p>
        </p:txBody>
      </p:sp>
      <p:grpSp>
        <p:nvGrpSpPr>
          <p:cNvPr id="3" name="组合 2">
            <a:extLst>
              <a:ext uri="{FF2B5EF4-FFF2-40B4-BE49-F238E27FC236}">
                <a16:creationId xmlns="" xmlns:a16="http://schemas.microsoft.com/office/drawing/2014/main" id="{92F697D4-84AA-438D-8B50-43D0FBD147B8}"/>
              </a:ext>
            </a:extLst>
          </p:cNvPr>
          <p:cNvGrpSpPr/>
          <p:nvPr/>
        </p:nvGrpSpPr>
        <p:grpSpPr>
          <a:xfrm>
            <a:off x="1282503" y="2971368"/>
            <a:ext cx="9804597" cy="1948467"/>
            <a:chOff x="1349519" y="2928807"/>
            <a:chExt cx="9635783" cy="1651189"/>
          </a:xfrm>
        </p:grpSpPr>
        <p:sp>
          <p:nvSpPr>
            <p:cNvPr id="15" name="object 40">
              <a:extLst>
                <a:ext uri="{FF2B5EF4-FFF2-40B4-BE49-F238E27FC236}">
                  <a16:creationId xmlns="" xmlns:a16="http://schemas.microsoft.com/office/drawing/2014/main" id="{D2D31647-C090-4E21-978D-6D8D0A98DB9C}"/>
                </a:ext>
              </a:extLst>
            </p:cNvPr>
            <p:cNvSpPr/>
            <p:nvPr/>
          </p:nvSpPr>
          <p:spPr>
            <a:xfrm>
              <a:off x="31557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6" name="object 41">
              <a:extLst>
                <a:ext uri="{FF2B5EF4-FFF2-40B4-BE49-F238E27FC236}">
                  <a16:creationId xmlns="" xmlns:a16="http://schemas.microsoft.com/office/drawing/2014/main" id="{F7B754BF-23D9-4858-ADD8-ADE7BA46A18C}"/>
                </a:ext>
              </a:extLst>
            </p:cNvPr>
            <p:cNvSpPr/>
            <p:nvPr/>
          </p:nvSpPr>
          <p:spPr>
            <a:xfrm>
              <a:off x="44638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7" name="object 42">
              <a:extLst>
                <a:ext uri="{FF2B5EF4-FFF2-40B4-BE49-F238E27FC236}">
                  <a16:creationId xmlns="" xmlns:a16="http://schemas.microsoft.com/office/drawing/2014/main" id="{5C759852-C9C9-460F-8E7A-DE90B481EEF9}"/>
                </a:ext>
              </a:extLst>
            </p:cNvPr>
            <p:cNvSpPr/>
            <p:nvPr/>
          </p:nvSpPr>
          <p:spPr>
            <a:xfrm>
              <a:off x="57719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8" name="object 43">
              <a:extLst>
                <a:ext uri="{FF2B5EF4-FFF2-40B4-BE49-F238E27FC236}">
                  <a16:creationId xmlns="" xmlns:a16="http://schemas.microsoft.com/office/drawing/2014/main" id="{112198BD-53F8-4DB3-B874-D408DD562933}"/>
                </a:ext>
              </a:extLst>
            </p:cNvPr>
            <p:cNvSpPr/>
            <p:nvPr/>
          </p:nvSpPr>
          <p:spPr>
            <a:xfrm>
              <a:off x="70800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9" name="object 44">
              <a:extLst>
                <a:ext uri="{FF2B5EF4-FFF2-40B4-BE49-F238E27FC236}">
                  <a16:creationId xmlns="" xmlns:a16="http://schemas.microsoft.com/office/drawing/2014/main" id="{8568E999-0C8D-47FA-BE0C-22A2814BC8B4}"/>
                </a:ext>
              </a:extLst>
            </p:cNvPr>
            <p:cNvSpPr/>
            <p:nvPr/>
          </p:nvSpPr>
          <p:spPr>
            <a:xfrm>
              <a:off x="83754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0" name="object 45">
              <a:extLst>
                <a:ext uri="{FF2B5EF4-FFF2-40B4-BE49-F238E27FC236}">
                  <a16:creationId xmlns="" xmlns:a16="http://schemas.microsoft.com/office/drawing/2014/main" id="{F09BE426-BE43-4269-B18D-A4A7E76ECF5F}"/>
                </a:ext>
              </a:extLst>
            </p:cNvPr>
            <p:cNvSpPr txBox="1"/>
            <p:nvPr/>
          </p:nvSpPr>
          <p:spPr>
            <a:xfrm>
              <a:off x="3098602" y="4095491"/>
              <a:ext cx="7886700" cy="484505"/>
            </a:xfrm>
            <a:prstGeom prst="rect">
              <a:avLst/>
            </a:prstGeom>
          </p:spPr>
          <p:txBody>
            <a:bodyPr vert="horz" wrap="square" lIns="0" tIns="0" rIns="0" bIns="0" rtlCol="0">
              <a:noAutofit/>
            </a:bodyPr>
            <a:lstStyle/>
            <a:p>
              <a:pPr marL="180975">
                <a:lnSpc>
                  <a:spcPct val="100000"/>
                </a:lnSpc>
                <a:tabLst>
                  <a:tab pos="1600835" algn="l"/>
                  <a:tab pos="2907030" algn="l"/>
                  <a:tab pos="4429125" algn="l"/>
                  <a:tab pos="5633720" algn="l"/>
                </a:tabLst>
              </a:pPr>
              <a:r>
                <a:rPr dirty="0">
                  <a:solidFill>
                    <a:srgbClr val="BFBFBF"/>
                  </a:solidFill>
                  <a:latin typeface="+mn-ea"/>
                  <a:cs typeface="+mn-ea"/>
                  <a:sym typeface="+mn-lt"/>
                </a:rPr>
                <a:t>内容平台	流媒体	大数据	</a:t>
              </a:r>
              <a:r>
                <a:rPr spc="120" dirty="0">
                  <a:solidFill>
                    <a:srgbClr val="BFBFBF"/>
                  </a:solidFill>
                  <a:latin typeface="+mn-ea"/>
                  <a:cs typeface="+mn-ea"/>
                  <a:sym typeface="+mn-lt"/>
                </a:rPr>
                <a:t>A</a:t>
              </a:r>
              <a:r>
                <a:rPr spc="55" dirty="0">
                  <a:solidFill>
                    <a:srgbClr val="BFBFBF"/>
                  </a:solidFill>
                  <a:latin typeface="+mn-ea"/>
                  <a:cs typeface="+mn-ea"/>
                  <a:sym typeface="+mn-lt"/>
                </a:rPr>
                <a:t>I	金融</a:t>
              </a:r>
              <a:endParaRPr>
                <a:latin typeface="+mn-ea"/>
                <a:cs typeface="+mn-ea"/>
                <a:sym typeface="+mn-lt"/>
              </a:endParaRPr>
            </a:p>
          </p:txBody>
        </p:sp>
        <p:sp>
          <p:nvSpPr>
            <p:cNvPr id="21" name="object 46">
              <a:extLst>
                <a:ext uri="{FF2B5EF4-FFF2-40B4-BE49-F238E27FC236}">
                  <a16:creationId xmlns="" xmlns:a16="http://schemas.microsoft.com/office/drawing/2014/main" id="{9AA91404-397F-4854-BF0F-1547245B7AE7}"/>
                </a:ext>
              </a:extLst>
            </p:cNvPr>
            <p:cNvSpPr/>
            <p:nvPr/>
          </p:nvSpPr>
          <p:spPr>
            <a:xfrm>
              <a:off x="1349519" y="3009525"/>
              <a:ext cx="1585324" cy="1457278"/>
            </a:xfrm>
            <a:custGeom>
              <a:avLst/>
              <a:gdLst/>
              <a:ahLst/>
              <a:cxnLst/>
              <a:rect l="l" t="t" r="r" b="b"/>
              <a:pathLst>
                <a:path w="2057400" h="1651000">
                  <a:moveTo>
                    <a:pt x="0" y="1651000"/>
                  </a:moveTo>
                  <a:lnTo>
                    <a:pt x="2057400" y="1651000"/>
                  </a:lnTo>
                  <a:lnTo>
                    <a:pt x="2057400" y="0"/>
                  </a:lnTo>
                  <a:lnTo>
                    <a:pt x="0" y="0"/>
                  </a:lnTo>
                  <a:lnTo>
                    <a:pt x="0" y="1651000"/>
                  </a:lnTo>
                  <a:close/>
                </a:path>
              </a:pathLst>
            </a:custGeom>
            <a:solidFill>
              <a:srgbClr val="8EB4E3"/>
            </a:solidFill>
          </p:spPr>
          <p:txBody>
            <a:bodyPr wrap="square" lIns="0" tIns="0" rIns="0" bIns="0" rtlCol="0">
              <a:noAutofit/>
            </a:bodyPr>
            <a:lstStyle/>
            <a:p>
              <a:endParaRPr>
                <a:cs typeface="+mn-ea"/>
                <a:sym typeface="+mn-lt"/>
              </a:endParaRPr>
            </a:p>
          </p:txBody>
        </p:sp>
        <p:sp>
          <p:nvSpPr>
            <p:cNvPr id="22" name="object 47">
              <a:extLst>
                <a:ext uri="{FF2B5EF4-FFF2-40B4-BE49-F238E27FC236}">
                  <a16:creationId xmlns="" xmlns:a16="http://schemas.microsoft.com/office/drawing/2014/main" id="{711F511A-9034-43C2-B44B-135DD3ED03B5}"/>
                </a:ext>
              </a:extLst>
            </p:cNvPr>
            <p:cNvSpPr txBox="1"/>
            <p:nvPr/>
          </p:nvSpPr>
          <p:spPr>
            <a:xfrm>
              <a:off x="1500030" y="3459129"/>
              <a:ext cx="1244600" cy="525780"/>
            </a:xfrm>
            <a:prstGeom prst="rect">
              <a:avLst/>
            </a:prstGeom>
          </p:spPr>
          <p:txBody>
            <a:bodyPr vert="horz" wrap="square" lIns="0" tIns="0" rIns="0" bIns="0" rtlCol="0">
              <a:noAutofit/>
            </a:bodyPr>
            <a:lstStyle/>
            <a:p>
              <a:pPr marL="12700">
                <a:lnSpc>
                  <a:spcPct val="100000"/>
                </a:lnSpc>
              </a:pPr>
              <a:r>
                <a:rPr sz="3200" dirty="0">
                  <a:solidFill>
                    <a:srgbClr val="0F253F"/>
                  </a:solidFill>
                  <a:cs typeface="+mn-ea"/>
                  <a:sym typeface="+mn-lt"/>
                </a:rPr>
                <a:t>应用层</a:t>
              </a:r>
              <a:endParaRPr sz="3200" dirty="0">
                <a:cs typeface="+mn-ea"/>
                <a:sym typeface="+mn-lt"/>
              </a:endParaRPr>
            </a:p>
          </p:txBody>
        </p:sp>
        <p:sp>
          <p:nvSpPr>
            <p:cNvPr id="23" name="object 48">
              <a:extLst>
                <a:ext uri="{FF2B5EF4-FFF2-40B4-BE49-F238E27FC236}">
                  <a16:creationId xmlns="" xmlns:a16="http://schemas.microsoft.com/office/drawing/2014/main" id="{CF082F92-1CDF-486E-A072-694DD9FDD9E5}"/>
                </a:ext>
              </a:extLst>
            </p:cNvPr>
            <p:cNvSpPr/>
            <p:nvPr/>
          </p:nvSpPr>
          <p:spPr>
            <a:xfrm>
              <a:off x="3098602" y="2928807"/>
              <a:ext cx="7886700" cy="1651000"/>
            </a:xfrm>
            <a:custGeom>
              <a:avLst/>
              <a:gdLst/>
              <a:ahLst/>
              <a:cxnLst/>
              <a:rect l="l" t="t" r="r" b="b"/>
              <a:pathLst>
                <a:path w="7886700" h="1651000">
                  <a:moveTo>
                    <a:pt x="0" y="1651000"/>
                  </a:moveTo>
                  <a:lnTo>
                    <a:pt x="7886700" y="1651000"/>
                  </a:lnTo>
                  <a:lnTo>
                    <a:pt x="7886700" y="0"/>
                  </a:lnTo>
                  <a:lnTo>
                    <a:pt x="0" y="0"/>
                  </a:lnTo>
                  <a:lnTo>
                    <a:pt x="0" y="1651000"/>
                  </a:lnTo>
                  <a:close/>
                </a:path>
              </a:pathLst>
            </a:custGeom>
            <a:solidFill>
              <a:srgbClr val="F2F2F2"/>
            </a:solidFill>
          </p:spPr>
          <p:txBody>
            <a:bodyPr wrap="square" lIns="0" tIns="0" rIns="0" bIns="0" rtlCol="0">
              <a:noAutofit/>
            </a:bodyPr>
            <a:lstStyle/>
            <a:p>
              <a:endParaRPr dirty="0">
                <a:latin typeface="+mn-ea"/>
                <a:cs typeface="+mn-ea"/>
                <a:sym typeface="+mn-lt"/>
              </a:endParaRPr>
            </a:p>
          </p:txBody>
        </p:sp>
        <p:sp>
          <p:nvSpPr>
            <p:cNvPr id="24" name="object 49">
              <a:extLst>
                <a:ext uri="{FF2B5EF4-FFF2-40B4-BE49-F238E27FC236}">
                  <a16:creationId xmlns="" xmlns:a16="http://schemas.microsoft.com/office/drawing/2014/main" id="{946B81EE-7D55-4D71-B496-AB8BD16B227D}"/>
                </a:ext>
              </a:extLst>
            </p:cNvPr>
            <p:cNvSpPr/>
            <p:nvPr/>
          </p:nvSpPr>
          <p:spPr>
            <a:xfrm>
              <a:off x="44638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5" name="object 50">
              <a:extLst>
                <a:ext uri="{FF2B5EF4-FFF2-40B4-BE49-F238E27FC236}">
                  <a16:creationId xmlns="" xmlns:a16="http://schemas.microsoft.com/office/drawing/2014/main" id="{FF287E7B-4714-4948-957A-256A5D5B4AEC}"/>
                </a:ext>
              </a:extLst>
            </p:cNvPr>
            <p:cNvSpPr txBox="1"/>
            <p:nvPr/>
          </p:nvSpPr>
          <p:spPr>
            <a:xfrm>
              <a:off x="4457502" y="3137211"/>
              <a:ext cx="1181100" cy="337820"/>
            </a:xfrm>
            <a:prstGeom prst="rect">
              <a:avLst/>
            </a:prstGeom>
          </p:spPr>
          <p:txBody>
            <a:bodyPr vert="horz" wrap="square" lIns="0" tIns="0" rIns="0" bIns="0" rtlCol="0">
              <a:noAutofit/>
            </a:bodyPr>
            <a:lstStyle/>
            <a:p>
              <a:pPr marL="128270">
                <a:lnSpc>
                  <a:spcPct val="100000"/>
                </a:lnSpc>
              </a:pPr>
              <a:r>
                <a:rPr dirty="0">
                  <a:solidFill>
                    <a:srgbClr val="BFBFBF"/>
                  </a:solidFill>
                  <a:latin typeface="+mn-ea"/>
                  <a:cs typeface="+mn-ea"/>
                  <a:sym typeface="+mn-lt"/>
                </a:rPr>
                <a:t>社交通讯</a:t>
              </a:r>
              <a:endParaRPr>
                <a:latin typeface="+mn-ea"/>
                <a:cs typeface="+mn-ea"/>
                <a:sym typeface="+mn-lt"/>
              </a:endParaRPr>
            </a:p>
          </p:txBody>
        </p:sp>
        <p:sp>
          <p:nvSpPr>
            <p:cNvPr id="26" name="object 51">
              <a:extLst>
                <a:ext uri="{FF2B5EF4-FFF2-40B4-BE49-F238E27FC236}">
                  <a16:creationId xmlns="" xmlns:a16="http://schemas.microsoft.com/office/drawing/2014/main" id="{B7798C7B-8BBE-4840-B526-48E3EBC9D4D8}"/>
                </a:ext>
              </a:extLst>
            </p:cNvPr>
            <p:cNvSpPr/>
            <p:nvPr/>
          </p:nvSpPr>
          <p:spPr>
            <a:xfrm>
              <a:off x="57719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7" name="object 52">
              <a:extLst>
                <a:ext uri="{FF2B5EF4-FFF2-40B4-BE49-F238E27FC236}">
                  <a16:creationId xmlns="" xmlns:a16="http://schemas.microsoft.com/office/drawing/2014/main" id="{48007382-5C8A-4C0E-B73F-3E7C19C77EB4}"/>
                </a:ext>
              </a:extLst>
            </p:cNvPr>
            <p:cNvSpPr txBox="1"/>
            <p:nvPr/>
          </p:nvSpPr>
          <p:spPr>
            <a:xfrm>
              <a:off x="5765602" y="3137211"/>
              <a:ext cx="1181100" cy="337820"/>
            </a:xfrm>
            <a:prstGeom prst="rect">
              <a:avLst/>
            </a:prstGeom>
          </p:spPr>
          <p:txBody>
            <a:bodyPr vert="horz" wrap="square" lIns="0" tIns="0" rIns="0" bIns="0" rtlCol="0">
              <a:noAutofit/>
            </a:bodyPr>
            <a:lstStyle/>
            <a:p>
              <a:pPr marL="240029">
                <a:lnSpc>
                  <a:spcPct val="100000"/>
                </a:lnSpc>
              </a:pPr>
              <a:r>
                <a:rPr dirty="0">
                  <a:solidFill>
                    <a:srgbClr val="BFBFBF"/>
                  </a:solidFill>
                  <a:latin typeface="+mn-ea"/>
                  <a:cs typeface="+mn-ea"/>
                  <a:sym typeface="+mn-lt"/>
                </a:rPr>
                <a:t>物联网</a:t>
              </a:r>
              <a:endParaRPr>
                <a:latin typeface="+mn-ea"/>
                <a:cs typeface="+mn-ea"/>
                <a:sym typeface="+mn-lt"/>
              </a:endParaRPr>
            </a:p>
          </p:txBody>
        </p:sp>
        <p:sp>
          <p:nvSpPr>
            <p:cNvPr id="28" name="object 53">
              <a:extLst>
                <a:ext uri="{FF2B5EF4-FFF2-40B4-BE49-F238E27FC236}">
                  <a16:creationId xmlns="" xmlns:a16="http://schemas.microsoft.com/office/drawing/2014/main" id="{B081EF81-414F-4772-BEAF-109B3FA4D736}"/>
                </a:ext>
              </a:extLst>
            </p:cNvPr>
            <p:cNvSpPr/>
            <p:nvPr/>
          </p:nvSpPr>
          <p:spPr>
            <a:xfrm>
              <a:off x="70800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9" name="object 54">
              <a:extLst>
                <a:ext uri="{FF2B5EF4-FFF2-40B4-BE49-F238E27FC236}">
                  <a16:creationId xmlns="" xmlns:a16="http://schemas.microsoft.com/office/drawing/2014/main" id="{2E6D892B-BE66-4859-BBF0-3045C68696ED}"/>
                </a:ext>
              </a:extLst>
            </p:cNvPr>
            <p:cNvSpPr txBox="1"/>
            <p:nvPr/>
          </p:nvSpPr>
          <p:spPr>
            <a:xfrm>
              <a:off x="7073702" y="3137211"/>
              <a:ext cx="1181100" cy="337820"/>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能源</a:t>
              </a:r>
              <a:endParaRPr>
                <a:latin typeface="+mn-ea"/>
                <a:cs typeface="+mn-ea"/>
                <a:sym typeface="+mn-lt"/>
              </a:endParaRPr>
            </a:p>
          </p:txBody>
        </p:sp>
        <p:sp>
          <p:nvSpPr>
            <p:cNvPr id="30" name="object 55">
              <a:extLst>
                <a:ext uri="{FF2B5EF4-FFF2-40B4-BE49-F238E27FC236}">
                  <a16:creationId xmlns="" xmlns:a16="http://schemas.microsoft.com/office/drawing/2014/main" id="{4604247F-6CCE-46E6-9D45-0021E0387DD9}"/>
                </a:ext>
              </a:extLst>
            </p:cNvPr>
            <p:cNvSpPr/>
            <p:nvPr/>
          </p:nvSpPr>
          <p:spPr>
            <a:xfrm>
              <a:off x="83754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1" name="object 56">
              <a:extLst>
                <a:ext uri="{FF2B5EF4-FFF2-40B4-BE49-F238E27FC236}">
                  <a16:creationId xmlns="" xmlns:a16="http://schemas.microsoft.com/office/drawing/2014/main" id="{30731920-4792-4FD1-9713-0595D39538AE}"/>
                </a:ext>
              </a:extLst>
            </p:cNvPr>
            <p:cNvSpPr txBox="1"/>
            <p:nvPr/>
          </p:nvSpPr>
          <p:spPr>
            <a:xfrm>
              <a:off x="8381802" y="3137211"/>
              <a:ext cx="1181100" cy="337820"/>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游戏</a:t>
              </a:r>
              <a:endParaRPr>
                <a:latin typeface="+mn-ea"/>
                <a:cs typeface="+mn-ea"/>
                <a:sym typeface="+mn-lt"/>
              </a:endParaRPr>
            </a:p>
          </p:txBody>
        </p:sp>
        <p:sp>
          <p:nvSpPr>
            <p:cNvPr id="32" name="object 57">
              <a:extLst>
                <a:ext uri="{FF2B5EF4-FFF2-40B4-BE49-F238E27FC236}">
                  <a16:creationId xmlns="" xmlns:a16="http://schemas.microsoft.com/office/drawing/2014/main" id="{C298B04A-8E67-4589-898E-E1624883E835}"/>
                </a:ext>
              </a:extLst>
            </p:cNvPr>
            <p:cNvSpPr/>
            <p:nvPr/>
          </p:nvSpPr>
          <p:spPr>
            <a:xfrm>
              <a:off x="96835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3" name="object 58">
              <a:extLst>
                <a:ext uri="{FF2B5EF4-FFF2-40B4-BE49-F238E27FC236}">
                  <a16:creationId xmlns="" xmlns:a16="http://schemas.microsoft.com/office/drawing/2014/main" id="{59D067A0-8DDD-49BC-9217-A06F1A46F656}"/>
                </a:ext>
              </a:extLst>
            </p:cNvPr>
            <p:cNvSpPr txBox="1"/>
            <p:nvPr/>
          </p:nvSpPr>
          <p:spPr>
            <a:xfrm>
              <a:off x="9677202" y="3137211"/>
              <a:ext cx="1181100" cy="337820"/>
            </a:xfrm>
            <a:prstGeom prst="rect">
              <a:avLst/>
            </a:prstGeom>
          </p:spPr>
          <p:txBody>
            <a:bodyPr vert="horz" wrap="square" lIns="0" tIns="0" rIns="0" bIns="0" rtlCol="0">
              <a:noAutofit/>
            </a:bodyPr>
            <a:lstStyle/>
            <a:p>
              <a:pPr marL="247015">
                <a:lnSpc>
                  <a:spcPct val="100000"/>
                </a:lnSpc>
              </a:pPr>
              <a:r>
                <a:rPr dirty="0">
                  <a:solidFill>
                    <a:srgbClr val="BFBFBF"/>
                  </a:solidFill>
                  <a:latin typeface="+mn-ea"/>
                  <a:cs typeface="+mn-ea"/>
                  <a:sym typeface="+mn-lt"/>
                </a:rPr>
                <a:t>不动产</a:t>
              </a:r>
              <a:endParaRPr>
                <a:latin typeface="+mn-ea"/>
                <a:cs typeface="+mn-ea"/>
                <a:sym typeface="+mn-lt"/>
              </a:endParaRPr>
            </a:p>
          </p:txBody>
        </p:sp>
        <p:sp>
          <p:nvSpPr>
            <p:cNvPr id="34" name="object 59">
              <a:extLst>
                <a:ext uri="{FF2B5EF4-FFF2-40B4-BE49-F238E27FC236}">
                  <a16:creationId xmlns="" xmlns:a16="http://schemas.microsoft.com/office/drawing/2014/main" id="{AF92E40B-90E4-4555-A117-8EF41D66292C}"/>
                </a:ext>
              </a:extLst>
            </p:cNvPr>
            <p:cNvSpPr/>
            <p:nvPr/>
          </p:nvSpPr>
          <p:spPr>
            <a:xfrm>
              <a:off x="3155752" y="3620957"/>
              <a:ext cx="1200150" cy="368300"/>
            </a:xfrm>
            <a:custGeom>
              <a:avLst/>
              <a:gdLst/>
              <a:ahLst/>
              <a:cxnLst/>
              <a:rect l="l" t="t" r="r" b="b"/>
              <a:pathLst>
                <a:path w="1308100" h="368300">
                  <a:moveTo>
                    <a:pt x="0" y="0"/>
                  </a:moveTo>
                  <a:lnTo>
                    <a:pt x="1308100" y="0"/>
                  </a:lnTo>
                  <a:lnTo>
                    <a:pt x="1308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5" name="object 60">
              <a:extLst>
                <a:ext uri="{FF2B5EF4-FFF2-40B4-BE49-F238E27FC236}">
                  <a16:creationId xmlns="" xmlns:a16="http://schemas.microsoft.com/office/drawing/2014/main" id="{7DC97F52-FFF6-4E7E-9E0B-7FF1F31F1BD9}"/>
                </a:ext>
              </a:extLst>
            </p:cNvPr>
            <p:cNvSpPr txBox="1"/>
            <p:nvPr/>
          </p:nvSpPr>
          <p:spPr>
            <a:xfrm>
              <a:off x="3149402" y="3636159"/>
              <a:ext cx="1308100" cy="347345"/>
            </a:xfrm>
            <a:prstGeom prst="rect">
              <a:avLst/>
            </a:prstGeom>
          </p:spPr>
          <p:txBody>
            <a:bodyPr vert="horz" wrap="square" lIns="0" tIns="0" rIns="0" bIns="0" rtlCol="0">
              <a:noAutofit/>
            </a:bodyPr>
            <a:lstStyle/>
            <a:p>
              <a:pPr marL="422275">
                <a:lnSpc>
                  <a:spcPct val="100000"/>
                </a:lnSpc>
              </a:pPr>
              <a:r>
                <a:rPr dirty="0">
                  <a:solidFill>
                    <a:srgbClr val="BFBFBF"/>
                  </a:solidFill>
                  <a:latin typeface="+mn-ea"/>
                  <a:cs typeface="+mn-ea"/>
                  <a:sym typeface="+mn-lt"/>
                </a:rPr>
                <a:t>预测</a:t>
              </a:r>
              <a:endParaRPr>
                <a:latin typeface="+mn-ea"/>
                <a:cs typeface="+mn-ea"/>
                <a:sym typeface="+mn-lt"/>
              </a:endParaRPr>
            </a:p>
          </p:txBody>
        </p:sp>
        <p:sp>
          <p:nvSpPr>
            <p:cNvPr id="36" name="object 61">
              <a:extLst>
                <a:ext uri="{FF2B5EF4-FFF2-40B4-BE49-F238E27FC236}">
                  <a16:creationId xmlns="" xmlns:a16="http://schemas.microsoft.com/office/drawing/2014/main" id="{49AA263B-9C9C-4608-94B2-99DBA2F30B66}"/>
                </a:ext>
              </a:extLst>
            </p:cNvPr>
            <p:cNvSpPr/>
            <p:nvPr/>
          </p:nvSpPr>
          <p:spPr>
            <a:xfrm>
              <a:off x="4444802" y="3620957"/>
              <a:ext cx="1200150" cy="368300"/>
            </a:xfrm>
            <a:custGeom>
              <a:avLst/>
              <a:gdLst/>
              <a:ahLst/>
              <a:cxnLst/>
              <a:rect l="l" t="t" r="r" b="b"/>
              <a:pathLst>
                <a:path w="1054100" h="368300">
                  <a:moveTo>
                    <a:pt x="0" y="0"/>
                  </a:moveTo>
                  <a:lnTo>
                    <a:pt x="1054100" y="0"/>
                  </a:lnTo>
                  <a:lnTo>
                    <a:pt x="1054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7" name="object 62">
              <a:extLst>
                <a:ext uri="{FF2B5EF4-FFF2-40B4-BE49-F238E27FC236}">
                  <a16:creationId xmlns="" xmlns:a16="http://schemas.microsoft.com/office/drawing/2014/main" id="{B38F4BD0-AF86-405B-81AC-266F64AB9442}"/>
                </a:ext>
              </a:extLst>
            </p:cNvPr>
            <p:cNvSpPr txBox="1"/>
            <p:nvPr/>
          </p:nvSpPr>
          <p:spPr>
            <a:xfrm>
              <a:off x="4584502" y="3636159"/>
              <a:ext cx="1054100" cy="334645"/>
            </a:xfrm>
            <a:prstGeom prst="rect">
              <a:avLst/>
            </a:prstGeom>
          </p:spPr>
          <p:txBody>
            <a:bodyPr vert="horz" wrap="square" lIns="0" tIns="0" rIns="0" bIns="0" rtlCol="0">
              <a:noAutofit/>
            </a:bodyPr>
            <a:lstStyle/>
            <a:p>
              <a:pPr marL="177165">
                <a:lnSpc>
                  <a:spcPct val="100000"/>
                </a:lnSpc>
              </a:pPr>
              <a:r>
                <a:rPr dirty="0">
                  <a:solidFill>
                    <a:srgbClr val="BFBFBF"/>
                  </a:solidFill>
                  <a:latin typeface="+mn-ea"/>
                  <a:cs typeface="+mn-ea"/>
                  <a:sym typeface="+mn-lt"/>
                </a:rPr>
                <a:t>供应链</a:t>
              </a:r>
              <a:endParaRPr>
                <a:latin typeface="+mn-ea"/>
                <a:cs typeface="+mn-ea"/>
                <a:sym typeface="+mn-lt"/>
              </a:endParaRPr>
            </a:p>
          </p:txBody>
        </p:sp>
        <p:sp>
          <p:nvSpPr>
            <p:cNvPr id="38" name="object 63">
              <a:extLst>
                <a:ext uri="{FF2B5EF4-FFF2-40B4-BE49-F238E27FC236}">
                  <a16:creationId xmlns="" xmlns:a16="http://schemas.microsoft.com/office/drawing/2014/main" id="{61F1F065-A694-418B-A58A-33CF2CA51314}"/>
                </a:ext>
              </a:extLst>
            </p:cNvPr>
            <p:cNvSpPr/>
            <p:nvPr/>
          </p:nvSpPr>
          <p:spPr>
            <a:xfrm>
              <a:off x="57719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9" name="object 64">
              <a:extLst>
                <a:ext uri="{FF2B5EF4-FFF2-40B4-BE49-F238E27FC236}">
                  <a16:creationId xmlns="" xmlns:a16="http://schemas.microsoft.com/office/drawing/2014/main" id="{DDF4BEA6-DD20-4DAC-9A3B-41B0668FD3F1}"/>
                </a:ext>
              </a:extLst>
            </p:cNvPr>
            <p:cNvSpPr txBox="1"/>
            <p:nvPr/>
          </p:nvSpPr>
          <p:spPr>
            <a:xfrm>
              <a:off x="5765602" y="3636159"/>
              <a:ext cx="1181100" cy="334645"/>
            </a:xfrm>
            <a:prstGeom prst="rect">
              <a:avLst/>
            </a:prstGeom>
          </p:spPr>
          <p:txBody>
            <a:bodyPr vert="horz" wrap="square" lIns="0" tIns="0" rIns="0" bIns="0" rtlCol="0">
              <a:noAutofit/>
            </a:bodyPr>
            <a:lstStyle/>
            <a:p>
              <a:pPr marL="125730">
                <a:lnSpc>
                  <a:spcPct val="100000"/>
                </a:lnSpc>
              </a:pPr>
              <a:r>
                <a:rPr dirty="0">
                  <a:solidFill>
                    <a:srgbClr val="BFBFBF"/>
                  </a:solidFill>
                  <a:latin typeface="+mn-ea"/>
                  <a:cs typeface="+mn-ea"/>
                  <a:sym typeface="+mn-lt"/>
                </a:rPr>
                <a:t>社交媒体</a:t>
              </a:r>
              <a:endParaRPr>
                <a:latin typeface="+mn-ea"/>
                <a:cs typeface="+mn-ea"/>
                <a:sym typeface="+mn-lt"/>
              </a:endParaRPr>
            </a:p>
          </p:txBody>
        </p:sp>
        <p:sp>
          <p:nvSpPr>
            <p:cNvPr id="40" name="object 65">
              <a:extLst>
                <a:ext uri="{FF2B5EF4-FFF2-40B4-BE49-F238E27FC236}">
                  <a16:creationId xmlns="" xmlns:a16="http://schemas.microsoft.com/office/drawing/2014/main" id="{ED790431-E455-4BE8-B6A0-7296F2B4F82C}"/>
                </a:ext>
              </a:extLst>
            </p:cNvPr>
            <p:cNvSpPr/>
            <p:nvPr/>
          </p:nvSpPr>
          <p:spPr>
            <a:xfrm>
              <a:off x="70800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1" name="object 66">
              <a:extLst>
                <a:ext uri="{FF2B5EF4-FFF2-40B4-BE49-F238E27FC236}">
                  <a16:creationId xmlns="" xmlns:a16="http://schemas.microsoft.com/office/drawing/2014/main" id="{609506C3-0E48-4B6D-B6C1-536CE7B448A8}"/>
                </a:ext>
              </a:extLst>
            </p:cNvPr>
            <p:cNvSpPr txBox="1"/>
            <p:nvPr/>
          </p:nvSpPr>
          <p:spPr>
            <a:xfrm>
              <a:off x="7073702" y="3636159"/>
              <a:ext cx="1181100" cy="334645"/>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版权</a:t>
              </a:r>
              <a:endParaRPr>
                <a:latin typeface="+mn-ea"/>
                <a:cs typeface="+mn-ea"/>
                <a:sym typeface="+mn-lt"/>
              </a:endParaRPr>
            </a:p>
          </p:txBody>
        </p:sp>
        <p:sp>
          <p:nvSpPr>
            <p:cNvPr id="42" name="object 67">
              <a:extLst>
                <a:ext uri="{FF2B5EF4-FFF2-40B4-BE49-F238E27FC236}">
                  <a16:creationId xmlns="" xmlns:a16="http://schemas.microsoft.com/office/drawing/2014/main" id="{F7CD1A04-C6F8-4D26-BC1B-0B1827786AC9}"/>
                </a:ext>
              </a:extLst>
            </p:cNvPr>
            <p:cNvSpPr/>
            <p:nvPr/>
          </p:nvSpPr>
          <p:spPr>
            <a:xfrm>
              <a:off x="83754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3" name="object 68">
              <a:extLst>
                <a:ext uri="{FF2B5EF4-FFF2-40B4-BE49-F238E27FC236}">
                  <a16:creationId xmlns="" xmlns:a16="http://schemas.microsoft.com/office/drawing/2014/main" id="{12BB32F9-30BF-424E-B36E-FA3273335362}"/>
                </a:ext>
              </a:extLst>
            </p:cNvPr>
            <p:cNvSpPr txBox="1"/>
            <p:nvPr/>
          </p:nvSpPr>
          <p:spPr>
            <a:xfrm>
              <a:off x="8381802" y="3636159"/>
              <a:ext cx="1181100" cy="334645"/>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电商</a:t>
              </a:r>
              <a:endParaRPr>
                <a:latin typeface="+mn-ea"/>
                <a:cs typeface="+mn-ea"/>
                <a:sym typeface="+mn-lt"/>
              </a:endParaRPr>
            </a:p>
          </p:txBody>
        </p:sp>
        <p:sp>
          <p:nvSpPr>
            <p:cNvPr id="44" name="object 69">
              <a:extLst>
                <a:ext uri="{FF2B5EF4-FFF2-40B4-BE49-F238E27FC236}">
                  <a16:creationId xmlns="" xmlns:a16="http://schemas.microsoft.com/office/drawing/2014/main" id="{0C4A5E4F-C6C4-42F1-80AB-1C4826AFE1A5}"/>
                </a:ext>
              </a:extLst>
            </p:cNvPr>
            <p:cNvSpPr/>
            <p:nvPr/>
          </p:nvSpPr>
          <p:spPr>
            <a:xfrm>
              <a:off x="96835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5" name="object 70">
              <a:extLst>
                <a:ext uri="{FF2B5EF4-FFF2-40B4-BE49-F238E27FC236}">
                  <a16:creationId xmlns="" xmlns:a16="http://schemas.microsoft.com/office/drawing/2014/main" id="{87FD523A-4110-45D8-8A05-584B7975801D}"/>
                </a:ext>
              </a:extLst>
            </p:cNvPr>
            <p:cNvSpPr txBox="1"/>
            <p:nvPr/>
          </p:nvSpPr>
          <p:spPr>
            <a:xfrm>
              <a:off x="9677202" y="3636159"/>
              <a:ext cx="1181100" cy="334645"/>
            </a:xfrm>
            <a:prstGeom prst="rect">
              <a:avLst/>
            </a:prstGeom>
          </p:spPr>
          <p:txBody>
            <a:bodyPr vert="horz" wrap="square" lIns="0" tIns="0" rIns="0" bIns="0" rtlCol="0">
              <a:noAutofit/>
            </a:bodyPr>
            <a:lstStyle/>
            <a:p>
              <a:pPr marL="361315">
                <a:lnSpc>
                  <a:spcPct val="100000"/>
                </a:lnSpc>
              </a:pPr>
              <a:r>
                <a:rPr dirty="0">
                  <a:solidFill>
                    <a:srgbClr val="BFBFBF"/>
                  </a:solidFill>
                  <a:latin typeface="+mn-ea"/>
                  <a:cs typeface="+mn-ea"/>
                  <a:sym typeface="+mn-lt"/>
                </a:rPr>
                <a:t>体育</a:t>
              </a:r>
              <a:endParaRPr>
                <a:latin typeface="+mn-ea"/>
                <a:cs typeface="+mn-ea"/>
                <a:sym typeface="+mn-lt"/>
              </a:endParaRPr>
            </a:p>
          </p:txBody>
        </p:sp>
        <p:sp>
          <p:nvSpPr>
            <p:cNvPr id="46" name="object 71">
              <a:extLst>
                <a:ext uri="{FF2B5EF4-FFF2-40B4-BE49-F238E27FC236}">
                  <a16:creationId xmlns="" xmlns:a16="http://schemas.microsoft.com/office/drawing/2014/main" id="{DE9983C3-36A3-47C1-9002-368C5A2EA855}"/>
                </a:ext>
              </a:extLst>
            </p:cNvPr>
            <p:cNvSpPr/>
            <p:nvPr/>
          </p:nvSpPr>
          <p:spPr>
            <a:xfrm>
              <a:off x="31557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7" name="object 72">
              <a:extLst>
                <a:ext uri="{FF2B5EF4-FFF2-40B4-BE49-F238E27FC236}">
                  <a16:creationId xmlns="" xmlns:a16="http://schemas.microsoft.com/office/drawing/2014/main" id="{DD8D362B-5FE8-479D-9175-4762418DFB16}"/>
                </a:ext>
              </a:extLst>
            </p:cNvPr>
            <p:cNvSpPr txBox="1"/>
            <p:nvPr/>
          </p:nvSpPr>
          <p:spPr>
            <a:xfrm>
              <a:off x="3149402" y="3196527"/>
              <a:ext cx="1181100" cy="278765"/>
            </a:xfrm>
            <a:prstGeom prst="rect">
              <a:avLst/>
            </a:prstGeom>
          </p:spPr>
          <p:txBody>
            <a:bodyPr vert="horz" wrap="square" lIns="0" tIns="0" rIns="0" bIns="0" rtlCol="0">
              <a:noAutofit/>
            </a:bodyPr>
            <a:lstStyle/>
            <a:p>
              <a:pPr marL="130175">
                <a:lnSpc>
                  <a:spcPct val="100000"/>
                </a:lnSpc>
              </a:pPr>
              <a:endParaRPr dirty="0">
                <a:latin typeface="+mn-ea"/>
                <a:cs typeface="+mn-ea"/>
                <a:sym typeface="+mn-lt"/>
              </a:endParaRPr>
            </a:p>
          </p:txBody>
        </p:sp>
        <p:sp>
          <p:nvSpPr>
            <p:cNvPr id="56" name="object 82">
              <a:extLst>
                <a:ext uri="{FF2B5EF4-FFF2-40B4-BE49-F238E27FC236}">
                  <a16:creationId xmlns="" xmlns:a16="http://schemas.microsoft.com/office/drawing/2014/main" id="{220468A4-B22E-48DD-9448-E2E25DB695FE}"/>
                </a:ext>
              </a:extLst>
            </p:cNvPr>
            <p:cNvSpPr/>
            <p:nvPr/>
          </p:nvSpPr>
          <p:spPr>
            <a:xfrm>
              <a:off x="44575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7" name="object 83">
              <a:extLst>
                <a:ext uri="{FF2B5EF4-FFF2-40B4-BE49-F238E27FC236}">
                  <a16:creationId xmlns="" xmlns:a16="http://schemas.microsoft.com/office/drawing/2014/main" id="{5F2AD1FA-1FEE-4010-A6BE-2558CAEC7648}"/>
                </a:ext>
              </a:extLst>
            </p:cNvPr>
            <p:cNvSpPr txBox="1"/>
            <p:nvPr/>
          </p:nvSpPr>
          <p:spPr>
            <a:xfrm>
              <a:off x="4575674" y="312835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社交通讯</a:t>
              </a:r>
              <a:endParaRPr dirty="0">
                <a:latin typeface="+mn-ea"/>
                <a:cs typeface="+mn-ea"/>
                <a:sym typeface="+mn-lt"/>
              </a:endParaRPr>
            </a:p>
          </p:txBody>
        </p:sp>
        <p:sp>
          <p:nvSpPr>
            <p:cNvPr id="58" name="object 84">
              <a:extLst>
                <a:ext uri="{FF2B5EF4-FFF2-40B4-BE49-F238E27FC236}">
                  <a16:creationId xmlns="" xmlns:a16="http://schemas.microsoft.com/office/drawing/2014/main" id="{5135085C-ABDE-4455-BBD4-D4C85EEFC3B4}"/>
                </a:ext>
              </a:extLst>
            </p:cNvPr>
            <p:cNvSpPr/>
            <p:nvPr/>
          </p:nvSpPr>
          <p:spPr>
            <a:xfrm>
              <a:off x="57656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9" name="object 85">
              <a:extLst>
                <a:ext uri="{FF2B5EF4-FFF2-40B4-BE49-F238E27FC236}">
                  <a16:creationId xmlns="" xmlns:a16="http://schemas.microsoft.com/office/drawing/2014/main" id="{03F2DBF0-912F-4302-9069-6655E0BF7434}"/>
                </a:ext>
              </a:extLst>
            </p:cNvPr>
            <p:cNvSpPr txBox="1"/>
            <p:nvPr/>
          </p:nvSpPr>
          <p:spPr>
            <a:xfrm>
              <a:off x="5996044"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物联网</a:t>
              </a:r>
              <a:endParaRPr dirty="0">
                <a:latin typeface="+mn-ea"/>
                <a:cs typeface="+mn-ea"/>
                <a:sym typeface="+mn-lt"/>
              </a:endParaRPr>
            </a:p>
          </p:txBody>
        </p:sp>
        <p:sp>
          <p:nvSpPr>
            <p:cNvPr id="60" name="object 86">
              <a:extLst>
                <a:ext uri="{FF2B5EF4-FFF2-40B4-BE49-F238E27FC236}">
                  <a16:creationId xmlns="" xmlns:a16="http://schemas.microsoft.com/office/drawing/2014/main" id="{3C201CFF-D3AC-42D1-A521-D7A799526243}"/>
                </a:ext>
              </a:extLst>
            </p:cNvPr>
            <p:cNvSpPr/>
            <p:nvPr/>
          </p:nvSpPr>
          <p:spPr>
            <a:xfrm>
              <a:off x="70737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1" name="object 87">
              <a:extLst>
                <a:ext uri="{FF2B5EF4-FFF2-40B4-BE49-F238E27FC236}">
                  <a16:creationId xmlns="" xmlns:a16="http://schemas.microsoft.com/office/drawing/2014/main" id="{6A97E49E-7F27-48BC-B1BF-88CDAB588BEB}"/>
                </a:ext>
              </a:extLst>
            </p:cNvPr>
            <p:cNvSpPr txBox="1"/>
            <p:nvPr/>
          </p:nvSpPr>
          <p:spPr>
            <a:xfrm>
              <a:off x="7416412"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能源</a:t>
              </a:r>
              <a:endParaRPr>
                <a:latin typeface="+mn-ea"/>
                <a:cs typeface="+mn-ea"/>
                <a:sym typeface="+mn-lt"/>
              </a:endParaRPr>
            </a:p>
          </p:txBody>
        </p:sp>
        <p:sp>
          <p:nvSpPr>
            <p:cNvPr id="62" name="object 88">
              <a:extLst>
                <a:ext uri="{FF2B5EF4-FFF2-40B4-BE49-F238E27FC236}">
                  <a16:creationId xmlns="" xmlns:a16="http://schemas.microsoft.com/office/drawing/2014/main" id="{7CB1372A-7DA4-4698-A65B-4CAE53F7C196}"/>
                </a:ext>
              </a:extLst>
            </p:cNvPr>
            <p:cNvSpPr/>
            <p:nvPr/>
          </p:nvSpPr>
          <p:spPr>
            <a:xfrm>
              <a:off x="83818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3" name="object 89">
              <a:extLst>
                <a:ext uri="{FF2B5EF4-FFF2-40B4-BE49-F238E27FC236}">
                  <a16:creationId xmlns="" xmlns:a16="http://schemas.microsoft.com/office/drawing/2014/main" id="{7466CC50-E428-4577-ADFC-7CBBD5C3DC83}"/>
                </a:ext>
              </a:extLst>
            </p:cNvPr>
            <p:cNvSpPr txBox="1"/>
            <p:nvPr/>
          </p:nvSpPr>
          <p:spPr>
            <a:xfrm>
              <a:off x="8722470"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游戏</a:t>
              </a:r>
              <a:endParaRPr>
                <a:latin typeface="+mn-ea"/>
                <a:cs typeface="+mn-ea"/>
                <a:sym typeface="+mn-lt"/>
              </a:endParaRPr>
            </a:p>
          </p:txBody>
        </p:sp>
        <p:sp>
          <p:nvSpPr>
            <p:cNvPr id="64" name="object 90">
              <a:extLst>
                <a:ext uri="{FF2B5EF4-FFF2-40B4-BE49-F238E27FC236}">
                  <a16:creationId xmlns="" xmlns:a16="http://schemas.microsoft.com/office/drawing/2014/main" id="{F2B83FD0-A6B1-4378-90E1-1A0DA7B99390}"/>
                </a:ext>
              </a:extLst>
            </p:cNvPr>
            <p:cNvSpPr/>
            <p:nvPr/>
          </p:nvSpPr>
          <p:spPr>
            <a:xfrm>
              <a:off x="96772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5" name="object 91">
              <a:extLst>
                <a:ext uri="{FF2B5EF4-FFF2-40B4-BE49-F238E27FC236}">
                  <a16:creationId xmlns="" xmlns:a16="http://schemas.microsoft.com/office/drawing/2014/main" id="{6F176D51-3632-4E03-A149-48CC3D04C1FF}"/>
                </a:ext>
              </a:extLst>
            </p:cNvPr>
            <p:cNvSpPr txBox="1"/>
            <p:nvPr/>
          </p:nvSpPr>
          <p:spPr>
            <a:xfrm>
              <a:off x="9914238"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不动产</a:t>
              </a:r>
              <a:endParaRPr>
                <a:latin typeface="+mn-ea"/>
                <a:cs typeface="+mn-ea"/>
                <a:sym typeface="+mn-lt"/>
              </a:endParaRPr>
            </a:p>
          </p:txBody>
        </p:sp>
        <p:sp>
          <p:nvSpPr>
            <p:cNvPr id="66" name="object 92">
              <a:extLst>
                <a:ext uri="{FF2B5EF4-FFF2-40B4-BE49-F238E27FC236}">
                  <a16:creationId xmlns="" xmlns:a16="http://schemas.microsoft.com/office/drawing/2014/main" id="{3F656A5D-C1B2-42EF-8552-C890FA1D85B1}"/>
                </a:ext>
              </a:extLst>
            </p:cNvPr>
            <p:cNvSpPr/>
            <p:nvPr/>
          </p:nvSpPr>
          <p:spPr>
            <a:xfrm>
              <a:off x="3149402" y="3601907"/>
              <a:ext cx="1193800" cy="381000"/>
            </a:xfrm>
            <a:custGeom>
              <a:avLst/>
              <a:gdLst/>
              <a:ahLst/>
              <a:cxnLst/>
              <a:rect l="l" t="t" r="r" b="b"/>
              <a:pathLst>
                <a:path w="1308100" h="381000">
                  <a:moveTo>
                    <a:pt x="0" y="381000"/>
                  </a:moveTo>
                  <a:lnTo>
                    <a:pt x="1308100" y="381000"/>
                  </a:lnTo>
                  <a:lnTo>
                    <a:pt x="1308100" y="0"/>
                  </a:lnTo>
                  <a:lnTo>
                    <a:pt x="0" y="0"/>
                  </a:lnTo>
                  <a:lnTo>
                    <a:pt x="0" y="3810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7" name="object 93">
              <a:extLst>
                <a:ext uri="{FF2B5EF4-FFF2-40B4-BE49-F238E27FC236}">
                  <a16:creationId xmlns="" xmlns:a16="http://schemas.microsoft.com/office/drawing/2014/main" id="{5B26C452-8075-490B-8BB6-BFDEBDEB890D}"/>
                </a:ext>
              </a:extLst>
            </p:cNvPr>
            <p:cNvSpPr txBox="1"/>
            <p:nvPr/>
          </p:nvSpPr>
          <p:spPr>
            <a:xfrm>
              <a:off x="3560695" y="3628392"/>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预测</a:t>
              </a:r>
              <a:endParaRPr dirty="0">
                <a:latin typeface="+mn-ea"/>
                <a:cs typeface="+mn-ea"/>
                <a:sym typeface="+mn-lt"/>
              </a:endParaRPr>
            </a:p>
          </p:txBody>
        </p:sp>
        <p:sp>
          <p:nvSpPr>
            <p:cNvPr id="68" name="object 94">
              <a:extLst>
                <a:ext uri="{FF2B5EF4-FFF2-40B4-BE49-F238E27FC236}">
                  <a16:creationId xmlns="" xmlns:a16="http://schemas.microsoft.com/office/drawing/2014/main" id="{886FF164-C620-4D17-A22F-454768029CA0}"/>
                </a:ext>
              </a:extLst>
            </p:cNvPr>
            <p:cNvSpPr/>
            <p:nvPr/>
          </p:nvSpPr>
          <p:spPr>
            <a:xfrm>
              <a:off x="4457502" y="3601907"/>
              <a:ext cx="1181100" cy="368300"/>
            </a:xfrm>
            <a:custGeom>
              <a:avLst/>
              <a:gdLst/>
              <a:ahLst/>
              <a:cxnLst/>
              <a:rect l="l" t="t" r="r" b="b"/>
              <a:pathLst>
                <a:path w="1054100" h="368300">
                  <a:moveTo>
                    <a:pt x="0" y="368300"/>
                  </a:moveTo>
                  <a:lnTo>
                    <a:pt x="1054100" y="368300"/>
                  </a:lnTo>
                  <a:lnTo>
                    <a:pt x="1054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9" name="object 95">
              <a:extLst>
                <a:ext uri="{FF2B5EF4-FFF2-40B4-BE49-F238E27FC236}">
                  <a16:creationId xmlns="" xmlns:a16="http://schemas.microsoft.com/office/drawing/2014/main" id="{96C5376A-91A6-4421-A0C0-4AFDFF9ED6B2}"/>
                </a:ext>
              </a:extLst>
            </p:cNvPr>
            <p:cNvSpPr txBox="1"/>
            <p:nvPr/>
          </p:nvSpPr>
          <p:spPr>
            <a:xfrm>
              <a:off x="4751966" y="3627299"/>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供应链</a:t>
              </a:r>
              <a:endParaRPr>
                <a:latin typeface="+mn-ea"/>
                <a:cs typeface="+mn-ea"/>
                <a:sym typeface="+mn-lt"/>
              </a:endParaRPr>
            </a:p>
          </p:txBody>
        </p:sp>
        <p:sp>
          <p:nvSpPr>
            <p:cNvPr id="70" name="object 96">
              <a:extLst>
                <a:ext uri="{FF2B5EF4-FFF2-40B4-BE49-F238E27FC236}">
                  <a16:creationId xmlns="" xmlns:a16="http://schemas.microsoft.com/office/drawing/2014/main" id="{21E0CC6F-F01D-4210-8E65-B8105E216AAC}"/>
                </a:ext>
              </a:extLst>
            </p:cNvPr>
            <p:cNvSpPr/>
            <p:nvPr/>
          </p:nvSpPr>
          <p:spPr>
            <a:xfrm>
              <a:off x="57656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1" name="object 97">
              <a:extLst>
                <a:ext uri="{FF2B5EF4-FFF2-40B4-BE49-F238E27FC236}">
                  <a16:creationId xmlns="" xmlns:a16="http://schemas.microsoft.com/office/drawing/2014/main" id="{5FD28C52-38C5-48DC-A26A-C22AD6776562}"/>
                </a:ext>
              </a:extLst>
            </p:cNvPr>
            <p:cNvSpPr txBox="1"/>
            <p:nvPr/>
          </p:nvSpPr>
          <p:spPr>
            <a:xfrm>
              <a:off x="5881744" y="3627299"/>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社交媒体</a:t>
              </a:r>
              <a:endParaRPr>
                <a:latin typeface="+mn-ea"/>
                <a:cs typeface="+mn-ea"/>
                <a:sym typeface="+mn-lt"/>
              </a:endParaRPr>
            </a:p>
          </p:txBody>
        </p:sp>
        <p:sp>
          <p:nvSpPr>
            <p:cNvPr id="72" name="object 98">
              <a:extLst>
                <a:ext uri="{FF2B5EF4-FFF2-40B4-BE49-F238E27FC236}">
                  <a16:creationId xmlns="" xmlns:a16="http://schemas.microsoft.com/office/drawing/2014/main" id="{1779EF5C-DDAF-4739-9441-631FEEDEC966}"/>
                </a:ext>
              </a:extLst>
            </p:cNvPr>
            <p:cNvSpPr/>
            <p:nvPr/>
          </p:nvSpPr>
          <p:spPr>
            <a:xfrm>
              <a:off x="70737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3" name="object 99">
              <a:extLst>
                <a:ext uri="{FF2B5EF4-FFF2-40B4-BE49-F238E27FC236}">
                  <a16:creationId xmlns="" xmlns:a16="http://schemas.microsoft.com/office/drawing/2014/main" id="{E892C0A2-B962-4DE0-ACE3-C66C438BF544}"/>
                </a:ext>
              </a:extLst>
            </p:cNvPr>
            <p:cNvSpPr txBox="1"/>
            <p:nvPr/>
          </p:nvSpPr>
          <p:spPr>
            <a:xfrm>
              <a:off x="7416411"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版权</a:t>
              </a:r>
              <a:endParaRPr>
                <a:latin typeface="+mn-ea"/>
                <a:cs typeface="+mn-ea"/>
                <a:sym typeface="+mn-lt"/>
              </a:endParaRPr>
            </a:p>
          </p:txBody>
        </p:sp>
        <p:sp>
          <p:nvSpPr>
            <p:cNvPr id="74" name="object 100">
              <a:extLst>
                <a:ext uri="{FF2B5EF4-FFF2-40B4-BE49-F238E27FC236}">
                  <a16:creationId xmlns="" xmlns:a16="http://schemas.microsoft.com/office/drawing/2014/main" id="{2FF29848-BDCB-42B9-A68C-4D7A80AC3EAB}"/>
                </a:ext>
              </a:extLst>
            </p:cNvPr>
            <p:cNvSpPr/>
            <p:nvPr/>
          </p:nvSpPr>
          <p:spPr>
            <a:xfrm>
              <a:off x="83818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5" name="object 101">
              <a:extLst>
                <a:ext uri="{FF2B5EF4-FFF2-40B4-BE49-F238E27FC236}">
                  <a16:creationId xmlns="" xmlns:a16="http://schemas.microsoft.com/office/drawing/2014/main" id="{7FD21FCD-C090-4315-B483-267052492F6E}"/>
                </a:ext>
              </a:extLst>
            </p:cNvPr>
            <p:cNvSpPr txBox="1"/>
            <p:nvPr/>
          </p:nvSpPr>
          <p:spPr>
            <a:xfrm>
              <a:off x="8722479"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电商</a:t>
              </a:r>
              <a:endParaRPr>
                <a:latin typeface="+mn-ea"/>
                <a:cs typeface="+mn-ea"/>
                <a:sym typeface="+mn-lt"/>
              </a:endParaRPr>
            </a:p>
          </p:txBody>
        </p:sp>
        <p:sp>
          <p:nvSpPr>
            <p:cNvPr id="76" name="object 102">
              <a:extLst>
                <a:ext uri="{FF2B5EF4-FFF2-40B4-BE49-F238E27FC236}">
                  <a16:creationId xmlns="" xmlns:a16="http://schemas.microsoft.com/office/drawing/2014/main" id="{91A71D23-CE8B-4E04-8737-429F7D91BEAA}"/>
                </a:ext>
              </a:extLst>
            </p:cNvPr>
            <p:cNvSpPr/>
            <p:nvPr/>
          </p:nvSpPr>
          <p:spPr>
            <a:xfrm>
              <a:off x="96772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7" name="object 103">
              <a:extLst>
                <a:ext uri="{FF2B5EF4-FFF2-40B4-BE49-F238E27FC236}">
                  <a16:creationId xmlns="" xmlns:a16="http://schemas.microsoft.com/office/drawing/2014/main" id="{B414E748-B19B-41D8-9D5C-38DBABC0BC35}"/>
                </a:ext>
              </a:extLst>
            </p:cNvPr>
            <p:cNvSpPr txBox="1"/>
            <p:nvPr/>
          </p:nvSpPr>
          <p:spPr>
            <a:xfrm>
              <a:off x="10028546"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体育</a:t>
              </a:r>
              <a:endParaRPr>
                <a:latin typeface="+mn-ea"/>
                <a:cs typeface="+mn-ea"/>
                <a:sym typeface="+mn-lt"/>
              </a:endParaRPr>
            </a:p>
          </p:txBody>
        </p:sp>
        <p:sp>
          <p:nvSpPr>
            <p:cNvPr id="78" name="object 104">
              <a:extLst>
                <a:ext uri="{FF2B5EF4-FFF2-40B4-BE49-F238E27FC236}">
                  <a16:creationId xmlns="" xmlns:a16="http://schemas.microsoft.com/office/drawing/2014/main" id="{6785E4D2-FF98-4CB3-91BE-187F07300D29}"/>
                </a:ext>
              </a:extLst>
            </p:cNvPr>
            <p:cNvSpPr/>
            <p:nvPr/>
          </p:nvSpPr>
          <p:spPr>
            <a:xfrm>
              <a:off x="3149402" y="4071807"/>
              <a:ext cx="120015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9" name="object 105">
              <a:extLst>
                <a:ext uri="{FF2B5EF4-FFF2-40B4-BE49-F238E27FC236}">
                  <a16:creationId xmlns="" xmlns:a16="http://schemas.microsoft.com/office/drawing/2014/main" id="{1B6E00AC-4A2E-4085-8FBF-8AE2BD40F55C}"/>
                </a:ext>
              </a:extLst>
            </p:cNvPr>
            <p:cNvSpPr txBox="1"/>
            <p:nvPr/>
          </p:nvSpPr>
          <p:spPr>
            <a:xfrm>
              <a:off x="3269605" y="408663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内容平台</a:t>
              </a:r>
              <a:endParaRPr dirty="0">
                <a:latin typeface="+mn-ea"/>
                <a:cs typeface="+mn-ea"/>
                <a:sym typeface="+mn-lt"/>
              </a:endParaRPr>
            </a:p>
          </p:txBody>
        </p:sp>
        <p:sp>
          <p:nvSpPr>
            <p:cNvPr id="80" name="object 106">
              <a:extLst>
                <a:ext uri="{FF2B5EF4-FFF2-40B4-BE49-F238E27FC236}">
                  <a16:creationId xmlns="" xmlns:a16="http://schemas.microsoft.com/office/drawing/2014/main" id="{C6F5E107-9FD8-4BE2-BB1D-F05EA0D17156}"/>
                </a:ext>
              </a:extLst>
            </p:cNvPr>
            <p:cNvSpPr/>
            <p:nvPr/>
          </p:nvSpPr>
          <p:spPr>
            <a:xfrm>
              <a:off x="44575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1" name="object 107">
              <a:extLst>
                <a:ext uri="{FF2B5EF4-FFF2-40B4-BE49-F238E27FC236}">
                  <a16:creationId xmlns="" xmlns:a16="http://schemas.microsoft.com/office/drawing/2014/main" id="{93813FF0-7E45-4C78-9D2B-FFAD442D6829}"/>
                </a:ext>
              </a:extLst>
            </p:cNvPr>
            <p:cNvSpPr txBox="1"/>
            <p:nvPr/>
          </p:nvSpPr>
          <p:spPr>
            <a:xfrm>
              <a:off x="468997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流媒体</a:t>
              </a:r>
              <a:endParaRPr dirty="0">
                <a:latin typeface="+mn-ea"/>
                <a:cs typeface="+mn-ea"/>
                <a:sym typeface="+mn-lt"/>
              </a:endParaRPr>
            </a:p>
          </p:txBody>
        </p:sp>
        <p:sp>
          <p:nvSpPr>
            <p:cNvPr id="82" name="object 108">
              <a:extLst>
                <a:ext uri="{FF2B5EF4-FFF2-40B4-BE49-F238E27FC236}">
                  <a16:creationId xmlns="" xmlns:a16="http://schemas.microsoft.com/office/drawing/2014/main" id="{BF408972-37D1-4824-A962-400CB216047E}"/>
                </a:ext>
              </a:extLst>
            </p:cNvPr>
            <p:cNvSpPr/>
            <p:nvPr/>
          </p:nvSpPr>
          <p:spPr>
            <a:xfrm>
              <a:off x="57656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3" name="object 109">
              <a:extLst>
                <a:ext uri="{FF2B5EF4-FFF2-40B4-BE49-F238E27FC236}">
                  <a16:creationId xmlns="" xmlns:a16="http://schemas.microsoft.com/office/drawing/2014/main" id="{091B540B-B2B2-4E14-8CFC-8A9EF10A1B8B}"/>
                </a:ext>
              </a:extLst>
            </p:cNvPr>
            <p:cNvSpPr txBox="1"/>
            <p:nvPr/>
          </p:nvSpPr>
          <p:spPr>
            <a:xfrm>
              <a:off x="599604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大数据</a:t>
              </a:r>
              <a:endParaRPr>
                <a:latin typeface="+mn-ea"/>
                <a:cs typeface="+mn-ea"/>
                <a:sym typeface="+mn-lt"/>
              </a:endParaRPr>
            </a:p>
          </p:txBody>
        </p:sp>
        <p:sp>
          <p:nvSpPr>
            <p:cNvPr id="84" name="object 110">
              <a:extLst>
                <a:ext uri="{FF2B5EF4-FFF2-40B4-BE49-F238E27FC236}">
                  <a16:creationId xmlns="" xmlns:a16="http://schemas.microsoft.com/office/drawing/2014/main" id="{E31C9B17-BCE8-4FAD-BC34-325C5F6C9014}"/>
                </a:ext>
              </a:extLst>
            </p:cNvPr>
            <p:cNvSpPr/>
            <p:nvPr/>
          </p:nvSpPr>
          <p:spPr>
            <a:xfrm>
              <a:off x="70737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5" name="object 111">
              <a:extLst>
                <a:ext uri="{FF2B5EF4-FFF2-40B4-BE49-F238E27FC236}">
                  <a16:creationId xmlns="" xmlns:a16="http://schemas.microsoft.com/office/drawing/2014/main" id="{9AA084BF-F1AF-404B-B479-BBA2C89218E9}"/>
                </a:ext>
              </a:extLst>
            </p:cNvPr>
            <p:cNvSpPr txBox="1"/>
            <p:nvPr/>
          </p:nvSpPr>
          <p:spPr>
            <a:xfrm>
              <a:off x="7518042" y="4086630"/>
              <a:ext cx="272415" cy="301625"/>
            </a:xfrm>
            <a:prstGeom prst="rect">
              <a:avLst/>
            </a:prstGeom>
          </p:spPr>
          <p:txBody>
            <a:bodyPr vert="horz" wrap="square" lIns="0" tIns="0" rIns="0" bIns="0" rtlCol="0">
              <a:noAutofit/>
            </a:bodyPr>
            <a:lstStyle/>
            <a:p>
              <a:pPr marL="12700">
                <a:lnSpc>
                  <a:spcPct val="100000"/>
                </a:lnSpc>
              </a:pPr>
              <a:r>
                <a:rPr spc="80" dirty="0">
                  <a:solidFill>
                    <a:srgbClr val="0F253F"/>
                  </a:solidFill>
                  <a:latin typeface="+mn-ea"/>
                  <a:cs typeface="+mn-ea"/>
                  <a:sym typeface="+mn-lt"/>
                </a:rPr>
                <a:t>AI</a:t>
              </a:r>
              <a:endParaRPr>
                <a:latin typeface="+mn-ea"/>
                <a:cs typeface="+mn-ea"/>
                <a:sym typeface="+mn-lt"/>
              </a:endParaRPr>
            </a:p>
          </p:txBody>
        </p:sp>
        <p:sp>
          <p:nvSpPr>
            <p:cNvPr id="86" name="object 112">
              <a:extLst>
                <a:ext uri="{FF2B5EF4-FFF2-40B4-BE49-F238E27FC236}">
                  <a16:creationId xmlns="" xmlns:a16="http://schemas.microsoft.com/office/drawing/2014/main" id="{0AE3692F-674E-4E48-AFFC-1B4706648A04}"/>
                </a:ext>
              </a:extLst>
            </p:cNvPr>
            <p:cNvSpPr/>
            <p:nvPr/>
          </p:nvSpPr>
          <p:spPr>
            <a:xfrm>
              <a:off x="83818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7" name="object 113">
              <a:extLst>
                <a:ext uri="{FF2B5EF4-FFF2-40B4-BE49-F238E27FC236}">
                  <a16:creationId xmlns="" xmlns:a16="http://schemas.microsoft.com/office/drawing/2014/main" id="{C448E03B-B675-4D70-A521-1319E3820FC6}"/>
                </a:ext>
              </a:extLst>
            </p:cNvPr>
            <p:cNvSpPr txBox="1"/>
            <p:nvPr/>
          </p:nvSpPr>
          <p:spPr>
            <a:xfrm>
              <a:off x="8722477" y="408663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金融</a:t>
              </a:r>
              <a:endParaRPr>
                <a:latin typeface="+mn-ea"/>
                <a:cs typeface="+mn-ea"/>
                <a:sym typeface="+mn-lt"/>
              </a:endParaRPr>
            </a:p>
          </p:txBody>
        </p:sp>
        <p:sp>
          <p:nvSpPr>
            <p:cNvPr id="88" name="object 126">
              <a:extLst>
                <a:ext uri="{FF2B5EF4-FFF2-40B4-BE49-F238E27FC236}">
                  <a16:creationId xmlns="" xmlns:a16="http://schemas.microsoft.com/office/drawing/2014/main" id="{BBEF918F-7EEA-4C14-BB53-103F49C9321A}"/>
                </a:ext>
              </a:extLst>
            </p:cNvPr>
            <p:cNvSpPr/>
            <p:nvPr/>
          </p:nvSpPr>
          <p:spPr>
            <a:xfrm>
              <a:off x="31494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9" name="object 127">
              <a:extLst>
                <a:ext uri="{FF2B5EF4-FFF2-40B4-BE49-F238E27FC236}">
                  <a16:creationId xmlns="" xmlns:a16="http://schemas.microsoft.com/office/drawing/2014/main" id="{FB340048-B66D-4B6A-AC7F-E1CAF251CDBF}"/>
                </a:ext>
              </a:extLst>
            </p:cNvPr>
            <p:cNvSpPr txBox="1"/>
            <p:nvPr/>
          </p:nvSpPr>
          <p:spPr>
            <a:xfrm>
              <a:off x="3149402" y="3125060"/>
              <a:ext cx="1200149" cy="362547"/>
            </a:xfrm>
            <a:prstGeom prst="rect">
              <a:avLst/>
            </a:prstGeom>
          </p:spPr>
          <p:txBody>
            <a:bodyPr vert="horz" wrap="square" lIns="0" tIns="0" rIns="0" bIns="0" rtlCol="0" anchor="ctr">
              <a:noAutofit/>
            </a:bodyPr>
            <a:lstStyle/>
            <a:p>
              <a:pPr marL="12700" algn="ctr">
                <a:lnSpc>
                  <a:spcPct val="100000"/>
                </a:lnSpc>
              </a:pPr>
              <a:r>
                <a:rPr lang="zh-CN" altLang="en-US" dirty="0" smtClean="0">
                  <a:solidFill>
                    <a:srgbClr val="0F253F"/>
                  </a:solidFill>
                  <a:latin typeface="+mn-ea"/>
                  <a:cs typeface="+mn-ea"/>
                  <a:sym typeface="+mn-lt"/>
                </a:rPr>
                <a:t>数字认证</a:t>
              </a:r>
              <a:endParaRPr lang="zh-CN" altLang="en-US" dirty="0">
                <a:latin typeface="+mn-ea"/>
                <a:cs typeface="+mn-ea"/>
                <a:sym typeface="+mn-lt"/>
              </a:endParaRPr>
            </a:p>
          </p:txBody>
        </p:sp>
      </p:grpSp>
    </p:spTree>
    <p:extLst>
      <p:ext uri="{BB962C8B-B14F-4D97-AF65-F5344CB8AC3E}">
        <p14:creationId xmlns:p14="http://schemas.microsoft.com/office/powerpoint/2010/main" val="1872609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学术</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6" name="矩形 5">
            <a:extLst>
              <a:ext uri="{FF2B5EF4-FFF2-40B4-BE49-F238E27FC236}">
                <a16:creationId xmlns="" xmlns:a16="http://schemas.microsoft.com/office/drawing/2014/main" id="{D8453C29-4EAE-214E-A50E-E02522142A27}"/>
              </a:ext>
            </a:extLst>
          </p:cNvPr>
          <p:cNvSpPr/>
          <p:nvPr/>
        </p:nvSpPr>
        <p:spPr>
          <a:xfrm>
            <a:off x="669923" y="1113175"/>
            <a:ext cx="9877873" cy="1289456"/>
          </a:xfrm>
          <a:prstGeom prst="rect">
            <a:avLst/>
          </a:prstGeom>
        </p:spPr>
        <p:txBody>
          <a:bodyPr wrap="square">
            <a:spAutoFit/>
          </a:bodyPr>
          <a:lstStyle/>
          <a:p>
            <a:pPr marL="285750" indent="-285750">
              <a:lnSpc>
                <a:spcPct val="150000"/>
              </a:lnSpc>
              <a:buClr>
                <a:srgbClr val="182452"/>
              </a:buClr>
              <a:buFont typeface="Wingdings" pitchFamily="2" charset="2"/>
              <a:buChar char="ü"/>
            </a:pPr>
            <a:r>
              <a:rPr lang="zh-CN" altLang="en-US" dirty="0">
                <a:solidFill>
                  <a:srgbClr val="24292E"/>
                </a:solidFill>
                <a:latin typeface="-apple-system"/>
              </a:rPr>
              <a:t>数字货币、金融、物联网、供应链、能源的行业应用是国内外的热点学术研究领域</a:t>
            </a:r>
            <a:endParaRPr lang="en-US" altLang="zh-CN" dirty="0">
              <a:solidFill>
                <a:srgbClr val="24292E"/>
              </a:solidFill>
              <a:latin typeface="-apple-system"/>
            </a:endParaRPr>
          </a:p>
          <a:p>
            <a:pPr marL="285750" indent="-285750">
              <a:lnSpc>
                <a:spcPct val="150000"/>
              </a:lnSpc>
              <a:buClr>
                <a:srgbClr val="182452"/>
              </a:buClr>
              <a:buFont typeface="Wingdings" pitchFamily="2" charset="2"/>
              <a:buChar char="ü"/>
            </a:pPr>
            <a:r>
              <a:rPr lang="zh-CN" altLang="en-US" dirty="0">
                <a:solidFill>
                  <a:srgbClr val="24292E"/>
                </a:solidFill>
                <a:latin typeface="-apple-system"/>
              </a:rPr>
              <a:t>数字货币领域的研究是国内外最最热门的话题</a:t>
            </a:r>
            <a:endParaRPr lang="en-US" altLang="zh-CN" dirty="0">
              <a:solidFill>
                <a:srgbClr val="24292E"/>
              </a:solidFill>
              <a:latin typeface="-apple-system"/>
            </a:endParaRPr>
          </a:p>
          <a:p>
            <a:pPr marL="285750" indent="-285750">
              <a:lnSpc>
                <a:spcPct val="150000"/>
              </a:lnSpc>
              <a:buClr>
                <a:srgbClr val="182452"/>
              </a:buClr>
              <a:buFont typeface="Wingdings" pitchFamily="2" charset="2"/>
              <a:buChar char="ü"/>
            </a:pPr>
            <a:r>
              <a:rPr lang="zh-CN" altLang="en-US" dirty="0">
                <a:solidFill>
                  <a:srgbClr val="24292E"/>
                </a:solidFill>
                <a:latin typeface="-apple-system"/>
              </a:rPr>
              <a:t>供应链领域，在中文文献和外文文献排名都比较靠前，国内文献中供应链与金融关联度较高</a:t>
            </a:r>
            <a:endParaRPr lang="zh-CN" altLang="en-US" dirty="0"/>
          </a:p>
        </p:txBody>
      </p:sp>
      <p:sp>
        <p:nvSpPr>
          <p:cNvPr id="7" name="矩形 6">
            <a:extLst>
              <a:ext uri="{FF2B5EF4-FFF2-40B4-BE49-F238E27FC236}">
                <a16:creationId xmlns="" xmlns:a16="http://schemas.microsoft.com/office/drawing/2014/main" id="{9D362553-6975-4B4D-A63C-DF06F099F9D7}"/>
              </a:ext>
            </a:extLst>
          </p:cNvPr>
          <p:cNvSpPr/>
          <p:nvPr/>
        </p:nvSpPr>
        <p:spPr>
          <a:xfrm>
            <a:off x="669923" y="5978910"/>
            <a:ext cx="4108899" cy="569387"/>
          </a:xfrm>
          <a:prstGeom prst="rect">
            <a:avLst/>
          </a:prstGeom>
        </p:spPr>
        <p:txBody>
          <a:bodyPr wrap="square">
            <a:spAutoFit/>
          </a:bodyPr>
          <a:lstStyle/>
          <a:p>
            <a:pPr algn="ctr"/>
            <a:r>
              <a:rPr lang="zh-CN" altLang="en-US" sz="1100" b="1" dirty="0"/>
              <a:t>国内文献</a:t>
            </a:r>
            <a:endParaRPr lang="en-US" altLang="zh-CN" sz="1100" dirty="0"/>
          </a:p>
          <a:p>
            <a:r>
              <a:rPr lang="zh-CN" altLang="en-US" sz="1000" dirty="0"/>
              <a:t>选择硕博学位论文和</a:t>
            </a:r>
            <a:r>
              <a:rPr lang="en-US" altLang="zh-CN" sz="1000" dirty="0"/>
              <a:t>SCI</a:t>
            </a:r>
            <a:r>
              <a:rPr lang="zh-CN" altLang="en-US" sz="1000" dirty="0"/>
              <a:t>来源期刊、</a:t>
            </a:r>
            <a:r>
              <a:rPr lang="en-US" altLang="zh-CN" sz="1000" dirty="0"/>
              <a:t>EI</a:t>
            </a:r>
            <a:r>
              <a:rPr lang="zh-CN" altLang="en-US" sz="1000" dirty="0"/>
              <a:t>期刊、核心期刊、</a:t>
            </a:r>
            <a:r>
              <a:rPr lang="en-US" altLang="zh-CN" sz="1000" dirty="0"/>
              <a:t>CSSCI</a:t>
            </a:r>
            <a:r>
              <a:rPr lang="zh-CN" altLang="en-US" sz="1000" dirty="0"/>
              <a:t>期刊、</a:t>
            </a:r>
            <a:r>
              <a:rPr lang="en-US" altLang="zh-CN" sz="1000" dirty="0"/>
              <a:t>CSCD</a:t>
            </a:r>
            <a:r>
              <a:rPr lang="zh-CN" altLang="en-US" sz="1000" dirty="0"/>
              <a:t>期刊，</a:t>
            </a:r>
            <a:r>
              <a:rPr lang="en-US" altLang="zh-CN" sz="1000" dirty="0"/>
              <a:t>1019</a:t>
            </a:r>
            <a:r>
              <a:rPr lang="zh-CN" altLang="en-US" sz="1000" dirty="0"/>
              <a:t>篇学术文献，样本文献时间区间为 </a:t>
            </a:r>
            <a:r>
              <a:rPr lang="en-US" altLang="zh-CN" sz="1000" dirty="0"/>
              <a:t>2014</a:t>
            </a:r>
            <a:r>
              <a:rPr lang="zh-CN" altLang="en-US" sz="1000" dirty="0"/>
              <a:t>至</a:t>
            </a:r>
            <a:r>
              <a:rPr lang="en-US" altLang="zh-CN" sz="1000" dirty="0"/>
              <a:t>2019</a:t>
            </a:r>
            <a:r>
              <a:rPr lang="zh-CN" altLang="en-US" sz="1000" dirty="0"/>
              <a:t>年。</a:t>
            </a:r>
          </a:p>
        </p:txBody>
      </p:sp>
      <p:sp>
        <p:nvSpPr>
          <p:cNvPr id="8" name="矩形 7">
            <a:extLst>
              <a:ext uri="{FF2B5EF4-FFF2-40B4-BE49-F238E27FC236}">
                <a16:creationId xmlns="" xmlns:a16="http://schemas.microsoft.com/office/drawing/2014/main" id="{A21398C7-5AD2-3045-B35B-B1BCE9C17CEB}"/>
              </a:ext>
            </a:extLst>
          </p:cNvPr>
          <p:cNvSpPr/>
          <p:nvPr/>
        </p:nvSpPr>
        <p:spPr>
          <a:xfrm>
            <a:off x="6095205" y="5978909"/>
            <a:ext cx="4108899" cy="569387"/>
          </a:xfrm>
          <a:prstGeom prst="rect">
            <a:avLst/>
          </a:prstGeom>
        </p:spPr>
        <p:txBody>
          <a:bodyPr wrap="square">
            <a:spAutoFit/>
          </a:bodyPr>
          <a:lstStyle/>
          <a:p>
            <a:pPr algn="ctr"/>
            <a:r>
              <a:rPr lang="zh-CN" altLang="en-US" sz="1100" b="1" dirty="0"/>
              <a:t>国际文献</a:t>
            </a:r>
            <a:endParaRPr lang="en-US" altLang="zh-CN" sz="1100" dirty="0"/>
          </a:p>
          <a:p>
            <a:r>
              <a:rPr lang="zh-CN" altLang="en-US" sz="1000" dirty="0"/>
              <a:t>以 </a:t>
            </a:r>
            <a:r>
              <a:rPr lang="en-US" altLang="zh-CN" sz="1000" dirty="0"/>
              <a:t>web of science </a:t>
            </a:r>
            <a:r>
              <a:rPr lang="zh-CN" altLang="en-US" sz="1000" dirty="0"/>
              <a:t>核心文献为数据源，检索 </a:t>
            </a:r>
            <a:r>
              <a:rPr lang="en-US" altLang="zh-CN" sz="1000" dirty="0"/>
              <a:t>blockchain </a:t>
            </a:r>
            <a:r>
              <a:rPr lang="zh-CN" altLang="en-US" sz="1000" dirty="0"/>
              <a:t>主题词，共得到 </a:t>
            </a:r>
            <a:r>
              <a:rPr lang="en-US" altLang="zh-CN" sz="1000" dirty="0"/>
              <a:t>1942 </a:t>
            </a:r>
            <a:r>
              <a:rPr lang="zh-CN" altLang="en-US" sz="1000" dirty="0"/>
              <a:t>篇学术文献，样本文献时间区间为 </a:t>
            </a:r>
            <a:r>
              <a:rPr lang="en-US" altLang="zh-CN" sz="1000" dirty="0"/>
              <a:t>2013</a:t>
            </a:r>
            <a:r>
              <a:rPr lang="zh-CN" altLang="en-US" sz="1000" dirty="0"/>
              <a:t>至</a:t>
            </a:r>
            <a:r>
              <a:rPr lang="en-US" altLang="zh-CN" sz="1000" dirty="0"/>
              <a:t>2019</a:t>
            </a:r>
            <a:r>
              <a:rPr lang="zh-CN" altLang="en-US" sz="1000" dirty="0"/>
              <a:t>年。</a:t>
            </a:r>
          </a:p>
        </p:txBody>
      </p:sp>
      <p:pic>
        <p:nvPicPr>
          <p:cNvPr id="9" name="图片 8">
            <a:extLst>
              <a:ext uri="{FF2B5EF4-FFF2-40B4-BE49-F238E27FC236}">
                <a16:creationId xmlns:a16="http://schemas.microsoft.com/office/drawing/2014/main" xmlns="" id="{60C9B0B0-D332-6E41-8003-3EBFD4931C4E}"/>
              </a:ext>
            </a:extLst>
          </p:cNvPr>
          <p:cNvPicPr>
            <a:picLocks noChangeAspect="1"/>
          </p:cNvPicPr>
          <p:nvPr/>
        </p:nvPicPr>
        <p:blipFill>
          <a:blip r:embed="rId4"/>
          <a:stretch>
            <a:fillRect/>
          </a:stretch>
        </p:blipFill>
        <p:spPr>
          <a:xfrm>
            <a:off x="960885" y="2573014"/>
            <a:ext cx="3708891" cy="3405895"/>
          </a:xfrm>
          <a:prstGeom prst="rect">
            <a:avLst/>
          </a:prstGeom>
        </p:spPr>
      </p:pic>
      <p:pic>
        <p:nvPicPr>
          <p:cNvPr id="10" name="图片 9">
            <a:extLst>
              <a:ext uri="{FF2B5EF4-FFF2-40B4-BE49-F238E27FC236}">
                <a16:creationId xmlns:a16="http://schemas.microsoft.com/office/drawing/2014/main" xmlns="" id="{923D9171-95F0-EE4E-8756-3A1C54DBD48F}"/>
              </a:ext>
            </a:extLst>
          </p:cNvPr>
          <p:cNvPicPr>
            <a:picLocks noChangeAspect="1"/>
          </p:cNvPicPr>
          <p:nvPr/>
        </p:nvPicPr>
        <p:blipFill>
          <a:blip r:embed="rId5"/>
          <a:stretch>
            <a:fillRect/>
          </a:stretch>
        </p:blipFill>
        <p:spPr>
          <a:xfrm>
            <a:off x="5680685" y="2585177"/>
            <a:ext cx="4523419" cy="3291595"/>
          </a:xfrm>
          <a:prstGeom prst="rect">
            <a:avLst/>
          </a:prstGeom>
        </p:spPr>
      </p:pic>
    </p:spTree>
    <p:extLst>
      <p:ext uri="{BB962C8B-B14F-4D97-AF65-F5344CB8AC3E}">
        <p14:creationId xmlns:p14="http://schemas.microsoft.com/office/powerpoint/2010/main" val="3392288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专利分析</a:t>
            </a:r>
            <a:r>
              <a:rPr lang="zh-CN" altLang="en-US" dirty="0">
                <a:cs typeface="+mn-ea"/>
                <a:sym typeface="+mn-lt"/>
              </a:rPr>
              <a:t>√</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3" name="图片 2" descr="多系列条形图.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100" y="1139452"/>
            <a:ext cx="5390202" cy="5307392"/>
          </a:xfrm>
          <a:prstGeom prst="rect">
            <a:avLst/>
          </a:prstGeom>
        </p:spPr>
      </p:pic>
      <p:sp>
        <p:nvSpPr>
          <p:cNvPr id="6" name="矩形 5">
            <a:extLst>
              <a:ext uri="{FF2B5EF4-FFF2-40B4-BE49-F238E27FC236}">
                <a16:creationId xmlns="" xmlns:a16="http://schemas.microsoft.com/office/drawing/2014/main" id="{D8453C29-4EAE-214E-A50E-E02522142A27}"/>
              </a:ext>
            </a:extLst>
          </p:cNvPr>
          <p:cNvSpPr/>
          <p:nvPr/>
        </p:nvSpPr>
        <p:spPr>
          <a:xfrm>
            <a:off x="669924" y="1524632"/>
            <a:ext cx="4930776" cy="3808735"/>
          </a:xfrm>
          <a:prstGeom prst="rect">
            <a:avLst/>
          </a:prstGeom>
        </p:spPr>
        <p:txBody>
          <a:bodyPr wrap="square">
            <a:spAutoFit/>
          </a:bodyPr>
          <a:lstStyle/>
          <a:p>
            <a:pPr marL="285750" indent="-285750">
              <a:lnSpc>
                <a:spcPct val="150000"/>
              </a:lnSpc>
              <a:buFont typeface="Wingdings" pitchFamily="2" charset="2"/>
              <a:buChar char="ü"/>
            </a:pPr>
            <a:r>
              <a:rPr lang="zh-CN" altLang="en-US" dirty="0">
                <a:solidFill>
                  <a:srgbClr val="24292E"/>
                </a:solidFill>
                <a:latin typeface="-apple-system"/>
              </a:rPr>
              <a:t>区块链相关领域专利共检索到</a:t>
            </a:r>
            <a:r>
              <a:rPr lang="en-US" altLang="zh-CN" dirty="0">
                <a:solidFill>
                  <a:srgbClr val="24292E"/>
                </a:solidFill>
                <a:latin typeface="-apple-system"/>
              </a:rPr>
              <a:t>6641</a:t>
            </a:r>
            <a:r>
              <a:rPr lang="zh-CN" altLang="en-US" dirty="0">
                <a:solidFill>
                  <a:srgbClr val="24292E"/>
                </a:solidFill>
                <a:latin typeface="-apple-system"/>
              </a:rPr>
              <a:t>件</a:t>
            </a:r>
            <a:endParaRPr lang="en-US" altLang="zh-CN" dirty="0">
              <a:solidFill>
                <a:srgbClr val="24292E"/>
              </a:solidFill>
              <a:latin typeface="-apple-system"/>
            </a:endParaRPr>
          </a:p>
          <a:p>
            <a:pPr marL="285750" indent="-285750">
              <a:lnSpc>
                <a:spcPct val="150000"/>
              </a:lnSpc>
              <a:buFont typeface="Wingdings" pitchFamily="2" charset="2"/>
              <a:buChar char="ü"/>
            </a:pPr>
            <a:r>
              <a:rPr lang="zh-CN" altLang="en-US" dirty="0">
                <a:solidFill>
                  <a:srgbClr val="24292E"/>
                </a:solidFill>
                <a:latin typeface="-apple-system"/>
              </a:rPr>
              <a:t>从专利申请领域看，除关注底层协议的专利</a:t>
            </a:r>
            <a:r>
              <a:rPr lang="en-US" altLang="zh-CN" dirty="0">
                <a:solidFill>
                  <a:srgbClr val="24292E"/>
                </a:solidFill>
                <a:latin typeface="-apple-system"/>
              </a:rPr>
              <a:t>2539</a:t>
            </a:r>
            <a:r>
              <a:rPr lang="zh-CN" altLang="en-US" dirty="0">
                <a:solidFill>
                  <a:srgbClr val="24292E"/>
                </a:solidFill>
                <a:latin typeface="-apple-system"/>
              </a:rPr>
              <a:t>件外，热点领域主要集中在金融交易（</a:t>
            </a:r>
            <a:r>
              <a:rPr lang="en-US" altLang="zh-CN" dirty="0">
                <a:solidFill>
                  <a:srgbClr val="24292E"/>
                </a:solidFill>
                <a:latin typeface="-apple-system"/>
              </a:rPr>
              <a:t>1215</a:t>
            </a:r>
            <a:r>
              <a:rPr lang="zh-CN" altLang="en-US" dirty="0">
                <a:solidFill>
                  <a:srgbClr val="24292E"/>
                </a:solidFill>
                <a:latin typeface="-apple-system"/>
              </a:rPr>
              <a:t>）、传输控制（</a:t>
            </a:r>
            <a:r>
              <a:rPr lang="en-US" altLang="zh-CN" dirty="0">
                <a:solidFill>
                  <a:srgbClr val="24292E"/>
                </a:solidFill>
                <a:latin typeface="-apple-system"/>
              </a:rPr>
              <a:t>1209</a:t>
            </a:r>
            <a:r>
              <a:rPr lang="zh-CN" altLang="en-US" dirty="0">
                <a:solidFill>
                  <a:srgbClr val="24292E"/>
                </a:solidFill>
                <a:latin typeface="-apple-system"/>
              </a:rPr>
              <a:t>）、用户凭证（</a:t>
            </a:r>
            <a:r>
              <a:rPr lang="en-US" altLang="zh-CN" dirty="0">
                <a:solidFill>
                  <a:srgbClr val="24292E"/>
                </a:solidFill>
                <a:latin typeface="-apple-system"/>
              </a:rPr>
              <a:t>857</a:t>
            </a:r>
            <a:r>
              <a:rPr lang="zh-CN" altLang="en-US" dirty="0">
                <a:solidFill>
                  <a:srgbClr val="24292E"/>
                </a:solidFill>
                <a:latin typeface="-apple-system"/>
              </a:rPr>
              <a:t>）、信息检索（</a:t>
            </a:r>
            <a:r>
              <a:rPr lang="en-US" altLang="zh-CN" dirty="0">
                <a:solidFill>
                  <a:srgbClr val="24292E"/>
                </a:solidFill>
                <a:latin typeface="-apple-system"/>
              </a:rPr>
              <a:t>539</a:t>
            </a:r>
            <a:r>
              <a:rPr lang="zh-CN" altLang="en-US" dirty="0">
                <a:solidFill>
                  <a:srgbClr val="24292E"/>
                </a:solidFill>
                <a:latin typeface="-apple-system"/>
              </a:rPr>
              <a:t>）、授权识别（</a:t>
            </a:r>
            <a:r>
              <a:rPr lang="en-US" altLang="zh-CN" dirty="0">
                <a:solidFill>
                  <a:srgbClr val="24292E"/>
                </a:solidFill>
                <a:latin typeface="-apple-system"/>
              </a:rPr>
              <a:t>439</a:t>
            </a:r>
            <a:r>
              <a:rPr lang="zh-CN" altLang="en-US" dirty="0">
                <a:solidFill>
                  <a:srgbClr val="24292E"/>
                </a:solidFill>
                <a:latin typeface="-apple-system"/>
              </a:rPr>
              <a:t>）、电子商务（</a:t>
            </a:r>
            <a:r>
              <a:rPr lang="en-US" altLang="zh-CN" dirty="0">
                <a:solidFill>
                  <a:srgbClr val="24292E"/>
                </a:solidFill>
                <a:latin typeface="-apple-system"/>
              </a:rPr>
              <a:t>353</a:t>
            </a:r>
            <a:r>
              <a:rPr lang="zh-CN" altLang="en-US" dirty="0">
                <a:solidFill>
                  <a:srgbClr val="24292E"/>
                </a:solidFill>
                <a:latin typeface="-apple-system"/>
              </a:rPr>
              <a:t>）。</a:t>
            </a:r>
            <a:endParaRPr lang="en-US" altLang="zh-CN" dirty="0">
              <a:solidFill>
                <a:srgbClr val="24292E"/>
              </a:solidFill>
              <a:latin typeface="-apple-system"/>
            </a:endParaRPr>
          </a:p>
          <a:p>
            <a:pPr marL="285750" indent="-285750">
              <a:lnSpc>
                <a:spcPct val="150000"/>
              </a:lnSpc>
              <a:buFont typeface="Wingdings" pitchFamily="2" charset="2"/>
              <a:buChar char="ü"/>
            </a:pPr>
            <a:r>
              <a:rPr lang="zh-CN" altLang="en-US" dirty="0">
                <a:solidFill>
                  <a:srgbClr val="24292E"/>
                </a:solidFill>
                <a:latin typeface="-apple-system"/>
              </a:rPr>
              <a:t>在国内专利排名靠前的公司集中在金融保险领域、各互联网大厂（电商公司较多）</a:t>
            </a:r>
            <a:endParaRPr lang="en-US" altLang="zh-CN" dirty="0">
              <a:solidFill>
                <a:srgbClr val="24292E"/>
              </a:solidFill>
              <a:latin typeface="-apple-system"/>
            </a:endParaRPr>
          </a:p>
          <a:p>
            <a:pPr marL="285750" indent="-285750">
              <a:lnSpc>
                <a:spcPct val="150000"/>
              </a:lnSpc>
              <a:buFont typeface="Wingdings" pitchFamily="2" charset="2"/>
              <a:buChar char="ü"/>
            </a:pPr>
            <a:r>
              <a:rPr lang="zh-CN" altLang="en-US" dirty="0">
                <a:solidFill>
                  <a:srgbClr val="24292E"/>
                </a:solidFill>
                <a:latin typeface="-apple-system"/>
              </a:rPr>
              <a:t>与学术研究中金融和供应链热点也比较吻合</a:t>
            </a:r>
          </a:p>
        </p:txBody>
      </p:sp>
    </p:spTree>
    <p:extLst>
      <p:ext uri="{BB962C8B-B14F-4D97-AF65-F5344CB8AC3E}">
        <p14:creationId xmlns:p14="http://schemas.microsoft.com/office/powerpoint/2010/main" val="1942958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投融资</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pic>
        <p:nvPicPr>
          <p:cNvPr id="8" name="图片 7"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1297" y="1100408"/>
            <a:ext cx="5459190" cy="5068347"/>
          </a:xfrm>
          <a:prstGeom prst="rect">
            <a:avLst/>
          </a:prstGeom>
        </p:spPr>
      </p:pic>
      <p:grpSp>
        <p:nvGrpSpPr>
          <p:cNvPr id="39" name="组合 38">
            <a:extLst>
              <a:ext uri="{FF2B5EF4-FFF2-40B4-BE49-F238E27FC236}">
                <a16:creationId xmlns="" xmlns:a16="http://schemas.microsoft.com/office/drawing/2014/main" id="{47573242-A996-4EDD-BD1E-3B66D1587D5F}"/>
              </a:ext>
            </a:extLst>
          </p:cNvPr>
          <p:cNvGrpSpPr/>
          <p:nvPr/>
        </p:nvGrpSpPr>
        <p:grpSpPr>
          <a:xfrm>
            <a:off x="-196696" y="2774150"/>
            <a:ext cx="3689008" cy="2592209"/>
            <a:chOff x="0" y="2396298"/>
            <a:chExt cx="3689008" cy="2592209"/>
          </a:xfrm>
        </p:grpSpPr>
        <p:sp>
          <p:nvSpPr>
            <p:cNvPr id="35" name="íšḷiďe">
              <a:extLst>
                <a:ext uri="{FF2B5EF4-FFF2-40B4-BE49-F238E27FC236}">
                  <a16:creationId xmlns="" xmlns:a16="http://schemas.microsoft.com/office/drawing/2014/main" id="{9DD1F14A-B738-481A-BCDE-3E7DF0163103}"/>
                </a:ext>
              </a:extLst>
            </p:cNvPr>
            <p:cNvSpPr/>
            <p:nvPr/>
          </p:nvSpPr>
          <p:spPr>
            <a:xfrm>
              <a:off x="1156625"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í$ḷiḓe">
              <a:extLst>
                <a:ext uri="{FF2B5EF4-FFF2-40B4-BE49-F238E27FC236}">
                  <a16:creationId xmlns="" xmlns:a16="http://schemas.microsoft.com/office/drawing/2014/main" id="{39DF16E5-19B5-4F46-9CFC-50526C420232}"/>
                </a:ext>
              </a:extLst>
            </p:cNvPr>
            <p:cNvSpPr/>
            <p:nvPr/>
          </p:nvSpPr>
          <p:spPr>
            <a:xfrm>
              <a:off x="0"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dirty="0">
                  <a:solidFill>
                    <a:schemeClr val="tx1"/>
                  </a:solidFill>
                </a:rPr>
                <a:t>排名前</a:t>
              </a:r>
              <a:r>
                <a:rPr lang="en-US" altLang="zh-CN" b="1" dirty="0">
                  <a:solidFill>
                    <a:schemeClr val="tx1"/>
                  </a:solidFill>
                </a:rPr>
                <a:t>20</a:t>
              </a:r>
              <a:r>
                <a:rPr lang="zh-CN" altLang="en-US" b="1" dirty="0">
                  <a:solidFill>
                    <a:schemeClr val="tx1"/>
                  </a:solidFill>
                </a:rPr>
                <a:t>的风投公司</a:t>
              </a:r>
              <a:endParaRPr lang="id-ID" altLang="zh-CN" b="1" dirty="0">
                <a:solidFill>
                  <a:schemeClr val="tx1"/>
                </a:solidFill>
              </a:endParaRPr>
            </a:p>
          </p:txBody>
        </p:sp>
        <p:sp>
          <p:nvSpPr>
            <p:cNvPr id="6" name="矩形 5">
              <a:extLst>
                <a:ext uri="{FF2B5EF4-FFF2-40B4-BE49-F238E27FC236}">
                  <a16:creationId xmlns="" xmlns:a16="http://schemas.microsoft.com/office/drawing/2014/main" id="{7238D15A-39D4-4CE7-8A99-A690168871BC}"/>
                </a:ext>
              </a:extLst>
            </p:cNvPr>
            <p:cNvSpPr/>
            <p:nvPr/>
          </p:nvSpPr>
          <p:spPr>
            <a:xfrm>
              <a:off x="1436379" y="2761012"/>
              <a:ext cx="816250" cy="707886"/>
            </a:xfrm>
            <a:prstGeom prst="rect">
              <a:avLst/>
            </a:prstGeom>
          </p:spPr>
          <p:txBody>
            <a:bodyPr wrap="none">
              <a:spAutoFit/>
            </a:bodyPr>
            <a:lstStyle/>
            <a:p>
              <a:pPr algn="ctr"/>
              <a:r>
                <a:rPr lang="en-US" altLang="zh-CN" sz="4000" b="1" dirty="0">
                  <a:latin typeface="+mn-ea"/>
                </a:rPr>
                <a:t>20</a:t>
              </a:r>
              <a:endParaRPr lang="id-ID" altLang="zh-CN" sz="4000" b="1" dirty="0">
                <a:latin typeface="+mn-ea"/>
              </a:endParaRPr>
            </a:p>
          </p:txBody>
        </p:sp>
      </p:grpSp>
      <p:grpSp>
        <p:nvGrpSpPr>
          <p:cNvPr id="40" name="组合 39">
            <a:extLst>
              <a:ext uri="{FF2B5EF4-FFF2-40B4-BE49-F238E27FC236}">
                <a16:creationId xmlns="" xmlns:a16="http://schemas.microsoft.com/office/drawing/2014/main" id="{DAD04465-C4F6-465D-A760-BB48788C37B5}"/>
              </a:ext>
            </a:extLst>
          </p:cNvPr>
          <p:cNvGrpSpPr/>
          <p:nvPr/>
        </p:nvGrpSpPr>
        <p:grpSpPr>
          <a:xfrm>
            <a:off x="2615443" y="2774150"/>
            <a:ext cx="3689008" cy="2592209"/>
            <a:chOff x="2713883" y="2396298"/>
            <a:chExt cx="3689008" cy="2592209"/>
          </a:xfrm>
        </p:grpSpPr>
        <p:sp>
          <p:nvSpPr>
            <p:cNvPr id="28" name="íṩľíďê">
              <a:extLst>
                <a:ext uri="{FF2B5EF4-FFF2-40B4-BE49-F238E27FC236}">
                  <a16:creationId xmlns="" xmlns:a16="http://schemas.microsoft.com/office/drawing/2014/main" id="{8238AAF9-DFAF-463E-9125-1F4ACF9755B2}"/>
                </a:ext>
              </a:extLst>
            </p:cNvPr>
            <p:cNvSpPr/>
            <p:nvPr/>
          </p:nvSpPr>
          <p:spPr>
            <a:xfrm>
              <a:off x="3870508"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7" name="íṣ1íḋè">
              <a:extLst>
                <a:ext uri="{FF2B5EF4-FFF2-40B4-BE49-F238E27FC236}">
                  <a16:creationId xmlns="" xmlns:a16="http://schemas.microsoft.com/office/drawing/2014/main" id="{A4D32FE0-0B94-4AD2-A519-1B36A05F1842}"/>
                </a:ext>
              </a:extLst>
            </p:cNvPr>
            <p:cNvSpPr/>
            <p:nvPr/>
          </p:nvSpPr>
          <p:spPr>
            <a:xfrm>
              <a:off x="2713883"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b="1" dirty="0">
                  <a:solidFill>
                    <a:schemeClr val="tx1"/>
                  </a:solidFill>
                </a:rPr>
                <a:t>311</a:t>
              </a:r>
              <a:r>
                <a:rPr lang="zh-CN" altLang="en-US" b="1" dirty="0">
                  <a:solidFill>
                    <a:schemeClr val="tx1"/>
                  </a:solidFill>
                </a:rPr>
                <a:t>个区块链投资项目</a:t>
              </a:r>
              <a:endParaRPr lang="id-ID" altLang="zh-CN" b="1" dirty="0">
                <a:solidFill>
                  <a:schemeClr val="tx1"/>
                </a:solidFill>
              </a:endParaRPr>
            </a:p>
          </p:txBody>
        </p:sp>
        <p:sp>
          <p:nvSpPr>
            <p:cNvPr id="38" name="矩形 37">
              <a:extLst>
                <a:ext uri="{FF2B5EF4-FFF2-40B4-BE49-F238E27FC236}">
                  <a16:creationId xmlns="" xmlns:a16="http://schemas.microsoft.com/office/drawing/2014/main" id="{F72A2243-1037-45C1-BA22-D018424CBDBD}"/>
                </a:ext>
              </a:extLst>
            </p:cNvPr>
            <p:cNvSpPr/>
            <p:nvPr/>
          </p:nvSpPr>
          <p:spPr>
            <a:xfrm>
              <a:off x="3992367" y="2761012"/>
              <a:ext cx="1132041" cy="707886"/>
            </a:xfrm>
            <a:prstGeom prst="rect">
              <a:avLst/>
            </a:prstGeom>
          </p:spPr>
          <p:txBody>
            <a:bodyPr wrap="none">
              <a:spAutoFit/>
            </a:bodyPr>
            <a:lstStyle/>
            <a:p>
              <a:pPr algn="ctr"/>
              <a:r>
                <a:rPr lang="en-US" altLang="zh-CN" sz="4000" b="1" dirty="0">
                  <a:latin typeface="+mn-ea"/>
                </a:rPr>
                <a:t>311</a:t>
              </a:r>
              <a:endParaRPr lang="id-ID" altLang="zh-CN" sz="4000" b="1" dirty="0">
                <a:latin typeface="+mn-ea"/>
              </a:endParaRPr>
            </a:p>
          </p:txBody>
        </p:sp>
      </p:grpSp>
    </p:spTree>
    <p:extLst>
      <p:ext uri="{BB962C8B-B14F-4D97-AF65-F5344CB8AC3E}">
        <p14:creationId xmlns:p14="http://schemas.microsoft.com/office/powerpoint/2010/main" val="518697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095189" y="2029668"/>
            <a:ext cx="2359742" cy="998932"/>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 xmlns:a16="http://schemas.microsoft.com/office/drawing/2014/main" id="{06DC6D8B-67DD-415D-930F-3710EFAFF256}"/>
              </a:ext>
            </a:extLst>
          </p:cNvPr>
          <p:cNvSpPr>
            <a:spLocks noGrp="1"/>
          </p:cNvSpPr>
          <p:nvPr>
            <p:ph type="title"/>
          </p:nvPr>
        </p:nvSpPr>
        <p:spPr/>
        <p:txBody>
          <a:bodyPr/>
          <a:lstStyle/>
          <a:p>
            <a:r>
              <a:rPr lang="zh-CN" altLang="en-US" dirty="0">
                <a:cs typeface="+mn-ea"/>
                <a:sym typeface="+mn-lt"/>
              </a:rPr>
              <a:t>除金融行业外，供应链行业发展最</a:t>
            </a:r>
            <a:r>
              <a:rPr lang="zh-CN" altLang="en-US" dirty="0" smtClean="0">
                <a:cs typeface="+mn-ea"/>
                <a:sym typeface="+mn-lt"/>
              </a:rPr>
              <a:t>成熟</a:t>
            </a:r>
            <a:endParaRPr lang="zh-CN" altLang="en-US" dirty="0"/>
          </a:p>
        </p:txBody>
      </p:sp>
      <p:sp>
        <p:nvSpPr>
          <p:cNvPr id="4" name="灯片编号占位符 3">
            <a:extLst>
              <a:ext uri="{FF2B5EF4-FFF2-40B4-BE49-F238E27FC236}">
                <a16:creationId xmlns="" xmlns:a16="http://schemas.microsoft.com/office/drawing/2014/main" id="{2DDAD426-1090-4A64-BC8D-4D5CD2326E9F}"/>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grpSp>
        <p:nvGrpSpPr>
          <p:cNvPr id="5" name="99df9b78-0bad-45b2-a47b-2cded0ae77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 xmlns:a16="http://schemas.microsoft.com/office/drawing/2014/main" id="{956925CA-858E-4E4D-8532-640A56CA23CB}"/>
              </a:ext>
            </a:extLst>
          </p:cNvPr>
          <p:cNvGrpSpPr>
            <a:grpSpLocks noChangeAspect="1"/>
          </p:cNvGrpSpPr>
          <p:nvPr>
            <p:custDataLst>
              <p:tags r:id="rId2"/>
            </p:custDataLst>
          </p:nvPr>
        </p:nvGrpSpPr>
        <p:grpSpPr>
          <a:xfrm>
            <a:off x="669924" y="2169073"/>
            <a:ext cx="10850564" cy="3095407"/>
            <a:chOff x="669924" y="2169073"/>
            <a:chExt cx="10850564" cy="3095407"/>
          </a:xfrm>
        </p:grpSpPr>
        <p:sp>
          <p:nvSpPr>
            <p:cNvPr id="6" name="îş1iḑê">
              <a:extLst>
                <a:ext uri="{FF2B5EF4-FFF2-40B4-BE49-F238E27FC236}">
                  <a16:creationId xmlns="" xmlns:a16="http://schemas.microsoft.com/office/drawing/2014/main" id="{19C61D46-1944-42A4-B1B7-B999640165E7}"/>
                </a:ext>
              </a:extLst>
            </p:cNvPr>
            <p:cNvSpPr/>
            <p:nvPr/>
          </p:nvSpPr>
          <p:spPr bwMode="auto">
            <a:xfrm flipH="1">
              <a:off x="669924" y="3686772"/>
              <a:ext cx="4622967"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7" name="iṣḻîdé">
              <a:extLst>
                <a:ext uri="{FF2B5EF4-FFF2-40B4-BE49-F238E27FC236}">
                  <a16:creationId xmlns="" xmlns:a16="http://schemas.microsoft.com/office/drawing/2014/main" id="{176612AE-9F6A-46AC-85E5-6C697DCA5079}"/>
                </a:ext>
              </a:extLst>
            </p:cNvPr>
            <p:cNvSpPr/>
            <p:nvPr/>
          </p:nvSpPr>
          <p:spPr bwMode="auto">
            <a:xfrm>
              <a:off x="6994185" y="3168005"/>
              <a:ext cx="4526303"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8" name="ïšlîdé">
              <a:extLst>
                <a:ext uri="{FF2B5EF4-FFF2-40B4-BE49-F238E27FC236}">
                  <a16:creationId xmlns="" xmlns:a16="http://schemas.microsoft.com/office/drawing/2014/main" id="{31C30AF8-E0DB-4D7B-B176-4C3B007926B7}"/>
                </a:ext>
              </a:extLst>
            </p:cNvPr>
            <p:cNvSpPr/>
            <p:nvPr/>
          </p:nvSpPr>
          <p:spPr bwMode="auto">
            <a:xfrm>
              <a:off x="5199451" y="2513910"/>
              <a:ext cx="1830181" cy="1830180"/>
            </a:xfrm>
            <a:prstGeom prst="ellipse">
              <a:avLst/>
            </a:prstGeom>
            <a:solidFill>
              <a:schemeClr val="hlink"/>
            </a:solidFill>
            <a:ln>
              <a:noFill/>
            </a:ln>
            <a:effectLst/>
            <a:extLst>
              <a:ext uri="{91240B29-F687-4F45-9708-019B960494DF}">
                <a14:hiddenLine xmlns:a14="http://schemas.microsoft.com/office/drawing/2010/main" w="635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a:p>
          </p:txBody>
        </p:sp>
        <p:sp>
          <p:nvSpPr>
            <p:cNvPr id="9" name="íş1ïďe">
              <a:extLst>
                <a:ext uri="{FF2B5EF4-FFF2-40B4-BE49-F238E27FC236}">
                  <a16:creationId xmlns="" xmlns:a16="http://schemas.microsoft.com/office/drawing/2014/main" id="{C5745F17-C228-4EC2-A750-4255A4E8CB96}"/>
                </a:ext>
              </a:extLst>
            </p:cNvPr>
            <p:cNvSpPr/>
            <p:nvPr/>
          </p:nvSpPr>
          <p:spPr bwMode="auto">
            <a:xfrm>
              <a:off x="5241338" y="3342001"/>
              <a:ext cx="1459635" cy="673430"/>
            </a:xfrm>
            <a:custGeom>
              <a:avLst/>
              <a:gdLst>
                <a:gd name="T0" fmla="*/ 0 w 453"/>
                <a:gd name="T1" fmla="*/ 2147483646 h 209"/>
                <a:gd name="T2" fmla="*/ 2147483646 w 453"/>
                <a:gd name="T3" fmla="*/ 2147483646 h 209"/>
                <a:gd name="T4" fmla="*/ 2147483646 w 453"/>
                <a:gd name="T5" fmla="*/ 0 h 209"/>
                <a:gd name="T6" fmla="*/ 2147483646 w 453"/>
                <a:gd name="T7" fmla="*/ 2147483646 h 209"/>
                <a:gd name="T8" fmla="*/ 2147483646 w 453"/>
                <a:gd name="T9" fmla="*/ 2147483646 h 209"/>
                <a:gd name="T10" fmla="*/ 2147483646 w 453"/>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 h="209">
                  <a:moveTo>
                    <a:pt x="0" y="107"/>
                  </a:moveTo>
                  <a:lnTo>
                    <a:pt x="84" y="107"/>
                  </a:lnTo>
                  <a:lnTo>
                    <a:pt x="269" y="0"/>
                  </a:lnTo>
                  <a:lnTo>
                    <a:pt x="453" y="106"/>
                  </a:lnTo>
                  <a:lnTo>
                    <a:pt x="266" y="209"/>
                  </a:lnTo>
                  <a:lnTo>
                    <a:pt x="266" y="80"/>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0" name="ïšļïḓè">
              <a:extLst>
                <a:ext uri="{FF2B5EF4-FFF2-40B4-BE49-F238E27FC236}">
                  <a16:creationId xmlns="" xmlns:a16="http://schemas.microsoft.com/office/drawing/2014/main" id="{014D2DE0-21B6-49EB-AA7D-1E3B6E055DE0}"/>
                </a:ext>
              </a:extLst>
            </p:cNvPr>
            <p:cNvSpPr/>
            <p:nvPr/>
          </p:nvSpPr>
          <p:spPr bwMode="auto">
            <a:xfrm>
              <a:off x="5531331" y="2842569"/>
              <a:ext cx="1462856" cy="673428"/>
            </a:xfrm>
            <a:custGeom>
              <a:avLst/>
              <a:gdLst>
                <a:gd name="T0" fmla="*/ 2147483646 w 454"/>
                <a:gd name="T1" fmla="*/ 2147483646 h 209"/>
                <a:gd name="T2" fmla="*/ 2147483646 w 454"/>
                <a:gd name="T3" fmla="*/ 2147483646 h 209"/>
                <a:gd name="T4" fmla="*/ 2147483646 w 454"/>
                <a:gd name="T5" fmla="*/ 2147483646 h 209"/>
                <a:gd name="T6" fmla="*/ 0 w 454"/>
                <a:gd name="T7" fmla="*/ 2147483646 h 209"/>
                <a:gd name="T8" fmla="*/ 2147483646 w 454"/>
                <a:gd name="T9" fmla="*/ 0 h 209"/>
                <a:gd name="T10" fmla="*/ 2147483646 w 454"/>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 h="209">
                  <a:moveTo>
                    <a:pt x="454" y="102"/>
                  </a:moveTo>
                  <a:lnTo>
                    <a:pt x="369" y="102"/>
                  </a:lnTo>
                  <a:lnTo>
                    <a:pt x="184" y="209"/>
                  </a:lnTo>
                  <a:lnTo>
                    <a:pt x="0" y="103"/>
                  </a:lnTo>
                  <a:lnTo>
                    <a:pt x="187" y="0"/>
                  </a:lnTo>
                  <a:lnTo>
                    <a:pt x="187" y="129"/>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1" name="iṥḷïḑè">
              <a:extLst>
                <a:ext uri="{FF2B5EF4-FFF2-40B4-BE49-F238E27FC236}">
                  <a16:creationId xmlns="" xmlns:a16="http://schemas.microsoft.com/office/drawing/2014/main" id="{BC66B1CF-CE61-4B3E-B5D7-2FFCDD8B50E8}"/>
                </a:ext>
              </a:extLst>
            </p:cNvPr>
            <p:cNvSpPr/>
            <p:nvPr/>
          </p:nvSpPr>
          <p:spPr bwMode="auto">
            <a:xfrm>
              <a:off x="669925" y="2169073"/>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60000"/>
                </a:lnSpc>
              </a:pPr>
              <a:r>
                <a:rPr lang="zh-CN" altLang="en-US" sz="2400" dirty="0">
                  <a:cs typeface="+mn-ea"/>
                  <a:sym typeface="+mn-lt"/>
                </a:rPr>
                <a:t>从学术、专利和投融资的角度来看，区块链在实体产业的应用聚焦在金融和供应链</a:t>
              </a:r>
              <a:endParaRPr lang="en-US" altLang="zh-CN" sz="2400" dirty="0"/>
            </a:p>
          </p:txBody>
        </p:sp>
        <p:sp>
          <p:nvSpPr>
            <p:cNvPr id="13" name="ï$lïḋè">
              <a:extLst>
                <a:ext uri="{FF2B5EF4-FFF2-40B4-BE49-F238E27FC236}">
                  <a16:creationId xmlns="" xmlns:a16="http://schemas.microsoft.com/office/drawing/2014/main" id="{E5F21D17-61A9-4466-A4EF-38613927A28D}"/>
                </a:ext>
              </a:extLst>
            </p:cNvPr>
            <p:cNvSpPr/>
            <p:nvPr/>
          </p:nvSpPr>
          <p:spPr bwMode="auto">
            <a:xfrm>
              <a:off x="7026407" y="3746781"/>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40000"/>
                </a:lnSpc>
              </a:pPr>
              <a:r>
                <a:rPr lang="zh-CN" altLang="en-US" sz="2200" dirty="0">
                  <a:cs typeface="+mn-ea"/>
                  <a:sym typeface="+mn-lt"/>
                </a:rPr>
                <a:t>去除金融领域在政策方面比较敏感，可以从供应链行业的落地情况一窥区块链在实体产业的落地现状</a:t>
              </a:r>
            </a:p>
            <a:p>
              <a:pPr algn="r">
                <a:lnSpc>
                  <a:spcPct val="160000"/>
                </a:lnSpc>
              </a:pPr>
              <a:endParaRPr lang="en-US" altLang="zh-CN" sz="1100" dirty="0"/>
            </a:p>
          </p:txBody>
        </p:sp>
      </p:grpSp>
      <p:sp>
        <p:nvSpPr>
          <p:cNvPr id="3" name="矩形 2"/>
          <p:cNvSpPr/>
          <p:nvPr/>
        </p:nvSpPr>
        <p:spPr>
          <a:xfrm>
            <a:off x="2376113" y="3928995"/>
            <a:ext cx="1210588" cy="707886"/>
          </a:xfrm>
          <a:prstGeom prst="rect">
            <a:avLst/>
          </a:prstGeom>
        </p:spPr>
        <p:txBody>
          <a:bodyPr wrap="none">
            <a:spAutoFit/>
          </a:bodyPr>
          <a:lstStyle/>
          <a:p>
            <a:r>
              <a:rPr lang="zh-CN" altLang="en-US" sz="4000" dirty="0">
                <a:cs typeface="+mn-ea"/>
                <a:sym typeface="+mn-lt"/>
              </a:rPr>
              <a:t>金融</a:t>
            </a:r>
            <a:endParaRPr lang="zh-CN" altLang="en-US" sz="4000" dirty="0"/>
          </a:p>
        </p:txBody>
      </p:sp>
      <p:sp>
        <p:nvSpPr>
          <p:cNvPr id="12" name="矩形 11"/>
          <p:cNvSpPr/>
          <p:nvPr/>
        </p:nvSpPr>
        <p:spPr>
          <a:xfrm>
            <a:off x="8259398" y="2113636"/>
            <a:ext cx="2031325" cy="830997"/>
          </a:xfrm>
          <a:prstGeom prst="rect">
            <a:avLst/>
          </a:prstGeom>
        </p:spPr>
        <p:txBody>
          <a:bodyPr wrap="none">
            <a:spAutoFit/>
          </a:bodyPr>
          <a:lstStyle/>
          <a:p>
            <a:r>
              <a:rPr lang="zh-CN" altLang="en-US" sz="4800" b="1" dirty="0">
                <a:cs typeface="+mn-ea"/>
                <a:sym typeface="+mn-lt"/>
              </a:rPr>
              <a:t>供应链</a:t>
            </a:r>
            <a:endParaRPr lang="zh-CN" altLang="en-US" sz="4800" b="1" dirty="0"/>
          </a:p>
        </p:txBody>
      </p:sp>
    </p:spTree>
    <p:extLst>
      <p:ext uri="{BB962C8B-B14F-4D97-AF65-F5344CB8AC3E}">
        <p14:creationId xmlns:p14="http://schemas.microsoft.com/office/powerpoint/2010/main" val="39587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794" y="995193"/>
            <a:ext cx="2226040" cy="2226040"/>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2502845" y="1170344"/>
            <a:ext cx="468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那赶快介绍介绍</a:t>
            </a:r>
            <a:r>
              <a:rPr lang="zh-CN" altLang="en-US" sz="2000" dirty="0">
                <a:cs typeface="+mn-ea"/>
              </a:rPr>
              <a:t>做得好的</a:t>
            </a:r>
            <a:r>
              <a:rPr lang="zh-CN" altLang="en-US" sz="2000" dirty="0" smtClean="0">
                <a:cs typeface="+mn-ea"/>
              </a:rPr>
              <a:t>公司</a:t>
            </a:r>
            <a:endParaRPr lang="zh-CN" altLang="en-US" sz="2000" dirty="0">
              <a:cs typeface="+mn-ea"/>
            </a:endParaRP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别着急，我从行业特点入手仔细分析</a:t>
            </a:r>
            <a:r>
              <a:rPr lang="zh-CN" altLang="en-US" sz="2400" dirty="0">
                <a:cs typeface="+mn-ea"/>
                <a:sym typeface="+mn-lt"/>
              </a:rPr>
              <a:t>。</a:t>
            </a: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3589567"/>
            <a:ext cx="2381303" cy="2381303"/>
          </a:xfrm>
          <a:prstGeom prst="rect">
            <a:avLst/>
          </a:prstGeom>
        </p:spPr>
      </p:pic>
    </p:spTree>
    <p:extLst>
      <p:ext uri="{BB962C8B-B14F-4D97-AF65-F5344CB8AC3E}">
        <p14:creationId xmlns:p14="http://schemas.microsoft.com/office/powerpoint/2010/main" val="1115976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5E85FD-46A4-41C7-B5AA-7D13B45BCB1F}"/>
              </a:ext>
            </a:extLst>
          </p:cNvPr>
          <p:cNvSpPr>
            <a:spLocks noGrp="1"/>
          </p:cNvSpPr>
          <p:nvPr>
            <p:ph type="title"/>
          </p:nvPr>
        </p:nvSpPr>
        <p:spPr>
          <a:xfrm>
            <a:off x="675699" y="2076450"/>
            <a:ext cx="9382701" cy="895350"/>
          </a:xfrm>
        </p:spPr>
        <p:txBody>
          <a:bodyPr>
            <a:noAutofit/>
          </a:bodyPr>
          <a:lstStyle/>
          <a:p>
            <a:r>
              <a:rPr lang="zh-CN" altLang="en-US" sz="5400" dirty="0">
                <a:solidFill>
                  <a:schemeClr val="bg1"/>
                </a:solidFill>
                <a:latin typeface="+mn-lt"/>
                <a:ea typeface="+mn-ea"/>
                <a:cs typeface="+mn-ea"/>
                <a:sym typeface="+mn-lt"/>
              </a:rPr>
              <a:t>寻找有价值的公司和应用</a:t>
            </a: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latin typeface="+mn-lt"/>
                <a:ea typeface="+mn-ea"/>
                <a:cs typeface="+mn-ea"/>
                <a:sym typeface="+mn-lt"/>
              </a:rPr>
              <a:t>供应链</a:t>
            </a:r>
            <a:r>
              <a:rPr lang="en-US" altLang="zh-CN" dirty="0">
                <a:latin typeface="+mn-lt"/>
                <a:ea typeface="+mn-ea"/>
                <a:cs typeface="+mn-ea"/>
                <a:sym typeface="+mn-lt"/>
              </a:rPr>
              <a:t>/</a:t>
            </a:r>
            <a:r>
              <a:rPr lang="zh-CN" altLang="en-US" dirty="0">
                <a:latin typeface="+mn-lt"/>
                <a:ea typeface="+mn-ea"/>
                <a:cs typeface="+mn-ea"/>
                <a:sym typeface="+mn-lt"/>
              </a:rPr>
              <a:t>溯源行业</a:t>
            </a:r>
            <a:r>
              <a:rPr lang="zh-CN" altLang="en-US" dirty="0" smtClean="0">
                <a:latin typeface="+mn-lt"/>
                <a:ea typeface="+mn-ea"/>
                <a:cs typeface="+mn-ea"/>
                <a:sym typeface="+mn-lt"/>
              </a:rPr>
              <a:t>概览</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19</a:t>
            </a:fld>
            <a:endParaRPr lang="zh-CN" altLang="en-US">
              <a:cs typeface="+mn-ea"/>
              <a:sym typeface="+mn-lt"/>
            </a:endParaRPr>
          </a:p>
        </p:txBody>
      </p:sp>
      <p:sp>
        <p:nvSpPr>
          <p:cNvPr id="6" name="文本框 5"/>
          <p:cNvSpPr txBox="1"/>
          <p:nvPr/>
        </p:nvSpPr>
        <p:spPr>
          <a:xfrm>
            <a:off x="417678" y="1777769"/>
            <a:ext cx="10961522" cy="1015663"/>
          </a:xfrm>
          <a:prstGeom prst="rect">
            <a:avLst/>
          </a:prstGeom>
          <a:noFill/>
        </p:spPr>
        <p:txBody>
          <a:bodyPr wrap="square" rtlCol="0">
            <a:spAutoFit/>
          </a:bodyPr>
          <a:lstStyle/>
          <a:p>
            <a:r>
              <a:rPr lang="zh-CN" altLang="en-US" sz="2000" b="1" dirty="0">
                <a:cs typeface="+mn-ea"/>
                <a:sym typeface="+mn-lt"/>
              </a:rPr>
              <a:t>定义</a:t>
            </a:r>
            <a:r>
              <a:rPr lang="zh-CN" altLang="en-US" sz="2000" dirty="0">
                <a:cs typeface="+mn-ea"/>
                <a:sym typeface="+mn-lt"/>
              </a:rPr>
              <a:t>：区块链在供应链行业的应用也被称为区块链溯源，是指利用区块链技术通过其独特的不可篡改的分布式账本记录特性与物联⽹等技术相结合，对商品实现从源头到消费者之间各个环节的信息追踪。</a:t>
            </a:r>
          </a:p>
        </p:txBody>
      </p:sp>
      <p:sp>
        <p:nvSpPr>
          <p:cNvPr id="10" name="矩形 9"/>
          <p:cNvSpPr/>
          <p:nvPr/>
        </p:nvSpPr>
        <p:spPr>
          <a:xfrm>
            <a:off x="417678" y="3542501"/>
            <a:ext cx="3367255" cy="1938992"/>
          </a:xfrm>
          <a:prstGeom prst="rect">
            <a:avLst/>
          </a:prstGeom>
        </p:spPr>
        <p:txBody>
          <a:bodyPr wrap="square">
            <a:spAutoFit/>
          </a:bodyPr>
          <a:lstStyle/>
          <a:p>
            <a:r>
              <a:rPr lang="zh-CN" altLang="en-US" sz="2000" b="1" dirty="0">
                <a:cs typeface="+mn-ea"/>
                <a:sym typeface="+mn-lt"/>
              </a:rPr>
              <a:t>特点</a:t>
            </a:r>
            <a:r>
              <a:rPr lang="zh-CN" altLang="en-US" sz="2000" dirty="0">
                <a:cs typeface="+mn-ea"/>
                <a:sym typeface="+mn-lt"/>
              </a:rPr>
              <a:t>：</a:t>
            </a:r>
            <a:endParaRPr lang="en-US" altLang="zh-CN" sz="2000" dirty="0">
              <a:cs typeface="+mn-ea"/>
              <a:sym typeface="+mn-lt"/>
            </a:endParaRPr>
          </a:p>
          <a:p>
            <a:pPr marL="457200" indent="-457200">
              <a:buFont typeface="+mj-lt"/>
              <a:buAutoNum type="arabicPeriod"/>
            </a:pPr>
            <a:r>
              <a:rPr lang="zh-CN" altLang="en-US" sz="2000" dirty="0">
                <a:cs typeface="+mn-ea"/>
                <a:sym typeface="+mn-lt"/>
              </a:rPr>
              <a:t>需要存储数据</a:t>
            </a:r>
            <a:endParaRPr lang="en-US" altLang="zh-CN" sz="2000" dirty="0">
              <a:cs typeface="+mn-ea"/>
              <a:sym typeface="+mn-lt"/>
            </a:endParaRPr>
          </a:p>
          <a:p>
            <a:pPr marL="457200" indent="-457200">
              <a:buFont typeface="+mj-lt"/>
              <a:buAutoNum type="arabicPeriod"/>
            </a:pPr>
            <a:r>
              <a:rPr lang="zh-CN" altLang="en-US" sz="2000" dirty="0">
                <a:cs typeface="+mn-ea"/>
                <a:sym typeface="+mn-lt"/>
              </a:rPr>
              <a:t>需要多方共同输入数据</a:t>
            </a:r>
            <a:endParaRPr lang="en-US" altLang="zh-CN" sz="2000" dirty="0">
              <a:cs typeface="+mn-ea"/>
              <a:sym typeface="+mn-lt"/>
            </a:endParaRPr>
          </a:p>
          <a:p>
            <a:pPr marL="457200" indent="-457200">
              <a:buFont typeface="+mj-lt"/>
              <a:buAutoNum type="arabicPeriod"/>
            </a:pPr>
            <a:r>
              <a:rPr lang="zh-CN" altLang="en-US" sz="2000" dirty="0">
                <a:cs typeface="+mn-ea"/>
                <a:sym typeface="+mn-lt"/>
              </a:rPr>
              <a:t>互相之间对数据不信任</a:t>
            </a:r>
            <a:endParaRPr lang="en-US" altLang="zh-CN" sz="2000" dirty="0">
              <a:cs typeface="+mn-ea"/>
              <a:sym typeface="+mn-lt"/>
            </a:endParaRPr>
          </a:p>
          <a:p>
            <a:pPr marL="457200" indent="-457200">
              <a:buFont typeface="+mj-lt"/>
              <a:buAutoNum type="arabicPeriod"/>
            </a:pPr>
            <a:r>
              <a:rPr lang="zh-CN" altLang="en-US" sz="2000" dirty="0">
                <a:cs typeface="+mn-ea"/>
                <a:sym typeface="+mn-lt"/>
              </a:rPr>
              <a:t>商品流转可使用智能合约</a:t>
            </a:r>
            <a:endParaRPr lang="en-US" altLang="zh-CN" sz="2000" dirty="0">
              <a:cs typeface="+mn-ea"/>
              <a:sym typeface="+mn-lt"/>
            </a:endParaRPr>
          </a:p>
        </p:txBody>
      </p:sp>
      <p:pic>
        <p:nvPicPr>
          <p:cNvPr id="8" name="图片 7"/>
          <p:cNvPicPr>
            <a:picLocks noChangeAspect="1"/>
          </p:cNvPicPr>
          <p:nvPr/>
        </p:nvPicPr>
        <p:blipFill>
          <a:blip r:embed="rId4" cstate="print"/>
          <a:stretch>
            <a:fillRect/>
          </a:stretch>
        </p:blipFill>
        <p:spPr>
          <a:xfrm>
            <a:off x="3784933" y="2583832"/>
            <a:ext cx="7849712" cy="4165311"/>
          </a:xfrm>
          <a:prstGeom prst="rect">
            <a:avLst/>
          </a:prstGeom>
        </p:spPr>
      </p:pic>
    </p:spTree>
    <p:extLst>
      <p:ext uri="{BB962C8B-B14F-4D97-AF65-F5344CB8AC3E}">
        <p14:creationId xmlns:p14="http://schemas.microsoft.com/office/powerpoint/2010/main" val="810234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女学生">
            <a:extLst>
              <a:ext uri="{FF2B5EF4-FFF2-40B4-BE49-F238E27FC236}">
                <a16:creationId xmlns="" xmlns:a16="http://schemas.microsoft.com/office/drawing/2014/main" id="{22E57231-6D93-9E4F-81C5-93A67C62FF7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846595" y="3710251"/>
            <a:ext cx="2381303" cy="2381303"/>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3006154" y="1162050"/>
            <a:ext cx="4613846" cy="230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smtClean="0"/>
              <a:t>最近区块链很火，隔壁老张买比特币都财富自由了，隔壁老王农场用区块链养鸡，卖</a:t>
            </a:r>
            <a:r>
              <a:rPr lang="en-US" altLang="zh-CN" sz="2000" dirty="0" smtClean="0"/>
              <a:t>238</a:t>
            </a:r>
            <a:r>
              <a:rPr lang="zh-CN" altLang="zh-CN" sz="2000" dirty="0" smtClean="0"/>
              <a:t>一只，还供不应求。</a:t>
            </a:r>
          </a:p>
          <a:p>
            <a:r>
              <a:rPr lang="zh-CN" altLang="zh-CN" sz="2000" dirty="0" smtClean="0"/>
              <a:t>我是不是也该投点钱到区块链，躺着赚钱，让家产翻倍呢？</a:t>
            </a:r>
            <a:endParaRPr lang="zh-CN" altLang="zh-CN" sz="2000" dirty="0"/>
          </a:p>
        </p:txBody>
      </p:sp>
      <p:grpSp>
        <p:nvGrpSpPr>
          <p:cNvPr id="2" name="组合 1">
            <a:extLst>
              <a:ext uri="{FF2B5EF4-FFF2-40B4-BE49-F238E27FC236}">
                <a16:creationId xmlns="" xmlns:a16="http://schemas.microsoft.com/office/drawing/2014/main" id="{F12244A7-590C-4978-B278-B2FAE05A0034}"/>
              </a:ext>
            </a:extLst>
          </p:cNvPr>
          <p:cNvGrpSpPr/>
          <p:nvPr/>
        </p:nvGrpSpPr>
        <p:grpSpPr>
          <a:xfrm>
            <a:off x="351559" y="609093"/>
            <a:ext cx="2492991" cy="3096906"/>
            <a:chOff x="136763" y="436559"/>
            <a:chExt cx="2492991" cy="3096906"/>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2179" y="436559"/>
              <a:ext cx="2226040" cy="2226040"/>
            </a:xfrm>
            <a:prstGeom prst="rect">
              <a:avLst/>
            </a:prstGeom>
          </p:spPr>
        </p:pic>
        <p:sp>
          <p:nvSpPr>
            <p:cNvPr id="9" name="矩形 8">
              <a:extLst>
                <a:ext uri="{FF2B5EF4-FFF2-40B4-BE49-F238E27FC236}">
                  <a16:creationId xmlns="" xmlns:a16="http://schemas.microsoft.com/office/drawing/2014/main" id="{EAC89A32-3FA3-194F-9070-253906390B00}"/>
                </a:ext>
              </a:extLst>
            </p:cNvPr>
            <p:cNvSpPr/>
            <p:nvPr/>
          </p:nvSpPr>
          <p:spPr>
            <a:xfrm>
              <a:off x="136763" y="2610135"/>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grpSp>
      <p:sp>
        <p:nvSpPr>
          <p:cNvPr id="10" name="矩形 9">
            <a:extLst>
              <a:ext uri="{FF2B5EF4-FFF2-40B4-BE49-F238E27FC236}">
                <a16:creationId xmlns="" xmlns:a16="http://schemas.microsoft.com/office/drawing/2014/main" id="{43599F26-B995-1B42-8E56-EBCC8B6576D6}"/>
              </a:ext>
            </a:extLst>
          </p:cNvPr>
          <p:cNvSpPr/>
          <p:nvPr/>
        </p:nvSpPr>
        <p:spPr>
          <a:xfrm>
            <a:off x="9080966" y="590688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
        <p:nvSpPr>
          <p:cNvPr id="13" name="线形标注 1 12">
            <a:extLst>
              <a:ext uri="{FF2B5EF4-FFF2-40B4-BE49-F238E27FC236}">
                <a16:creationId xmlns="" xmlns:a16="http://schemas.microsoft.com/office/drawing/2014/main" id="{A12DB925-7D6C-F14E-9FCE-CB423B3C9BE3}"/>
              </a:ext>
            </a:extLst>
          </p:cNvPr>
          <p:cNvSpPr/>
          <p:nvPr/>
        </p:nvSpPr>
        <p:spPr>
          <a:xfrm>
            <a:off x="4166594" y="4362450"/>
            <a:ext cx="4680000" cy="1673438"/>
          </a:xfrm>
          <a:prstGeom prst="rect">
            <a:avLst/>
          </a:prstGeom>
          <a:solidFill>
            <a:schemeClr val="accent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妈，投资不能头脑热，需要仔细分析，找到价值投资点。</a:t>
            </a:r>
            <a:endParaRPr lang="en-US" altLang="zh-CN" sz="2000" dirty="0" smtClean="0">
              <a:cs typeface="+mn-ea"/>
              <a:sym typeface="+mn-lt"/>
            </a:endParaRPr>
          </a:p>
          <a:p>
            <a:pPr marL="0" lvl="1"/>
            <a:r>
              <a:rPr lang="zh-CN" altLang="en-US" sz="2000" dirty="0" smtClean="0">
                <a:cs typeface="+mn-ea"/>
                <a:sym typeface="+mn-lt"/>
              </a:rPr>
              <a:t>投资</a:t>
            </a:r>
            <a:r>
              <a:rPr lang="zh-CN" altLang="en-US" sz="2000" dirty="0">
                <a:cs typeface="+mn-ea"/>
                <a:sym typeface="+mn-lt"/>
              </a:rPr>
              <a:t>区块链产业需要谨慎，</a:t>
            </a:r>
            <a:r>
              <a:rPr lang="zh-CN" altLang="en-US" sz="2000" dirty="0" smtClean="0">
                <a:cs typeface="+mn-ea"/>
                <a:sym typeface="+mn-lt"/>
              </a:rPr>
              <a:t>且听</a:t>
            </a:r>
            <a:r>
              <a:rPr lang="zh-CN" altLang="en-US" sz="2000" dirty="0">
                <a:cs typeface="+mn-ea"/>
                <a:sym typeface="+mn-lt"/>
              </a:rPr>
              <a:t>女儿帮您分析分析</a:t>
            </a:r>
          </a:p>
        </p:txBody>
      </p:sp>
    </p:spTree>
    <p:extLst>
      <p:ext uri="{BB962C8B-B14F-4D97-AF65-F5344CB8AC3E}">
        <p14:creationId xmlns:p14="http://schemas.microsoft.com/office/powerpoint/2010/main" val="25860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mn-ea"/>
                <a:sym typeface="+mn-lt"/>
              </a:rPr>
              <a:t>区</a:t>
            </a:r>
            <a:r>
              <a:rPr lang="zh-CN" altLang="en-US" dirty="0" smtClean="0">
                <a:cs typeface="+mn-ea"/>
                <a:sym typeface="+mn-lt"/>
              </a:rPr>
              <a:t>块链行业应用的“元反空</a:t>
            </a:r>
            <a:r>
              <a:rPr lang="zh-CN" altLang="en-US" dirty="0">
                <a:cs typeface="+mn-ea"/>
                <a:sym typeface="+mn-lt"/>
              </a:rPr>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6" name="îşlîd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7DE03617-3133-4BFC-A9BA-ABF662660316}"/>
              </a:ext>
            </a:extLst>
          </p:cNvPr>
          <p:cNvSpPr/>
          <p:nvPr/>
        </p:nvSpPr>
        <p:spPr>
          <a:xfrm>
            <a:off x="0" y="2916949"/>
            <a:ext cx="12192000" cy="54455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7" name="ïṡļîďe"/>
          <p:cNvGrpSpPr/>
          <p:nvPr/>
        </p:nvGrpSpPr>
        <p:grpSpPr>
          <a:xfrm>
            <a:off x="975633" y="1683272"/>
            <a:ext cx="2892528" cy="3939056"/>
            <a:chOff x="656430" y="1325020"/>
            <a:chExt cx="2892528" cy="3939056"/>
          </a:xfrm>
        </p:grpSpPr>
        <p:sp>
          <p:nvSpPr>
            <p:cNvPr id="22" name="išľ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23" name="ïŝ1idè"/>
            <p:cNvGrpSpPr/>
            <p:nvPr/>
          </p:nvGrpSpPr>
          <p:grpSpPr>
            <a:xfrm>
              <a:off x="656430" y="2558697"/>
              <a:ext cx="2888558" cy="2705379"/>
              <a:chOff x="656957" y="2268543"/>
              <a:chExt cx="2505075" cy="2705379"/>
            </a:xfrm>
          </p:grpSpPr>
          <p:sp>
            <p:nvSpPr>
              <p:cNvPr id="25" name="ïsļí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670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区块链解决了溯源行业的哪些问题？</a:t>
                </a:r>
              </a:p>
            </p:txBody>
          </p:sp>
          <p:sp>
            <p:nvSpPr>
              <p:cNvPr id="26" name="íṣľí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56957" y="2980250"/>
                <a:ext cx="2505075" cy="199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600" dirty="0"/>
                  <a:t>分布式存储实现了信息不可</a:t>
                </a:r>
                <a:r>
                  <a:rPr lang="zh-CN" altLang="en-US" sz="1600" dirty="0" smtClean="0"/>
                  <a:t>更改</a:t>
                </a:r>
                <a:endParaRPr lang="en-US" altLang="zh-CN" sz="1600" dirty="0" smtClean="0"/>
              </a:p>
              <a:p>
                <a:pPr>
                  <a:lnSpc>
                    <a:spcPct val="150000"/>
                  </a:lnSpc>
                </a:pPr>
                <a:r>
                  <a:rPr lang="zh-CN" altLang="en-US" sz="1600" dirty="0" smtClean="0"/>
                  <a:t>确保隐私安全</a:t>
                </a:r>
                <a:endParaRPr lang="en-US" altLang="zh-CN" sz="1600" dirty="0"/>
              </a:p>
            </p:txBody>
          </p:sp>
          <p:sp>
            <p:nvSpPr>
              <p:cNvPr id="27" name="ïšl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24" name="ïšḻí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8" name="iṣḷïḍé"/>
          <p:cNvGrpSpPr/>
          <p:nvPr/>
        </p:nvGrpSpPr>
        <p:grpSpPr>
          <a:xfrm>
            <a:off x="4645371" y="1683272"/>
            <a:ext cx="2888558" cy="3897855"/>
            <a:chOff x="660400" y="1325020"/>
            <a:chExt cx="2888558" cy="3897855"/>
          </a:xfrm>
        </p:grpSpPr>
        <p:sp>
          <p:nvSpPr>
            <p:cNvPr id="16" name="iśḻi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0C4DA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7" name="îşļîde"/>
            <p:cNvGrpSpPr/>
            <p:nvPr/>
          </p:nvGrpSpPr>
          <p:grpSpPr>
            <a:xfrm>
              <a:off x="664370" y="2558697"/>
              <a:ext cx="2880618" cy="2547901"/>
              <a:chOff x="663843" y="2268543"/>
              <a:chExt cx="2498189" cy="2547901"/>
            </a:xfrm>
          </p:grpSpPr>
          <p:sp>
            <p:nvSpPr>
              <p:cNvPr id="19" name="îṡl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解决不了哪些问题？</a:t>
                </a:r>
              </a:p>
            </p:txBody>
          </p:sp>
          <p:sp>
            <p:nvSpPr>
              <p:cNvPr id="20" name="ïśḻ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600" dirty="0" smtClean="0"/>
                  <a:t>无法确保实体物品和链上信息的接口的真实性</a:t>
                </a:r>
                <a:endParaRPr lang="en-US" altLang="zh-CN" sz="1600" dirty="0"/>
              </a:p>
            </p:txBody>
          </p:sp>
          <p:sp>
            <p:nvSpPr>
              <p:cNvPr id="21" name="iṩḷi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18" name="îś1i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9" name="îṣḻïḑè"/>
          <p:cNvGrpSpPr/>
          <p:nvPr/>
        </p:nvGrpSpPr>
        <p:grpSpPr>
          <a:xfrm>
            <a:off x="8311139" y="1683272"/>
            <a:ext cx="2888558" cy="3897855"/>
            <a:chOff x="660400" y="1325020"/>
            <a:chExt cx="2888558" cy="3897855"/>
          </a:xfrm>
        </p:grpSpPr>
        <p:sp>
          <p:nvSpPr>
            <p:cNvPr id="10" name="îśḷi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0C4DA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1" name="í$1íḍè"/>
            <p:cNvGrpSpPr/>
            <p:nvPr/>
          </p:nvGrpSpPr>
          <p:grpSpPr>
            <a:xfrm>
              <a:off x="664370" y="2558697"/>
              <a:ext cx="2880618" cy="1629804"/>
              <a:chOff x="663843" y="2268543"/>
              <a:chExt cx="2498189" cy="1629804"/>
            </a:xfrm>
          </p:grpSpPr>
          <p:sp>
            <p:nvSpPr>
              <p:cNvPr id="13" name="ïṩḷ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不用区</a:t>
                </a:r>
                <a:r>
                  <a:rPr lang="zh-CN" altLang="en-US" b="1" dirty="0" smtClean="0"/>
                  <a:t>块链会怎样？</a:t>
                </a:r>
                <a:endParaRPr lang="zh-CN" altLang="en-US" b="1" dirty="0"/>
              </a:p>
            </p:txBody>
          </p:sp>
          <p:sp>
            <p:nvSpPr>
              <p:cNvPr id="14" name="ïśľ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600" dirty="0" smtClean="0"/>
                  <a:t>是否有其他替代解决方案</a:t>
                </a:r>
                <a:endParaRPr lang="en-US" altLang="zh-CN" sz="1600" dirty="0" smtClean="0"/>
              </a:p>
              <a:p>
                <a:pPr>
                  <a:lnSpc>
                    <a:spcPct val="150000"/>
                  </a:lnSpc>
                </a:pPr>
                <a:r>
                  <a:rPr lang="zh-CN" altLang="en-US" sz="1600" dirty="0" smtClean="0"/>
                  <a:t>使用中心数据库可以实现吗？</a:t>
                </a:r>
                <a:endParaRPr lang="en-US" altLang="zh-CN" sz="1600" dirty="0" smtClean="0"/>
              </a:p>
              <a:p>
                <a:pPr>
                  <a:lnSpc>
                    <a:spcPct val="150000"/>
                  </a:lnSpc>
                </a:pPr>
                <a:endParaRPr lang="en-US" altLang="zh-CN" sz="1600" dirty="0"/>
              </a:p>
            </p:txBody>
          </p:sp>
        </p:grpSp>
        <p:sp>
          <p:nvSpPr>
            <p:cNvPr id="12" name="îşľ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sp>
        <p:nvSpPr>
          <p:cNvPr id="28" name="矩形 27"/>
          <p:cNvSpPr/>
          <p:nvPr/>
        </p:nvSpPr>
        <p:spPr>
          <a:xfrm>
            <a:off x="2082174" y="1888922"/>
            <a:ext cx="683416" cy="769441"/>
          </a:xfrm>
          <a:prstGeom prst="rect">
            <a:avLst/>
          </a:prstGeom>
        </p:spPr>
        <p:txBody>
          <a:bodyPr wrap="square">
            <a:spAutoFit/>
          </a:bodyPr>
          <a:lstStyle/>
          <a:p>
            <a:r>
              <a:rPr lang="zh-CN" altLang="en-US" sz="4400" dirty="0"/>
              <a:t>元</a:t>
            </a:r>
          </a:p>
        </p:txBody>
      </p:sp>
      <p:sp>
        <p:nvSpPr>
          <p:cNvPr id="29" name="矩形 28"/>
          <p:cNvSpPr/>
          <p:nvPr/>
        </p:nvSpPr>
        <p:spPr>
          <a:xfrm>
            <a:off x="5721538" y="1894107"/>
            <a:ext cx="748923" cy="769441"/>
          </a:xfrm>
          <a:prstGeom prst="rect">
            <a:avLst/>
          </a:prstGeom>
        </p:spPr>
        <p:txBody>
          <a:bodyPr wrap="none">
            <a:spAutoFit/>
          </a:bodyPr>
          <a:lstStyle/>
          <a:p>
            <a:r>
              <a:rPr lang="zh-CN" altLang="en-US" sz="4400" dirty="0"/>
              <a:t>反</a:t>
            </a:r>
          </a:p>
        </p:txBody>
      </p:sp>
      <p:sp>
        <p:nvSpPr>
          <p:cNvPr id="30" name="矩形 29"/>
          <p:cNvSpPr/>
          <p:nvPr/>
        </p:nvSpPr>
        <p:spPr>
          <a:xfrm>
            <a:off x="9380956" y="1888922"/>
            <a:ext cx="748923" cy="769441"/>
          </a:xfrm>
          <a:prstGeom prst="rect">
            <a:avLst/>
          </a:prstGeom>
        </p:spPr>
        <p:txBody>
          <a:bodyPr wrap="none">
            <a:spAutoFit/>
          </a:bodyPr>
          <a:lstStyle/>
          <a:p>
            <a:r>
              <a:rPr lang="zh-CN" altLang="en-US" sz="4400" dirty="0"/>
              <a:t>空</a:t>
            </a:r>
          </a:p>
        </p:txBody>
      </p:sp>
    </p:spTree>
    <p:extLst>
      <p:ext uri="{BB962C8B-B14F-4D97-AF65-F5344CB8AC3E}">
        <p14:creationId xmlns:p14="http://schemas.microsoft.com/office/powerpoint/2010/main" val="94978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8B2978-64FD-415C-9DB4-583AA83CBC67}"/>
              </a:ext>
            </a:extLst>
          </p:cNvPr>
          <p:cNvSpPr>
            <a:spLocks noGrp="1"/>
          </p:cNvSpPr>
          <p:nvPr>
            <p:ph type="title"/>
          </p:nvPr>
        </p:nvSpPr>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2060855201"/>
              </p:ext>
            </p:extLst>
          </p:nvPr>
        </p:nvGraphicFramePr>
        <p:xfrm>
          <a:off x="1454624" y="2310662"/>
          <a:ext cx="9281161" cy="2836525"/>
        </p:xfrm>
        <a:graphic>
          <a:graphicData uri="http://schemas.openxmlformats.org/drawingml/2006/table">
            <a:tbl>
              <a:tblPr/>
              <a:tblGrid>
                <a:gridCol w="3314700"/>
                <a:gridCol w="3388807"/>
                <a:gridCol w="2577654"/>
              </a:tblGrid>
              <a:tr h="488725">
                <a:tc>
                  <a:txBody>
                    <a:bodyPr/>
                    <a:lstStyle/>
                    <a:p>
                      <a:pPr algn="ctr" fontAlgn="ctr"/>
                      <a:r>
                        <a:rPr lang="zh-CN" altLang="en-US" sz="2000" b="1" i="0" u="none" strike="noStrike" dirty="0" smtClean="0">
                          <a:solidFill>
                            <a:srgbClr val="FFFFFF"/>
                          </a:solidFill>
                          <a:latin typeface="微软雅黑"/>
                        </a:rPr>
                        <a:t>商业属性</a:t>
                      </a:r>
                      <a:endParaRPr lang="zh-CN" altLang="en-US" sz="2000" b="1" i="0" u="none" strike="noStrike" dirty="0" smtClean="0">
                        <a:solidFill>
                          <a:srgbClr val="FFFFFF"/>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fontAlgn="ctr"/>
                      <a:r>
                        <a:rPr lang="zh-CN" altLang="en-US" sz="2000" b="1" i="0" u="none" strike="noStrike" dirty="0" smtClean="0">
                          <a:solidFill>
                            <a:srgbClr val="FFFFFF"/>
                          </a:solidFill>
                          <a:latin typeface="微软雅黑"/>
                        </a:rPr>
                        <a:t>业务属性</a:t>
                      </a:r>
                      <a:endParaRPr lang="zh-CN" altLang="en-US" sz="2000" b="1" i="0" u="none" strike="noStrike" dirty="0" smtClean="0">
                        <a:solidFill>
                          <a:srgbClr val="FFFFFF"/>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c>
                  <a:txBody>
                    <a:bodyPr/>
                    <a:lstStyle/>
                    <a:p>
                      <a:pPr algn="ctr" fontAlgn="ctr"/>
                      <a:r>
                        <a:rPr lang="zh-CN" altLang="en-US" sz="2000" b="1" i="0" u="none" strike="noStrike" dirty="0" smtClean="0">
                          <a:solidFill>
                            <a:srgbClr val="FFFFFF"/>
                          </a:solidFill>
                          <a:latin typeface="微软雅黑"/>
                        </a:rPr>
                        <a:t>战略控制点</a:t>
                      </a:r>
                      <a:endParaRPr lang="zh-CN" altLang="en-US" sz="2000" b="1" i="0" u="none" strike="noStrike" dirty="0" smtClean="0">
                        <a:solidFill>
                          <a:srgbClr val="FFFFFF"/>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1"/>
                    </a:solidFill>
                  </a:tcPr>
                </a:tc>
              </a:tr>
              <a:tr h="688658">
                <a:tc>
                  <a:txBody>
                    <a:bodyPr/>
                    <a:lstStyle/>
                    <a:p>
                      <a:pPr algn="ctr" fontAlgn="ctr"/>
                      <a:r>
                        <a:rPr lang="zh-CN" altLang="en-US" sz="1800" b="0" i="0" u="none" strike="noStrike" dirty="0">
                          <a:solidFill>
                            <a:srgbClr val="000000"/>
                          </a:solidFill>
                          <a:latin typeface="微软雅黑"/>
                        </a:rPr>
                        <a:t>核心业务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存储</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 技术壁垒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r>
              <a:tr h="844161">
                <a:tc>
                  <a:txBody>
                    <a:bodyPr/>
                    <a:lstStyle/>
                    <a:p>
                      <a:pPr algn="ctr" fontAlgn="ctr"/>
                      <a:r>
                        <a:rPr lang="zh-CN" altLang="en-US" sz="1800" b="0" i="0" u="none" strike="noStrike" dirty="0" smtClean="0">
                          <a:solidFill>
                            <a:srgbClr val="000000"/>
                          </a:solidFill>
                          <a:latin typeface="微软雅黑"/>
                        </a:rPr>
                        <a:t>资金支持</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协作</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业务壁垒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r>
              <a:tr h="814981">
                <a:tc>
                  <a:txBody>
                    <a:bodyPr/>
                    <a:lstStyle/>
                    <a:p>
                      <a:pPr marL="0" marR="0" lvl="0" indent="0" algn="ctr" defTabSz="914354" rtl="0" eaLnBrk="1" fontAlgn="ctr" latinLnBrk="0" hangingPunct="1">
                        <a:lnSpc>
                          <a:spcPct val="100000"/>
                        </a:lnSpc>
                        <a:spcBef>
                          <a:spcPts val="0"/>
                        </a:spcBef>
                        <a:spcAft>
                          <a:spcPts val="0"/>
                        </a:spcAft>
                        <a:buClrTx/>
                        <a:buSzTx/>
                        <a:buFontTx/>
                        <a:buNone/>
                        <a:tabLst/>
                        <a:defRPr/>
                      </a:pPr>
                      <a:r>
                        <a:rPr lang="zh-CN" altLang="en-US" sz="1800" b="0" i="0" u="none" strike="noStrike" dirty="0" smtClean="0">
                          <a:solidFill>
                            <a:srgbClr val="000000"/>
                          </a:solidFill>
                          <a:latin typeface="微软雅黑"/>
                        </a:rPr>
                        <a:t>核心团队 </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smtClean="0">
                          <a:solidFill>
                            <a:srgbClr val="000000"/>
                          </a:solidFill>
                          <a:latin typeface="微软雅黑"/>
                        </a:rPr>
                        <a:t>协作者可信</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c>
                  <a:txBody>
                    <a:bodyPr/>
                    <a:lstStyle/>
                    <a:p>
                      <a:pPr algn="ctr" fontAlgn="ctr"/>
                      <a:r>
                        <a:rPr lang="zh-CN" altLang="en-US" sz="1800" b="0" i="0" u="none" strike="noStrike" dirty="0">
                          <a:solidFill>
                            <a:srgbClr val="000000"/>
                          </a:solidFill>
                          <a:latin typeface="微软雅黑"/>
                        </a:rPr>
                        <a:t>产品提前期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BFF"/>
                    </a:solidFill>
                  </a:tcPr>
                </a:tc>
              </a:tr>
            </a:tbl>
          </a:graphicData>
        </a:graphic>
      </p:graphicFrame>
    </p:spTree>
    <p:extLst>
      <p:ext uri="{BB962C8B-B14F-4D97-AF65-F5344CB8AC3E}">
        <p14:creationId xmlns:p14="http://schemas.microsoft.com/office/powerpoint/2010/main" val="3673440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www.islide.cc</a:t>
            </a:r>
            <a:endParaRPr lang="zh-CN" altLang="en-US" dirty="0"/>
          </a:p>
        </p:txBody>
      </p:sp>
      <p:sp>
        <p:nvSpPr>
          <p:cNvPr id="3" name="灯片编号占位符 2"/>
          <p:cNvSpPr>
            <a:spLocks noGrp="1"/>
          </p:cNvSpPr>
          <p:nvPr>
            <p:ph type="sldNum" sz="quarter" idx="12"/>
          </p:nvPr>
        </p:nvSpPr>
        <p:spPr/>
        <p:txBody>
          <a:bodyPr/>
          <a:lstStyle/>
          <a:p>
            <a:fld id="{5DD3DB80-B894-403A-B48E-6FDC1A72010E}" type="slidenum">
              <a:rPr lang="zh-CN" altLang="en-US" smtClean="0"/>
              <a:pPr/>
              <a:t>22</a:t>
            </a:fld>
            <a:endParaRPr lang="zh-CN" altLang="en-US"/>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894" y="1441544"/>
            <a:ext cx="10521593" cy="4670498"/>
          </a:xfrm>
          <a:prstGeom prst="rect">
            <a:avLst/>
          </a:prstGeom>
        </p:spPr>
      </p:pic>
      <p:sp>
        <p:nvSpPr>
          <p:cNvPr id="9" name="标题 1">
            <a:extLst>
              <a:ext uri="{FF2B5EF4-FFF2-40B4-BE49-F238E27FC236}">
                <a16:creationId xmlns="" xmlns:a16="http://schemas.microsoft.com/office/drawing/2014/main" id="{BD8B2978-64FD-415C-9DB4-583AA83CBC67}"/>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spTree>
    <p:extLst>
      <p:ext uri="{BB962C8B-B14F-4D97-AF65-F5344CB8AC3E}">
        <p14:creationId xmlns:p14="http://schemas.microsoft.com/office/powerpoint/2010/main" val="3048420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04240" y="1237826"/>
            <a:ext cx="10903119" cy="5418667"/>
            <a:chOff x="904240" y="719666"/>
            <a:chExt cx="10903119" cy="5418667"/>
          </a:xfrm>
        </p:grpSpPr>
        <p:graphicFrame>
          <p:nvGraphicFramePr>
            <p:cNvPr id="2" name="图示 1"/>
            <p:cNvGraphicFramePr/>
            <p:nvPr>
              <p:extLst/>
            </p:nvPr>
          </p:nvGraphicFramePr>
          <p:xfrm>
            <a:off x="90424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340016" y="5143313"/>
              <a:ext cx="1569660" cy="646331"/>
            </a:xfrm>
            <a:prstGeom prst="rect">
              <a:avLst/>
            </a:prstGeom>
          </p:spPr>
          <p:txBody>
            <a:bodyPr wrap="none">
              <a:spAutoFit/>
            </a:bodyPr>
            <a:lstStyle/>
            <a:p>
              <a:r>
                <a:rPr lang="zh-CN" altLang="en-US" sz="3600" dirty="0"/>
                <a:t>食物忧</a:t>
              </a:r>
            </a:p>
          </p:txBody>
        </p:sp>
        <p:sp>
          <p:nvSpPr>
            <p:cNvPr id="9" name="矩形 8"/>
            <p:cNvSpPr/>
            <p:nvPr/>
          </p:nvSpPr>
          <p:spPr>
            <a:xfrm>
              <a:off x="9570848" y="3754679"/>
              <a:ext cx="1107996" cy="646331"/>
            </a:xfrm>
            <a:prstGeom prst="rect">
              <a:avLst/>
            </a:prstGeom>
          </p:spPr>
          <p:txBody>
            <a:bodyPr wrap="none">
              <a:spAutoFit/>
            </a:bodyPr>
            <a:lstStyle/>
            <a:p>
              <a:r>
                <a:rPr lang="zh-CN" altLang="en-US" sz="3600" dirty="0"/>
                <a:t>唯链</a:t>
              </a:r>
            </a:p>
          </p:txBody>
        </p:sp>
        <p:sp>
          <p:nvSpPr>
            <p:cNvPr id="13" name="矩形 12"/>
            <p:cNvSpPr/>
            <p:nvPr/>
          </p:nvSpPr>
          <p:spPr>
            <a:xfrm>
              <a:off x="9032239" y="2366045"/>
              <a:ext cx="2185214" cy="646331"/>
            </a:xfrm>
            <a:prstGeom prst="rect">
              <a:avLst/>
            </a:prstGeom>
          </p:spPr>
          <p:txBody>
            <a:bodyPr wrap="none">
              <a:spAutoFit/>
            </a:bodyPr>
            <a:lstStyle/>
            <a:p>
              <a:r>
                <a:rPr lang="en-US" altLang="zh-CN" sz="3600" dirty="0" err="1"/>
                <a:t>SkuChain</a:t>
              </a:r>
              <a:endParaRPr lang="en-US" altLang="zh-CN" sz="3600" dirty="0"/>
            </a:p>
          </p:txBody>
        </p:sp>
        <p:sp>
          <p:nvSpPr>
            <p:cNvPr id="17" name="矩形 16"/>
            <p:cNvSpPr/>
            <p:nvPr/>
          </p:nvSpPr>
          <p:spPr>
            <a:xfrm>
              <a:off x="8442335" y="1025397"/>
              <a:ext cx="3365024" cy="646331"/>
            </a:xfrm>
            <a:prstGeom prst="rect">
              <a:avLst/>
            </a:prstGeom>
          </p:spPr>
          <p:txBody>
            <a:bodyPr wrap="none">
              <a:spAutoFit/>
            </a:bodyPr>
            <a:lstStyle/>
            <a:p>
              <a:r>
                <a:rPr lang="en-US" altLang="zh-CN" sz="3600" dirty="0" smtClean="0"/>
                <a:t>IBM </a:t>
              </a:r>
              <a:r>
                <a:rPr lang="en-US" altLang="zh-CN" sz="3600" dirty="0" err="1" smtClean="0"/>
                <a:t>Blockchain</a:t>
              </a:r>
              <a:endParaRPr lang="en-US" altLang="zh-CN" sz="3600" dirty="0"/>
            </a:p>
          </p:txBody>
        </p:sp>
      </p:grpSp>
      <p:sp>
        <p:nvSpPr>
          <p:cNvPr id="16" name="标题 1">
            <a:extLst>
              <a:ext uri="{FF2B5EF4-FFF2-40B4-BE49-F238E27FC236}">
                <a16:creationId xmlns="" xmlns:a16="http://schemas.microsoft.com/office/drawing/2014/main" id="{BD8B2978-64FD-415C-9DB4-583AA83CBC67}"/>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smtClean="0">
                <a:latin typeface="+mn-lt"/>
                <a:ea typeface="+mn-ea"/>
                <a:cs typeface="+mn-ea"/>
                <a:sym typeface="+mn-lt"/>
              </a:rPr>
              <a:t>如何找到有价值的公司</a:t>
            </a:r>
            <a:endParaRPr lang="zh-CN" altLang="en-US" dirty="0">
              <a:solidFill>
                <a:srgbClr val="FF0000"/>
              </a:solidFill>
              <a:latin typeface="+mn-lt"/>
              <a:ea typeface="+mn-ea"/>
              <a:cs typeface="+mn-ea"/>
              <a:sym typeface="+mn-lt"/>
            </a:endParaRPr>
          </a:p>
        </p:txBody>
      </p:sp>
    </p:spTree>
    <p:extLst>
      <p:ext uri="{BB962C8B-B14F-4D97-AF65-F5344CB8AC3E}">
        <p14:creationId xmlns:p14="http://schemas.microsoft.com/office/powerpoint/2010/main" val="3770643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nvPr>
        </p:nvGraphicFramePr>
        <p:xfrm>
          <a:off x="5791201" y="1492511"/>
          <a:ext cx="6480000" cy="3937000"/>
        </p:xfrm>
        <a:graphic>
          <a:graphicData uri="http://schemas.openxmlformats.org/drawingml/2006/table">
            <a:tbl>
              <a:tblPr firstRow="1" bandRow="1">
                <a:tableStyleId>{5C22544A-7EE6-4342-B048-85BDC9FD1C3A}</a:tableStyleId>
              </a:tblPr>
              <a:tblGrid>
                <a:gridCol w="1405930">
                  <a:extLst>
                    <a:ext uri="{9D8B030D-6E8A-4147-A177-3AD203B41FA5}">
                      <a16:colId xmlns="" xmlns:a16="http://schemas.microsoft.com/office/drawing/2014/main" val="2999807368"/>
                    </a:ext>
                  </a:extLst>
                </a:gridCol>
                <a:gridCol w="5074070">
                  <a:extLst>
                    <a:ext uri="{9D8B030D-6E8A-4147-A177-3AD203B41FA5}">
                      <a16:colId xmlns="" xmlns:a16="http://schemas.microsoft.com/office/drawing/2014/main" val="491982559"/>
                    </a:ext>
                  </a:extLst>
                </a:gridCol>
              </a:tblGrid>
              <a:tr h="370840">
                <a:tc>
                  <a:txBody>
                    <a:bodyPr/>
                    <a:lstStyle/>
                    <a:p>
                      <a:r>
                        <a:rPr lang="zh-CN" altLang="en-US" sz="1800" b="0" dirty="0">
                          <a:solidFill>
                            <a:schemeClr val="tx1"/>
                          </a:solidFill>
                          <a:latin typeface="+mn-ea"/>
                          <a:ea typeface="+mn-ea"/>
                        </a:rPr>
                        <a:t>指标</a:t>
                      </a:r>
                    </a:p>
                  </a:txBody>
                  <a:tcPr/>
                </a:tc>
                <a:tc>
                  <a:txBody>
                    <a:bodyPr/>
                    <a:lstStyle/>
                    <a:p>
                      <a:r>
                        <a:rPr lang="zh-CN" altLang="en-US" sz="1800" b="0" dirty="0">
                          <a:solidFill>
                            <a:schemeClr val="tx1"/>
                          </a:solidFill>
                          <a:latin typeface="+mn-ea"/>
                          <a:ea typeface="+mn-ea"/>
                        </a:rPr>
                        <a:t>具体</a:t>
                      </a:r>
                    </a:p>
                  </a:txBody>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前身</a:t>
                      </a:r>
                      <a:r>
                        <a:rPr kumimoji="0" lang="zh-CN" altLang="en-US" sz="1800" b="0" i="0" u="none" strike="noStrike" cap="none" normalizeH="0" baseline="0" dirty="0">
                          <a:ln>
                            <a:noFill/>
                          </a:ln>
                          <a:solidFill>
                            <a:schemeClr val="tx1"/>
                          </a:solidFill>
                          <a:effectLst/>
                          <a:latin typeface="+mn-ea"/>
                          <a:ea typeface="+mn-ea"/>
                        </a:rPr>
                        <a:t>为</a:t>
                      </a:r>
                      <a:r>
                        <a:rPr lang="zh-CN" altLang="en-US" sz="1800" b="0" dirty="0">
                          <a:solidFill>
                            <a:schemeClr val="tx1"/>
                          </a:solidFill>
                          <a:latin typeface="+mn-ea"/>
                          <a:ea typeface="+mn-ea"/>
                          <a:cs typeface="+mn-ea"/>
                          <a:sym typeface="+mn-lt"/>
                        </a:rPr>
                        <a:t>农产品电商平台</a:t>
                      </a:r>
                      <a:r>
                        <a:rPr lang="zh-CN" altLang="en-US" sz="1800" b="0" dirty="0" smtClean="0">
                          <a:solidFill>
                            <a:schemeClr val="tx1"/>
                          </a:solidFill>
                          <a:latin typeface="+mn-ea"/>
                          <a:ea typeface="+mn-ea"/>
                          <a:cs typeface="+mn-ea"/>
                          <a:sym typeface="+mn-lt"/>
                        </a:rPr>
                        <a:t>。</a:t>
                      </a:r>
                      <a:endParaRPr lang="en-US" altLang="zh-CN" sz="1800" b="0" dirty="0" smtClean="0">
                        <a:solidFill>
                          <a:schemeClr val="tx1"/>
                        </a:solidFill>
                        <a:latin typeface="+mn-ea"/>
                        <a:ea typeface="+mn-ea"/>
                        <a:cs typeface="+mn-ea"/>
                        <a:sym typeface="+mn-lt"/>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mn-ea"/>
                          <a:ea typeface="+mn-ea"/>
                        </a:rPr>
                        <a:t>资金</a:t>
                      </a:r>
                      <a:r>
                        <a:rPr kumimoji="0" lang="zh-CN" altLang="zh-CN" sz="1800" b="0" i="0" u="none" strike="noStrike" cap="none" normalizeH="0" baseline="0" dirty="0">
                          <a:ln>
                            <a:noFill/>
                          </a:ln>
                          <a:solidFill>
                            <a:schemeClr val="tx1"/>
                          </a:solidFill>
                          <a:effectLst/>
                          <a:latin typeface="+mn-ea"/>
                          <a:ea typeface="+mn-ea"/>
                        </a:rPr>
                        <a:t>支持。</a:t>
                      </a:r>
                      <a:r>
                        <a:rPr kumimoji="0" lang="zh-CN" altLang="en-US" sz="1800" b="0" i="0" u="none" strike="noStrike" cap="none" normalizeH="0" baseline="0" dirty="0">
                          <a:ln>
                            <a:noFill/>
                          </a:ln>
                          <a:solidFill>
                            <a:schemeClr val="tx1"/>
                          </a:solidFill>
                          <a:effectLst/>
                          <a:latin typeface="+mn-ea"/>
                          <a:ea typeface="+mn-ea"/>
                        </a:rPr>
                        <a:t>分布式资本，芳晟基金，节点资本，数千万美元投资</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核心团队。</a:t>
                      </a:r>
                      <a:r>
                        <a:rPr lang="zh-CN" altLang="en-US" sz="1800" b="0" dirty="0">
                          <a:solidFill>
                            <a:schemeClr val="tx1"/>
                          </a:solidFill>
                          <a:latin typeface="+mn-ea"/>
                          <a:ea typeface="+mn-ea"/>
                          <a:cs typeface="+mn-ea"/>
                          <a:sym typeface="+mn-lt"/>
                        </a:rPr>
                        <a:t>有计算机行业背景，但没有区块链方面的专家，且缺少行业应用领域的专家</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需要存储数据吗？</a:t>
                      </a:r>
                    </a:p>
                    <a:p>
                      <a:pPr marL="22"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mn-ea"/>
                          <a:ea typeface="+mn-ea"/>
                        </a:rPr>
                        <a:t>需要协作吗？</a:t>
                      </a:r>
                    </a:p>
                    <a:p>
                      <a:pPr marL="22"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800" b="0" i="0" u="none" strike="noStrike" cap="none" normalizeH="0" baseline="0" dirty="0">
                          <a:ln>
                            <a:noFill/>
                          </a:ln>
                          <a:solidFill>
                            <a:schemeClr val="tx1"/>
                          </a:solidFill>
                          <a:effectLst/>
                          <a:latin typeface="+mn-ea"/>
                          <a:ea typeface="+mn-ea"/>
                        </a:rPr>
                        <a:t>协作者都可信吗？</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zh-CN" sz="1800" b="0" dirty="0">
                          <a:solidFill>
                            <a:schemeClr val="tx1"/>
                          </a:solidFill>
                          <a:latin typeface="+mn-ea"/>
                          <a:ea typeface="+mn-ea"/>
                        </a:rPr>
                        <a:t>技术壁垒</a:t>
                      </a:r>
                      <a:r>
                        <a:rPr lang="zh-CN" altLang="en-US" sz="1800" b="0" dirty="0">
                          <a:solidFill>
                            <a:schemeClr val="tx1"/>
                          </a:solidFill>
                          <a:latin typeface="+mn-ea"/>
                          <a:ea typeface="+mn-ea"/>
                        </a:rPr>
                        <a:t>。无发明专利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sz="1800" b="0" dirty="0">
                          <a:solidFill>
                            <a:schemeClr val="tx1"/>
                          </a:solidFill>
                          <a:latin typeface="+mn-ea"/>
                          <a:ea typeface="+mn-ea"/>
                        </a:rPr>
                        <a:t>业务壁垒。</a:t>
                      </a:r>
                      <a:r>
                        <a:rPr lang="zh-CN" altLang="en-US" b="0" dirty="0">
                          <a:solidFill>
                            <a:schemeClr val="tx1"/>
                          </a:solidFill>
                          <a:cs typeface="+mn-ea"/>
                          <a:sym typeface="+mn-lt"/>
                        </a:rPr>
                        <a:t>食物优</a:t>
                      </a:r>
                      <a:r>
                        <a:rPr lang="en-US" altLang="zh-CN" b="0" dirty="0">
                          <a:solidFill>
                            <a:schemeClr val="tx1"/>
                          </a:solidFill>
                          <a:cs typeface="+mn-ea"/>
                          <a:sym typeface="+mn-lt"/>
                        </a:rPr>
                        <a:t>app</a:t>
                      </a:r>
                      <a:r>
                        <a:rPr lang="zh-CN" altLang="en-US" b="0" dirty="0">
                          <a:solidFill>
                            <a:schemeClr val="tx1"/>
                          </a:solidFill>
                          <a:cs typeface="+mn-ea"/>
                          <a:sym typeface="+mn-lt"/>
                        </a:rPr>
                        <a:t>，已停止更新</a:t>
                      </a:r>
                    </a:p>
                    <a:p>
                      <a:pPr marL="22" lvl="0" indent="0" defTabSz="914400" eaLnBrk="0" fontAlgn="base" hangingPunct="0">
                        <a:lnSpc>
                          <a:spcPct val="100000"/>
                        </a:lnSpc>
                        <a:spcBef>
                          <a:spcPct val="0"/>
                        </a:spcBef>
                        <a:spcAft>
                          <a:spcPct val="0"/>
                        </a:spcAft>
                        <a:buFontTx/>
                        <a:buAutoNum type="arabicPeriod"/>
                      </a:pPr>
                      <a:r>
                        <a:rPr lang="zh-CN" altLang="zh-CN" sz="1800" b="0" dirty="0">
                          <a:solidFill>
                            <a:schemeClr val="tx1"/>
                          </a:solidFill>
                          <a:latin typeface="+mn-ea"/>
                          <a:ea typeface="+mn-ea"/>
                        </a:rPr>
                        <a:t>产品提前期</a:t>
                      </a:r>
                      <a:r>
                        <a:rPr lang="zh-CN" altLang="en-US" sz="1800" b="0" dirty="0">
                          <a:solidFill>
                            <a:schemeClr val="tx1"/>
                          </a:solidFill>
                          <a:latin typeface="+mn-ea"/>
                          <a:ea typeface="+mn-ea"/>
                        </a:rPr>
                        <a:t>。</a:t>
                      </a:r>
                      <a:endParaRPr lang="zh-CN" altLang="zh-CN" sz="1800" b="0" dirty="0">
                        <a:solidFill>
                          <a:schemeClr val="tx1"/>
                        </a:solidFill>
                        <a:latin typeface="+mn-ea"/>
                        <a:ea typeface="+mn-ea"/>
                      </a:endParaRPr>
                    </a:p>
                    <a:p>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2973210908"/>
                  </a:ext>
                </a:extLst>
              </a:tr>
            </a:tbl>
          </a:graphicData>
        </a:graphic>
      </p:graphicFrame>
      <p:sp>
        <p:nvSpPr>
          <p:cNvPr id="18" name="五边形 17"/>
          <p:cNvSpPr/>
          <p:nvPr/>
        </p:nvSpPr>
        <p:spPr>
          <a:xfrm>
            <a:off x="497198" y="243818"/>
            <a:ext cx="3246756" cy="725210"/>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包装</a:t>
            </a:r>
            <a:r>
              <a:rPr lang="zh-CN" altLang="en-US" sz="3200" dirty="0" smtClean="0"/>
              <a:t>上市</a:t>
            </a:r>
            <a:endParaRPr lang="zh-CN" altLang="en-US" sz="3200" dirty="0"/>
          </a:p>
        </p:txBody>
      </p:sp>
      <p:grpSp>
        <p:nvGrpSpPr>
          <p:cNvPr id="21" name="组合 20"/>
          <p:cNvGrpSpPr/>
          <p:nvPr/>
        </p:nvGrpSpPr>
        <p:grpSpPr>
          <a:xfrm>
            <a:off x="497198" y="1810561"/>
            <a:ext cx="4342741" cy="3618950"/>
            <a:chOff x="2108208" y="719666"/>
            <a:chExt cx="6502400" cy="5418666"/>
          </a:xfrm>
          <a:scene3d>
            <a:camera prst="orthographicFront">
              <a:rot lat="0" lon="0" rev="0"/>
            </a:camera>
            <a:lightRig rig="contrasting" dir="t">
              <a:rot lat="0" lon="0" rev="7800000"/>
            </a:lightRig>
          </a:scene3d>
        </p:grpSpPr>
        <p:sp>
          <p:nvSpPr>
            <p:cNvPr id="22" name="任意多边形 21"/>
            <p:cNvSpPr/>
            <p:nvPr/>
          </p:nvSpPr>
          <p:spPr>
            <a:xfrm>
              <a:off x="2108208" y="719666"/>
              <a:ext cx="6502400" cy="1192107"/>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多家知名风投背书</a:t>
              </a:r>
              <a:endParaRPr lang="zh-CN" altLang="en-US" kern="1200" dirty="0">
                <a:solidFill>
                  <a:schemeClr val="tx1"/>
                </a:solidFill>
              </a:endParaRPr>
            </a:p>
          </p:txBody>
        </p:sp>
        <p:sp>
          <p:nvSpPr>
            <p:cNvPr id="23" name="任意多边形 22"/>
            <p:cNvSpPr/>
            <p:nvPr/>
          </p:nvSpPr>
          <p:spPr>
            <a:xfrm>
              <a:off x="2108208" y="2128519"/>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en-US" altLang="zh-CN" b="1" kern="1200" dirty="0" smtClean="0">
                  <a:solidFill>
                    <a:schemeClr val="tx1"/>
                  </a:solidFill>
                  <a:cs typeface="+mn-ea"/>
                  <a:sym typeface="+mn-lt"/>
                </a:rPr>
                <a:t>ICO </a:t>
              </a:r>
              <a:r>
                <a:rPr lang="zh-CN" altLang="en-US" b="1" kern="1200" dirty="0" smtClean="0">
                  <a:solidFill>
                    <a:schemeClr val="tx1"/>
                  </a:solidFill>
                  <a:cs typeface="+mn-ea"/>
                  <a:sym typeface="+mn-lt"/>
                </a:rPr>
                <a:t>完成，上市交易，开始发币，随后</a:t>
              </a:r>
              <a:r>
                <a:rPr lang="en-US" altLang="zh-CN" b="1" kern="1200" dirty="0" smtClean="0">
                  <a:solidFill>
                    <a:schemeClr val="tx1"/>
                  </a:solidFill>
                  <a:cs typeface="+mn-ea"/>
                  <a:sym typeface="+mn-lt"/>
                </a:rPr>
                <a:t>1</a:t>
              </a:r>
              <a:r>
                <a:rPr lang="zh-CN" altLang="en-US" b="1" kern="1200" dirty="0" smtClean="0">
                  <a:solidFill>
                    <a:schemeClr val="tx1"/>
                  </a:solidFill>
                  <a:cs typeface="+mn-ea"/>
                  <a:sym typeface="+mn-lt"/>
                </a:rPr>
                <a:t>年多，跌破发行价</a:t>
              </a:r>
              <a:endParaRPr lang="zh-CN" altLang="en-US" kern="1200" dirty="0">
                <a:solidFill>
                  <a:schemeClr val="tx1"/>
                </a:solidFill>
              </a:endParaRPr>
            </a:p>
          </p:txBody>
        </p:sp>
        <p:sp>
          <p:nvSpPr>
            <p:cNvPr id="24" name="任意多边形 23"/>
            <p:cNvSpPr/>
            <p:nvPr/>
          </p:nvSpPr>
          <p:spPr>
            <a:xfrm>
              <a:off x="2108208" y="3537372"/>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b="1" kern="1200" smtClean="0">
                  <a:solidFill>
                    <a:schemeClr val="tx1"/>
                  </a:solidFill>
                  <a:cs typeface="+mn-ea"/>
                  <a:sym typeface="+mn-lt"/>
                </a:rPr>
                <a:t>农产品</a:t>
              </a:r>
              <a:r>
                <a:rPr lang="zh-CN" altLang="en-US" b="1" kern="1200" dirty="0" smtClean="0">
                  <a:solidFill>
                    <a:schemeClr val="tx1"/>
                  </a:solidFill>
                  <a:cs typeface="+mn-ea"/>
                  <a:sym typeface="+mn-lt"/>
                </a:rPr>
                <a:t>电商平台包装成了多年研究区块链技术的农业数据科技公司</a:t>
              </a:r>
              <a:endParaRPr lang="zh-CN" altLang="en-US" kern="1200" dirty="0">
                <a:solidFill>
                  <a:schemeClr val="tx1"/>
                </a:solidFill>
              </a:endParaRPr>
            </a:p>
          </p:txBody>
        </p:sp>
        <p:sp>
          <p:nvSpPr>
            <p:cNvPr id="25" name="任意多边形 24"/>
            <p:cNvSpPr/>
            <p:nvPr/>
          </p:nvSpPr>
          <p:spPr>
            <a:xfrm>
              <a:off x="2108208" y="4946226"/>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食物优</a:t>
              </a:r>
              <a:r>
                <a:rPr lang="en-US" altLang="zh-CN" b="1" kern="1200" dirty="0" smtClean="0">
                  <a:solidFill>
                    <a:schemeClr val="tx1"/>
                  </a:solidFill>
                  <a:cs typeface="+mn-ea"/>
                  <a:sym typeface="+mn-lt"/>
                </a:rPr>
                <a:t>app</a:t>
              </a:r>
              <a:r>
                <a:rPr lang="zh-CN" altLang="en-US" b="1" kern="1200" dirty="0" smtClean="0">
                  <a:solidFill>
                    <a:schemeClr val="tx1"/>
                  </a:solidFill>
                  <a:cs typeface="+mn-ea"/>
                  <a:sym typeface="+mn-lt"/>
                </a:rPr>
                <a:t>已经停止更新</a:t>
              </a:r>
              <a:endParaRPr lang="zh-CN" altLang="en-US" kern="1200" dirty="0">
                <a:solidFill>
                  <a:schemeClr val="tx1"/>
                </a:solidFill>
              </a:endParaRPr>
            </a:p>
          </p:txBody>
        </p:sp>
        <p:sp>
          <p:nvSpPr>
            <p:cNvPr id="26" name="任意多边形 25"/>
            <p:cNvSpPr/>
            <p:nvPr/>
          </p:nvSpPr>
          <p:spPr>
            <a:xfrm>
              <a:off x="7652854" y="1632711"/>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7" name="任意多边形 26"/>
            <p:cNvSpPr/>
            <p:nvPr/>
          </p:nvSpPr>
          <p:spPr>
            <a:xfrm>
              <a:off x="7664025" y="3041564"/>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8" name="任意多边形 27"/>
            <p:cNvSpPr/>
            <p:nvPr/>
          </p:nvSpPr>
          <p:spPr>
            <a:xfrm>
              <a:off x="7682310" y="4450418"/>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29" name="矩形 28"/>
          <p:cNvSpPr/>
          <p:nvPr/>
        </p:nvSpPr>
        <p:spPr>
          <a:xfrm>
            <a:off x="4002166" y="310452"/>
            <a:ext cx="4193777" cy="584775"/>
          </a:xfrm>
          <a:prstGeom prst="rect">
            <a:avLst/>
          </a:prstGeom>
        </p:spPr>
        <p:txBody>
          <a:bodyPr wrap="none">
            <a:spAutoFit/>
          </a:bodyPr>
          <a:lstStyle/>
          <a:p>
            <a:r>
              <a:rPr lang="zh-CN" altLang="en-US" sz="3200" b="1" dirty="0"/>
              <a:t>食物忧（</a:t>
            </a:r>
            <a:r>
              <a:rPr lang="en-US" altLang="zh-CN" sz="3200" b="1" dirty="0"/>
              <a:t>2014-2017</a:t>
            </a:r>
            <a:r>
              <a:rPr lang="zh-CN" altLang="en-US" sz="3200" b="1" dirty="0"/>
              <a:t>）</a:t>
            </a:r>
          </a:p>
        </p:txBody>
      </p:sp>
    </p:spTree>
    <p:extLst>
      <p:ext uri="{BB962C8B-B14F-4D97-AF65-F5344CB8AC3E}">
        <p14:creationId xmlns:p14="http://schemas.microsoft.com/office/powerpoint/2010/main" val="3405159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 xmlns:a16="http://schemas.microsoft.com/office/drawing/2014/main" id="{4BA9E370-B220-49F6-81E7-E219C44FF209}"/>
              </a:ext>
            </a:extLst>
          </p:cNvPr>
          <p:cNvSpPr>
            <a:spLocks noGrp="1"/>
          </p:cNvSpPr>
          <p:nvPr>
            <p:ph type="ftr" sz="quarter" idx="4294967295"/>
          </p:nvPr>
        </p:nvSpPr>
        <p:spPr>
          <a:xfrm>
            <a:off x="0" y="6240463"/>
            <a:ext cx="4140200" cy="206375"/>
          </a:xfrm>
        </p:spPr>
        <p:txBody>
          <a:bodyPr/>
          <a:lstStyle/>
          <a:p>
            <a:r>
              <a:rPr lang="en-US" altLang="zh-CN"/>
              <a:t>www.islide.cc</a:t>
            </a:r>
            <a:endParaRPr lang="zh-CN" altLang="en-US" dirty="0"/>
          </a:p>
        </p:txBody>
      </p:sp>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25</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4294967295"/>
            <p:extLst/>
          </p:nvPr>
        </p:nvGraphicFramePr>
        <p:xfrm>
          <a:off x="5501958" y="1497013"/>
          <a:ext cx="6480000" cy="4290422"/>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r>
                        <a:rPr lang="zh-CN" altLang="en-US" sz="1800" b="0" dirty="0">
                          <a:solidFill>
                            <a:schemeClr val="tx1"/>
                          </a:solidFill>
                          <a:latin typeface="+mn-ea"/>
                          <a:ea typeface="+mn-ea"/>
                        </a:rPr>
                        <a:t>指标</a:t>
                      </a:r>
                    </a:p>
                  </a:txBody>
                  <a:tcPr/>
                </a:tc>
                <a:tc>
                  <a:txBody>
                    <a:bodyPr/>
                    <a:lstStyle/>
                    <a:p>
                      <a:r>
                        <a:rPr lang="zh-CN" altLang="en-US" sz="1800" b="0" dirty="0">
                          <a:solidFill>
                            <a:schemeClr val="tx1"/>
                          </a:solidFill>
                          <a:latin typeface="+mn-ea"/>
                          <a:ea typeface="+mn-ea"/>
                        </a:rPr>
                        <a:t>具体</a:t>
                      </a:r>
                    </a:p>
                  </a:txBody>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核心业务</a:t>
                      </a:r>
                      <a:r>
                        <a:rPr kumimoji="0" lang="zh-CN" altLang="zh-CN" sz="1800" b="0" i="0" u="none" strike="noStrike" cap="none" normalizeH="0" baseline="0" dirty="0">
                          <a:ln>
                            <a:noFill/>
                          </a:ln>
                          <a:solidFill>
                            <a:schemeClr val="tx1"/>
                          </a:solidFill>
                          <a:effectLst/>
                          <a:latin typeface="+mn-ea"/>
                          <a:ea typeface="+mn-ea"/>
                        </a:rPr>
                        <a:t>。</a:t>
                      </a:r>
                      <a:r>
                        <a:rPr kumimoji="0" lang="zh-CN" altLang="en-US" sz="1800" b="0" i="0" u="none" strike="noStrike" cap="none" normalizeH="0" baseline="0" dirty="0">
                          <a:ln>
                            <a:noFill/>
                          </a:ln>
                          <a:solidFill>
                            <a:schemeClr val="tx1"/>
                          </a:solidFill>
                          <a:effectLst/>
                          <a:latin typeface="+mn-ea"/>
                          <a:ea typeface="+mn-ea"/>
                        </a:rPr>
                        <a:t>雷神钱包</a:t>
                      </a:r>
                      <a:r>
                        <a:rPr lang="zh-CN" altLang="en-US" sz="1800" b="0" dirty="0">
                          <a:solidFill>
                            <a:schemeClr val="tx1"/>
                          </a:solidFill>
                          <a:latin typeface="+mn-ea"/>
                          <a:ea typeface="+mn-ea"/>
                          <a:cs typeface="+mn-ea"/>
                          <a:sym typeface="+mn-lt"/>
                        </a:rPr>
                        <a:t>。逐渐转向</a:t>
                      </a:r>
                      <a:r>
                        <a:rPr lang="zh-CN" altLang="en-US" dirty="0"/>
                        <a:t>基于区块链的防伪平台。</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zh-CN" sz="1800" b="0" i="0" u="none" strike="noStrike" cap="none" normalizeH="0" baseline="0" dirty="0">
                          <a:ln>
                            <a:noFill/>
                          </a:ln>
                          <a:solidFill>
                            <a:schemeClr val="tx1"/>
                          </a:solidFill>
                          <a:effectLst/>
                          <a:latin typeface="+mn-ea"/>
                          <a:ea typeface="+mn-ea"/>
                        </a:rPr>
                        <a:t>资金支持。</a:t>
                      </a:r>
                      <a:r>
                        <a:rPr kumimoji="0" lang="zh-CN" altLang="en-US" sz="1800" b="0" i="0" u="none" strike="noStrike" cap="none" normalizeH="0" baseline="0" dirty="0">
                          <a:ln>
                            <a:noFill/>
                          </a:ln>
                          <a:solidFill>
                            <a:schemeClr val="tx1"/>
                          </a:solidFill>
                          <a:effectLst/>
                          <a:latin typeface="+mn-ea"/>
                          <a:ea typeface="+mn-ea"/>
                        </a:rPr>
                        <a:t>千方基金、分布式资本背书，</a:t>
                      </a:r>
                      <a:r>
                        <a:rPr lang="zh-CN" altLang="zh-CN" dirty="0">
                          <a:cs typeface="+mn-ea"/>
                          <a:sym typeface="+mn-lt"/>
                        </a:rPr>
                        <a:t>2018-08-04 ICO</a:t>
                      </a:r>
                      <a:r>
                        <a:rPr lang="en-US" altLang="zh-CN" dirty="0">
                          <a:cs typeface="+mn-ea"/>
                          <a:sym typeface="+mn-lt"/>
                        </a:rPr>
                        <a:t>,</a:t>
                      </a:r>
                      <a:r>
                        <a:rPr lang="zh-CN" altLang="zh-CN" dirty="0">
                          <a:cs typeface="+mn-ea"/>
                          <a:sym typeface="+mn-lt"/>
                        </a:rPr>
                        <a:t>市值</a:t>
                      </a:r>
                      <a:r>
                        <a:rPr lang="zh-CN" altLang="en-US" dirty="0">
                          <a:cs typeface="+mn-ea"/>
                          <a:sym typeface="+mn-lt"/>
                        </a:rPr>
                        <a:t>约</a:t>
                      </a:r>
                      <a:r>
                        <a:rPr lang="en-US" altLang="zh-CN" dirty="0">
                          <a:cs typeface="+mn-ea"/>
                          <a:sym typeface="+mn-lt"/>
                        </a:rPr>
                        <a:t>21</a:t>
                      </a:r>
                      <a:r>
                        <a:rPr lang="zh-CN" altLang="zh-CN" dirty="0">
                          <a:cs typeface="+mn-ea"/>
                          <a:sym typeface="+mn-lt"/>
                        </a:rPr>
                        <a:t>亿美元 </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核心团队。</a:t>
                      </a:r>
                      <a:r>
                        <a:rPr lang="zh-CN" altLang="en-US" sz="1800" b="0" dirty="0">
                          <a:solidFill>
                            <a:schemeClr val="tx1"/>
                          </a:solidFill>
                          <a:latin typeface="+mn-ea"/>
                          <a:ea typeface="+mn-ea"/>
                          <a:cs typeface="+mn-ea"/>
                          <a:sym typeface="+mn-lt"/>
                        </a:rPr>
                        <a:t>有计算机行业背景，但没有区块链方面的专家，且缺少行业应用领域的专家</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需要存储数据吗？</a:t>
                      </a:r>
                      <a:r>
                        <a:rPr kumimoji="0" lang="zh-CN" altLang="en-US" sz="1800" b="0" i="0" u="none" strike="noStrike" cap="none" normalizeH="0" baseline="0" dirty="0">
                          <a:ln>
                            <a:noFill/>
                          </a:ln>
                          <a:solidFill>
                            <a:schemeClr val="tx1"/>
                          </a:solidFill>
                          <a:effectLst/>
                          <a:latin typeface="+mn-ea"/>
                          <a:ea typeface="+mn-ea"/>
                        </a:rPr>
                        <a:t>落地的红酒领域并没有看到协作，也解决不了源头数据作假的问题</a:t>
                      </a:r>
                      <a:endParaRPr kumimoji="0" lang="zh-CN"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mn-ea"/>
                          <a:ea typeface="+mn-ea"/>
                        </a:rPr>
                        <a:t>需要协作吗？</a:t>
                      </a:r>
                    </a:p>
                    <a:p>
                      <a:pPr marL="22"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800" b="0" i="0" u="none" strike="noStrike" cap="none" normalizeH="0" baseline="0" dirty="0">
                          <a:ln>
                            <a:noFill/>
                          </a:ln>
                          <a:solidFill>
                            <a:schemeClr val="tx1"/>
                          </a:solidFill>
                          <a:effectLst/>
                          <a:latin typeface="+mn-ea"/>
                          <a:ea typeface="+mn-ea"/>
                        </a:rPr>
                        <a:t>协作者都可信吗？</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zh-CN" sz="1800" b="0" dirty="0">
                          <a:solidFill>
                            <a:schemeClr val="tx1"/>
                          </a:solidFill>
                          <a:latin typeface="+mn-ea"/>
                          <a:ea typeface="+mn-ea"/>
                        </a:rPr>
                        <a:t>技术壁垒</a:t>
                      </a:r>
                      <a:r>
                        <a:rPr lang="zh-CN" altLang="en-US" sz="1800" b="0" dirty="0">
                          <a:solidFill>
                            <a:schemeClr val="tx1"/>
                          </a:solidFill>
                          <a:latin typeface="+mn-ea"/>
                          <a:ea typeface="+mn-ea"/>
                        </a:rPr>
                        <a:t>。</a:t>
                      </a:r>
                      <a:r>
                        <a:rPr lang="en-US" altLang="zh-CN" sz="1800" b="0" dirty="0">
                          <a:solidFill>
                            <a:schemeClr val="tx1"/>
                          </a:solidFill>
                          <a:latin typeface="+mn-ea"/>
                          <a:ea typeface="+mn-ea"/>
                        </a:rPr>
                        <a:t>23</a:t>
                      </a:r>
                      <a:r>
                        <a:rPr lang="zh-CN" altLang="en-US" sz="1800" b="0" dirty="0">
                          <a:solidFill>
                            <a:schemeClr val="tx1"/>
                          </a:solidFill>
                          <a:latin typeface="+mn-ea"/>
                          <a:ea typeface="+mn-ea"/>
                        </a:rPr>
                        <a:t>项然而无比水。白皮书中提到的创新是基于公有链，近期业务集中于供应链行业</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sz="1800" b="0" dirty="0">
                          <a:solidFill>
                            <a:schemeClr val="tx1"/>
                          </a:solidFill>
                          <a:latin typeface="+mn-ea"/>
                          <a:ea typeface="+mn-ea"/>
                        </a:rPr>
                        <a:t>业务壁垒。做供应链企业级解决方案服务</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grpSp>
        <p:nvGrpSpPr>
          <p:cNvPr id="5" name="组合 4"/>
          <p:cNvGrpSpPr/>
          <p:nvPr/>
        </p:nvGrpSpPr>
        <p:grpSpPr>
          <a:xfrm>
            <a:off x="467384" y="1822137"/>
            <a:ext cx="4342741" cy="3618950"/>
            <a:chOff x="467384" y="1822137"/>
            <a:chExt cx="4342741" cy="3618950"/>
          </a:xfrm>
          <a:scene3d>
            <a:camera prst="orthographicFront">
              <a:rot lat="0" lon="0" rev="0"/>
            </a:camera>
            <a:lightRig rig="contrasting" dir="t">
              <a:rot lat="0" lon="0" rev="7800000"/>
            </a:lightRig>
          </a:scene3d>
        </p:grpSpPr>
        <p:sp>
          <p:nvSpPr>
            <p:cNvPr id="9" name="任意多边形 8"/>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公有链发币起家，</a:t>
              </a:r>
              <a:r>
                <a:rPr lang="en-US" altLang="zh-CN" b="1" kern="1200" dirty="0" smtClean="0">
                  <a:solidFill>
                    <a:schemeClr val="tx1"/>
                  </a:solidFill>
                  <a:cs typeface="+mn-ea"/>
                  <a:sym typeface="+mn-lt"/>
                </a:rPr>
                <a:t>ICO</a:t>
              </a:r>
              <a:r>
                <a:rPr lang="zh-CN" altLang="en-US" b="1" kern="1200" dirty="0" smtClean="0">
                  <a:solidFill>
                    <a:schemeClr val="tx1"/>
                  </a:solidFill>
                  <a:cs typeface="+mn-ea"/>
                  <a:sym typeface="+mn-lt"/>
                </a:rPr>
                <a:t>，市值约</a:t>
              </a:r>
              <a:r>
                <a:rPr lang="en-US" altLang="zh-CN" b="1" kern="1200" dirty="0" smtClean="0">
                  <a:solidFill>
                    <a:schemeClr val="tx1"/>
                  </a:solidFill>
                  <a:cs typeface="+mn-ea"/>
                  <a:sym typeface="+mn-lt"/>
                </a:rPr>
                <a:t>21</a:t>
              </a:r>
              <a:r>
                <a:rPr lang="zh-CN" altLang="en-US" b="1" kern="1200" dirty="0" smtClean="0">
                  <a:solidFill>
                    <a:schemeClr val="tx1"/>
                  </a:solidFill>
                  <a:cs typeface="+mn-ea"/>
                  <a:sym typeface="+mn-lt"/>
                </a:rPr>
                <a:t>亿美元。</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核心团队缺少区块链技术和行业专家背景。</a:t>
              </a:r>
              <a:endParaRPr lang="zh-CN" altLang="en-US" kern="1200" dirty="0">
                <a:solidFill>
                  <a:schemeClr val="tx1"/>
                </a:solidFill>
              </a:endParaRPr>
            </a:p>
          </p:txBody>
        </p:sp>
        <p:sp>
          <p:nvSpPr>
            <p:cNvPr id="13" name="任意多边形 12"/>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已知的创新技术集中在公有链</a:t>
              </a:r>
              <a:r>
                <a:rPr lang="zh-CN" altLang="en-US" dirty="0" smtClean="0">
                  <a:solidFill>
                    <a:schemeClr val="tx1"/>
                  </a:solidFill>
                </a:rPr>
                <a:t>，申请了</a:t>
              </a:r>
              <a:r>
                <a:rPr lang="en-US" altLang="zh-CN" dirty="0" smtClean="0">
                  <a:solidFill>
                    <a:schemeClr val="tx1"/>
                  </a:solidFill>
                </a:rPr>
                <a:t>22</a:t>
              </a:r>
              <a:r>
                <a:rPr lang="zh-CN" altLang="en-US" dirty="0" smtClean="0">
                  <a:solidFill>
                    <a:schemeClr val="tx1"/>
                  </a:solidFill>
                </a:rPr>
                <a:t>个行业的区块链溯源系统专利。</a:t>
              </a:r>
              <a:endParaRPr lang="zh-CN" altLang="en-US" dirty="0">
                <a:solidFill>
                  <a:schemeClr val="tx1"/>
                </a:solidFill>
              </a:endParaRPr>
            </a:p>
          </p:txBody>
        </p:sp>
        <p:sp>
          <p:nvSpPr>
            <p:cNvPr id="14" name="任意多边形 13"/>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已落地的红酒溯源无法确保实体数据真实性</a:t>
              </a:r>
              <a:endParaRPr lang="zh-CN" altLang="en-US" kern="1200" dirty="0">
                <a:solidFill>
                  <a:schemeClr val="tx1"/>
                </a:solidFill>
              </a:endParaRPr>
            </a:p>
          </p:txBody>
        </p:sp>
        <p:sp>
          <p:nvSpPr>
            <p:cNvPr id="15" name="任意多边形 14"/>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7" name="任意多边形 16"/>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8" name="五边形 17"/>
          <p:cNvSpPr/>
          <p:nvPr/>
        </p:nvSpPr>
        <p:spPr>
          <a:xfrm>
            <a:off x="497198" y="243818"/>
            <a:ext cx="3246756" cy="725210"/>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疯狂圈地</a:t>
            </a:r>
            <a:endParaRPr lang="zh-CN" altLang="en-US" sz="3200" dirty="0"/>
          </a:p>
        </p:txBody>
      </p:sp>
      <p:sp>
        <p:nvSpPr>
          <p:cNvPr id="19" name="矩形 18"/>
          <p:cNvSpPr/>
          <p:nvPr/>
        </p:nvSpPr>
        <p:spPr>
          <a:xfrm>
            <a:off x="4002166" y="310452"/>
            <a:ext cx="2850460" cy="584775"/>
          </a:xfrm>
          <a:prstGeom prst="rect">
            <a:avLst/>
          </a:prstGeom>
        </p:spPr>
        <p:txBody>
          <a:bodyPr wrap="none">
            <a:spAutoFit/>
          </a:bodyPr>
          <a:lstStyle/>
          <a:p>
            <a:r>
              <a:rPr lang="zh-CN" altLang="en-US" sz="3200" b="1" dirty="0"/>
              <a:t>唯</a:t>
            </a:r>
            <a:r>
              <a:rPr lang="zh-CN" altLang="en-US" sz="3200" b="1" dirty="0" smtClean="0"/>
              <a:t>链（</a:t>
            </a:r>
            <a:r>
              <a:rPr lang="en-US" altLang="zh-CN" sz="3200" b="1" dirty="0" smtClean="0"/>
              <a:t>2014-</a:t>
            </a:r>
            <a:r>
              <a:rPr lang="zh-CN" altLang="en-US" sz="3200" b="1" dirty="0" smtClean="0"/>
              <a:t>）</a:t>
            </a:r>
            <a:endParaRPr lang="zh-CN" altLang="en-US" sz="3200" b="1" dirty="0"/>
          </a:p>
        </p:txBody>
      </p:sp>
    </p:spTree>
    <p:extLst>
      <p:ext uri="{BB962C8B-B14F-4D97-AF65-F5344CB8AC3E}">
        <p14:creationId xmlns:p14="http://schemas.microsoft.com/office/powerpoint/2010/main" val="3123059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nvPr>
        </p:nvGraphicFramePr>
        <p:xfrm>
          <a:off x="5370599" y="1696954"/>
          <a:ext cx="6480000" cy="4016102"/>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r>
                        <a:rPr lang="zh-CN" altLang="en-US" sz="1800" b="0" dirty="0">
                          <a:solidFill>
                            <a:schemeClr val="tx1"/>
                          </a:solidFill>
                          <a:latin typeface="+mn-ea"/>
                          <a:ea typeface="+mn-ea"/>
                        </a:rPr>
                        <a:t>指标</a:t>
                      </a:r>
                    </a:p>
                  </a:txBody>
                  <a:tcPr/>
                </a:tc>
                <a:tc>
                  <a:txBody>
                    <a:bodyPr/>
                    <a:lstStyle/>
                    <a:p>
                      <a:r>
                        <a:rPr lang="zh-CN" altLang="en-US" sz="1800" b="0" dirty="0">
                          <a:solidFill>
                            <a:schemeClr val="tx1"/>
                          </a:solidFill>
                          <a:latin typeface="+mn-ea"/>
                          <a:ea typeface="+mn-ea"/>
                        </a:rPr>
                        <a:t>具体</a:t>
                      </a:r>
                    </a:p>
                  </a:txBody>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核心业务</a:t>
                      </a:r>
                      <a:r>
                        <a:rPr kumimoji="0" lang="zh-CN" altLang="zh-CN" sz="1800" b="0" i="0" u="none" strike="noStrike" cap="none" normalizeH="0" baseline="0" dirty="0">
                          <a:ln>
                            <a:noFill/>
                          </a:ln>
                          <a:solidFill>
                            <a:schemeClr val="tx1"/>
                          </a:solidFill>
                          <a:effectLst/>
                          <a:latin typeface="+mn-ea"/>
                          <a:ea typeface="+mn-ea"/>
                        </a:rPr>
                        <a:t>。</a:t>
                      </a:r>
                      <a:r>
                        <a:rPr lang="zh-CN" altLang="en-US" dirty="0"/>
                        <a:t>基于区块链技术提供国际贸易金融服务，</a:t>
                      </a:r>
                      <a:r>
                        <a:rPr lang="zh-CN" altLang="en-US" sz="1800" b="0" i="0" kern="1200" dirty="0">
                          <a:solidFill>
                            <a:schemeClr val="dk1"/>
                          </a:solidFill>
                          <a:effectLst/>
                          <a:latin typeface="+mn-lt"/>
                          <a:ea typeface="+mn-ea"/>
                          <a:cs typeface="+mn-cs"/>
                        </a:rPr>
                        <a:t>基于区块链的货运追踪系统</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zh-CN" sz="1800" b="0" i="0" u="none" strike="noStrike" cap="none" normalizeH="0" baseline="0" dirty="0">
                          <a:ln>
                            <a:noFill/>
                          </a:ln>
                          <a:solidFill>
                            <a:schemeClr val="tx1"/>
                          </a:solidFill>
                          <a:effectLst/>
                          <a:latin typeface="+mn-ea"/>
                          <a:ea typeface="+mn-ea"/>
                        </a:rPr>
                        <a:t>资金支持。</a:t>
                      </a:r>
                      <a:r>
                        <a:rPr lang="en-US" altLang="zh-CN" dirty="0"/>
                        <a:t>NTT DOCOMO Ventures</a:t>
                      </a:r>
                      <a:r>
                        <a:rPr lang="zh-CN" altLang="en-US" dirty="0"/>
                        <a:t>，</a:t>
                      </a:r>
                      <a:r>
                        <a:rPr lang="en-US" altLang="zh-CN" dirty="0" err="1"/>
                        <a:t>Blockchange</a:t>
                      </a:r>
                      <a:r>
                        <a:rPr lang="en-US" altLang="zh-CN" dirty="0"/>
                        <a:t> Ventures</a:t>
                      </a:r>
                      <a:r>
                        <a:rPr lang="zh-CN" altLang="en-US" dirty="0"/>
                        <a:t>，</a:t>
                      </a:r>
                      <a:r>
                        <a:rPr lang="en-US" altLang="zh-CN" dirty="0"/>
                        <a:t>Digital Currency Group, Amino Capital, </a:t>
                      </a:r>
                      <a:r>
                        <a:rPr lang="en-US" altLang="zh-CN" dirty="0" err="1"/>
                        <a:t>Fenbushi</a:t>
                      </a:r>
                      <a:r>
                        <a:rPr lang="en-US" altLang="zh-CN" dirty="0"/>
                        <a:t> Capital</a:t>
                      </a:r>
                      <a:r>
                        <a:rPr lang="zh-CN" altLang="en-US" dirty="0"/>
                        <a:t>等</a:t>
                      </a:r>
                      <a:r>
                        <a:rPr lang="zh-CN" altLang="zh-CN" dirty="0">
                          <a:cs typeface="+mn-ea"/>
                          <a:sym typeface="+mn-lt"/>
                        </a:rPr>
                        <a:t> </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zh-CN" sz="1800" b="0" i="0" u="none" strike="noStrike" cap="none" normalizeH="0" baseline="0" dirty="0">
                          <a:ln>
                            <a:noFill/>
                          </a:ln>
                          <a:solidFill>
                            <a:schemeClr val="tx1"/>
                          </a:solidFill>
                          <a:effectLst/>
                          <a:latin typeface="+mn-ea"/>
                          <a:ea typeface="+mn-ea"/>
                        </a:rPr>
                        <a:t>核心团队。</a:t>
                      </a:r>
                      <a:r>
                        <a:rPr lang="zh-CN" altLang="en-US" dirty="0">
                          <a:cs typeface="+mn-ea"/>
                          <a:sym typeface="+mn-lt"/>
                        </a:rPr>
                        <a:t>创始人利用在贸易领域的特长，建立行业壁垒，解决商业痛点。</a:t>
                      </a: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需要存储数据吗？</a:t>
                      </a:r>
                    </a:p>
                    <a:p>
                      <a:pPr marL="22"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mn-ea"/>
                          <a:ea typeface="+mn-ea"/>
                        </a:rPr>
                        <a:t>需要协作吗？</a:t>
                      </a:r>
                    </a:p>
                    <a:p>
                      <a:pPr marL="22"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800" b="0" i="0" u="none" strike="noStrike" cap="none" normalizeH="0" baseline="0" dirty="0">
                          <a:ln>
                            <a:noFill/>
                          </a:ln>
                          <a:solidFill>
                            <a:schemeClr val="tx1"/>
                          </a:solidFill>
                          <a:effectLst/>
                          <a:latin typeface="+mn-ea"/>
                          <a:ea typeface="+mn-ea"/>
                        </a:rPr>
                        <a:t>协作者都可信吗？</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zh-CN" sz="1800" b="0" dirty="0">
                          <a:solidFill>
                            <a:schemeClr val="tx1"/>
                          </a:solidFill>
                          <a:latin typeface="+mn-ea"/>
                          <a:ea typeface="+mn-ea"/>
                        </a:rPr>
                        <a:t>技术壁垒</a:t>
                      </a:r>
                      <a:r>
                        <a:rPr lang="zh-CN" altLang="en-US" sz="1800" b="0" dirty="0">
                          <a:solidFill>
                            <a:schemeClr val="tx1"/>
                          </a:solidFill>
                          <a:latin typeface="+mn-ea"/>
                          <a:ea typeface="+mn-ea"/>
                        </a:rPr>
                        <a:t>。</a:t>
                      </a:r>
                      <a:r>
                        <a:rPr lang="en-US" altLang="zh-CN" sz="1800" b="0" dirty="0">
                          <a:solidFill>
                            <a:schemeClr val="tx1"/>
                          </a:solidFill>
                          <a:latin typeface="+mn-ea"/>
                          <a:ea typeface="+mn-ea"/>
                        </a:rPr>
                        <a:t>9</a:t>
                      </a:r>
                      <a:r>
                        <a:rPr lang="zh-CN" altLang="en-US" sz="1800" b="0" dirty="0">
                          <a:solidFill>
                            <a:schemeClr val="tx1"/>
                          </a:solidFill>
                          <a:latin typeface="+mn-ea"/>
                          <a:ea typeface="+mn-ea"/>
                        </a:rPr>
                        <a:t>项供应链相关专利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sz="1800" b="0" dirty="0">
                          <a:solidFill>
                            <a:schemeClr val="tx1"/>
                          </a:solidFill>
                          <a:latin typeface="+mn-ea"/>
                          <a:ea typeface="+mn-ea"/>
                        </a:rPr>
                        <a:t>业务壁垒。做供应链企业级解决方案服务</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7" name="五边形 6"/>
          <p:cNvSpPr/>
          <p:nvPr/>
        </p:nvSpPr>
        <p:spPr>
          <a:xfrm>
            <a:off x="497198" y="243818"/>
            <a:ext cx="3246756" cy="725210"/>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脚踏实地</a:t>
            </a:r>
          </a:p>
        </p:txBody>
      </p:sp>
      <p:sp>
        <p:nvSpPr>
          <p:cNvPr id="8" name="矩形 7"/>
          <p:cNvSpPr/>
          <p:nvPr/>
        </p:nvSpPr>
        <p:spPr>
          <a:xfrm>
            <a:off x="4002166" y="310452"/>
            <a:ext cx="3919663" cy="584775"/>
          </a:xfrm>
          <a:prstGeom prst="rect">
            <a:avLst/>
          </a:prstGeom>
        </p:spPr>
        <p:txBody>
          <a:bodyPr wrap="none">
            <a:spAutoFit/>
          </a:bodyPr>
          <a:lstStyle/>
          <a:p>
            <a:r>
              <a:rPr lang="en-US" altLang="zh-CN" sz="3200" b="1" dirty="0" err="1" smtClean="0"/>
              <a:t>SkuChain</a:t>
            </a:r>
            <a:r>
              <a:rPr lang="zh-CN" altLang="en-US" sz="3200" b="1" dirty="0" smtClean="0"/>
              <a:t>（</a:t>
            </a:r>
            <a:r>
              <a:rPr lang="en-US" altLang="zh-CN" sz="3200" b="1" dirty="0" smtClean="0"/>
              <a:t>2014-</a:t>
            </a:r>
            <a:r>
              <a:rPr lang="zh-CN" altLang="en-US" sz="3200" b="1" dirty="0" smtClean="0"/>
              <a:t>）</a:t>
            </a:r>
            <a:endParaRPr lang="zh-CN" altLang="en-US" sz="3200" b="1" dirty="0"/>
          </a:p>
        </p:txBody>
      </p:sp>
      <p:grpSp>
        <p:nvGrpSpPr>
          <p:cNvPr id="9" name="组合 8"/>
          <p:cNvGrpSpPr/>
          <p:nvPr/>
        </p:nvGrpSpPr>
        <p:grpSpPr>
          <a:xfrm>
            <a:off x="467384" y="1822137"/>
            <a:ext cx="4342741" cy="3618950"/>
            <a:chOff x="467384" y="1822137"/>
            <a:chExt cx="4342741" cy="3618950"/>
          </a:xfrm>
          <a:scene3d>
            <a:camera prst="orthographicFront">
              <a:rot lat="0" lon="0" rev="0"/>
            </a:camera>
            <a:lightRig rig="contrasting" dir="t">
              <a:rot lat="0" lon="0" rev="7800000"/>
            </a:lightRig>
          </a:scene3d>
        </p:grpSpPr>
        <p:sp>
          <p:nvSpPr>
            <p:cNvPr id="10" name="任意多边形 9"/>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知名风投背书，基于区块链的货运追踪系统</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创始人为贸易领域专家</a:t>
              </a:r>
              <a:endParaRPr lang="zh-CN" altLang="en-US" kern="1200" dirty="0">
                <a:solidFill>
                  <a:schemeClr val="tx1"/>
                </a:solidFill>
              </a:endParaRPr>
            </a:p>
          </p:txBody>
        </p:sp>
        <p:sp>
          <p:nvSpPr>
            <p:cNvPr id="12" name="任意多边形 11"/>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en-US" altLang="zh-CN" dirty="0" smtClean="0">
                  <a:solidFill>
                    <a:schemeClr val="tx1"/>
                  </a:solidFill>
                </a:rPr>
                <a:t>9</a:t>
              </a:r>
              <a:r>
                <a:rPr lang="zh-CN" altLang="en-US" dirty="0" smtClean="0">
                  <a:solidFill>
                    <a:schemeClr val="tx1"/>
                  </a:solidFill>
                </a:rPr>
                <a:t>项区块链在供应链领域应用的专利</a:t>
              </a:r>
              <a:endParaRPr lang="zh-CN" altLang="en-US" dirty="0">
                <a:solidFill>
                  <a:schemeClr val="tx1"/>
                </a:solidFill>
              </a:endParaRPr>
            </a:p>
          </p:txBody>
        </p:sp>
        <p:sp>
          <p:nvSpPr>
            <p:cNvPr id="13" name="任意多边形 12"/>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已落地的红酒溯源无法确保实体数据真实性</a:t>
              </a:r>
              <a:endParaRPr lang="zh-CN" altLang="en-US" kern="1200" dirty="0">
                <a:solidFill>
                  <a:schemeClr val="tx1"/>
                </a:solidFill>
              </a:endParaRPr>
            </a:p>
          </p:txBody>
        </p:sp>
        <p:sp>
          <p:nvSpPr>
            <p:cNvPr id="14" name="任意多边形 13"/>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5" name="任意多边形 14"/>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Tree>
    <p:extLst>
      <p:ext uri="{BB962C8B-B14F-4D97-AF65-F5344CB8AC3E}">
        <p14:creationId xmlns:p14="http://schemas.microsoft.com/office/powerpoint/2010/main" val="1980862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 xmlns:a16="http://schemas.microsoft.com/office/drawing/2014/main" id="{4BA9E370-B220-49F6-81E7-E219C44FF209}"/>
              </a:ext>
            </a:extLst>
          </p:cNvPr>
          <p:cNvSpPr>
            <a:spLocks noGrp="1"/>
          </p:cNvSpPr>
          <p:nvPr>
            <p:ph type="ftr" sz="quarter" idx="11"/>
          </p:nvPr>
        </p:nvSpPr>
        <p:spPr/>
        <p:txBody>
          <a:bodyPr/>
          <a:lstStyle/>
          <a:p>
            <a:r>
              <a:rPr lang="en-US" altLang="zh-CN"/>
              <a:t>www.islide.cc</a:t>
            </a:r>
            <a:endParaRPr lang="zh-CN" altLang="en-US" dirty="0"/>
          </a:p>
        </p:txBody>
      </p:sp>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7477013"/>
              </p:ext>
            </p:extLst>
          </p:nvPr>
        </p:nvGraphicFramePr>
        <p:xfrm>
          <a:off x="5370599" y="1429658"/>
          <a:ext cx="6480000" cy="2918822"/>
        </p:xfrm>
        <a:graphic>
          <a:graphicData uri="http://schemas.openxmlformats.org/drawingml/2006/table">
            <a:tbl>
              <a:tblPr firstRow="1" bandRow="1">
                <a:tableStyleId>{5C22544A-7EE6-4342-B048-85BDC9FD1C3A}</a:tableStyleId>
              </a:tblPr>
              <a:tblGrid>
                <a:gridCol w="1405930">
                  <a:extLst>
                    <a:ext uri="{9D8B030D-6E8A-4147-A177-3AD203B41FA5}">
                      <a16:colId xmlns="" xmlns:a16="http://schemas.microsoft.com/office/drawing/2014/main" val="2999807368"/>
                    </a:ext>
                  </a:extLst>
                </a:gridCol>
                <a:gridCol w="5074070">
                  <a:extLst>
                    <a:ext uri="{9D8B030D-6E8A-4147-A177-3AD203B41FA5}">
                      <a16:colId xmlns="" xmlns:a16="http://schemas.microsoft.com/office/drawing/2014/main" val="491982559"/>
                    </a:ext>
                  </a:extLst>
                </a:gridCol>
              </a:tblGrid>
              <a:tr h="449942">
                <a:tc>
                  <a:txBody>
                    <a:bodyPr/>
                    <a:lstStyle/>
                    <a:p>
                      <a:r>
                        <a:rPr lang="zh-CN" altLang="en-US" sz="1800" b="0" dirty="0">
                          <a:solidFill>
                            <a:schemeClr val="tx1"/>
                          </a:solidFill>
                          <a:latin typeface="+mn-ea"/>
                          <a:ea typeface="+mn-ea"/>
                        </a:rPr>
                        <a:t>指标</a:t>
                      </a:r>
                    </a:p>
                  </a:txBody>
                  <a:tcPr/>
                </a:tc>
                <a:tc>
                  <a:txBody>
                    <a:bodyPr/>
                    <a:lstStyle/>
                    <a:p>
                      <a:r>
                        <a:rPr lang="zh-CN" altLang="en-US" sz="1800" b="0" dirty="0">
                          <a:solidFill>
                            <a:schemeClr val="tx1"/>
                          </a:solidFill>
                          <a:latin typeface="+mn-ea"/>
                          <a:ea typeface="+mn-ea"/>
                        </a:rPr>
                        <a:t>具体</a:t>
                      </a:r>
                    </a:p>
                  </a:txBody>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核心业务</a:t>
                      </a:r>
                      <a:r>
                        <a:rPr kumimoji="0" lang="zh-CN" altLang="zh-CN" sz="1800" b="0" i="0" u="none" strike="noStrike" cap="none" normalizeH="0" baseline="0" dirty="0" smtClean="0">
                          <a:ln>
                            <a:noFill/>
                          </a:ln>
                          <a:solidFill>
                            <a:schemeClr val="tx1"/>
                          </a:solidFill>
                          <a:effectLst/>
                          <a:latin typeface="+mn-ea"/>
                          <a:ea typeface="+mn-ea"/>
                        </a:rPr>
                        <a:t>。</a:t>
                      </a:r>
                      <a:r>
                        <a:rPr lang="zh-CN" altLang="en-US" dirty="0" smtClean="0"/>
                        <a:t>基于区块链的供应链解决方案</a:t>
                      </a:r>
                      <a:endParaRPr lang="en-US" altLang="zh-CN" dirty="0" smtClean="0"/>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smtClean="0">
                          <a:ln>
                            <a:noFill/>
                          </a:ln>
                          <a:solidFill>
                            <a:schemeClr val="tx1"/>
                          </a:solidFill>
                          <a:effectLst/>
                          <a:latin typeface="+mn-ea"/>
                          <a:ea typeface="+mn-ea"/>
                        </a:rPr>
                        <a:t>资金</a:t>
                      </a:r>
                      <a:r>
                        <a:rPr kumimoji="0" lang="zh-CN" altLang="zh-CN" sz="1800" b="0" i="0" u="none" strike="noStrike" cap="none" normalizeH="0" baseline="0" dirty="0">
                          <a:ln>
                            <a:noFill/>
                          </a:ln>
                          <a:solidFill>
                            <a:schemeClr val="tx1"/>
                          </a:solidFill>
                          <a:effectLst/>
                          <a:latin typeface="+mn-ea"/>
                          <a:ea typeface="+mn-ea"/>
                        </a:rPr>
                        <a:t>支持</a:t>
                      </a:r>
                      <a:r>
                        <a:rPr kumimoji="0" lang="zh-CN" altLang="zh-CN" sz="1800" b="0" i="0" u="none" strike="noStrike" cap="none" normalizeH="0" baseline="0" dirty="0" smtClean="0">
                          <a:ln>
                            <a:noFill/>
                          </a:ln>
                          <a:solidFill>
                            <a:schemeClr val="tx1"/>
                          </a:solidFill>
                          <a:effectLst/>
                          <a:latin typeface="+mn-ea"/>
                          <a:ea typeface="+mn-ea"/>
                        </a:rPr>
                        <a:t>。</a:t>
                      </a:r>
                      <a:r>
                        <a:rPr lang="en-US" altLang="zh-CN" dirty="0" smtClean="0"/>
                        <a:t>IBM</a:t>
                      </a:r>
                      <a:r>
                        <a:rPr lang="zh-CN" altLang="en-US" dirty="0" smtClean="0"/>
                        <a:t>背书</a:t>
                      </a:r>
                      <a:r>
                        <a:rPr lang="zh-CN" altLang="zh-CN" dirty="0" smtClean="0">
                          <a:cs typeface="+mn-ea"/>
                          <a:sym typeface="+mn-lt"/>
                        </a:rPr>
                        <a:t> </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zh-CN" sz="1800" b="0" i="0" u="none" strike="noStrike" cap="none" normalizeH="0" baseline="0" dirty="0">
                          <a:ln>
                            <a:noFill/>
                          </a:ln>
                          <a:solidFill>
                            <a:schemeClr val="tx1"/>
                          </a:solidFill>
                          <a:effectLst/>
                          <a:latin typeface="+mn-ea"/>
                          <a:ea typeface="+mn-ea"/>
                        </a:rPr>
                        <a:t>核心团队</a:t>
                      </a:r>
                      <a:r>
                        <a:rPr kumimoji="0" lang="zh-CN" altLang="zh-CN" sz="1800" b="0" i="0" u="none" strike="noStrike" cap="none" normalizeH="0" baseline="0" dirty="0" smtClean="0">
                          <a:ln>
                            <a:noFill/>
                          </a:ln>
                          <a:solidFill>
                            <a:schemeClr val="tx1"/>
                          </a:solidFill>
                          <a:effectLst/>
                          <a:latin typeface="+mn-ea"/>
                          <a:ea typeface="+mn-ea"/>
                        </a:rPr>
                        <a:t>。</a:t>
                      </a:r>
                      <a:endParaRPr lang="zh-CN" altLang="en-US" dirty="0">
                        <a:cs typeface="+mn-ea"/>
                        <a:sym typeface="+mn-lt"/>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需要存储数据吗？</a:t>
                      </a:r>
                    </a:p>
                    <a:p>
                      <a:pPr marL="22"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mn-ea"/>
                          <a:ea typeface="+mn-ea"/>
                        </a:rPr>
                        <a:t>需要协作吗？</a:t>
                      </a:r>
                    </a:p>
                    <a:p>
                      <a:pPr marL="22"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800" b="0" i="0" u="none" strike="noStrike" cap="none" normalizeH="0" baseline="0" dirty="0">
                          <a:ln>
                            <a:noFill/>
                          </a:ln>
                          <a:solidFill>
                            <a:schemeClr val="tx1"/>
                          </a:solidFill>
                          <a:effectLst/>
                          <a:latin typeface="+mn-ea"/>
                          <a:ea typeface="+mn-ea"/>
                        </a:rPr>
                        <a:t>协作者都可信吗？</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zh-CN" sz="1800" b="0" dirty="0">
                          <a:solidFill>
                            <a:schemeClr val="tx1"/>
                          </a:solidFill>
                          <a:latin typeface="+mn-ea"/>
                          <a:ea typeface="+mn-ea"/>
                        </a:rPr>
                        <a:t>技术壁垒</a:t>
                      </a:r>
                      <a:r>
                        <a:rPr lang="zh-CN" altLang="en-US" sz="1800" b="0" dirty="0" smtClean="0">
                          <a:solidFill>
                            <a:schemeClr val="tx1"/>
                          </a:solidFill>
                          <a:latin typeface="+mn-ea"/>
                          <a:ea typeface="+mn-ea"/>
                        </a:rPr>
                        <a:t>。</a:t>
                      </a:r>
                      <a:endParaRPr lang="en-US" altLang="zh-CN" sz="1800" b="0" dirty="0" smtClean="0">
                        <a:solidFill>
                          <a:schemeClr val="tx1"/>
                        </a:solidFill>
                        <a:latin typeface="+mn-ea"/>
                        <a:ea typeface="+mn-ea"/>
                      </a:endParaRPr>
                    </a:p>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业务</a:t>
                      </a:r>
                      <a:r>
                        <a:rPr lang="zh-CN" altLang="en-US" sz="1800" b="0" dirty="0">
                          <a:solidFill>
                            <a:schemeClr val="tx1"/>
                          </a:solidFill>
                          <a:latin typeface="+mn-ea"/>
                          <a:ea typeface="+mn-ea"/>
                        </a:rPr>
                        <a:t>壁垒。做供应链企业级解决方案服务</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9" name="五边形 8"/>
          <p:cNvSpPr/>
          <p:nvPr/>
        </p:nvSpPr>
        <p:spPr>
          <a:xfrm>
            <a:off x="497198" y="243818"/>
            <a:ext cx="3246756" cy="725210"/>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领域扩展</a:t>
            </a:r>
            <a:endParaRPr lang="zh-CN" altLang="en-US" sz="3200" dirty="0"/>
          </a:p>
        </p:txBody>
      </p:sp>
      <p:sp>
        <p:nvSpPr>
          <p:cNvPr id="10" name="矩形 9"/>
          <p:cNvSpPr/>
          <p:nvPr/>
        </p:nvSpPr>
        <p:spPr>
          <a:xfrm>
            <a:off x="4131580" y="314035"/>
            <a:ext cx="4554452" cy="584775"/>
          </a:xfrm>
          <a:prstGeom prst="rect">
            <a:avLst/>
          </a:prstGeom>
        </p:spPr>
        <p:txBody>
          <a:bodyPr wrap="none">
            <a:spAutoFit/>
          </a:bodyPr>
          <a:lstStyle/>
          <a:p>
            <a:r>
              <a:rPr lang="en-US" altLang="zh-CN" sz="3200" b="1" dirty="0"/>
              <a:t>IBM </a:t>
            </a:r>
            <a:r>
              <a:rPr lang="en-US" altLang="zh-CN" sz="3200" b="1" dirty="0" err="1" smtClean="0"/>
              <a:t>Blockchain</a:t>
            </a:r>
            <a:r>
              <a:rPr lang="en-US" altLang="zh-CN" sz="3200" b="1" dirty="0" smtClean="0"/>
              <a:t>(2016-)</a:t>
            </a:r>
            <a:endParaRPr lang="zh-CN" altLang="en-US" sz="3200" b="1" dirty="0"/>
          </a:p>
        </p:txBody>
      </p:sp>
      <p:grpSp>
        <p:nvGrpSpPr>
          <p:cNvPr id="11" name="组合 10"/>
          <p:cNvGrpSpPr/>
          <p:nvPr/>
        </p:nvGrpSpPr>
        <p:grpSpPr>
          <a:xfrm>
            <a:off x="467384" y="1822137"/>
            <a:ext cx="4342741" cy="3618950"/>
            <a:chOff x="467384" y="1822137"/>
            <a:chExt cx="4342741" cy="3618950"/>
          </a:xfrm>
          <a:scene3d>
            <a:camera prst="orthographicFront">
              <a:rot lat="0" lon="0" rev="0"/>
            </a:camera>
            <a:lightRig rig="contrasting" dir="t">
              <a:rot lat="0" lon="0" rev="7800000"/>
            </a:lightRig>
          </a:scene3d>
        </p:grpSpPr>
        <p:sp>
          <p:nvSpPr>
            <p:cNvPr id="12" name="任意多边形 11"/>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大厂</a:t>
              </a:r>
              <a:endParaRPr lang="zh-CN" altLang="en-US" kern="1200" dirty="0">
                <a:solidFill>
                  <a:schemeClr val="tx1"/>
                </a:solidFill>
              </a:endParaRPr>
            </a:p>
          </p:txBody>
        </p:sp>
        <p:sp>
          <p:nvSpPr>
            <p:cNvPr id="13" name="任意多边形 12"/>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维护</a:t>
              </a:r>
              <a:r>
                <a:rPr lang="zh-CN" altLang="en-US" kern="1200" dirty="0" smtClean="0">
                  <a:solidFill>
                    <a:schemeClr val="tx1"/>
                  </a:solidFill>
                </a:rPr>
                <a:t>开源社区</a:t>
              </a:r>
              <a:r>
                <a:rPr lang="en-US" altLang="zh-CN" dirty="0" err="1">
                  <a:solidFill>
                    <a:schemeClr val="tx1"/>
                  </a:solidFill>
                </a:rPr>
                <a:t>Hyperledger</a:t>
              </a:r>
              <a:endParaRPr lang="zh-CN" altLang="en-US" kern="1200" dirty="0">
                <a:solidFill>
                  <a:schemeClr val="tx1"/>
                </a:solidFill>
              </a:endParaRPr>
            </a:p>
          </p:txBody>
        </p:sp>
        <p:sp>
          <p:nvSpPr>
            <p:cNvPr id="14" name="任意多边形 13"/>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smtClean="0">
                  <a:solidFill>
                    <a:schemeClr val="tx1"/>
                  </a:solidFill>
                </a:rPr>
                <a:t>专利</a:t>
              </a:r>
              <a:endParaRPr lang="zh-CN" altLang="en-US" dirty="0">
                <a:solidFill>
                  <a:schemeClr val="tx1"/>
                </a:solidFill>
              </a:endParaRPr>
            </a:p>
          </p:txBody>
        </p:sp>
        <p:sp>
          <p:nvSpPr>
            <p:cNvPr id="15" name="任意多边形 14"/>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b="1" kern="1200" dirty="0" smtClean="0">
                  <a:solidFill>
                    <a:schemeClr val="tx1"/>
                  </a:solidFill>
                  <a:cs typeface="+mn-ea"/>
                  <a:sym typeface="+mn-lt"/>
                </a:rPr>
                <a:t>已落地的红酒溯源无法确保实体数据真实性</a:t>
              </a:r>
              <a:endParaRPr lang="zh-CN" altLang="en-US" kern="1200" dirty="0">
                <a:solidFill>
                  <a:schemeClr val="tx1"/>
                </a:solidFill>
              </a:endParaRPr>
            </a:p>
          </p:txBody>
        </p:sp>
        <p:sp>
          <p:nvSpPr>
            <p:cNvPr id="16" name="任意多边形 15"/>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7" name="任意多边形 16"/>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8" name="任意多边形 17"/>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Tree>
    <p:extLst>
      <p:ext uri="{BB962C8B-B14F-4D97-AF65-F5344CB8AC3E}">
        <p14:creationId xmlns:p14="http://schemas.microsoft.com/office/powerpoint/2010/main" val="1049568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线形标注 2 7">
            <a:extLst>
              <a:ext uri="{FF2B5EF4-FFF2-40B4-BE49-F238E27FC236}">
                <a16:creationId xmlns="" xmlns:a16="http://schemas.microsoft.com/office/drawing/2014/main" id="{53357760-6DA5-774B-97C3-2984C57B4019}"/>
              </a:ext>
            </a:extLst>
          </p:cNvPr>
          <p:cNvSpPr/>
          <p:nvPr/>
        </p:nvSpPr>
        <p:spPr>
          <a:xfrm>
            <a:off x="2502845" y="1170344"/>
            <a:ext cx="4680000" cy="18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那这么看下来，目前区块链还没有真正有价值的应用，也还没有特别值得投资的公司了。更多是追逐利润，借风口包装圈钱，骗我这种不懂的小白。</a:t>
            </a:r>
            <a:endParaRPr lang="zh-CN" altLang="en-US" sz="2000" dirty="0">
              <a:cs typeface="+mn-ea"/>
            </a:endParaRP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是的，区块链还处于行业发展的早期，在基础建设阶段，未来发展，我们可以持续关注</a:t>
            </a:r>
            <a:endParaRPr lang="zh-CN" altLang="en-US" sz="2000" dirty="0">
              <a:cs typeface="+mn-ea"/>
            </a:endParaRP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3589567"/>
            <a:ext cx="2381303" cy="2381303"/>
          </a:xfrm>
          <a:prstGeom prst="rect">
            <a:avLst/>
          </a:prstGeom>
        </p:spPr>
      </p:pic>
      <p:pic>
        <p:nvPicPr>
          <p:cNvPr id="6"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0" y="957324"/>
            <a:ext cx="2226040" cy="2226040"/>
          </a:xfrm>
          <a:prstGeom prst="rect">
            <a:avLst/>
          </a:prstGeom>
        </p:spPr>
      </p:pic>
    </p:spTree>
    <p:extLst>
      <p:ext uri="{BB962C8B-B14F-4D97-AF65-F5344CB8AC3E}">
        <p14:creationId xmlns:p14="http://schemas.microsoft.com/office/powerpoint/2010/main" val="2486400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A3C051F-18D8-9942-9176-FC219433390F}"/>
              </a:ext>
            </a:extLst>
          </p:cNvPr>
          <p:cNvSpPr/>
          <p:nvPr/>
        </p:nvSpPr>
        <p:spPr>
          <a:xfrm>
            <a:off x="0" y="2618245"/>
            <a:ext cx="12192000" cy="1621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76">
            <a:extLst/>
          </p:cNvPr>
          <p:cNvSpPr txBox="1"/>
          <p:nvPr/>
        </p:nvSpPr>
        <p:spPr>
          <a:xfrm>
            <a:off x="2309895" y="2685122"/>
            <a:ext cx="7572210" cy="1525136"/>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rgbClr val="182452"/>
                </a:solidFill>
                <a:cs typeface="+mn-ea"/>
                <a:sym typeface="+mn-lt"/>
              </a:rPr>
              <a:t>THANKS</a:t>
            </a:r>
            <a:endParaRPr lang="zh-CN" altLang="en-US" sz="16600" b="1" dirty="0">
              <a:solidFill>
                <a:srgbClr val="182452"/>
              </a:solidFill>
              <a:cs typeface="+mn-ea"/>
              <a:sym typeface="+mn-lt"/>
            </a:endParaRP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E65D722E-0CC6-43D3-91FE-65ADFFB36C5B}"/>
              </a:ext>
            </a:extLst>
          </p:cNvPr>
          <p:cNvSpPr>
            <a:spLocks noGrp="1"/>
          </p:cNvSpPr>
          <p:nvPr>
            <p:ph type="title"/>
          </p:nvPr>
        </p:nvSpPr>
        <p:spPr>
          <a:xfrm>
            <a:off x="466694" y="2546712"/>
            <a:ext cx="5419185" cy="895350"/>
          </a:xfrm>
        </p:spPr>
        <p:txBody>
          <a:bodyPr>
            <a:normAutofit/>
          </a:bodyPr>
          <a:lstStyle/>
          <a:p>
            <a:r>
              <a:rPr lang="zh-CN" altLang="en-US" sz="5400" dirty="0">
                <a:solidFill>
                  <a:schemeClr val="bg1"/>
                </a:solidFill>
                <a:latin typeface="+mn-lt"/>
                <a:ea typeface="+mn-ea"/>
                <a:cs typeface="+mn-ea"/>
                <a:sym typeface="+mn-lt"/>
              </a:rPr>
              <a:t>区块链全局分析</a:t>
            </a:r>
          </a:p>
        </p:txBody>
      </p:sp>
      <p:sp>
        <p:nvSpPr>
          <p:cNvPr id="3" name="灯片编号占位符 2">
            <a:extLst>
              <a:ext uri="{FF2B5EF4-FFF2-40B4-BE49-F238E27FC236}">
                <a16:creationId xmlns="" xmlns:a16="http://schemas.microsoft.com/office/drawing/2014/main"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3</a:t>
            </a:fld>
            <a:endParaRPr lang="zh-CN" altLang="en-US">
              <a:cs typeface="+mn-ea"/>
              <a:sym typeface="+mn-lt"/>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a:t>
            </a:r>
            <a:r>
              <a:rPr lang="zh-CN" altLang="en-US" dirty="0" smtClean="0">
                <a:latin typeface="+mn-lt"/>
                <a:ea typeface="+mn-ea"/>
                <a:cs typeface="+mn-ea"/>
                <a:sym typeface="+mn-lt"/>
              </a:rPr>
              <a:t>块链的本质</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a:cs typeface="+mn-ea"/>
              <a:sym typeface="+mn-lt"/>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057" y="1690535"/>
            <a:ext cx="7344800" cy="3600953"/>
          </a:xfrm>
          <a:prstGeom prst="rect">
            <a:avLst/>
          </a:prstGeom>
        </p:spPr>
      </p:pic>
      <p:sp>
        <p:nvSpPr>
          <p:cNvPr id="5" name="矩形 4"/>
          <p:cNvSpPr/>
          <p:nvPr/>
        </p:nvSpPr>
        <p:spPr>
          <a:xfrm>
            <a:off x="9546870" y="5953323"/>
            <a:ext cx="1973617" cy="230832"/>
          </a:xfrm>
          <a:prstGeom prst="rect">
            <a:avLst/>
          </a:prstGeom>
        </p:spPr>
        <p:txBody>
          <a:bodyPr wrap="none">
            <a:spAutoFit/>
          </a:bodyPr>
          <a:lstStyle/>
          <a:p>
            <a:r>
              <a:rPr lang="zh-CN" altLang="en-US" sz="900" dirty="0" smtClean="0">
                <a:cs typeface="+mn-ea"/>
                <a:sym typeface="+mn-lt"/>
              </a:rPr>
              <a:t>图片来源 </a:t>
            </a:r>
            <a:r>
              <a:rPr lang="en-US" altLang="zh-CN" sz="900" dirty="0" smtClean="0">
                <a:cs typeface="+mn-ea"/>
                <a:sym typeface="+mn-lt"/>
              </a:rPr>
              <a:t>IBM </a:t>
            </a:r>
            <a:r>
              <a:rPr lang="en-US" altLang="zh-CN" sz="900" dirty="0" err="1" smtClean="0">
                <a:cs typeface="+mn-ea"/>
                <a:sym typeface="+mn-lt"/>
              </a:rPr>
              <a:t>Blockchain</a:t>
            </a:r>
            <a:r>
              <a:rPr lang="en-US" altLang="zh-CN" sz="900" dirty="0" smtClean="0">
                <a:cs typeface="+mn-ea"/>
                <a:sym typeface="+mn-lt"/>
              </a:rPr>
              <a:t> dummies</a:t>
            </a:r>
            <a:endParaRPr lang="zh-CN" altLang="en-US" sz="900" dirty="0"/>
          </a:p>
        </p:txBody>
      </p:sp>
      <p:sp>
        <p:nvSpPr>
          <p:cNvPr id="6" name="矩形 5"/>
          <p:cNvSpPr/>
          <p:nvPr/>
        </p:nvSpPr>
        <p:spPr>
          <a:xfrm>
            <a:off x="537188" y="2198349"/>
            <a:ext cx="3579737"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smtClean="0">
                <a:cs typeface="+mn-ea"/>
                <a:sym typeface="+mn-lt"/>
              </a:rPr>
              <a:t>分布式的账本，多节点备份以防止篡改</a:t>
            </a:r>
            <a:endParaRPr lang="en-US" altLang="zh-CN" b="1" dirty="0" smtClean="0">
              <a:cs typeface="+mn-ea"/>
              <a:sym typeface="+mn-lt"/>
            </a:endParaRPr>
          </a:p>
          <a:p>
            <a:pPr marL="285750" indent="-285750">
              <a:lnSpc>
                <a:spcPct val="150000"/>
              </a:lnSpc>
              <a:buFont typeface="Arial" panose="020B0604020202020204" pitchFamily="34" charset="0"/>
              <a:buChar char="•"/>
            </a:pPr>
            <a:r>
              <a:rPr lang="zh-CN" altLang="en-US" b="1" dirty="0" smtClean="0">
                <a:cs typeface="+mn-ea"/>
                <a:sym typeface="+mn-lt"/>
              </a:rPr>
              <a:t>每次交易作为一条记录被记在账本上</a:t>
            </a:r>
            <a:endParaRPr lang="en-US" altLang="zh-CN" b="1" dirty="0" smtClean="0">
              <a:cs typeface="+mn-ea"/>
              <a:sym typeface="+mn-lt"/>
            </a:endParaRPr>
          </a:p>
          <a:p>
            <a:pPr marL="285750" indent="-285750">
              <a:lnSpc>
                <a:spcPct val="150000"/>
              </a:lnSpc>
              <a:buFont typeface="Arial" panose="020B0604020202020204" pitchFamily="34" charset="0"/>
              <a:buChar char="•"/>
            </a:pPr>
            <a:r>
              <a:rPr lang="zh-CN" altLang="en-US" b="1" dirty="0">
                <a:cs typeface="+mn-ea"/>
                <a:sym typeface="+mn-lt"/>
              </a:rPr>
              <a:t>记录</a:t>
            </a:r>
            <a:r>
              <a:rPr lang="zh-CN" altLang="en-US" b="1" dirty="0" smtClean="0">
                <a:cs typeface="+mn-ea"/>
                <a:sym typeface="+mn-lt"/>
              </a:rPr>
              <a:t>在账本上的数据可以加密，保护隐私</a:t>
            </a:r>
            <a:endParaRPr lang="en-US" altLang="zh-CN" b="1" dirty="0">
              <a:cs typeface="+mn-ea"/>
              <a:sym typeface="+mn-lt"/>
            </a:endParaRPr>
          </a:p>
        </p:txBody>
      </p:sp>
    </p:spTree>
    <p:extLst>
      <p:ext uri="{BB962C8B-B14F-4D97-AF65-F5344CB8AC3E}">
        <p14:creationId xmlns:p14="http://schemas.microsoft.com/office/powerpoint/2010/main" val="32844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区块链发展</a:t>
            </a:r>
            <a:r>
              <a:rPr lang="zh-CN" altLang="en-US" dirty="0" smtClean="0">
                <a:latin typeface="+mn-lt"/>
                <a:ea typeface="+mn-ea"/>
                <a:cs typeface="+mn-ea"/>
                <a:sym typeface="+mn-lt"/>
              </a:rPr>
              <a:t>回顾</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9" name="矩形 8">
            <a:extLst>
              <a:ext uri="{FF2B5EF4-FFF2-40B4-BE49-F238E27FC236}">
                <a16:creationId xmlns="" xmlns:a16="http://schemas.microsoft.com/office/drawing/2014/main" id="{4210BBF2-05B5-4F9E-9FC3-68910B2E3B95}"/>
              </a:ext>
            </a:extLst>
          </p:cNvPr>
          <p:cNvSpPr/>
          <p:nvPr/>
        </p:nvSpPr>
        <p:spPr>
          <a:xfrm>
            <a:off x="1005646" y="3826608"/>
            <a:ext cx="2880000" cy="1422441"/>
          </a:xfrm>
          <a:prstGeom prst="rect">
            <a:avLst/>
          </a:prstGeom>
        </p:spPr>
        <p:txBody>
          <a:bodyPr wrap="square">
            <a:spAutoFit/>
          </a:bodyPr>
          <a:lstStyle/>
          <a:p>
            <a:pPr>
              <a:lnSpc>
                <a:spcPct val="150000"/>
              </a:lnSpc>
            </a:pPr>
            <a:r>
              <a:rPr lang="zh-CN" altLang="en-US" sz="2000" dirty="0">
                <a:cs typeface="+mn-ea"/>
                <a:sym typeface="+mn-lt"/>
              </a:rPr>
              <a:t>区块链 </a:t>
            </a:r>
            <a:r>
              <a:rPr lang="en-US" altLang="zh-CN" sz="2000" dirty="0">
                <a:cs typeface="+mn-ea"/>
                <a:sym typeface="+mn-lt"/>
              </a:rPr>
              <a:t>1.0 </a:t>
            </a:r>
            <a:r>
              <a:rPr lang="zh-CN" altLang="en-US" sz="2000" dirty="0">
                <a:cs typeface="+mn-ea"/>
                <a:sym typeface="+mn-lt"/>
              </a:rPr>
              <a:t>（</a:t>
            </a:r>
            <a:r>
              <a:rPr lang="en-US" altLang="zh-CN" sz="2000" dirty="0">
                <a:cs typeface="+mn-ea"/>
                <a:sym typeface="+mn-lt"/>
              </a:rPr>
              <a:t>2008</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中心化信任</a:t>
            </a:r>
            <a:r>
              <a:rPr lang="en-US" altLang="zh-CN" sz="2000" dirty="0">
                <a:cs typeface="+mn-ea"/>
                <a:sym typeface="+mn-lt"/>
              </a:rPr>
              <a:t>-&gt;</a:t>
            </a:r>
            <a:r>
              <a:rPr lang="zh-CN" altLang="en-US" sz="2000" dirty="0">
                <a:cs typeface="+mn-ea"/>
                <a:sym typeface="+mn-lt"/>
              </a:rPr>
              <a:t>机器信任</a:t>
            </a:r>
            <a:endParaRPr lang="en-US" altLang="zh-CN" sz="2000" dirty="0">
              <a:cs typeface="+mn-ea"/>
              <a:sym typeface="+mn-lt"/>
            </a:endParaRPr>
          </a:p>
          <a:p>
            <a:pPr>
              <a:lnSpc>
                <a:spcPct val="150000"/>
              </a:lnSpc>
            </a:pPr>
            <a:r>
              <a:rPr lang="zh-CN" altLang="en-US" sz="2000" dirty="0">
                <a:cs typeface="+mn-ea"/>
                <a:sym typeface="+mn-lt"/>
              </a:rPr>
              <a:t>代表：比特币</a:t>
            </a:r>
          </a:p>
        </p:txBody>
      </p:sp>
      <p:grpSp>
        <p:nvGrpSpPr>
          <p:cNvPr id="10" name="组合 9">
            <a:extLst>
              <a:ext uri="{FF2B5EF4-FFF2-40B4-BE49-F238E27FC236}">
                <a16:creationId xmlns="" xmlns:a16="http://schemas.microsoft.com/office/drawing/2014/main" id="{8403C503-94C4-4FE0-9104-4C3209136A8B}"/>
              </a:ext>
            </a:extLst>
          </p:cNvPr>
          <p:cNvGrpSpPr/>
          <p:nvPr/>
        </p:nvGrpSpPr>
        <p:grpSpPr>
          <a:xfrm>
            <a:off x="1612780" y="2093172"/>
            <a:ext cx="1080516" cy="1080516"/>
            <a:chOff x="6308597" y="4424934"/>
            <a:chExt cx="1080516" cy="1080516"/>
          </a:xfrm>
        </p:grpSpPr>
        <p:sp>
          <p:nvSpPr>
            <p:cNvPr id="11" name="object 54">
              <a:extLst>
                <a:ext uri="{FF2B5EF4-FFF2-40B4-BE49-F238E27FC236}">
                  <a16:creationId xmlns="" xmlns:a16="http://schemas.microsoft.com/office/drawing/2014/main" id="{34D13F17-E71E-4DC0-9F9C-F2B5241CB370}"/>
                </a:ext>
              </a:extLst>
            </p:cNvPr>
            <p:cNvSpPr/>
            <p:nvPr/>
          </p:nvSpPr>
          <p:spPr>
            <a:xfrm>
              <a:off x="6308597" y="4424934"/>
              <a:ext cx="1080516" cy="1080516"/>
            </a:xfrm>
            <a:custGeom>
              <a:avLst/>
              <a:gdLst/>
              <a:ahLst/>
              <a:cxnLst/>
              <a:rect l="l" t="t" r="r" b="b"/>
              <a:pathLst>
                <a:path w="1080516" h="1080516">
                  <a:moveTo>
                    <a:pt x="540257" y="0"/>
                  </a:moveTo>
                  <a:lnTo>
                    <a:pt x="495955" y="1791"/>
                  </a:lnTo>
                  <a:lnTo>
                    <a:pt x="452638" y="7072"/>
                  </a:lnTo>
                  <a:lnTo>
                    <a:pt x="410445" y="15704"/>
                  </a:lnTo>
                  <a:lnTo>
                    <a:pt x="369515" y="27547"/>
                  </a:lnTo>
                  <a:lnTo>
                    <a:pt x="329987" y="42463"/>
                  </a:lnTo>
                  <a:lnTo>
                    <a:pt x="292001" y="60312"/>
                  </a:lnTo>
                  <a:lnTo>
                    <a:pt x="255696" y="80955"/>
                  </a:lnTo>
                  <a:lnTo>
                    <a:pt x="221211" y="104253"/>
                  </a:lnTo>
                  <a:lnTo>
                    <a:pt x="188685" y="130067"/>
                  </a:lnTo>
                  <a:lnTo>
                    <a:pt x="158257" y="158257"/>
                  </a:lnTo>
                  <a:lnTo>
                    <a:pt x="130067" y="188685"/>
                  </a:lnTo>
                  <a:lnTo>
                    <a:pt x="104253" y="221211"/>
                  </a:lnTo>
                  <a:lnTo>
                    <a:pt x="80955" y="255696"/>
                  </a:lnTo>
                  <a:lnTo>
                    <a:pt x="60312" y="292001"/>
                  </a:lnTo>
                  <a:lnTo>
                    <a:pt x="42463" y="329987"/>
                  </a:lnTo>
                  <a:lnTo>
                    <a:pt x="27547" y="369515"/>
                  </a:lnTo>
                  <a:lnTo>
                    <a:pt x="15704" y="410445"/>
                  </a:lnTo>
                  <a:lnTo>
                    <a:pt x="7072" y="452638"/>
                  </a:lnTo>
                  <a:lnTo>
                    <a:pt x="1791" y="495955"/>
                  </a:lnTo>
                  <a:lnTo>
                    <a:pt x="0" y="540258"/>
                  </a:lnTo>
                  <a:lnTo>
                    <a:pt x="1791" y="584560"/>
                  </a:lnTo>
                  <a:lnTo>
                    <a:pt x="7072" y="627877"/>
                  </a:lnTo>
                  <a:lnTo>
                    <a:pt x="15704" y="670070"/>
                  </a:lnTo>
                  <a:lnTo>
                    <a:pt x="27547" y="711000"/>
                  </a:lnTo>
                  <a:lnTo>
                    <a:pt x="42463" y="750528"/>
                  </a:lnTo>
                  <a:lnTo>
                    <a:pt x="60312" y="788514"/>
                  </a:lnTo>
                  <a:lnTo>
                    <a:pt x="80955" y="824819"/>
                  </a:lnTo>
                  <a:lnTo>
                    <a:pt x="104253" y="859304"/>
                  </a:lnTo>
                  <a:lnTo>
                    <a:pt x="130067" y="891830"/>
                  </a:lnTo>
                  <a:lnTo>
                    <a:pt x="158257" y="922258"/>
                  </a:lnTo>
                  <a:lnTo>
                    <a:pt x="188685" y="950448"/>
                  </a:lnTo>
                  <a:lnTo>
                    <a:pt x="221211" y="976262"/>
                  </a:lnTo>
                  <a:lnTo>
                    <a:pt x="255696" y="999560"/>
                  </a:lnTo>
                  <a:lnTo>
                    <a:pt x="292001" y="1020203"/>
                  </a:lnTo>
                  <a:lnTo>
                    <a:pt x="329987" y="1038052"/>
                  </a:lnTo>
                  <a:lnTo>
                    <a:pt x="369515" y="1052968"/>
                  </a:lnTo>
                  <a:lnTo>
                    <a:pt x="410445" y="1064811"/>
                  </a:lnTo>
                  <a:lnTo>
                    <a:pt x="452638" y="1073443"/>
                  </a:lnTo>
                  <a:lnTo>
                    <a:pt x="495955" y="1078724"/>
                  </a:lnTo>
                  <a:lnTo>
                    <a:pt x="540257" y="1080516"/>
                  </a:lnTo>
                  <a:lnTo>
                    <a:pt x="584560" y="1078724"/>
                  </a:lnTo>
                  <a:lnTo>
                    <a:pt x="627877" y="1073443"/>
                  </a:lnTo>
                  <a:lnTo>
                    <a:pt x="670070" y="1064811"/>
                  </a:lnTo>
                  <a:lnTo>
                    <a:pt x="711000" y="1052968"/>
                  </a:lnTo>
                  <a:lnTo>
                    <a:pt x="750528" y="1038052"/>
                  </a:lnTo>
                  <a:lnTo>
                    <a:pt x="788514" y="1020203"/>
                  </a:lnTo>
                  <a:lnTo>
                    <a:pt x="824819" y="999560"/>
                  </a:lnTo>
                  <a:lnTo>
                    <a:pt x="859304" y="976262"/>
                  </a:lnTo>
                  <a:lnTo>
                    <a:pt x="891830" y="950448"/>
                  </a:lnTo>
                  <a:lnTo>
                    <a:pt x="922258" y="922258"/>
                  </a:lnTo>
                  <a:lnTo>
                    <a:pt x="950448" y="891830"/>
                  </a:lnTo>
                  <a:lnTo>
                    <a:pt x="976262" y="859304"/>
                  </a:lnTo>
                  <a:lnTo>
                    <a:pt x="999560" y="824819"/>
                  </a:lnTo>
                  <a:lnTo>
                    <a:pt x="1020203" y="788514"/>
                  </a:lnTo>
                  <a:lnTo>
                    <a:pt x="1038052" y="750528"/>
                  </a:lnTo>
                  <a:lnTo>
                    <a:pt x="1052968" y="711000"/>
                  </a:lnTo>
                  <a:lnTo>
                    <a:pt x="1064811" y="670070"/>
                  </a:lnTo>
                  <a:lnTo>
                    <a:pt x="1073443" y="627877"/>
                  </a:lnTo>
                  <a:lnTo>
                    <a:pt x="1078724" y="584560"/>
                  </a:lnTo>
                  <a:lnTo>
                    <a:pt x="1080516" y="540258"/>
                  </a:lnTo>
                  <a:lnTo>
                    <a:pt x="1078724" y="495955"/>
                  </a:lnTo>
                  <a:lnTo>
                    <a:pt x="1073443" y="452638"/>
                  </a:lnTo>
                  <a:lnTo>
                    <a:pt x="1064811" y="410445"/>
                  </a:lnTo>
                  <a:lnTo>
                    <a:pt x="1052968" y="369515"/>
                  </a:lnTo>
                  <a:lnTo>
                    <a:pt x="1038052" y="329987"/>
                  </a:lnTo>
                  <a:lnTo>
                    <a:pt x="1020203" y="292001"/>
                  </a:lnTo>
                  <a:lnTo>
                    <a:pt x="999560" y="255696"/>
                  </a:lnTo>
                  <a:lnTo>
                    <a:pt x="976262" y="221211"/>
                  </a:lnTo>
                  <a:lnTo>
                    <a:pt x="950448" y="188685"/>
                  </a:lnTo>
                  <a:lnTo>
                    <a:pt x="922258" y="158257"/>
                  </a:lnTo>
                  <a:lnTo>
                    <a:pt x="891830" y="130067"/>
                  </a:lnTo>
                  <a:lnTo>
                    <a:pt x="859304" y="104253"/>
                  </a:lnTo>
                  <a:lnTo>
                    <a:pt x="824819" y="80955"/>
                  </a:lnTo>
                  <a:lnTo>
                    <a:pt x="788514" y="60312"/>
                  </a:lnTo>
                  <a:lnTo>
                    <a:pt x="750528" y="42463"/>
                  </a:lnTo>
                  <a:lnTo>
                    <a:pt x="711000" y="27547"/>
                  </a:lnTo>
                  <a:lnTo>
                    <a:pt x="670070" y="15704"/>
                  </a:lnTo>
                  <a:lnTo>
                    <a:pt x="627877" y="7072"/>
                  </a:lnTo>
                  <a:lnTo>
                    <a:pt x="584560" y="1791"/>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12" name="object 55">
              <a:extLst>
                <a:ext uri="{FF2B5EF4-FFF2-40B4-BE49-F238E27FC236}">
                  <a16:creationId xmlns="" xmlns:a16="http://schemas.microsoft.com/office/drawing/2014/main" id="{B1DF5446-6F77-48AE-8ED6-D794DB8C83CB}"/>
                </a:ext>
              </a:extLst>
            </p:cNvPr>
            <p:cNvSpPr/>
            <p:nvPr/>
          </p:nvSpPr>
          <p:spPr>
            <a:xfrm>
              <a:off x="6308597" y="4424934"/>
              <a:ext cx="1080516" cy="1080516"/>
            </a:xfrm>
            <a:custGeom>
              <a:avLst/>
              <a:gdLst/>
              <a:ahLst/>
              <a:cxnLst/>
              <a:rect l="l" t="t" r="r" b="b"/>
              <a:pathLst>
                <a:path w="1080516" h="1080516">
                  <a:moveTo>
                    <a:pt x="0" y="540258"/>
                  </a:moveTo>
                  <a:lnTo>
                    <a:pt x="1791" y="495955"/>
                  </a:lnTo>
                  <a:lnTo>
                    <a:pt x="7072" y="452638"/>
                  </a:lnTo>
                  <a:lnTo>
                    <a:pt x="15704" y="410445"/>
                  </a:lnTo>
                  <a:lnTo>
                    <a:pt x="27547" y="369515"/>
                  </a:lnTo>
                  <a:lnTo>
                    <a:pt x="42463" y="329987"/>
                  </a:lnTo>
                  <a:lnTo>
                    <a:pt x="60312" y="292001"/>
                  </a:lnTo>
                  <a:lnTo>
                    <a:pt x="80955" y="255696"/>
                  </a:lnTo>
                  <a:lnTo>
                    <a:pt x="104253" y="221211"/>
                  </a:lnTo>
                  <a:lnTo>
                    <a:pt x="130067" y="188685"/>
                  </a:lnTo>
                  <a:lnTo>
                    <a:pt x="158257" y="158257"/>
                  </a:lnTo>
                  <a:lnTo>
                    <a:pt x="188685" y="130067"/>
                  </a:lnTo>
                  <a:lnTo>
                    <a:pt x="221211" y="104253"/>
                  </a:lnTo>
                  <a:lnTo>
                    <a:pt x="255696" y="80955"/>
                  </a:lnTo>
                  <a:lnTo>
                    <a:pt x="292001" y="60312"/>
                  </a:lnTo>
                  <a:lnTo>
                    <a:pt x="329987" y="42463"/>
                  </a:lnTo>
                  <a:lnTo>
                    <a:pt x="369515" y="27547"/>
                  </a:lnTo>
                  <a:lnTo>
                    <a:pt x="410445" y="15704"/>
                  </a:lnTo>
                  <a:lnTo>
                    <a:pt x="452638" y="7072"/>
                  </a:lnTo>
                  <a:lnTo>
                    <a:pt x="495955" y="1791"/>
                  </a:lnTo>
                  <a:lnTo>
                    <a:pt x="540257" y="0"/>
                  </a:lnTo>
                  <a:lnTo>
                    <a:pt x="584560" y="1791"/>
                  </a:lnTo>
                  <a:lnTo>
                    <a:pt x="627877" y="7072"/>
                  </a:lnTo>
                  <a:lnTo>
                    <a:pt x="670070" y="15704"/>
                  </a:lnTo>
                  <a:lnTo>
                    <a:pt x="711000" y="27547"/>
                  </a:lnTo>
                  <a:lnTo>
                    <a:pt x="750528" y="42463"/>
                  </a:lnTo>
                  <a:lnTo>
                    <a:pt x="788514" y="60312"/>
                  </a:lnTo>
                  <a:lnTo>
                    <a:pt x="824819" y="80955"/>
                  </a:lnTo>
                  <a:lnTo>
                    <a:pt x="859304" y="104253"/>
                  </a:lnTo>
                  <a:lnTo>
                    <a:pt x="891830" y="130067"/>
                  </a:lnTo>
                  <a:lnTo>
                    <a:pt x="922258" y="158257"/>
                  </a:lnTo>
                  <a:lnTo>
                    <a:pt x="950448" y="188685"/>
                  </a:lnTo>
                  <a:lnTo>
                    <a:pt x="976262" y="221211"/>
                  </a:lnTo>
                  <a:lnTo>
                    <a:pt x="999560" y="255696"/>
                  </a:lnTo>
                  <a:lnTo>
                    <a:pt x="1020203" y="292001"/>
                  </a:lnTo>
                  <a:lnTo>
                    <a:pt x="1038052" y="329987"/>
                  </a:lnTo>
                  <a:lnTo>
                    <a:pt x="1052968" y="369515"/>
                  </a:lnTo>
                  <a:lnTo>
                    <a:pt x="1064811" y="410445"/>
                  </a:lnTo>
                  <a:lnTo>
                    <a:pt x="1073443" y="452638"/>
                  </a:lnTo>
                  <a:lnTo>
                    <a:pt x="1078724" y="495955"/>
                  </a:lnTo>
                  <a:lnTo>
                    <a:pt x="1080516" y="540258"/>
                  </a:lnTo>
                  <a:lnTo>
                    <a:pt x="1078724" y="584560"/>
                  </a:lnTo>
                  <a:lnTo>
                    <a:pt x="1073443" y="627877"/>
                  </a:lnTo>
                  <a:lnTo>
                    <a:pt x="1064811" y="670070"/>
                  </a:lnTo>
                  <a:lnTo>
                    <a:pt x="1052968" y="711000"/>
                  </a:lnTo>
                  <a:lnTo>
                    <a:pt x="1038052" y="750528"/>
                  </a:lnTo>
                  <a:lnTo>
                    <a:pt x="1020203" y="788514"/>
                  </a:lnTo>
                  <a:lnTo>
                    <a:pt x="999560" y="824819"/>
                  </a:lnTo>
                  <a:lnTo>
                    <a:pt x="976262" y="859304"/>
                  </a:lnTo>
                  <a:lnTo>
                    <a:pt x="950448" y="891830"/>
                  </a:lnTo>
                  <a:lnTo>
                    <a:pt x="922258" y="922258"/>
                  </a:lnTo>
                  <a:lnTo>
                    <a:pt x="891830" y="950448"/>
                  </a:lnTo>
                  <a:lnTo>
                    <a:pt x="859304" y="976262"/>
                  </a:lnTo>
                  <a:lnTo>
                    <a:pt x="824819" y="999560"/>
                  </a:lnTo>
                  <a:lnTo>
                    <a:pt x="788514" y="1020203"/>
                  </a:lnTo>
                  <a:lnTo>
                    <a:pt x="750528" y="1038052"/>
                  </a:lnTo>
                  <a:lnTo>
                    <a:pt x="711000" y="1052968"/>
                  </a:lnTo>
                  <a:lnTo>
                    <a:pt x="670070" y="1064811"/>
                  </a:lnTo>
                  <a:lnTo>
                    <a:pt x="627877" y="1073443"/>
                  </a:lnTo>
                  <a:lnTo>
                    <a:pt x="584560" y="1078724"/>
                  </a:lnTo>
                  <a:lnTo>
                    <a:pt x="540257" y="1080516"/>
                  </a:lnTo>
                  <a:lnTo>
                    <a:pt x="495955" y="1078724"/>
                  </a:lnTo>
                  <a:lnTo>
                    <a:pt x="452638" y="1073443"/>
                  </a:lnTo>
                  <a:lnTo>
                    <a:pt x="410445" y="1064811"/>
                  </a:lnTo>
                  <a:lnTo>
                    <a:pt x="369515" y="1052968"/>
                  </a:lnTo>
                  <a:lnTo>
                    <a:pt x="329987" y="1038052"/>
                  </a:lnTo>
                  <a:lnTo>
                    <a:pt x="292001" y="1020203"/>
                  </a:lnTo>
                  <a:lnTo>
                    <a:pt x="255696" y="999560"/>
                  </a:lnTo>
                  <a:lnTo>
                    <a:pt x="221211" y="976262"/>
                  </a:lnTo>
                  <a:lnTo>
                    <a:pt x="188685" y="950448"/>
                  </a:lnTo>
                  <a:lnTo>
                    <a:pt x="158257" y="922258"/>
                  </a:lnTo>
                  <a:lnTo>
                    <a:pt x="130067" y="891830"/>
                  </a:lnTo>
                  <a:lnTo>
                    <a:pt x="104253" y="859304"/>
                  </a:lnTo>
                  <a:lnTo>
                    <a:pt x="80955" y="824819"/>
                  </a:lnTo>
                  <a:lnTo>
                    <a:pt x="60312" y="788514"/>
                  </a:lnTo>
                  <a:lnTo>
                    <a:pt x="42463" y="750528"/>
                  </a:lnTo>
                  <a:lnTo>
                    <a:pt x="27547" y="711000"/>
                  </a:lnTo>
                  <a:lnTo>
                    <a:pt x="15704" y="670070"/>
                  </a:lnTo>
                  <a:lnTo>
                    <a:pt x="7072" y="627877"/>
                  </a:lnTo>
                  <a:lnTo>
                    <a:pt x="1791" y="584560"/>
                  </a:lnTo>
                  <a:lnTo>
                    <a:pt x="0" y="540258"/>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3" name="object 61">
              <a:extLst>
                <a:ext uri="{FF2B5EF4-FFF2-40B4-BE49-F238E27FC236}">
                  <a16:creationId xmlns="" xmlns:a16="http://schemas.microsoft.com/office/drawing/2014/main" id="{DBAED16C-4BFF-4AAC-8D2E-805DFA723263}"/>
                </a:ext>
              </a:extLst>
            </p:cNvPr>
            <p:cNvSpPr/>
            <p:nvPr/>
          </p:nvSpPr>
          <p:spPr>
            <a:xfrm>
              <a:off x="6600443" y="4716779"/>
              <a:ext cx="541020" cy="539495"/>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grpSp>
        <p:nvGrpSpPr>
          <p:cNvPr id="14" name="组合 13">
            <a:extLst>
              <a:ext uri="{FF2B5EF4-FFF2-40B4-BE49-F238E27FC236}">
                <a16:creationId xmlns="" xmlns:a16="http://schemas.microsoft.com/office/drawing/2014/main" id="{A85F4263-904C-4302-995A-FAE42974A855}"/>
              </a:ext>
            </a:extLst>
          </p:cNvPr>
          <p:cNvGrpSpPr/>
          <p:nvPr/>
        </p:nvGrpSpPr>
        <p:grpSpPr>
          <a:xfrm>
            <a:off x="5161162" y="2093935"/>
            <a:ext cx="1078992" cy="1078991"/>
            <a:chOff x="7892797" y="242191"/>
            <a:chExt cx="1078992" cy="1078991"/>
          </a:xfrm>
        </p:grpSpPr>
        <p:sp>
          <p:nvSpPr>
            <p:cNvPr id="15" name="object 48">
              <a:extLst>
                <a:ext uri="{FF2B5EF4-FFF2-40B4-BE49-F238E27FC236}">
                  <a16:creationId xmlns="" xmlns:a16="http://schemas.microsoft.com/office/drawing/2014/main" id="{059C507B-2804-43A1-B92B-9D21B8D375DE}"/>
                </a:ext>
              </a:extLst>
            </p:cNvPr>
            <p:cNvSpPr/>
            <p:nvPr/>
          </p:nvSpPr>
          <p:spPr>
            <a:xfrm>
              <a:off x="7892797" y="242191"/>
              <a:ext cx="1078992" cy="1078991"/>
            </a:xfrm>
            <a:custGeom>
              <a:avLst/>
              <a:gdLst/>
              <a:ahLst/>
              <a:cxnLst/>
              <a:rect l="l" t="t" r="r" b="b"/>
              <a:pathLst>
                <a:path w="1078992" h="1078991">
                  <a:moveTo>
                    <a:pt x="539496" y="0"/>
                  </a:moveTo>
                  <a:lnTo>
                    <a:pt x="495250" y="1788"/>
                  </a:lnTo>
                  <a:lnTo>
                    <a:pt x="451990" y="7061"/>
                  </a:lnTo>
                  <a:lnTo>
                    <a:pt x="409853" y="15679"/>
                  </a:lnTo>
                  <a:lnTo>
                    <a:pt x="368978" y="27505"/>
                  </a:lnTo>
                  <a:lnTo>
                    <a:pt x="329505" y="42398"/>
                  </a:lnTo>
                  <a:lnTo>
                    <a:pt x="291572" y="60220"/>
                  </a:lnTo>
                  <a:lnTo>
                    <a:pt x="255318" y="80832"/>
                  </a:lnTo>
                  <a:lnTo>
                    <a:pt x="220882" y="104095"/>
                  </a:lnTo>
                  <a:lnTo>
                    <a:pt x="188403" y="129870"/>
                  </a:lnTo>
                  <a:lnTo>
                    <a:pt x="158019" y="158019"/>
                  </a:lnTo>
                  <a:lnTo>
                    <a:pt x="129870" y="188403"/>
                  </a:lnTo>
                  <a:lnTo>
                    <a:pt x="104095" y="220882"/>
                  </a:lnTo>
                  <a:lnTo>
                    <a:pt x="80832" y="255318"/>
                  </a:lnTo>
                  <a:lnTo>
                    <a:pt x="60220" y="291572"/>
                  </a:lnTo>
                  <a:lnTo>
                    <a:pt x="42398" y="329505"/>
                  </a:lnTo>
                  <a:lnTo>
                    <a:pt x="27505" y="368978"/>
                  </a:lnTo>
                  <a:lnTo>
                    <a:pt x="15679" y="409853"/>
                  </a:lnTo>
                  <a:lnTo>
                    <a:pt x="7061" y="451990"/>
                  </a:lnTo>
                  <a:lnTo>
                    <a:pt x="1788" y="495250"/>
                  </a:lnTo>
                  <a:lnTo>
                    <a:pt x="0" y="539496"/>
                  </a:lnTo>
                  <a:lnTo>
                    <a:pt x="1788" y="583741"/>
                  </a:lnTo>
                  <a:lnTo>
                    <a:pt x="7061" y="627001"/>
                  </a:lnTo>
                  <a:lnTo>
                    <a:pt x="15679" y="669138"/>
                  </a:lnTo>
                  <a:lnTo>
                    <a:pt x="27505" y="710013"/>
                  </a:lnTo>
                  <a:lnTo>
                    <a:pt x="42398" y="749486"/>
                  </a:lnTo>
                  <a:lnTo>
                    <a:pt x="60220" y="787419"/>
                  </a:lnTo>
                  <a:lnTo>
                    <a:pt x="80832" y="823673"/>
                  </a:lnTo>
                  <a:lnTo>
                    <a:pt x="104095" y="858109"/>
                  </a:lnTo>
                  <a:lnTo>
                    <a:pt x="129870" y="890588"/>
                  </a:lnTo>
                  <a:lnTo>
                    <a:pt x="158019" y="920972"/>
                  </a:lnTo>
                  <a:lnTo>
                    <a:pt x="188403" y="949121"/>
                  </a:lnTo>
                  <a:lnTo>
                    <a:pt x="220882" y="974896"/>
                  </a:lnTo>
                  <a:lnTo>
                    <a:pt x="255318" y="998159"/>
                  </a:lnTo>
                  <a:lnTo>
                    <a:pt x="291572" y="1018771"/>
                  </a:lnTo>
                  <a:lnTo>
                    <a:pt x="329505" y="1036593"/>
                  </a:lnTo>
                  <a:lnTo>
                    <a:pt x="368978" y="1051486"/>
                  </a:lnTo>
                  <a:lnTo>
                    <a:pt x="409853" y="1063312"/>
                  </a:lnTo>
                  <a:lnTo>
                    <a:pt x="451990" y="1071930"/>
                  </a:lnTo>
                  <a:lnTo>
                    <a:pt x="495250" y="1077203"/>
                  </a:lnTo>
                  <a:lnTo>
                    <a:pt x="539496" y="1078991"/>
                  </a:lnTo>
                  <a:lnTo>
                    <a:pt x="583741" y="1077203"/>
                  </a:lnTo>
                  <a:lnTo>
                    <a:pt x="627001" y="1071930"/>
                  </a:lnTo>
                  <a:lnTo>
                    <a:pt x="669138" y="1063312"/>
                  </a:lnTo>
                  <a:lnTo>
                    <a:pt x="710013" y="1051486"/>
                  </a:lnTo>
                  <a:lnTo>
                    <a:pt x="749486" y="1036593"/>
                  </a:lnTo>
                  <a:lnTo>
                    <a:pt x="787419" y="1018771"/>
                  </a:lnTo>
                  <a:lnTo>
                    <a:pt x="823673" y="998159"/>
                  </a:lnTo>
                  <a:lnTo>
                    <a:pt x="858109" y="974896"/>
                  </a:lnTo>
                  <a:lnTo>
                    <a:pt x="890588" y="949121"/>
                  </a:lnTo>
                  <a:lnTo>
                    <a:pt x="920972" y="920972"/>
                  </a:lnTo>
                  <a:lnTo>
                    <a:pt x="949121" y="890588"/>
                  </a:lnTo>
                  <a:lnTo>
                    <a:pt x="974896" y="858109"/>
                  </a:lnTo>
                  <a:lnTo>
                    <a:pt x="998159" y="823673"/>
                  </a:lnTo>
                  <a:lnTo>
                    <a:pt x="1018771" y="787419"/>
                  </a:lnTo>
                  <a:lnTo>
                    <a:pt x="1036593" y="749486"/>
                  </a:lnTo>
                  <a:lnTo>
                    <a:pt x="1051486" y="710013"/>
                  </a:lnTo>
                  <a:lnTo>
                    <a:pt x="1063312" y="669138"/>
                  </a:lnTo>
                  <a:lnTo>
                    <a:pt x="1071930" y="627001"/>
                  </a:lnTo>
                  <a:lnTo>
                    <a:pt x="1077203" y="583741"/>
                  </a:lnTo>
                  <a:lnTo>
                    <a:pt x="1078992" y="539496"/>
                  </a:lnTo>
                  <a:lnTo>
                    <a:pt x="1077203" y="495250"/>
                  </a:lnTo>
                  <a:lnTo>
                    <a:pt x="1071930" y="451990"/>
                  </a:lnTo>
                  <a:lnTo>
                    <a:pt x="1063312" y="409853"/>
                  </a:lnTo>
                  <a:lnTo>
                    <a:pt x="1051486" y="368978"/>
                  </a:lnTo>
                  <a:lnTo>
                    <a:pt x="1036593" y="329505"/>
                  </a:lnTo>
                  <a:lnTo>
                    <a:pt x="1018771" y="291572"/>
                  </a:lnTo>
                  <a:lnTo>
                    <a:pt x="998159" y="255318"/>
                  </a:lnTo>
                  <a:lnTo>
                    <a:pt x="974896" y="220882"/>
                  </a:lnTo>
                  <a:lnTo>
                    <a:pt x="949121" y="188403"/>
                  </a:lnTo>
                  <a:lnTo>
                    <a:pt x="920972" y="158019"/>
                  </a:lnTo>
                  <a:lnTo>
                    <a:pt x="890588" y="129870"/>
                  </a:lnTo>
                  <a:lnTo>
                    <a:pt x="858109" y="104095"/>
                  </a:lnTo>
                  <a:lnTo>
                    <a:pt x="823673" y="80832"/>
                  </a:lnTo>
                  <a:lnTo>
                    <a:pt x="787419" y="60220"/>
                  </a:lnTo>
                  <a:lnTo>
                    <a:pt x="749486" y="42398"/>
                  </a:lnTo>
                  <a:lnTo>
                    <a:pt x="710013" y="27505"/>
                  </a:lnTo>
                  <a:lnTo>
                    <a:pt x="669138" y="15679"/>
                  </a:lnTo>
                  <a:lnTo>
                    <a:pt x="627001" y="7061"/>
                  </a:lnTo>
                  <a:lnTo>
                    <a:pt x="583741" y="1788"/>
                  </a:lnTo>
                  <a:lnTo>
                    <a:pt x="539496" y="0"/>
                  </a:lnTo>
                  <a:close/>
                </a:path>
              </a:pathLst>
            </a:custGeom>
            <a:solidFill>
              <a:srgbClr val="F5F7F6"/>
            </a:solidFill>
          </p:spPr>
          <p:txBody>
            <a:bodyPr wrap="square" lIns="0" tIns="0" rIns="0" bIns="0" rtlCol="0">
              <a:noAutofit/>
            </a:bodyPr>
            <a:lstStyle/>
            <a:p>
              <a:endParaRPr>
                <a:cs typeface="+mn-ea"/>
                <a:sym typeface="+mn-lt"/>
              </a:endParaRPr>
            </a:p>
          </p:txBody>
        </p:sp>
        <p:sp>
          <p:nvSpPr>
            <p:cNvPr id="16" name="object 49">
              <a:extLst>
                <a:ext uri="{FF2B5EF4-FFF2-40B4-BE49-F238E27FC236}">
                  <a16:creationId xmlns="" xmlns:a16="http://schemas.microsoft.com/office/drawing/2014/main" id="{CB4F90E4-2C24-4CB0-AEE3-2396B0CA0680}"/>
                </a:ext>
              </a:extLst>
            </p:cNvPr>
            <p:cNvSpPr/>
            <p:nvPr/>
          </p:nvSpPr>
          <p:spPr>
            <a:xfrm>
              <a:off x="7892797" y="242191"/>
              <a:ext cx="1078992" cy="1078991"/>
            </a:xfrm>
            <a:custGeom>
              <a:avLst/>
              <a:gdLst/>
              <a:ahLst/>
              <a:cxnLst/>
              <a:rect l="l" t="t" r="r" b="b"/>
              <a:pathLst>
                <a:path w="1078992" h="1078991">
                  <a:moveTo>
                    <a:pt x="0" y="539496"/>
                  </a:moveTo>
                  <a:lnTo>
                    <a:pt x="1788" y="495250"/>
                  </a:lnTo>
                  <a:lnTo>
                    <a:pt x="7061" y="451990"/>
                  </a:lnTo>
                  <a:lnTo>
                    <a:pt x="15679" y="409853"/>
                  </a:lnTo>
                  <a:lnTo>
                    <a:pt x="27505" y="368978"/>
                  </a:lnTo>
                  <a:lnTo>
                    <a:pt x="42398" y="329505"/>
                  </a:lnTo>
                  <a:lnTo>
                    <a:pt x="60220" y="291572"/>
                  </a:lnTo>
                  <a:lnTo>
                    <a:pt x="80832" y="255318"/>
                  </a:lnTo>
                  <a:lnTo>
                    <a:pt x="104095" y="220882"/>
                  </a:lnTo>
                  <a:lnTo>
                    <a:pt x="129870" y="188403"/>
                  </a:lnTo>
                  <a:lnTo>
                    <a:pt x="158019" y="158019"/>
                  </a:lnTo>
                  <a:lnTo>
                    <a:pt x="188403" y="129870"/>
                  </a:lnTo>
                  <a:lnTo>
                    <a:pt x="220882" y="104095"/>
                  </a:lnTo>
                  <a:lnTo>
                    <a:pt x="255318" y="80832"/>
                  </a:lnTo>
                  <a:lnTo>
                    <a:pt x="291572" y="60220"/>
                  </a:lnTo>
                  <a:lnTo>
                    <a:pt x="329505" y="42398"/>
                  </a:lnTo>
                  <a:lnTo>
                    <a:pt x="368978" y="27505"/>
                  </a:lnTo>
                  <a:lnTo>
                    <a:pt x="409853" y="15679"/>
                  </a:lnTo>
                  <a:lnTo>
                    <a:pt x="451990" y="7061"/>
                  </a:lnTo>
                  <a:lnTo>
                    <a:pt x="495250" y="1788"/>
                  </a:lnTo>
                  <a:lnTo>
                    <a:pt x="539496" y="0"/>
                  </a:lnTo>
                  <a:lnTo>
                    <a:pt x="583741" y="1788"/>
                  </a:lnTo>
                  <a:lnTo>
                    <a:pt x="627001" y="7061"/>
                  </a:lnTo>
                  <a:lnTo>
                    <a:pt x="669138" y="15679"/>
                  </a:lnTo>
                  <a:lnTo>
                    <a:pt x="710013" y="27505"/>
                  </a:lnTo>
                  <a:lnTo>
                    <a:pt x="749486" y="42398"/>
                  </a:lnTo>
                  <a:lnTo>
                    <a:pt x="787419" y="60220"/>
                  </a:lnTo>
                  <a:lnTo>
                    <a:pt x="823673" y="80832"/>
                  </a:lnTo>
                  <a:lnTo>
                    <a:pt x="858109" y="104095"/>
                  </a:lnTo>
                  <a:lnTo>
                    <a:pt x="890588" y="129870"/>
                  </a:lnTo>
                  <a:lnTo>
                    <a:pt x="920972" y="158019"/>
                  </a:lnTo>
                  <a:lnTo>
                    <a:pt x="949121" y="188403"/>
                  </a:lnTo>
                  <a:lnTo>
                    <a:pt x="974896" y="220882"/>
                  </a:lnTo>
                  <a:lnTo>
                    <a:pt x="998159" y="255318"/>
                  </a:lnTo>
                  <a:lnTo>
                    <a:pt x="1018771" y="291572"/>
                  </a:lnTo>
                  <a:lnTo>
                    <a:pt x="1036593" y="329505"/>
                  </a:lnTo>
                  <a:lnTo>
                    <a:pt x="1051486" y="368978"/>
                  </a:lnTo>
                  <a:lnTo>
                    <a:pt x="1063312" y="409853"/>
                  </a:lnTo>
                  <a:lnTo>
                    <a:pt x="1071930" y="451990"/>
                  </a:lnTo>
                  <a:lnTo>
                    <a:pt x="1077203" y="495250"/>
                  </a:lnTo>
                  <a:lnTo>
                    <a:pt x="1078992" y="539496"/>
                  </a:lnTo>
                  <a:lnTo>
                    <a:pt x="1077203" y="583741"/>
                  </a:lnTo>
                  <a:lnTo>
                    <a:pt x="1071930" y="627001"/>
                  </a:lnTo>
                  <a:lnTo>
                    <a:pt x="1063312" y="669138"/>
                  </a:lnTo>
                  <a:lnTo>
                    <a:pt x="1051486" y="710013"/>
                  </a:lnTo>
                  <a:lnTo>
                    <a:pt x="1036593" y="749486"/>
                  </a:lnTo>
                  <a:lnTo>
                    <a:pt x="1018771" y="787419"/>
                  </a:lnTo>
                  <a:lnTo>
                    <a:pt x="998159" y="823673"/>
                  </a:lnTo>
                  <a:lnTo>
                    <a:pt x="974896" y="858109"/>
                  </a:lnTo>
                  <a:lnTo>
                    <a:pt x="949121" y="890588"/>
                  </a:lnTo>
                  <a:lnTo>
                    <a:pt x="920972" y="920972"/>
                  </a:lnTo>
                  <a:lnTo>
                    <a:pt x="890588" y="949121"/>
                  </a:lnTo>
                  <a:lnTo>
                    <a:pt x="858109" y="974896"/>
                  </a:lnTo>
                  <a:lnTo>
                    <a:pt x="823673" y="998159"/>
                  </a:lnTo>
                  <a:lnTo>
                    <a:pt x="787419" y="1018771"/>
                  </a:lnTo>
                  <a:lnTo>
                    <a:pt x="749486" y="1036593"/>
                  </a:lnTo>
                  <a:lnTo>
                    <a:pt x="710013" y="1051486"/>
                  </a:lnTo>
                  <a:lnTo>
                    <a:pt x="669138" y="1063312"/>
                  </a:lnTo>
                  <a:lnTo>
                    <a:pt x="627001" y="1071930"/>
                  </a:lnTo>
                  <a:lnTo>
                    <a:pt x="583741" y="1077203"/>
                  </a:lnTo>
                  <a:lnTo>
                    <a:pt x="539496" y="1078991"/>
                  </a:lnTo>
                  <a:lnTo>
                    <a:pt x="495250" y="1077203"/>
                  </a:lnTo>
                  <a:lnTo>
                    <a:pt x="451990" y="1071930"/>
                  </a:lnTo>
                  <a:lnTo>
                    <a:pt x="409853" y="1063312"/>
                  </a:lnTo>
                  <a:lnTo>
                    <a:pt x="368978" y="1051486"/>
                  </a:lnTo>
                  <a:lnTo>
                    <a:pt x="329505" y="1036593"/>
                  </a:lnTo>
                  <a:lnTo>
                    <a:pt x="291572" y="1018771"/>
                  </a:lnTo>
                  <a:lnTo>
                    <a:pt x="255318" y="998159"/>
                  </a:lnTo>
                  <a:lnTo>
                    <a:pt x="220882" y="974896"/>
                  </a:lnTo>
                  <a:lnTo>
                    <a:pt x="188403" y="949121"/>
                  </a:lnTo>
                  <a:lnTo>
                    <a:pt x="158019" y="920972"/>
                  </a:lnTo>
                  <a:lnTo>
                    <a:pt x="129870" y="890588"/>
                  </a:lnTo>
                  <a:lnTo>
                    <a:pt x="104095" y="858109"/>
                  </a:lnTo>
                  <a:lnTo>
                    <a:pt x="80832" y="823673"/>
                  </a:lnTo>
                  <a:lnTo>
                    <a:pt x="60220" y="787419"/>
                  </a:lnTo>
                  <a:lnTo>
                    <a:pt x="42398" y="749486"/>
                  </a:lnTo>
                  <a:lnTo>
                    <a:pt x="27505" y="710013"/>
                  </a:lnTo>
                  <a:lnTo>
                    <a:pt x="15679" y="669138"/>
                  </a:lnTo>
                  <a:lnTo>
                    <a:pt x="7061" y="627001"/>
                  </a:lnTo>
                  <a:lnTo>
                    <a:pt x="1788"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7" name="object 57">
              <a:extLst>
                <a:ext uri="{FF2B5EF4-FFF2-40B4-BE49-F238E27FC236}">
                  <a16:creationId xmlns="" xmlns:a16="http://schemas.microsoft.com/office/drawing/2014/main" id="{1D94B004-3E48-4383-8780-83DC5676D746}"/>
                </a:ext>
              </a:extLst>
            </p:cNvPr>
            <p:cNvSpPr/>
            <p:nvPr/>
          </p:nvSpPr>
          <p:spPr>
            <a:xfrm>
              <a:off x="8157211" y="518797"/>
              <a:ext cx="541020" cy="539496"/>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grpSp>
      <p:sp>
        <p:nvSpPr>
          <p:cNvPr id="18" name="矩形 17">
            <a:extLst>
              <a:ext uri="{FF2B5EF4-FFF2-40B4-BE49-F238E27FC236}">
                <a16:creationId xmlns="" xmlns:a16="http://schemas.microsoft.com/office/drawing/2014/main" id="{06F61007-6121-4A30-AEA0-B9C19D3F30F3}"/>
              </a:ext>
            </a:extLst>
          </p:cNvPr>
          <p:cNvSpPr/>
          <p:nvPr/>
        </p:nvSpPr>
        <p:spPr>
          <a:xfrm>
            <a:off x="4526596" y="3826607"/>
            <a:ext cx="2880000" cy="1422441"/>
          </a:xfrm>
          <a:prstGeom prst="rect">
            <a:avLst/>
          </a:prstGeom>
        </p:spPr>
        <p:txBody>
          <a:bodyPr wrap="square">
            <a:spAutoFit/>
          </a:bodyPr>
          <a:lstStyle/>
          <a:p>
            <a:pPr>
              <a:lnSpc>
                <a:spcPct val="150000"/>
              </a:lnSpc>
            </a:pPr>
            <a:r>
              <a:rPr lang="zh-CN" altLang="en-US" sz="2000" dirty="0">
                <a:cs typeface="+mn-ea"/>
                <a:sym typeface="+mn-lt"/>
              </a:rPr>
              <a:t>区块链2.0：（</a:t>
            </a:r>
            <a:r>
              <a:rPr lang="en-US" altLang="zh-CN" sz="2000" dirty="0">
                <a:cs typeface="+mn-ea"/>
                <a:sym typeface="+mn-lt"/>
              </a:rPr>
              <a:t>2014</a:t>
            </a:r>
            <a:r>
              <a:rPr lang="zh-CN" altLang="en-US" sz="2000" dirty="0">
                <a:cs typeface="+mn-ea"/>
                <a:sym typeface="+mn-lt"/>
              </a:rPr>
              <a:t>）</a:t>
            </a:r>
            <a:endParaRPr lang="en-US" altLang="zh-CN" sz="2000" dirty="0">
              <a:cs typeface="+mn-ea"/>
              <a:sym typeface="+mn-lt"/>
            </a:endParaRPr>
          </a:p>
          <a:p>
            <a:pPr>
              <a:lnSpc>
                <a:spcPct val="150000"/>
              </a:lnSpc>
            </a:pPr>
            <a:r>
              <a:rPr lang="zh-CN" altLang="en-US" sz="2000" dirty="0">
                <a:cs typeface="+mn-ea"/>
                <a:sym typeface="+mn-lt"/>
              </a:rPr>
              <a:t>纸质契约</a:t>
            </a:r>
            <a:r>
              <a:rPr lang="en-US" altLang="zh-CN" sz="2000" dirty="0">
                <a:cs typeface="+mn-ea"/>
                <a:sym typeface="+mn-lt"/>
              </a:rPr>
              <a:t>-&gt;</a:t>
            </a:r>
            <a:r>
              <a:rPr lang="zh-CN" altLang="en-US" sz="2000" dirty="0">
                <a:cs typeface="+mn-ea"/>
                <a:sym typeface="+mn-lt"/>
              </a:rPr>
              <a:t>智能合约</a:t>
            </a:r>
            <a:endParaRPr lang="en-US" altLang="zh-CN" sz="2000" dirty="0">
              <a:cs typeface="+mn-ea"/>
              <a:sym typeface="+mn-lt"/>
            </a:endParaRPr>
          </a:p>
          <a:p>
            <a:pPr>
              <a:lnSpc>
                <a:spcPct val="150000"/>
              </a:lnSpc>
            </a:pPr>
            <a:r>
              <a:rPr lang="zh-CN" altLang="en-US" sz="2000" dirty="0">
                <a:cs typeface="+mn-ea"/>
                <a:sym typeface="+mn-lt"/>
              </a:rPr>
              <a:t>代表：以太网</a:t>
            </a:r>
            <a:endParaRPr lang="en-US" altLang="zh-CN" sz="2000" dirty="0">
              <a:cs typeface="+mn-ea"/>
              <a:sym typeface="+mn-lt"/>
            </a:endParaRPr>
          </a:p>
        </p:txBody>
      </p:sp>
      <p:grpSp>
        <p:nvGrpSpPr>
          <p:cNvPr id="19" name="组合 18">
            <a:extLst>
              <a:ext uri="{FF2B5EF4-FFF2-40B4-BE49-F238E27FC236}">
                <a16:creationId xmlns="" xmlns:a16="http://schemas.microsoft.com/office/drawing/2014/main" id="{647D04CC-CCFF-4B0E-8459-3EFDE842A7DA}"/>
              </a:ext>
            </a:extLst>
          </p:cNvPr>
          <p:cNvGrpSpPr/>
          <p:nvPr/>
        </p:nvGrpSpPr>
        <p:grpSpPr>
          <a:xfrm>
            <a:off x="8708020" y="2093935"/>
            <a:ext cx="1080515" cy="1078991"/>
            <a:chOff x="9697213" y="4263581"/>
            <a:chExt cx="1080515" cy="1078991"/>
          </a:xfrm>
        </p:grpSpPr>
        <p:sp>
          <p:nvSpPr>
            <p:cNvPr id="20" name="object 50">
              <a:extLst>
                <a:ext uri="{FF2B5EF4-FFF2-40B4-BE49-F238E27FC236}">
                  <a16:creationId xmlns="" xmlns:a16="http://schemas.microsoft.com/office/drawing/2014/main" id="{2E3239C4-AFBE-4C1A-B80B-3F96B74EFF8D}"/>
                </a:ext>
              </a:extLst>
            </p:cNvPr>
            <p:cNvSpPr/>
            <p:nvPr/>
          </p:nvSpPr>
          <p:spPr>
            <a:xfrm>
              <a:off x="9697213" y="4263581"/>
              <a:ext cx="1080515" cy="1078991"/>
            </a:xfrm>
            <a:custGeom>
              <a:avLst/>
              <a:gdLst/>
              <a:ahLst/>
              <a:cxnLst/>
              <a:rect l="l" t="t" r="r" b="b"/>
              <a:pathLst>
                <a:path w="1080515" h="1078991">
                  <a:moveTo>
                    <a:pt x="540257" y="0"/>
                  </a:moveTo>
                  <a:lnTo>
                    <a:pt x="495955" y="1788"/>
                  </a:lnTo>
                  <a:lnTo>
                    <a:pt x="452638" y="7061"/>
                  </a:lnTo>
                  <a:lnTo>
                    <a:pt x="410445" y="15679"/>
                  </a:lnTo>
                  <a:lnTo>
                    <a:pt x="369515" y="27505"/>
                  </a:lnTo>
                  <a:lnTo>
                    <a:pt x="329987" y="42398"/>
                  </a:lnTo>
                  <a:lnTo>
                    <a:pt x="292001" y="60220"/>
                  </a:lnTo>
                  <a:lnTo>
                    <a:pt x="255696" y="80832"/>
                  </a:lnTo>
                  <a:lnTo>
                    <a:pt x="221211" y="104095"/>
                  </a:lnTo>
                  <a:lnTo>
                    <a:pt x="188685" y="129870"/>
                  </a:lnTo>
                  <a:lnTo>
                    <a:pt x="158257" y="158019"/>
                  </a:lnTo>
                  <a:lnTo>
                    <a:pt x="130067" y="188403"/>
                  </a:lnTo>
                  <a:lnTo>
                    <a:pt x="104253" y="220882"/>
                  </a:lnTo>
                  <a:lnTo>
                    <a:pt x="80955" y="255318"/>
                  </a:lnTo>
                  <a:lnTo>
                    <a:pt x="60312" y="291572"/>
                  </a:lnTo>
                  <a:lnTo>
                    <a:pt x="42463" y="329505"/>
                  </a:lnTo>
                  <a:lnTo>
                    <a:pt x="27547" y="368978"/>
                  </a:lnTo>
                  <a:lnTo>
                    <a:pt x="15704" y="409853"/>
                  </a:lnTo>
                  <a:lnTo>
                    <a:pt x="7072" y="451990"/>
                  </a:lnTo>
                  <a:lnTo>
                    <a:pt x="1791" y="495250"/>
                  </a:lnTo>
                  <a:lnTo>
                    <a:pt x="0" y="539496"/>
                  </a:lnTo>
                  <a:lnTo>
                    <a:pt x="1791" y="583741"/>
                  </a:lnTo>
                  <a:lnTo>
                    <a:pt x="7072" y="627001"/>
                  </a:lnTo>
                  <a:lnTo>
                    <a:pt x="15704" y="669138"/>
                  </a:lnTo>
                  <a:lnTo>
                    <a:pt x="27547" y="710013"/>
                  </a:lnTo>
                  <a:lnTo>
                    <a:pt x="42463" y="749486"/>
                  </a:lnTo>
                  <a:lnTo>
                    <a:pt x="60312" y="787419"/>
                  </a:lnTo>
                  <a:lnTo>
                    <a:pt x="80955" y="823673"/>
                  </a:lnTo>
                  <a:lnTo>
                    <a:pt x="104253" y="858109"/>
                  </a:lnTo>
                  <a:lnTo>
                    <a:pt x="130067" y="890588"/>
                  </a:lnTo>
                  <a:lnTo>
                    <a:pt x="158257" y="920972"/>
                  </a:lnTo>
                  <a:lnTo>
                    <a:pt x="188685" y="949121"/>
                  </a:lnTo>
                  <a:lnTo>
                    <a:pt x="221211" y="974896"/>
                  </a:lnTo>
                  <a:lnTo>
                    <a:pt x="255696" y="998159"/>
                  </a:lnTo>
                  <a:lnTo>
                    <a:pt x="292001" y="1018771"/>
                  </a:lnTo>
                  <a:lnTo>
                    <a:pt x="329987" y="1036593"/>
                  </a:lnTo>
                  <a:lnTo>
                    <a:pt x="369515" y="1051486"/>
                  </a:lnTo>
                  <a:lnTo>
                    <a:pt x="410445" y="1063312"/>
                  </a:lnTo>
                  <a:lnTo>
                    <a:pt x="452638" y="1071930"/>
                  </a:lnTo>
                  <a:lnTo>
                    <a:pt x="495955" y="1077203"/>
                  </a:lnTo>
                  <a:lnTo>
                    <a:pt x="540257" y="1078991"/>
                  </a:lnTo>
                  <a:lnTo>
                    <a:pt x="584560" y="1077203"/>
                  </a:lnTo>
                  <a:lnTo>
                    <a:pt x="627877" y="1071930"/>
                  </a:lnTo>
                  <a:lnTo>
                    <a:pt x="670070" y="1063312"/>
                  </a:lnTo>
                  <a:lnTo>
                    <a:pt x="711000" y="1051486"/>
                  </a:lnTo>
                  <a:lnTo>
                    <a:pt x="750528" y="1036593"/>
                  </a:lnTo>
                  <a:lnTo>
                    <a:pt x="788514" y="1018771"/>
                  </a:lnTo>
                  <a:lnTo>
                    <a:pt x="824819" y="998159"/>
                  </a:lnTo>
                  <a:lnTo>
                    <a:pt x="859304" y="974896"/>
                  </a:lnTo>
                  <a:lnTo>
                    <a:pt x="891830" y="949121"/>
                  </a:lnTo>
                  <a:lnTo>
                    <a:pt x="922258" y="920972"/>
                  </a:lnTo>
                  <a:lnTo>
                    <a:pt x="950448" y="890588"/>
                  </a:lnTo>
                  <a:lnTo>
                    <a:pt x="976262" y="858109"/>
                  </a:lnTo>
                  <a:lnTo>
                    <a:pt x="999560" y="823673"/>
                  </a:lnTo>
                  <a:lnTo>
                    <a:pt x="1020203" y="787419"/>
                  </a:lnTo>
                  <a:lnTo>
                    <a:pt x="1038052" y="749486"/>
                  </a:lnTo>
                  <a:lnTo>
                    <a:pt x="1052968" y="710013"/>
                  </a:lnTo>
                  <a:lnTo>
                    <a:pt x="1064811" y="669138"/>
                  </a:lnTo>
                  <a:lnTo>
                    <a:pt x="1073443" y="627001"/>
                  </a:lnTo>
                  <a:lnTo>
                    <a:pt x="1078724" y="583741"/>
                  </a:lnTo>
                  <a:lnTo>
                    <a:pt x="1080515" y="539496"/>
                  </a:lnTo>
                  <a:lnTo>
                    <a:pt x="1078724" y="495250"/>
                  </a:lnTo>
                  <a:lnTo>
                    <a:pt x="1073443" y="451990"/>
                  </a:lnTo>
                  <a:lnTo>
                    <a:pt x="1064811" y="409853"/>
                  </a:lnTo>
                  <a:lnTo>
                    <a:pt x="1052968" y="368978"/>
                  </a:lnTo>
                  <a:lnTo>
                    <a:pt x="1038052" y="329505"/>
                  </a:lnTo>
                  <a:lnTo>
                    <a:pt x="1020203" y="291572"/>
                  </a:lnTo>
                  <a:lnTo>
                    <a:pt x="999560" y="255318"/>
                  </a:lnTo>
                  <a:lnTo>
                    <a:pt x="976262" y="220882"/>
                  </a:lnTo>
                  <a:lnTo>
                    <a:pt x="950448" y="188403"/>
                  </a:lnTo>
                  <a:lnTo>
                    <a:pt x="922258" y="158019"/>
                  </a:lnTo>
                  <a:lnTo>
                    <a:pt x="891830" y="129870"/>
                  </a:lnTo>
                  <a:lnTo>
                    <a:pt x="859304" y="104095"/>
                  </a:lnTo>
                  <a:lnTo>
                    <a:pt x="824819" y="80832"/>
                  </a:lnTo>
                  <a:lnTo>
                    <a:pt x="788514" y="60220"/>
                  </a:lnTo>
                  <a:lnTo>
                    <a:pt x="750528" y="42398"/>
                  </a:lnTo>
                  <a:lnTo>
                    <a:pt x="711000" y="27505"/>
                  </a:lnTo>
                  <a:lnTo>
                    <a:pt x="670070" y="15679"/>
                  </a:lnTo>
                  <a:lnTo>
                    <a:pt x="627877" y="7061"/>
                  </a:lnTo>
                  <a:lnTo>
                    <a:pt x="584560" y="1788"/>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21" name="object 51">
              <a:extLst>
                <a:ext uri="{FF2B5EF4-FFF2-40B4-BE49-F238E27FC236}">
                  <a16:creationId xmlns="" xmlns:a16="http://schemas.microsoft.com/office/drawing/2014/main" id="{8223037D-3CB8-460D-AB26-F697FA6CAE2A}"/>
                </a:ext>
              </a:extLst>
            </p:cNvPr>
            <p:cNvSpPr/>
            <p:nvPr/>
          </p:nvSpPr>
          <p:spPr>
            <a:xfrm>
              <a:off x="9697213" y="4263581"/>
              <a:ext cx="1080515" cy="1078991"/>
            </a:xfrm>
            <a:custGeom>
              <a:avLst/>
              <a:gdLst/>
              <a:ahLst/>
              <a:cxnLst/>
              <a:rect l="l" t="t" r="r" b="b"/>
              <a:pathLst>
                <a:path w="1080515" h="1078991">
                  <a:moveTo>
                    <a:pt x="0" y="539496"/>
                  </a:moveTo>
                  <a:lnTo>
                    <a:pt x="1791" y="495250"/>
                  </a:lnTo>
                  <a:lnTo>
                    <a:pt x="7072" y="451990"/>
                  </a:lnTo>
                  <a:lnTo>
                    <a:pt x="15704" y="409853"/>
                  </a:lnTo>
                  <a:lnTo>
                    <a:pt x="27547" y="368978"/>
                  </a:lnTo>
                  <a:lnTo>
                    <a:pt x="42463" y="329505"/>
                  </a:lnTo>
                  <a:lnTo>
                    <a:pt x="60312" y="291572"/>
                  </a:lnTo>
                  <a:lnTo>
                    <a:pt x="80955" y="255318"/>
                  </a:lnTo>
                  <a:lnTo>
                    <a:pt x="104253" y="220882"/>
                  </a:lnTo>
                  <a:lnTo>
                    <a:pt x="130067" y="188403"/>
                  </a:lnTo>
                  <a:lnTo>
                    <a:pt x="158257" y="158019"/>
                  </a:lnTo>
                  <a:lnTo>
                    <a:pt x="188685" y="129870"/>
                  </a:lnTo>
                  <a:lnTo>
                    <a:pt x="221211" y="104095"/>
                  </a:lnTo>
                  <a:lnTo>
                    <a:pt x="255696" y="80832"/>
                  </a:lnTo>
                  <a:lnTo>
                    <a:pt x="292001" y="60220"/>
                  </a:lnTo>
                  <a:lnTo>
                    <a:pt x="329987" y="42398"/>
                  </a:lnTo>
                  <a:lnTo>
                    <a:pt x="369515" y="27505"/>
                  </a:lnTo>
                  <a:lnTo>
                    <a:pt x="410445" y="15679"/>
                  </a:lnTo>
                  <a:lnTo>
                    <a:pt x="452638" y="7061"/>
                  </a:lnTo>
                  <a:lnTo>
                    <a:pt x="495955" y="1788"/>
                  </a:lnTo>
                  <a:lnTo>
                    <a:pt x="540257" y="0"/>
                  </a:lnTo>
                  <a:lnTo>
                    <a:pt x="584560" y="1788"/>
                  </a:lnTo>
                  <a:lnTo>
                    <a:pt x="627877" y="7061"/>
                  </a:lnTo>
                  <a:lnTo>
                    <a:pt x="670070" y="15679"/>
                  </a:lnTo>
                  <a:lnTo>
                    <a:pt x="711000" y="27505"/>
                  </a:lnTo>
                  <a:lnTo>
                    <a:pt x="750528" y="42398"/>
                  </a:lnTo>
                  <a:lnTo>
                    <a:pt x="788514" y="60220"/>
                  </a:lnTo>
                  <a:lnTo>
                    <a:pt x="824819" y="80832"/>
                  </a:lnTo>
                  <a:lnTo>
                    <a:pt x="859304" y="104095"/>
                  </a:lnTo>
                  <a:lnTo>
                    <a:pt x="891830" y="129870"/>
                  </a:lnTo>
                  <a:lnTo>
                    <a:pt x="922258" y="158019"/>
                  </a:lnTo>
                  <a:lnTo>
                    <a:pt x="950448" y="188403"/>
                  </a:lnTo>
                  <a:lnTo>
                    <a:pt x="976262" y="220882"/>
                  </a:lnTo>
                  <a:lnTo>
                    <a:pt x="999560" y="255318"/>
                  </a:lnTo>
                  <a:lnTo>
                    <a:pt x="1020203" y="291572"/>
                  </a:lnTo>
                  <a:lnTo>
                    <a:pt x="1038052" y="329505"/>
                  </a:lnTo>
                  <a:lnTo>
                    <a:pt x="1052968" y="368978"/>
                  </a:lnTo>
                  <a:lnTo>
                    <a:pt x="1064811" y="409853"/>
                  </a:lnTo>
                  <a:lnTo>
                    <a:pt x="1073443" y="451990"/>
                  </a:lnTo>
                  <a:lnTo>
                    <a:pt x="1078724" y="495250"/>
                  </a:lnTo>
                  <a:lnTo>
                    <a:pt x="1080515" y="539496"/>
                  </a:lnTo>
                  <a:lnTo>
                    <a:pt x="1078724" y="583741"/>
                  </a:lnTo>
                  <a:lnTo>
                    <a:pt x="1073443" y="627001"/>
                  </a:lnTo>
                  <a:lnTo>
                    <a:pt x="1064811" y="669138"/>
                  </a:lnTo>
                  <a:lnTo>
                    <a:pt x="1052968" y="710013"/>
                  </a:lnTo>
                  <a:lnTo>
                    <a:pt x="1038052" y="749486"/>
                  </a:lnTo>
                  <a:lnTo>
                    <a:pt x="1020203" y="787419"/>
                  </a:lnTo>
                  <a:lnTo>
                    <a:pt x="999560" y="823673"/>
                  </a:lnTo>
                  <a:lnTo>
                    <a:pt x="976262" y="858109"/>
                  </a:lnTo>
                  <a:lnTo>
                    <a:pt x="950448" y="890588"/>
                  </a:lnTo>
                  <a:lnTo>
                    <a:pt x="922258" y="920972"/>
                  </a:lnTo>
                  <a:lnTo>
                    <a:pt x="891830" y="949121"/>
                  </a:lnTo>
                  <a:lnTo>
                    <a:pt x="859304" y="974896"/>
                  </a:lnTo>
                  <a:lnTo>
                    <a:pt x="824819" y="998159"/>
                  </a:lnTo>
                  <a:lnTo>
                    <a:pt x="788514" y="1018771"/>
                  </a:lnTo>
                  <a:lnTo>
                    <a:pt x="750528" y="1036593"/>
                  </a:lnTo>
                  <a:lnTo>
                    <a:pt x="711000" y="1051486"/>
                  </a:lnTo>
                  <a:lnTo>
                    <a:pt x="670070" y="1063312"/>
                  </a:lnTo>
                  <a:lnTo>
                    <a:pt x="627877" y="1071930"/>
                  </a:lnTo>
                  <a:lnTo>
                    <a:pt x="584560" y="1077203"/>
                  </a:lnTo>
                  <a:lnTo>
                    <a:pt x="540257" y="1078991"/>
                  </a:lnTo>
                  <a:lnTo>
                    <a:pt x="495955" y="1077203"/>
                  </a:lnTo>
                  <a:lnTo>
                    <a:pt x="452638" y="1071930"/>
                  </a:lnTo>
                  <a:lnTo>
                    <a:pt x="410445" y="1063312"/>
                  </a:lnTo>
                  <a:lnTo>
                    <a:pt x="369515" y="1051486"/>
                  </a:lnTo>
                  <a:lnTo>
                    <a:pt x="329987" y="1036593"/>
                  </a:lnTo>
                  <a:lnTo>
                    <a:pt x="292001" y="1018771"/>
                  </a:lnTo>
                  <a:lnTo>
                    <a:pt x="255696" y="998159"/>
                  </a:lnTo>
                  <a:lnTo>
                    <a:pt x="221211" y="974896"/>
                  </a:lnTo>
                  <a:lnTo>
                    <a:pt x="188685" y="949121"/>
                  </a:lnTo>
                  <a:lnTo>
                    <a:pt x="158257" y="920972"/>
                  </a:lnTo>
                  <a:lnTo>
                    <a:pt x="130067" y="890588"/>
                  </a:lnTo>
                  <a:lnTo>
                    <a:pt x="104253" y="858109"/>
                  </a:lnTo>
                  <a:lnTo>
                    <a:pt x="80955" y="823673"/>
                  </a:lnTo>
                  <a:lnTo>
                    <a:pt x="60312" y="787419"/>
                  </a:lnTo>
                  <a:lnTo>
                    <a:pt x="42463" y="749486"/>
                  </a:lnTo>
                  <a:lnTo>
                    <a:pt x="27547" y="710013"/>
                  </a:lnTo>
                  <a:lnTo>
                    <a:pt x="15704" y="669138"/>
                  </a:lnTo>
                  <a:lnTo>
                    <a:pt x="7072" y="627001"/>
                  </a:lnTo>
                  <a:lnTo>
                    <a:pt x="1791"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22" name="object 58">
              <a:extLst>
                <a:ext uri="{FF2B5EF4-FFF2-40B4-BE49-F238E27FC236}">
                  <a16:creationId xmlns="" xmlns:a16="http://schemas.microsoft.com/office/drawing/2014/main" id="{27E41B3A-F82A-4DBC-900B-807C47FE6AF3}"/>
                </a:ext>
              </a:extLst>
            </p:cNvPr>
            <p:cNvSpPr/>
            <p:nvPr/>
          </p:nvSpPr>
          <p:spPr>
            <a:xfrm>
              <a:off x="10007347" y="4540187"/>
              <a:ext cx="541020" cy="539496"/>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grpSp>
      <p:sp>
        <p:nvSpPr>
          <p:cNvPr id="23" name="矩形 22">
            <a:extLst>
              <a:ext uri="{FF2B5EF4-FFF2-40B4-BE49-F238E27FC236}">
                <a16:creationId xmlns="" xmlns:a16="http://schemas.microsoft.com/office/drawing/2014/main" id="{35058CBF-6904-4FC3-8282-95C2E32F77D7}"/>
              </a:ext>
            </a:extLst>
          </p:cNvPr>
          <p:cNvSpPr/>
          <p:nvPr/>
        </p:nvSpPr>
        <p:spPr>
          <a:xfrm>
            <a:off x="8222413" y="3771720"/>
            <a:ext cx="2880000" cy="1477328"/>
          </a:xfrm>
          <a:prstGeom prst="rect">
            <a:avLst/>
          </a:prstGeom>
        </p:spPr>
        <p:txBody>
          <a:bodyPr wrap="square">
            <a:spAutoFit/>
          </a:bodyPr>
          <a:lstStyle/>
          <a:p>
            <a:pPr>
              <a:lnSpc>
                <a:spcPct val="150000"/>
              </a:lnSpc>
            </a:pPr>
            <a:r>
              <a:rPr lang="zh-CN" altLang="en-US" sz="2000" dirty="0">
                <a:cs typeface="+mn-ea"/>
                <a:sym typeface="+mn-lt"/>
              </a:rPr>
              <a:t>区块链 3.0 </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金融行业</a:t>
            </a:r>
            <a:r>
              <a:rPr lang="en-US" altLang="zh-CN" sz="2000" dirty="0">
                <a:cs typeface="+mn-ea"/>
                <a:sym typeface="+mn-lt"/>
              </a:rPr>
              <a:t>-&gt;</a:t>
            </a:r>
            <a:r>
              <a:rPr lang="zh-CN" altLang="en-US" sz="2000" dirty="0">
                <a:cs typeface="+mn-ea"/>
                <a:sym typeface="+mn-lt"/>
              </a:rPr>
              <a:t>实体行业</a:t>
            </a:r>
            <a:endParaRPr lang="en-US" altLang="zh-CN" sz="2000" dirty="0">
              <a:cs typeface="+mn-ea"/>
              <a:sym typeface="+mn-lt"/>
            </a:endParaRPr>
          </a:p>
          <a:p>
            <a:pPr>
              <a:lnSpc>
                <a:spcPct val="150000"/>
              </a:lnSpc>
            </a:pPr>
            <a:r>
              <a:rPr lang="zh-CN" altLang="en-US" sz="2000" dirty="0">
                <a:cs typeface="+mn-ea"/>
                <a:sym typeface="+mn-lt"/>
              </a:rPr>
              <a:t>代表</a:t>
            </a:r>
            <a:r>
              <a:rPr lang="zh-CN" altLang="en-US" sz="2000" dirty="0" smtClean="0">
                <a:cs typeface="+mn-ea"/>
                <a:sym typeface="+mn-lt"/>
              </a:rPr>
              <a:t>：</a:t>
            </a:r>
            <a:r>
              <a:rPr lang="en-US" altLang="zh-CN" sz="2000" i="1" dirty="0" err="1"/>
              <a:t>Hyperledger</a:t>
            </a:r>
            <a:endParaRPr lang="en-US" altLang="zh-CN" sz="2000" dirty="0">
              <a:cs typeface="+mn-ea"/>
              <a:sym typeface="+mn-lt"/>
            </a:endParaRPr>
          </a:p>
        </p:txBody>
      </p:sp>
    </p:spTree>
    <p:extLst>
      <p:ext uri="{BB962C8B-B14F-4D97-AF65-F5344CB8AC3E}">
        <p14:creationId xmlns:p14="http://schemas.microsoft.com/office/powerpoint/2010/main" val="825357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9F28302-47B1-46F1-B0FC-68520481BA4E}"/>
              </a:ext>
            </a:extLst>
          </p:cNvPr>
          <p:cNvSpPr>
            <a:spLocks noGrp="1"/>
          </p:cNvSpPr>
          <p:nvPr>
            <p:ph type="title"/>
          </p:nvPr>
        </p:nvSpPr>
        <p:spPr/>
        <p:txBody>
          <a:bodyPr>
            <a:normAutofit/>
          </a:bodyPr>
          <a:lstStyle/>
          <a:p>
            <a:pPr marL="12700"/>
            <a:r>
              <a:rPr lang="zh-CN" altLang="en-US" dirty="0">
                <a:latin typeface="+mn-lt"/>
                <a:ea typeface="+mn-ea"/>
                <a:cs typeface="+mn-ea"/>
                <a:sym typeface="+mn-lt"/>
              </a:rPr>
              <a:t>国家政策分析</a:t>
            </a:r>
            <a:r>
              <a:rPr lang="en-US" altLang="zh-CN" dirty="0">
                <a:latin typeface="+mn-lt"/>
                <a:ea typeface="+mn-ea"/>
                <a:cs typeface="+mn-ea"/>
                <a:sym typeface="+mn-lt"/>
              </a:rPr>
              <a:t> – </a:t>
            </a:r>
            <a:r>
              <a:rPr lang="zh-CN" altLang="en-US" dirty="0">
                <a:latin typeface="+mn-lt"/>
                <a:ea typeface="+mn-ea"/>
                <a:cs typeface="+mn-ea"/>
                <a:sym typeface="+mn-lt"/>
              </a:rPr>
              <a:t>重视区块链</a:t>
            </a:r>
            <a:r>
              <a:rPr lang="zh-CN" altLang="en-US" dirty="0" smtClean="0">
                <a:latin typeface="+mn-lt"/>
                <a:ea typeface="+mn-ea"/>
                <a:cs typeface="+mn-ea"/>
                <a:sym typeface="+mn-lt"/>
              </a:rPr>
              <a:t>技术</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21EF0CAD-90D2-4826-B4C5-42BE919E5A8E}"/>
              </a:ext>
            </a:extLst>
          </p:cNvPr>
          <p:cNvSpPr>
            <a:spLocks noGrp="1"/>
          </p:cNvSpPr>
          <p:nvPr>
            <p:ph type="sldNum" sz="quarter" idx="12"/>
          </p:nvPr>
        </p:nvSpPr>
        <p:spPr/>
        <p:txBody>
          <a:bodyPr/>
          <a:lstStyle/>
          <a:p>
            <a:fld id="{5DD3DB80-B894-403A-B48E-6FDC1A72010E}" type="slidenum">
              <a:rPr lang="zh-CN" altLang="en-US" smtClean="0">
                <a:cs typeface="+mn-ea"/>
                <a:sym typeface="+mn-lt"/>
              </a:rPr>
              <a:pPr/>
              <a:t>6</a:t>
            </a:fld>
            <a:endParaRPr lang="zh-CN" altLang="en-US">
              <a:cs typeface="+mn-ea"/>
              <a:sym typeface="+mn-lt"/>
            </a:endParaRPr>
          </a:p>
        </p:txBody>
      </p:sp>
      <p:grpSp>
        <p:nvGrpSpPr>
          <p:cNvPr id="15" name="组合 14">
            <a:extLst>
              <a:ext uri="{FF2B5EF4-FFF2-40B4-BE49-F238E27FC236}">
                <a16:creationId xmlns="" xmlns:a16="http://schemas.microsoft.com/office/drawing/2014/main" id="{423643D5-EA54-48AB-8D34-FDD13A851343}"/>
              </a:ext>
            </a:extLst>
          </p:cNvPr>
          <p:cNvGrpSpPr/>
          <p:nvPr/>
        </p:nvGrpSpPr>
        <p:grpSpPr>
          <a:xfrm>
            <a:off x="1253644" y="1791689"/>
            <a:ext cx="2337435" cy="1641301"/>
            <a:chOff x="1010513" y="4434140"/>
            <a:chExt cx="2337435" cy="1641301"/>
          </a:xfrm>
        </p:grpSpPr>
        <p:sp>
          <p:nvSpPr>
            <p:cNvPr id="9" name="object 12">
              <a:extLst>
                <a:ext uri="{FF2B5EF4-FFF2-40B4-BE49-F238E27FC236}">
                  <a16:creationId xmlns="" xmlns:a16="http://schemas.microsoft.com/office/drawing/2014/main" id="{70E448F5-C562-4653-BB71-6999D22BDFA1}"/>
                </a:ext>
              </a:extLst>
            </p:cNvPr>
            <p:cNvSpPr txBox="1"/>
            <p:nvPr/>
          </p:nvSpPr>
          <p:spPr>
            <a:xfrm>
              <a:off x="1069035" y="5696346"/>
              <a:ext cx="2159635" cy="379095"/>
            </a:xfrm>
            <a:prstGeom prst="rect">
              <a:avLst/>
            </a:prstGeom>
          </p:spPr>
          <p:txBody>
            <a:bodyPr vert="horz" wrap="square" lIns="0" tIns="0" rIns="0" bIns="0" rtlCol="0">
              <a:noAutofit/>
            </a:bodyPr>
            <a:lstStyle/>
            <a:p>
              <a:pPr marL="546100" marR="12700" indent="-534035">
                <a:lnSpc>
                  <a:spcPct val="100200"/>
                </a:lnSpc>
              </a:pPr>
              <a:endParaRPr sz="1200" dirty="0">
                <a:cs typeface="+mn-ea"/>
                <a:sym typeface="+mn-lt"/>
              </a:endParaRPr>
            </a:p>
          </p:txBody>
        </p:sp>
        <p:sp>
          <p:nvSpPr>
            <p:cNvPr id="10" name="object 13">
              <a:extLst>
                <a:ext uri="{FF2B5EF4-FFF2-40B4-BE49-F238E27FC236}">
                  <a16:creationId xmlns="" xmlns:a16="http://schemas.microsoft.com/office/drawing/2014/main" id="{29AD648A-C4A9-419B-8D93-DCF452C49563}"/>
                </a:ext>
              </a:extLst>
            </p:cNvPr>
            <p:cNvSpPr txBox="1"/>
            <p:nvPr/>
          </p:nvSpPr>
          <p:spPr>
            <a:xfrm>
              <a:off x="1010513" y="5013579"/>
              <a:ext cx="2337435" cy="439420"/>
            </a:xfrm>
            <a:prstGeom prst="rect">
              <a:avLst/>
            </a:prstGeom>
          </p:spPr>
          <p:txBody>
            <a:bodyPr vert="horz" wrap="square" lIns="0" tIns="0" rIns="0" bIns="0" rtlCol="0">
              <a:noAutofit/>
            </a:bodyPr>
            <a:lstStyle/>
            <a:p>
              <a:pPr marL="265430" marR="12700" indent="-253365">
                <a:lnSpc>
                  <a:spcPct val="100000"/>
                </a:lnSpc>
              </a:pPr>
              <a:r>
                <a:rPr sz="1400" b="1" dirty="0">
                  <a:solidFill>
                    <a:srgbClr val="1B9ED2"/>
                  </a:solidFill>
                  <a:cs typeface="+mn-ea"/>
                  <a:sym typeface="+mn-lt"/>
                </a:rPr>
                <a:t>《国务</a:t>
              </a:r>
              <a:r>
                <a:rPr sz="1400" b="1" spc="-15" dirty="0">
                  <a:solidFill>
                    <a:srgbClr val="1B9ED2"/>
                  </a:solidFill>
                  <a:cs typeface="+mn-ea"/>
                  <a:sym typeface="+mn-lt"/>
                </a:rPr>
                <a:t>院</a:t>
              </a:r>
              <a:r>
                <a:rPr sz="1400" b="1" spc="0" dirty="0">
                  <a:solidFill>
                    <a:srgbClr val="1B9ED2"/>
                  </a:solidFill>
                  <a:cs typeface="+mn-ea"/>
                  <a:sym typeface="+mn-lt"/>
                </a:rPr>
                <a:t>关于</a:t>
              </a:r>
              <a:r>
                <a:rPr sz="1400" b="1" spc="-15" dirty="0">
                  <a:solidFill>
                    <a:srgbClr val="1B9ED2"/>
                  </a:solidFill>
                  <a:cs typeface="+mn-ea"/>
                  <a:sym typeface="+mn-lt"/>
                </a:rPr>
                <a:t>印发</a:t>
              </a:r>
              <a:r>
                <a:rPr sz="1400" b="1" spc="160" dirty="0">
                  <a:solidFill>
                    <a:srgbClr val="1B9ED2"/>
                  </a:solidFill>
                  <a:cs typeface="+mn-ea"/>
                  <a:sym typeface="+mn-lt"/>
                </a:rPr>
                <a:t>“十三</a:t>
              </a:r>
              <a:r>
                <a:rPr sz="1400" b="1" spc="180" dirty="0">
                  <a:solidFill>
                    <a:srgbClr val="1B9ED2"/>
                  </a:solidFill>
                  <a:cs typeface="+mn-ea"/>
                  <a:sym typeface="+mn-lt"/>
                </a:rPr>
                <a:t>五</a:t>
              </a:r>
              <a:r>
                <a:rPr sz="1400" b="1" spc="710" dirty="0">
                  <a:solidFill>
                    <a:srgbClr val="1B9ED2"/>
                  </a:solidFill>
                  <a:cs typeface="+mn-ea"/>
                  <a:sym typeface="+mn-lt"/>
                </a:rPr>
                <a:t>”</a:t>
              </a:r>
              <a:r>
                <a:rPr sz="1400" b="1" spc="425" dirty="0">
                  <a:solidFill>
                    <a:srgbClr val="1B9ED2"/>
                  </a:solidFill>
                  <a:cs typeface="+mn-ea"/>
                  <a:sym typeface="+mn-lt"/>
                </a:rPr>
                <a:t> 国家信息规划的通知》</a:t>
              </a:r>
              <a:endParaRPr sz="1400" dirty="0">
                <a:solidFill>
                  <a:srgbClr val="1B9ED2"/>
                </a:solidFill>
                <a:cs typeface="+mn-ea"/>
                <a:sym typeface="+mn-lt"/>
              </a:endParaRPr>
            </a:p>
          </p:txBody>
        </p:sp>
        <p:sp>
          <p:nvSpPr>
            <p:cNvPr id="11" name="object 30">
              <a:extLst>
                <a:ext uri="{FF2B5EF4-FFF2-40B4-BE49-F238E27FC236}">
                  <a16:creationId xmlns="" xmlns:a16="http://schemas.microsoft.com/office/drawing/2014/main" id="{7AA3487F-1B6B-4DF1-B881-E0936CA1FB8E}"/>
                </a:ext>
              </a:extLst>
            </p:cNvPr>
            <p:cNvSpPr/>
            <p:nvPr/>
          </p:nvSpPr>
          <p:spPr>
            <a:xfrm>
              <a:off x="2398963" y="4434140"/>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12" name="object 31">
              <a:extLst>
                <a:ext uri="{FF2B5EF4-FFF2-40B4-BE49-F238E27FC236}">
                  <a16:creationId xmlns="" xmlns:a16="http://schemas.microsoft.com/office/drawing/2014/main" id="{B0F3AC75-0913-440F-BF23-03C233B10530}"/>
                </a:ext>
              </a:extLst>
            </p:cNvPr>
            <p:cNvSpPr/>
            <p:nvPr/>
          </p:nvSpPr>
          <p:spPr>
            <a:xfrm>
              <a:off x="2398963" y="4434140"/>
              <a:ext cx="464819" cy="464820"/>
            </a:xfrm>
            <a:custGeom>
              <a:avLst/>
              <a:gdLst/>
              <a:ahLst/>
              <a:cxnLst/>
              <a:rect l="l" t="t" r="r" b="b"/>
              <a:pathLst>
                <a:path w="464819" h="464820">
                  <a:moveTo>
                    <a:pt x="0" y="232409"/>
                  </a:moveTo>
                  <a:lnTo>
                    <a:pt x="6752" y="176546"/>
                  </a:lnTo>
                  <a:lnTo>
                    <a:pt x="25933" y="125586"/>
                  </a:lnTo>
                  <a:lnTo>
                    <a:pt x="55931" y="81143"/>
                  </a:lnTo>
                  <a:lnTo>
                    <a:pt x="95134" y="44829"/>
                  </a:lnTo>
                  <a:lnTo>
                    <a:pt x="141928" y="18258"/>
                  </a:lnTo>
                  <a:lnTo>
                    <a:pt x="194702" y="3040"/>
                  </a:lnTo>
                  <a:lnTo>
                    <a:pt x="232410" y="0"/>
                  </a:lnTo>
                  <a:lnTo>
                    <a:pt x="251476" y="770"/>
                  </a:lnTo>
                  <a:lnTo>
                    <a:pt x="305885" y="11844"/>
                  </a:lnTo>
                  <a:lnTo>
                    <a:pt x="354851" y="34810"/>
                  </a:lnTo>
                  <a:lnTo>
                    <a:pt x="396763" y="68056"/>
                  </a:lnTo>
                  <a:lnTo>
                    <a:pt x="430009" y="109968"/>
                  </a:lnTo>
                  <a:lnTo>
                    <a:pt x="452975" y="158934"/>
                  </a:lnTo>
                  <a:lnTo>
                    <a:pt x="464049" y="213343"/>
                  </a:lnTo>
                  <a:lnTo>
                    <a:pt x="464819" y="232409"/>
                  </a:lnTo>
                  <a:lnTo>
                    <a:pt x="464049" y="251476"/>
                  </a:lnTo>
                  <a:lnTo>
                    <a:pt x="452975" y="305885"/>
                  </a:lnTo>
                  <a:lnTo>
                    <a:pt x="430009" y="354851"/>
                  </a:lnTo>
                  <a:lnTo>
                    <a:pt x="396763" y="396763"/>
                  </a:lnTo>
                  <a:lnTo>
                    <a:pt x="354851" y="430009"/>
                  </a:lnTo>
                  <a:lnTo>
                    <a:pt x="305885" y="452975"/>
                  </a:lnTo>
                  <a:lnTo>
                    <a:pt x="251476" y="464049"/>
                  </a:lnTo>
                  <a:lnTo>
                    <a:pt x="232410" y="464819"/>
                  </a:lnTo>
                  <a:lnTo>
                    <a:pt x="213343" y="464049"/>
                  </a:lnTo>
                  <a:lnTo>
                    <a:pt x="158934" y="452975"/>
                  </a:lnTo>
                  <a:lnTo>
                    <a:pt x="109968" y="430009"/>
                  </a:lnTo>
                  <a:lnTo>
                    <a:pt x="68056" y="396763"/>
                  </a:lnTo>
                  <a:lnTo>
                    <a:pt x="34810" y="354851"/>
                  </a:lnTo>
                  <a:lnTo>
                    <a:pt x="11844" y="305885"/>
                  </a:lnTo>
                  <a:lnTo>
                    <a:pt x="770" y="251476"/>
                  </a:lnTo>
                  <a:lnTo>
                    <a:pt x="0" y="232409"/>
                  </a:lnTo>
                  <a:close/>
                </a:path>
              </a:pathLst>
            </a:custGeom>
            <a:ln w="38100">
              <a:solidFill>
                <a:srgbClr val="F9F9F9"/>
              </a:solidFill>
            </a:ln>
          </p:spPr>
          <p:txBody>
            <a:bodyPr wrap="square" lIns="0" tIns="0" rIns="0" bIns="0" rtlCol="0">
              <a:noAutofit/>
            </a:bodyPr>
            <a:lstStyle/>
            <a:p>
              <a:endParaRPr>
                <a:cs typeface="+mn-ea"/>
                <a:sym typeface="+mn-lt"/>
              </a:endParaRPr>
            </a:p>
          </p:txBody>
        </p:sp>
        <p:sp>
          <p:nvSpPr>
            <p:cNvPr id="13" name="object 32">
              <a:extLst>
                <a:ext uri="{FF2B5EF4-FFF2-40B4-BE49-F238E27FC236}">
                  <a16:creationId xmlns="" xmlns:a16="http://schemas.microsoft.com/office/drawing/2014/main" id="{CE2E66A9-4E9D-4D1F-B26B-2547E27D5E60}"/>
                </a:ext>
              </a:extLst>
            </p:cNvPr>
            <p:cNvSpPr/>
            <p:nvPr/>
          </p:nvSpPr>
          <p:spPr>
            <a:xfrm>
              <a:off x="2493832" y="4533961"/>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sp>
          <p:nvSpPr>
            <p:cNvPr id="14" name="object 38">
              <a:extLst>
                <a:ext uri="{FF2B5EF4-FFF2-40B4-BE49-F238E27FC236}">
                  <a16:creationId xmlns="" xmlns:a16="http://schemas.microsoft.com/office/drawing/2014/main" id="{CC78B447-1790-459E-B16B-411D8B40AA13}"/>
                </a:ext>
              </a:extLst>
            </p:cNvPr>
            <p:cNvSpPr txBox="1"/>
            <p:nvPr/>
          </p:nvSpPr>
          <p:spPr>
            <a:xfrm>
              <a:off x="1592133" y="4573839"/>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sz="1400" b="1" spc="-5" dirty="0">
                  <a:solidFill>
                    <a:srgbClr val="1B9ED2"/>
                  </a:solidFill>
                  <a:cs typeface="+mn-ea"/>
                  <a:sym typeface="+mn-lt"/>
                </a:rPr>
                <a:t>6</a:t>
              </a:r>
              <a:r>
                <a:rPr sz="1400" b="1" spc="-10" dirty="0">
                  <a:solidFill>
                    <a:srgbClr val="1B9ED2"/>
                  </a:solidFill>
                  <a:cs typeface="+mn-ea"/>
                  <a:sym typeface="+mn-lt"/>
                </a:rPr>
                <a:t>.</a:t>
              </a:r>
              <a:r>
                <a:rPr sz="1400" b="1" spc="0" dirty="0">
                  <a:solidFill>
                    <a:srgbClr val="1B9ED2"/>
                  </a:solidFill>
                  <a:cs typeface="+mn-ea"/>
                  <a:sym typeface="+mn-lt"/>
                </a:rPr>
                <a:t>12</a:t>
              </a:r>
              <a:endParaRPr sz="1400" dirty="0">
                <a:solidFill>
                  <a:srgbClr val="1B9ED2"/>
                </a:solidFill>
                <a:cs typeface="+mn-ea"/>
                <a:sym typeface="+mn-lt"/>
              </a:endParaRPr>
            </a:p>
          </p:txBody>
        </p:sp>
      </p:grpSp>
      <p:grpSp>
        <p:nvGrpSpPr>
          <p:cNvPr id="19" name="组合 18">
            <a:extLst>
              <a:ext uri="{FF2B5EF4-FFF2-40B4-BE49-F238E27FC236}">
                <a16:creationId xmlns="" xmlns:a16="http://schemas.microsoft.com/office/drawing/2014/main" id="{1A38746B-B3C8-43B2-924D-597040635521}"/>
              </a:ext>
            </a:extLst>
          </p:cNvPr>
          <p:cNvGrpSpPr/>
          <p:nvPr/>
        </p:nvGrpSpPr>
        <p:grpSpPr>
          <a:xfrm>
            <a:off x="4904519" y="1791689"/>
            <a:ext cx="2311400" cy="1636257"/>
            <a:chOff x="4580529" y="1439149"/>
            <a:chExt cx="2311400" cy="1636257"/>
          </a:xfrm>
        </p:grpSpPr>
        <p:grpSp>
          <p:nvGrpSpPr>
            <p:cNvPr id="6" name="组合 5">
              <a:extLst>
                <a:ext uri="{FF2B5EF4-FFF2-40B4-BE49-F238E27FC236}">
                  <a16:creationId xmlns="" xmlns:a16="http://schemas.microsoft.com/office/drawing/2014/main" id="{5DF2DEF3-FE80-4A01-81F9-3ACFEB3372A9}"/>
                </a:ext>
              </a:extLst>
            </p:cNvPr>
            <p:cNvGrpSpPr/>
            <p:nvPr/>
          </p:nvGrpSpPr>
          <p:grpSpPr>
            <a:xfrm>
              <a:off x="4580529" y="1439149"/>
              <a:ext cx="2311400" cy="1636257"/>
              <a:chOff x="4580529" y="1439149"/>
              <a:chExt cx="2311400" cy="1636257"/>
            </a:xfrm>
          </p:grpSpPr>
          <p:grpSp>
            <p:nvGrpSpPr>
              <p:cNvPr id="16" name="组合 15">
                <a:extLst>
                  <a:ext uri="{FF2B5EF4-FFF2-40B4-BE49-F238E27FC236}">
                    <a16:creationId xmlns="" xmlns:a16="http://schemas.microsoft.com/office/drawing/2014/main" id="{D3DF0E44-BF22-4EE4-A3D3-F06199DB5570}"/>
                  </a:ext>
                </a:extLst>
              </p:cNvPr>
              <p:cNvGrpSpPr/>
              <p:nvPr/>
            </p:nvGrpSpPr>
            <p:grpSpPr>
              <a:xfrm>
                <a:off x="4580529" y="2068825"/>
                <a:ext cx="2311400" cy="1006581"/>
                <a:chOff x="6183629" y="4925958"/>
                <a:chExt cx="2311400" cy="1006581"/>
              </a:xfrm>
            </p:grpSpPr>
            <p:sp>
              <p:nvSpPr>
                <p:cNvPr id="17" name="object 9">
                  <a:extLst>
                    <a:ext uri="{FF2B5EF4-FFF2-40B4-BE49-F238E27FC236}">
                      <a16:creationId xmlns="" xmlns:a16="http://schemas.microsoft.com/office/drawing/2014/main" id="{D2036FB4-B3C2-4BA7-9ADE-608BDAA2B663}"/>
                    </a:ext>
                  </a:extLst>
                </p:cNvPr>
                <p:cNvSpPr txBox="1"/>
                <p:nvPr/>
              </p:nvSpPr>
              <p:spPr>
                <a:xfrm>
                  <a:off x="6183629" y="5554079"/>
                  <a:ext cx="2311400" cy="378460"/>
                </a:xfrm>
                <a:prstGeom prst="rect">
                  <a:avLst/>
                </a:prstGeom>
              </p:spPr>
              <p:txBody>
                <a:bodyPr vert="horz" wrap="square" lIns="0" tIns="0" rIns="0" bIns="0" rtlCol="0">
                  <a:noAutofit/>
                </a:bodyPr>
                <a:lstStyle/>
                <a:p>
                  <a:pPr marL="88900" marR="12700" indent="-76200">
                    <a:lnSpc>
                      <a:spcPct val="100000"/>
                    </a:lnSpc>
                  </a:pPr>
                  <a:endParaRPr sz="1200" dirty="0">
                    <a:cs typeface="+mn-ea"/>
                    <a:sym typeface="+mn-lt"/>
                  </a:endParaRPr>
                </a:p>
              </p:txBody>
            </p:sp>
            <p:sp>
              <p:nvSpPr>
                <p:cNvPr id="18" name="object 10">
                  <a:extLst>
                    <a:ext uri="{FF2B5EF4-FFF2-40B4-BE49-F238E27FC236}">
                      <a16:creationId xmlns="" xmlns:a16="http://schemas.microsoft.com/office/drawing/2014/main" id="{1325A9A8-91CF-4F7D-BC33-477209C54C46}"/>
                    </a:ext>
                  </a:extLst>
                </p:cNvPr>
                <p:cNvSpPr txBox="1"/>
                <p:nvPr/>
              </p:nvSpPr>
              <p:spPr>
                <a:xfrm>
                  <a:off x="6183629" y="4925958"/>
                  <a:ext cx="2229485" cy="439420"/>
                </a:xfrm>
                <a:prstGeom prst="rect">
                  <a:avLst/>
                </a:prstGeom>
              </p:spPr>
              <p:txBody>
                <a:bodyPr vert="horz" wrap="square" lIns="0" tIns="0" rIns="0" bIns="0" rtlCol="0">
                  <a:noAutofit/>
                </a:bodyPr>
                <a:lstStyle/>
                <a:p>
                  <a:pPr marL="12700" marR="12700" indent="31750">
                    <a:lnSpc>
                      <a:spcPct val="100000"/>
                    </a:lnSpc>
                  </a:pPr>
                  <a:r>
                    <a:rPr sz="1400" b="1" dirty="0">
                      <a:solidFill>
                        <a:srgbClr val="1D9ED2"/>
                      </a:solidFill>
                      <a:cs typeface="+mn-ea"/>
                      <a:sym typeface="+mn-lt"/>
                    </a:rPr>
                    <a:t>《软件和信息技术服务</a:t>
                  </a:r>
                  <a:r>
                    <a:rPr sz="1400" b="1" spc="-15" dirty="0">
                      <a:solidFill>
                        <a:srgbClr val="1D9ED2"/>
                      </a:solidFill>
                      <a:cs typeface="+mn-ea"/>
                      <a:sym typeface="+mn-lt"/>
                    </a:rPr>
                    <a:t>业</a:t>
                  </a:r>
                  <a:r>
                    <a:rPr sz="1400" b="1" spc="0" dirty="0">
                      <a:solidFill>
                        <a:srgbClr val="1D9ED2"/>
                      </a:solidFill>
                      <a:cs typeface="+mn-ea"/>
                      <a:sym typeface="+mn-lt"/>
                    </a:rPr>
                    <a:t>发 展规划（</a:t>
                  </a:r>
                  <a:r>
                    <a:rPr sz="1400" b="1" spc="-5" dirty="0">
                      <a:solidFill>
                        <a:srgbClr val="1D9ED2"/>
                      </a:solidFill>
                      <a:cs typeface="+mn-ea"/>
                      <a:sym typeface="+mn-lt"/>
                    </a:rPr>
                    <a:t>2016-2020</a:t>
                  </a:r>
                  <a:r>
                    <a:rPr sz="1400" b="1" spc="0" dirty="0">
                      <a:solidFill>
                        <a:srgbClr val="1D9ED2"/>
                      </a:solidFill>
                      <a:cs typeface="+mn-ea"/>
                      <a:sym typeface="+mn-lt"/>
                    </a:rPr>
                    <a:t>年）》</a:t>
                  </a:r>
                  <a:endParaRPr sz="1400" dirty="0">
                    <a:cs typeface="+mn-ea"/>
                    <a:sym typeface="+mn-lt"/>
                  </a:endParaRPr>
                </a:p>
              </p:txBody>
            </p:sp>
          </p:grpSp>
          <p:sp>
            <p:nvSpPr>
              <p:cNvPr id="59" name="object 30">
                <a:extLst>
                  <a:ext uri="{FF2B5EF4-FFF2-40B4-BE49-F238E27FC236}">
                    <a16:creationId xmlns="" xmlns:a16="http://schemas.microsoft.com/office/drawing/2014/main" id="{232884A4-56D5-BA4A-B56D-42C1AD19A244}"/>
                  </a:ext>
                </a:extLst>
              </p:cNvPr>
              <p:cNvSpPr/>
              <p:nvPr/>
            </p:nvSpPr>
            <p:spPr>
              <a:xfrm>
                <a:off x="5581249"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0" name="object 38">
                <a:extLst>
                  <a:ext uri="{FF2B5EF4-FFF2-40B4-BE49-F238E27FC236}">
                    <a16:creationId xmlns="" xmlns:a16="http://schemas.microsoft.com/office/drawing/2014/main" id="{C4781A07-D2B5-394F-9A14-5855ADF0C951}"/>
                  </a:ext>
                </a:extLst>
              </p:cNvPr>
              <p:cNvSpPr txBox="1"/>
              <p:nvPr/>
            </p:nvSpPr>
            <p:spPr>
              <a:xfrm>
                <a:off x="4831569"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7</a:t>
                </a:r>
                <a:r>
                  <a:rPr sz="1400" b="1" spc="-10" dirty="0">
                    <a:solidFill>
                      <a:srgbClr val="1B9ED2"/>
                    </a:solidFill>
                    <a:cs typeface="+mn-ea"/>
                    <a:sym typeface="+mn-lt"/>
                  </a:rPr>
                  <a:t>.</a:t>
                </a:r>
                <a:r>
                  <a:rPr lang="en-US" altLang="zh-CN" sz="1400" b="1" spc="-10" dirty="0">
                    <a:solidFill>
                      <a:srgbClr val="1B9ED2"/>
                    </a:solidFill>
                    <a:cs typeface="+mn-ea"/>
                    <a:sym typeface="+mn-lt"/>
                  </a:rPr>
                  <a:t>7</a:t>
                </a:r>
                <a:endParaRPr sz="1400" dirty="0">
                  <a:solidFill>
                    <a:srgbClr val="1B9ED2"/>
                  </a:solidFill>
                  <a:cs typeface="+mn-ea"/>
                  <a:sym typeface="+mn-lt"/>
                </a:endParaRPr>
              </a:p>
            </p:txBody>
          </p:sp>
        </p:grpSp>
        <p:sp>
          <p:nvSpPr>
            <p:cNvPr id="61" name="object 32">
              <a:extLst>
                <a:ext uri="{FF2B5EF4-FFF2-40B4-BE49-F238E27FC236}">
                  <a16:creationId xmlns="" xmlns:a16="http://schemas.microsoft.com/office/drawing/2014/main" id="{8596E04B-47E9-6E43-B503-A52A94ACA761}"/>
                </a:ext>
              </a:extLst>
            </p:cNvPr>
            <p:cNvSpPr/>
            <p:nvPr/>
          </p:nvSpPr>
          <p:spPr>
            <a:xfrm>
              <a:off x="5688136"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grpSp>
        <p:nvGrpSpPr>
          <p:cNvPr id="8" name="组合 7">
            <a:extLst>
              <a:ext uri="{FF2B5EF4-FFF2-40B4-BE49-F238E27FC236}">
                <a16:creationId xmlns="" xmlns:a16="http://schemas.microsoft.com/office/drawing/2014/main" id="{24DE6B98-4AB6-4DEB-84C9-A11C8605DDE4}"/>
              </a:ext>
            </a:extLst>
          </p:cNvPr>
          <p:cNvGrpSpPr/>
          <p:nvPr/>
        </p:nvGrpSpPr>
        <p:grpSpPr>
          <a:xfrm>
            <a:off x="8181581" y="1791689"/>
            <a:ext cx="2247519" cy="1180220"/>
            <a:chOff x="8157505" y="1439149"/>
            <a:chExt cx="2247519" cy="1180220"/>
          </a:xfrm>
        </p:grpSpPr>
        <p:sp>
          <p:nvSpPr>
            <p:cNvPr id="7" name="矩形 6">
              <a:extLst>
                <a:ext uri="{FF2B5EF4-FFF2-40B4-BE49-F238E27FC236}">
                  <a16:creationId xmlns="" xmlns:a16="http://schemas.microsoft.com/office/drawing/2014/main" id="{42E7E7CD-CC1C-4B81-96A5-E0B7DD9EC990}"/>
                </a:ext>
              </a:extLst>
            </p:cNvPr>
            <p:cNvSpPr/>
            <p:nvPr/>
          </p:nvSpPr>
          <p:spPr>
            <a:xfrm>
              <a:off x="8157505" y="2005483"/>
              <a:ext cx="2247519" cy="613886"/>
            </a:xfrm>
            <a:prstGeom prst="rect">
              <a:avLst/>
            </a:prstGeom>
          </p:spPr>
          <p:txBody>
            <a:bodyPr wrap="square">
              <a:spAutoFit/>
            </a:bodyPr>
            <a:lstStyle/>
            <a:p>
              <a:pPr marL="12700" marR="12700" indent="31750"/>
              <a:r>
                <a:rPr lang="en-US" altLang="zh-CN" sz="1400" b="1" dirty="0">
                  <a:solidFill>
                    <a:srgbClr val="1D9ED2"/>
                  </a:solidFill>
                  <a:cs typeface="+mn-ea"/>
                  <a:sym typeface="+mn-lt"/>
                </a:rPr>
                <a:t>《2018</a:t>
              </a:r>
              <a:r>
                <a:rPr lang="zh-CN" altLang="en-US" sz="1400" b="1" dirty="0">
                  <a:solidFill>
                    <a:srgbClr val="1D9ED2"/>
                  </a:solidFill>
                  <a:cs typeface="+mn-ea"/>
                  <a:sym typeface="+mn-lt"/>
                </a:rPr>
                <a:t>年信息化和软件服务业 标准化工作要点</a:t>
              </a:r>
              <a:r>
                <a:rPr lang="en-US" altLang="zh-CN" sz="1400" b="1" dirty="0">
                  <a:solidFill>
                    <a:srgbClr val="1D9ED2"/>
                  </a:solidFill>
                  <a:cs typeface="+mn-ea"/>
                  <a:sym typeface="+mn-lt"/>
                </a:rPr>
                <a:t>》</a:t>
              </a:r>
              <a:endParaRPr lang="zh-CN" altLang="en-US" sz="1400" b="1" dirty="0">
                <a:solidFill>
                  <a:srgbClr val="1D9ED2"/>
                </a:solidFill>
                <a:cs typeface="+mn-ea"/>
                <a:sym typeface="+mn-lt"/>
              </a:endParaRPr>
            </a:p>
            <a:p>
              <a:pPr>
                <a:lnSpc>
                  <a:spcPts val="700"/>
                </a:lnSpc>
                <a:spcBef>
                  <a:spcPts val="26"/>
                </a:spcBef>
              </a:pPr>
              <a:endParaRPr lang="zh-CN" altLang="en-US" sz="800" dirty="0">
                <a:cs typeface="+mn-ea"/>
                <a:sym typeface="+mn-lt"/>
              </a:endParaRPr>
            </a:p>
          </p:txBody>
        </p:sp>
        <p:sp>
          <p:nvSpPr>
            <p:cNvPr id="62" name="object 30">
              <a:extLst>
                <a:ext uri="{FF2B5EF4-FFF2-40B4-BE49-F238E27FC236}">
                  <a16:creationId xmlns="" xmlns:a16="http://schemas.microsoft.com/office/drawing/2014/main" id="{551E7020-62DE-1E4A-91CF-4094EC1AEFF7}"/>
                </a:ext>
              </a:extLst>
            </p:cNvPr>
            <p:cNvSpPr/>
            <p:nvPr/>
          </p:nvSpPr>
          <p:spPr>
            <a:xfrm>
              <a:off x="9252712"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3" name="object 38">
              <a:extLst>
                <a:ext uri="{FF2B5EF4-FFF2-40B4-BE49-F238E27FC236}">
                  <a16:creationId xmlns="" xmlns:a16="http://schemas.microsoft.com/office/drawing/2014/main" id="{B28D5346-4E88-1F4A-BBCB-A084A2F92591}"/>
                </a:ext>
              </a:extLst>
            </p:cNvPr>
            <p:cNvSpPr txBox="1"/>
            <p:nvPr/>
          </p:nvSpPr>
          <p:spPr>
            <a:xfrm>
              <a:off x="8503032"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8</a:t>
              </a:r>
              <a:r>
                <a:rPr sz="1400" b="1" spc="-10" dirty="0">
                  <a:solidFill>
                    <a:srgbClr val="1B9ED2"/>
                  </a:solidFill>
                  <a:cs typeface="+mn-ea"/>
                  <a:sym typeface="+mn-lt"/>
                </a:rPr>
                <a:t>.</a:t>
              </a:r>
              <a:r>
                <a:rPr lang="en-US" altLang="zh-CN" sz="1400" b="1" spc="-10" dirty="0">
                  <a:solidFill>
                    <a:srgbClr val="1B9ED2"/>
                  </a:solidFill>
                  <a:cs typeface="+mn-ea"/>
                  <a:sym typeface="+mn-lt"/>
                </a:rPr>
                <a:t>3</a:t>
              </a:r>
              <a:endParaRPr sz="1400" dirty="0">
                <a:solidFill>
                  <a:srgbClr val="1B9ED2"/>
                </a:solidFill>
                <a:cs typeface="+mn-ea"/>
                <a:sym typeface="+mn-lt"/>
              </a:endParaRPr>
            </a:p>
          </p:txBody>
        </p:sp>
        <p:sp>
          <p:nvSpPr>
            <p:cNvPr id="64" name="object 32">
              <a:extLst>
                <a:ext uri="{FF2B5EF4-FFF2-40B4-BE49-F238E27FC236}">
                  <a16:creationId xmlns="" xmlns:a16="http://schemas.microsoft.com/office/drawing/2014/main" id="{94037A3E-E32D-834C-95DE-F349751D9ED6}"/>
                </a:ext>
              </a:extLst>
            </p:cNvPr>
            <p:cNvSpPr/>
            <p:nvPr/>
          </p:nvSpPr>
          <p:spPr>
            <a:xfrm>
              <a:off x="9359599"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sp>
        <p:nvSpPr>
          <p:cNvPr id="65" name="标题 1">
            <a:extLst>
              <a:ext uri="{FF2B5EF4-FFF2-40B4-BE49-F238E27FC236}">
                <a16:creationId xmlns="" xmlns:a16="http://schemas.microsoft.com/office/drawing/2014/main" id="{63E6F791-B655-F544-9A7B-E2AC45AADB8A}"/>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latin typeface="+mn-lt"/>
              <a:ea typeface="+mn-ea"/>
              <a:cs typeface="+mn-ea"/>
              <a:sym typeface="+mn-lt"/>
            </a:endParaRPr>
          </a:p>
        </p:txBody>
      </p:sp>
      <p:grpSp>
        <p:nvGrpSpPr>
          <p:cNvPr id="5" name="组合 4">
            <a:extLst>
              <a:ext uri="{FF2B5EF4-FFF2-40B4-BE49-F238E27FC236}">
                <a16:creationId xmlns="" xmlns:a16="http://schemas.microsoft.com/office/drawing/2014/main" id="{032218E0-E476-4A12-8628-71BE69C40011}"/>
              </a:ext>
            </a:extLst>
          </p:cNvPr>
          <p:cNvGrpSpPr/>
          <p:nvPr/>
        </p:nvGrpSpPr>
        <p:grpSpPr>
          <a:xfrm>
            <a:off x="730137" y="3388805"/>
            <a:ext cx="10460963" cy="3128102"/>
            <a:chOff x="882963" y="3075406"/>
            <a:chExt cx="10460963" cy="3128102"/>
          </a:xfrm>
        </p:grpSpPr>
        <p:grpSp>
          <p:nvGrpSpPr>
            <p:cNvPr id="22" name="组合 21">
              <a:extLst>
                <a:ext uri="{FF2B5EF4-FFF2-40B4-BE49-F238E27FC236}">
                  <a16:creationId xmlns="" xmlns:a16="http://schemas.microsoft.com/office/drawing/2014/main" id="{F70E52DE-711A-41B7-A44B-E7828AC26A7F}"/>
                </a:ext>
              </a:extLst>
            </p:cNvPr>
            <p:cNvGrpSpPr/>
            <p:nvPr/>
          </p:nvGrpSpPr>
          <p:grpSpPr>
            <a:xfrm>
              <a:off x="882963" y="3075406"/>
              <a:ext cx="9610345" cy="3128102"/>
              <a:chOff x="884326" y="2837434"/>
              <a:chExt cx="10823042" cy="3522827"/>
            </a:xfrm>
          </p:grpSpPr>
          <p:sp>
            <p:nvSpPr>
              <p:cNvPr id="23" name="object 10">
                <a:extLst>
                  <a:ext uri="{FF2B5EF4-FFF2-40B4-BE49-F238E27FC236}">
                    <a16:creationId xmlns="" xmlns:a16="http://schemas.microsoft.com/office/drawing/2014/main" id="{2316CBE3-346B-4867-B5B3-5CACFF2B2739}"/>
                  </a:ext>
                </a:extLst>
              </p:cNvPr>
              <p:cNvSpPr/>
              <p:nvPr/>
            </p:nvSpPr>
            <p:spPr>
              <a:xfrm>
                <a:off x="1418844" y="3160776"/>
                <a:ext cx="10080498" cy="2646426"/>
              </a:xfrm>
              <a:prstGeom prst="rect">
                <a:avLst/>
              </a:prstGeom>
              <a:blipFill>
                <a:blip r:embed="rId3" cstate="print"/>
                <a:stretch>
                  <a:fillRect/>
                </a:stretch>
              </a:blipFill>
            </p:spPr>
            <p:txBody>
              <a:bodyPr wrap="square" lIns="0" tIns="0" rIns="0" bIns="0" rtlCol="0">
                <a:noAutofit/>
              </a:bodyPr>
              <a:lstStyle/>
              <a:p>
                <a:endParaRPr dirty="0">
                  <a:cs typeface="+mn-ea"/>
                  <a:sym typeface="+mn-lt"/>
                </a:endParaRPr>
              </a:p>
            </p:txBody>
          </p:sp>
          <p:sp>
            <p:nvSpPr>
              <p:cNvPr id="24" name="object 11">
                <a:extLst>
                  <a:ext uri="{FF2B5EF4-FFF2-40B4-BE49-F238E27FC236}">
                    <a16:creationId xmlns="" xmlns:a16="http://schemas.microsoft.com/office/drawing/2014/main" id="{2DF3FE77-2F9C-48C4-82E9-A729824A3627}"/>
                  </a:ext>
                </a:extLst>
              </p:cNvPr>
              <p:cNvSpPr/>
              <p:nvPr/>
            </p:nvSpPr>
            <p:spPr>
              <a:xfrm>
                <a:off x="1211580" y="2923032"/>
                <a:ext cx="0" cy="2883407"/>
              </a:xfrm>
              <a:custGeom>
                <a:avLst/>
                <a:gdLst/>
                <a:ahLst/>
                <a:cxnLst/>
                <a:rect l="l" t="t" r="r" b="b"/>
                <a:pathLst>
                  <a:path h="2883407">
                    <a:moveTo>
                      <a:pt x="0" y="2883407"/>
                    </a:moveTo>
                    <a:lnTo>
                      <a:pt x="0"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5" name="object 12">
                <a:extLst>
                  <a:ext uri="{FF2B5EF4-FFF2-40B4-BE49-F238E27FC236}">
                    <a16:creationId xmlns="" xmlns:a16="http://schemas.microsoft.com/office/drawing/2014/main" id="{0BAFD663-B50F-44A6-8CBE-7993E16250CC}"/>
                  </a:ext>
                </a:extLst>
              </p:cNvPr>
              <p:cNvSpPr/>
              <p:nvPr/>
            </p:nvSpPr>
            <p:spPr>
              <a:xfrm>
                <a:off x="1211580" y="5806440"/>
                <a:ext cx="10495788" cy="0"/>
              </a:xfrm>
              <a:custGeom>
                <a:avLst/>
                <a:gdLst/>
                <a:ahLst/>
                <a:cxnLst/>
                <a:rect l="l" t="t" r="r" b="b"/>
                <a:pathLst>
                  <a:path w="10495788">
                    <a:moveTo>
                      <a:pt x="0" y="0"/>
                    </a:moveTo>
                    <a:lnTo>
                      <a:pt x="10495788"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6" name="object 14">
                <a:extLst>
                  <a:ext uri="{FF2B5EF4-FFF2-40B4-BE49-F238E27FC236}">
                    <a16:creationId xmlns="" xmlns:a16="http://schemas.microsoft.com/office/drawing/2014/main" id="{B5EA995E-D5F8-4044-A12C-312212A77F3F}"/>
                  </a:ext>
                </a:extLst>
              </p:cNvPr>
              <p:cNvSpPr txBox="1"/>
              <p:nvPr/>
            </p:nvSpPr>
            <p:spPr>
              <a:xfrm>
                <a:off x="1452499" y="293166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11</a:t>
                </a:r>
                <a:endParaRPr sz="1000">
                  <a:cs typeface="+mn-ea"/>
                  <a:sym typeface="+mn-lt"/>
                </a:endParaRPr>
              </a:p>
            </p:txBody>
          </p:sp>
          <p:sp>
            <p:nvSpPr>
              <p:cNvPr id="27" name="object 15">
                <a:extLst>
                  <a:ext uri="{FF2B5EF4-FFF2-40B4-BE49-F238E27FC236}">
                    <a16:creationId xmlns="" xmlns:a16="http://schemas.microsoft.com/office/drawing/2014/main" id="{1977AD9F-79B2-42DD-932B-5DC81EBD2C45}"/>
                  </a:ext>
                </a:extLst>
              </p:cNvPr>
              <p:cNvSpPr txBox="1"/>
              <p:nvPr/>
            </p:nvSpPr>
            <p:spPr>
              <a:xfrm>
                <a:off x="2135251" y="322884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8" name="object 16">
                <a:extLst>
                  <a:ext uri="{FF2B5EF4-FFF2-40B4-BE49-F238E27FC236}">
                    <a16:creationId xmlns="" xmlns:a16="http://schemas.microsoft.com/office/drawing/2014/main" id="{B3A40B0E-84AF-4A64-960D-378B933E89BD}"/>
                  </a:ext>
                </a:extLst>
              </p:cNvPr>
              <p:cNvSpPr txBox="1"/>
              <p:nvPr/>
            </p:nvSpPr>
            <p:spPr>
              <a:xfrm>
                <a:off x="2873501" y="3231641"/>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9" name="object 17">
                <a:extLst>
                  <a:ext uri="{FF2B5EF4-FFF2-40B4-BE49-F238E27FC236}">
                    <a16:creationId xmlns="" xmlns:a16="http://schemas.microsoft.com/office/drawing/2014/main" id="{CBDC4B50-B838-4CCC-AD39-1EAE718EB029}"/>
                  </a:ext>
                </a:extLst>
              </p:cNvPr>
              <p:cNvSpPr txBox="1"/>
              <p:nvPr/>
            </p:nvSpPr>
            <p:spPr>
              <a:xfrm>
                <a:off x="3618357" y="370611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30" name="object 18">
                <a:extLst>
                  <a:ext uri="{FF2B5EF4-FFF2-40B4-BE49-F238E27FC236}">
                    <a16:creationId xmlns="" xmlns:a16="http://schemas.microsoft.com/office/drawing/2014/main" id="{0200EFE2-0303-4095-B615-03566D3E25ED}"/>
                  </a:ext>
                </a:extLst>
              </p:cNvPr>
              <p:cNvSpPr txBox="1"/>
              <p:nvPr/>
            </p:nvSpPr>
            <p:spPr>
              <a:xfrm>
                <a:off x="4269104" y="3946652"/>
                <a:ext cx="1530985" cy="62865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7</a:t>
                </a:r>
                <a:endParaRPr sz="1000" dirty="0">
                  <a:cs typeface="+mn-ea"/>
                  <a:sym typeface="+mn-lt"/>
                </a:endParaRPr>
              </a:p>
              <a:p>
                <a:pPr>
                  <a:lnSpc>
                    <a:spcPts val="650"/>
                  </a:lnSpc>
                  <a:spcBef>
                    <a:spcPts val="2"/>
                  </a:spcBef>
                </a:pPr>
                <a:endParaRPr sz="650" dirty="0">
                  <a:cs typeface="+mn-ea"/>
                  <a:sym typeface="+mn-lt"/>
                </a:endParaRPr>
              </a:p>
              <a:p>
                <a:pPr marL="103505" algn="ctr">
                  <a:lnSpc>
                    <a:spcPct val="100000"/>
                  </a:lnSpc>
                </a:pPr>
                <a:r>
                  <a:rPr sz="1000" spc="-10" dirty="0">
                    <a:solidFill>
                      <a:srgbClr val="404040"/>
                    </a:solidFill>
                    <a:cs typeface="+mn-ea"/>
                    <a:sym typeface="+mn-lt"/>
                  </a:rPr>
                  <a:t>6</a:t>
                </a:r>
                <a:endParaRPr sz="1000" dirty="0">
                  <a:cs typeface="+mn-ea"/>
                  <a:sym typeface="+mn-lt"/>
                </a:endParaRPr>
              </a:p>
              <a:p>
                <a:pPr>
                  <a:lnSpc>
                    <a:spcPts val="550"/>
                  </a:lnSpc>
                  <a:spcBef>
                    <a:spcPts val="45"/>
                  </a:spcBef>
                </a:pPr>
                <a:endParaRPr sz="550" dirty="0">
                  <a:cs typeface="+mn-ea"/>
                  <a:sym typeface="+mn-lt"/>
                </a:endParaRPr>
              </a:p>
              <a:p>
                <a:pPr marR="12700" algn="r">
                  <a:lnSpc>
                    <a:spcPct val="100000"/>
                  </a:lnSpc>
                </a:pPr>
                <a:r>
                  <a:rPr sz="1000" spc="-10" dirty="0">
                    <a:solidFill>
                      <a:srgbClr val="404040"/>
                    </a:solidFill>
                    <a:cs typeface="+mn-ea"/>
                    <a:sym typeface="+mn-lt"/>
                  </a:rPr>
                  <a:t>5</a:t>
                </a:r>
                <a:endParaRPr sz="1000" dirty="0">
                  <a:cs typeface="+mn-ea"/>
                  <a:sym typeface="+mn-lt"/>
                </a:endParaRPr>
              </a:p>
            </p:txBody>
          </p:sp>
          <p:sp>
            <p:nvSpPr>
              <p:cNvPr id="31" name="object 19">
                <a:extLst>
                  <a:ext uri="{FF2B5EF4-FFF2-40B4-BE49-F238E27FC236}">
                    <a16:creationId xmlns="" xmlns:a16="http://schemas.microsoft.com/office/drawing/2014/main" id="{9185779B-C036-429E-B9C6-15BC986E5E9F}"/>
                  </a:ext>
                </a:extLst>
              </p:cNvPr>
              <p:cNvSpPr txBox="1"/>
              <p:nvPr/>
            </p:nvSpPr>
            <p:spPr>
              <a:xfrm>
                <a:off x="6393941" y="466115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2" name="object 20">
                <a:extLst>
                  <a:ext uri="{FF2B5EF4-FFF2-40B4-BE49-F238E27FC236}">
                    <a16:creationId xmlns="" xmlns:a16="http://schemas.microsoft.com/office/drawing/2014/main" id="{BCDBCF5C-09C4-4833-B447-86CA1B124FF2}"/>
                  </a:ext>
                </a:extLst>
              </p:cNvPr>
              <p:cNvSpPr txBox="1"/>
              <p:nvPr/>
            </p:nvSpPr>
            <p:spPr>
              <a:xfrm>
                <a:off x="7086092"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3" name="object 21">
                <a:extLst>
                  <a:ext uri="{FF2B5EF4-FFF2-40B4-BE49-F238E27FC236}">
                    <a16:creationId xmlns="" xmlns:a16="http://schemas.microsoft.com/office/drawing/2014/main" id="{E6BA68A8-4217-4B9E-91FA-5D7D606ED179}"/>
                  </a:ext>
                </a:extLst>
              </p:cNvPr>
              <p:cNvSpPr txBox="1"/>
              <p:nvPr/>
            </p:nvSpPr>
            <p:spPr>
              <a:xfrm>
                <a:off x="7798689"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4" name="object 22">
                <a:extLst>
                  <a:ext uri="{FF2B5EF4-FFF2-40B4-BE49-F238E27FC236}">
                    <a16:creationId xmlns="" xmlns:a16="http://schemas.microsoft.com/office/drawing/2014/main" id="{E6EB544E-C907-44DE-8BB9-D2304F09B215}"/>
                  </a:ext>
                </a:extLst>
              </p:cNvPr>
              <p:cNvSpPr txBox="1"/>
              <p:nvPr/>
            </p:nvSpPr>
            <p:spPr>
              <a:xfrm>
                <a:off x="8498585"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5" name="object 23">
                <a:extLst>
                  <a:ext uri="{FF2B5EF4-FFF2-40B4-BE49-F238E27FC236}">
                    <a16:creationId xmlns="" xmlns:a16="http://schemas.microsoft.com/office/drawing/2014/main" id="{CDEF4399-156B-452D-9FC6-05D32AA3539E}"/>
                  </a:ext>
                </a:extLst>
              </p:cNvPr>
              <p:cNvSpPr txBox="1"/>
              <p:nvPr/>
            </p:nvSpPr>
            <p:spPr>
              <a:xfrm>
                <a:off x="9160256"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6" name="object 24">
                <a:extLst>
                  <a:ext uri="{FF2B5EF4-FFF2-40B4-BE49-F238E27FC236}">
                    <a16:creationId xmlns="" xmlns:a16="http://schemas.microsoft.com/office/drawing/2014/main" id="{331525B3-1DC9-4D50-AC7B-12AFE03D27DD}"/>
                  </a:ext>
                </a:extLst>
              </p:cNvPr>
              <p:cNvSpPr txBox="1"/>
              <p:nvPr/>
            </p:nvSpPr>
            <p:spPr>
              <a:xfrm>
                <a:off x="9910953"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7" name="object 25">
                <a:extLst>
                  <a:ext uri="{FF2B5EF4-FFF2-40B4-BE49-F238E27FC236}">
                    <a16:creationId xmlns="" xmlns:a16="http://schemas.microsoft.com/office/drawing/2014/main" id="{DB1118FC-1CB8-481D-8AF8-9B5121EEA238}"/>
                  </a:ext>
                </a:extLst>
              </p:cNvPr>
              <p:cNvSpPr txBox="1"/>
              <p:nvPr/>
            </p:nvSpPr>
            <p:spPr>
              <a:xfrm>
                <a:off x="10585450"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8" name="object 26">
                <a:extLst>
                  <a:ext uri="{FF2B5EF4-FFF2-40B4-BE49-F238E27FC236}">
                    <a16:creationId xmlns="" xmlns:a16="http://schemas.microsoft.com/office/drawing/2014/main" id="{15FFE789-EDA3-4DC6-8EAD-E21F7072D7CD}"/>
                  </a:ext>
                </a:extLst>
              </p:cNvPr>
              <p:cNvSpPr txBox="1"/>
              <p:nvPr/>
            </p:nvSpPr>
            <p:spPr>
              <a:xfrm>
                <a:off x="11329543" y="4938521"/>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9" name="object 27">
                <a:extLst>
                  <a:ext uri="{FF2B5EF4-FFF2-40B4-BE49-F238E27FC236}">
                    <a16:creationId xmlns="" xmlns:a16="http://schemas.microsoft.com/office/drawing/2014/main" id="{6D83AE0D-5176-496C-9918-F20A6845F8A5}"/>
                  </a:ext>
                </a:extLst>
              </p:cNvPr>
              <p:cNvSpPr txBox="1"/>
              <p:nvPr/>
            </p:nvSpPr>
            <p:spPr>
              <a:xfrm>
                <a:off x="959002" y="5720588"/>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0</a:t>
                </a:r>
                <a:endParaRPr sz="1000">
                  <a:cs typeface="+mn-ea"/>
                  <a:sym typeface="+mn-lt"/>
                </a:endParaRPr>
              </a:p>
            </p:txBody>
          </p:sp>
          <p:sp>
            <p:nvSpPr>
              <p:cNvPr id="40" name="object 28">
                <a:extLst>
                  <a:ext uri="{FF2B5EF4-FFF2-40B4-BE49-F238E27FC236}">
                    <a16:creationId xmlns="" xmlns:a16="http://schemas.microsoft.com/office/drawing/2014/main" id="{20E60260-B4BF-4283-ABF7-5CF45BB48447}"/>
                  </a:ext>
                </a:extLst>
              </p:cNvPr>
              <p:cNvSpPr txBox="1"/>
              <p:nvPr/>
            </p:nvSpPr>
            <p:spPr>
              <a:xfrm>
                <a:off x="959002" y="4759579"/>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41" name="object 29">
                <a:extLst>
                  <a:ext uri="{FF2B5EF4-FFF2-40B4-BE49-F238E27FC236}">
                    <a16:creationId xmlns="" xmlns:a16="http://schemas.microsoft.com/office/drawing/2014/main" id="{BD84577A-B894-4B97-97F7-4CEA394FC36E}"/>
                  </a:ext>
                </a:extLst>
              </p:cNvPr>
              <p:cNvSpPr txBox="1"/>
              <p:nvPr/>
            </p:nvSpPr>
            <p:spPr>
              <a:xfrm>
                <a:off x="959002" y="3798570"/>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42" name="object 30">
                <a:extLst>
                  <a:ext uri="{FF2B5EF4-FFF2-40B4-BE49-F238E27FC236}">
                    <a16:creationId xmlns="" xmlns:a16="http://schemas.microsoft.com/office/drawing/2014/main" id="{A624F665-C473-477F-BC30-41AE14EC2EEE}"/>
                  </a:ext>
                </a:extLst>
              </p:cNvPr>
              <p:cNvSpPr txBox="1"/>
              <p:nvPr/>
            </p:nvSpPr>
            <p:spPr>
              <a:xfrm>
                <a:off x="884326" y="2837434"/>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12</a:t>
                </a:r>
                <a:endParaRPr sz="1000">
                  <a:cs typeface="+mn-ea"/>
                  <a:sym typeface="+mn-lt"/>
                </a:endParaRPr>
              </a:p>
            </p:txBody>
          </p:sp>
          <p:sp>
            <p:nvSpPr>
              <p:cNvPr id="43" name="object 31">
                <a:extLst>
                  <a:ext uri="{FF2B5EF4-FFF2-40B4-BE49-F238E27FC236}">
                    <a16:creationId xmlns="" xmlns:a16="http://schemas.microsoft.com/office/drawing/2014/main" id="{41A213A2-4D9A-4F71-A03E-05478F1FE91C}"/>
                  </a:ext>
                </a:extLst>
              </p:cNvPr>
              <p:cNvSpPr txBox="1"/>
              <p:nvPr/>
            </p:nvSpPr>
            <p:spPr>
              <a:xfrm>
                <a:off x="1422272"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贵阳</a:t>
                </a:r>
                <a:endParaRPr sz="1000">
                  <a:cs typeface="+mn-ea"/>
                  <a:sym typeface="+mn-lt"/>
                </a:endParaRPr>
              </a:p>
            </p:txBody>
          </p:sp>
          <p:sp>
            <p:nvSpPr>
              <p:cNvPr id="44" name="object 32">
                <a:extLst>
                  <a:ext uri="{FF2B5EF4-FFF2-40B4-BE49-F238E27FC236}">
                    <a16:creationId xmlns="" xmlns:a16="http://schemas.microsoft.com/office/drawing/2014/main" id="{99177818-C6C5-42BB-B50E-BDFADB93E4E0}"/>
                  </a:ext>
                </a:extLst>
              </p:cNvPr>
              <p:cNvSpPr txBox="1"/>
              <p:nvPr/>
            </p:nvSpPr>
            <p:spPr>
              <a:xfrm>
                <a:off x="2122170"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广州</a:t>
                </a:r>
                <a:endParaRPr sz="1000">
                  <a:cs typeface="+mn-ea"/>
                  <a:sym typeface="+mn-lt"/>
                </a:endParaRPr>
              </a:p>
            </p:txBody>
          </p:sp>
          <p:sp>
            <p:nvSpPr>
              <p:cNvPr id="45" name="object 33">
                <a:extLst>
                  <a:ext uri="{FF2B5EF4-FFF2-40B4-BE49-F238E27FC236}">
                    <a16:creationId xmlns="" xmlns:a16="http://schemas.microsoft.com/office/drawing/2014/main" id="{AB702820-C732-46E2-A4E3-6CE56D1BC683}"/>
                  </a:ext>
                </a:extLst>
              </p:cNvPr>
              <p:cNvSpPr txBox="1"/>
              <p:nvPr/>
            </p:nvSpPr>
            <p:spPr>
              <a:xfrm>
                <a:off x="282193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杭州</a:t>
                </a:r>
                <a:endParaRPr sz="1000">
                  <a:cs typeface="+mn-ea"/>
                  <a:sym typeface="+mn-lt"/>
                </a:endParaRPr>
              </a:p>
            </p:txBody>
          </p:sp>
          <p:sp>
            <p:nvSpPr>
              <p:cNvPr id="46" name="object 34">
                <a:extLst>
                  <a:ext uri="{FF2B5EF4-FFF2-40B4-BE49-F238E27FC236}">
                    <a16:creationId xmlns="" xmlns:a16="http://schemas.microsoft.com/office/drawing/2014/main" id="{AC8E6C27-50E7-4465-A214-3F39863B8C10}"/>
                  </a:ext>
                </a:extLst>
              </p:cNvPr>
              <p:cNvSpPr txBox="1"/>
              <p:nvPr/>
            </p:nvSpPr>
            <p:spPr>
              <a:xfrm>
                <a:off x="352170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上海</a:t>
                </a:r>
                <a:endParaRPr sz="1000">
                  <a:cs typeface="+mn-ea"/>
                  <a:sym typeface="+mn-lt"/>
                </a:endParaRPr>
              </a:p>
            </p:txBody>
          </p:sp>
          <p:sp>
            <p:nvSpPr>
              <p:cNvPr id="47" name="object 35">
                <a:extLst>
                  <a:ext uri="{FF2B5EF4-FFF2-40B4-BE49-F238E27FC236}">
                    <a16:creationId xmlns="" xmlns:a16="http://schemas.microsoft.com/office/drawing/2014/main" id="{66E453A3-C346-4082-B25E-A080DF0B7F6C}"/>
                  </a:ext>
                </a:extLst>
              </p:cNvPr>
              <p:cNvSpPr txBox="1"/>
              <p:nvPr/>
            </p:nvSpPr>
            <p:spPr>
              <a:xfrm>
                <a:off x="422160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北京</a:t>
                </a:r>
                <a:endParaRPr sz="1000">
                  <a:cs typeface="+mn-ea"/>
                  <a:sym typeface="+mn-lt"/>
                </a:endParaRPr>
              </a:p>
            </p:txBody>
          </p:sp>
          <p:sp>
            <p:nvSpPr>
              <p:cNvPr id="48" name="object 36">
                <a:extLst>
                  <a:ext uri="{FF2B5EF4-FFF2-40B4-BE49-F238E27FC236}">
                    <a16:creationId xmlns="" xmlns:a16="http://schemas.microsoft.com/office/drawing/2014/main" id="{7038D2B8-9846-462A-94C3-983645063EF9}"/>
                  </a:ext>
                </a:extLst>
              </p:cNvPr>
              <p:cNvSpPr txBox="1"/>
              <p:nvPr/>
            </p:nvSpPr>
            <p:spPr>
              <a:xfrm>
                <a:off x="492137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天津</a:t>
                </a:r>
                <a:endParaRPr sz="1000">
                  <a:cs typeface="+mn-ea"/>
                  <a:sym typeface="+mn-lt"/>
                </a:endParaRPr>
              </a:p>
            </p:txBody>
          </p:sp>
          <p:sp>
            <p:nvSpPr>
              <p:cNvPr id="49" name="object 37">
                <a:extLst>
                  <a:ext uri="{FF2B5EF4-FFF2-40B4-BE49-F238E27FC236}">
                    <a16:creationId xmlns="" xmlns:a16="http://schemas.microsoft.com/office/drawing/2014/main" id="{77C316A7-AC1B-4420-961C-3658BCD209EF}"/>
                  </a:ext>
                </a:extLst>
              </p:cNvPr>
              <p:cNvSpPr txBox="1"/>
              <p:nvPr/>
            </p:nvSpPr>
            <p:spPr>
              <a:xfrm>
                <a:off x="5621273" y="5929985"/>
                <a:ext cx="978535" cy="165100"/>
              </a:xfrm>
              <a:prstGeom prst="rect">
                <a:avLst/>
              </a:prstGeom>
            </p:spPr>
            <p:txBody>
              <a:bodyPr vert="horz" wrap="square" lIns="0" tIns="0" rIns="0" bIns="0" rtlCol="0">
                <a:noAutofit/>
              </a:bodyPr>
              <a:lstStyle/>
              <a:p>
                <a:pPr marL="12700">
                  <a:lnSpc>
                    <a:spcPct val="100000"/>
                  </a:lnSpc>
                  <a:tabLst>
                    <a:tab pos="711835" algn="l"/>
                  </a:tabLst>
                </a:pPr>
                <a:r>
                  <a:rPr sz="1000" spc="-10" dirty="0">
                    <a:solidFill>
                      <a:srgbClr val="404040"/>
                    </a:solidFill>
                    <a:cs typeface="+mn-ea"/>
                    <a:sym typeface="+mn-lt"/>
                  </a:rPr>
                  <a:t>南京	重庆</a:t>
                </a:r>
                <a:endParaRPr sz="1000">
                  <a:cs typeface="+mn-ea"/>
                  <a:sym typeface="+mn-lt"/>
                </a:endParaRPr>
              </a:p>
            </p:txBody>
          </p:sp>
          <p:sp>
            <p:nvSpPr>
              <p:cNvPr id="50" name="object 38">
                <a:extLst>
                  <a:ext uri="{FF2B5EF4-FFF2-40B4-BE49-F238E27FC236}">
                    <a16:creationId xmlns="" xmlns:a16="http://schemas.microsoft.com/office/drawing/2014/main" id="{30AD7C59-D608-435B-A086-6D2B2F827794}"/>
                  </a:ext>
                </a:extLst>
              </p:cNvPr>
              <p:cNvSpPr txBox="1"/>
              <p:nvPr/>
            </p:nvSpPr>
            <p:spPr>
              <a:xfrm>
                <a:off x="7021194"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福州</a:t>
                </a:r>
                <a:endParaRPr sz="1000">
                  <a:cs typeface="+mn-ea"/>
                  <a:sym typeface="+mn-lt"/>
                </a:endParaRPr>
              </a:p>
            </p:txBody>
          </p:sp>
          <p:sp>
            <p:nvSpPr>
              <p:cNvPr id="51" name="object 39">
                <a:extLst>
                  <a:ext uri="{FF2B5EF4-FFF2-40B4-BE49-F238E27FC236}">
                    <a16:creationId xmlns="" xmlns:a16="http://schemas.microsoft.com/office/drawing/2014/main" id="{B65FAE7E-4826-4CEA-B344-39D7E916AEE1}"/>
                  </a:ext>
                </a:extLst>
              </p:cNvPr>
              <p:cNvSpPr txBox="1"/>
              <p:nvPr/>
            </p:nvSpPr>
            <p:spPr>
              <a:xfrm>
                <a:off x="7720965"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南宁</a:t>
                </a:r>
                <a:endParaRPr sz="1000">
                  <a:cs typeface="+mn-ea"/>
                  <a:sym typeface="+mn-lt"/>
                </a:endParaRPr>
              </a:p>
            </p:txBody>
          </p:sp>
          <p:sp>
            <p:nvSpPr>
              <p:cNvPr id="52" name="object 40">
                <a:extLst>
                  <a:ext uri="{FF2B5EF4-FFF2-40B4-BE49-F238E27FC236}">
                    <a16:creationId xmlns="" xmlns:a16="http://schemas.microsoft.com/office/drawing/2014/main" id="{8F208DC7-A85B-4D4B-8483-77C66F681FDB}"/>
                  </a:ext>
                </a:extLst>
              </p:cNvPr>
              <p:cNvSpPr txBox="1"/>
              <p:nvPr/>
            </p:nvSpPr>
            <p:spPr>
              <a:xfrm>
                <a:off x="842086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南昌</a:t>
                </a:r>
                <a:endParaRPr sz="1000">
                  <a:cs typeface="+mn-ea"/>
                  <a:sym typeface="+mn-lt"/>
                </a:endParaRPr>
              </a:p>
            </p:txBody>
          </p:sp>
          <p:sp>
            <p:nvSpPr>
              <p:cNvPr id="53" name="object 41">
                <a:extLst>
                  <a:ext uri="{FF2B5EF4-FFF2-40B4-BE49-F238E27FC236}">
                    <a16:creationId xmlns="" xmlns:a16="http://schemas.microsoft.com/office/drawing/2014/main" id="{7648F82A-9097-49D2-AA4D-7EEA330FED8E}"/>
                  </a:ext>
                </a:extLst>
              </p:cNvPr>
              <p:cNvSpPr txBox="1"/>
              <p:nvPr/>
            </p:nvSpPr>
            <p:spPr>
              <a:xfrm>
                <a:off x="912063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深圳</a:t>
                </a:r>
                <a:endParaRPr sz="1000">
                  <a:cs typeface="+mn-ea"/>
                  <a:sym typeface="+mn-lt"/>
                </a:endParaRPr>
              </a:p>
            </p:txBody>
          </p:sp>
          <p:sp>
            <p:nvSpPr>
              <p:cNvPr id="54" name="object 42">
                <a:extLst>
                  <a:ext uri="{FF2B5EF4-FFF2-40B4-BE49-F238E27FC236}">
                    <a16:creationId xmlns="" xmlns:a16="http://schemas.microsoft.com/office/drawing/2014/main" id="{EE2CD59B-7A0E-4EE4-A3AA-C257E4A0F96C}"/>
                  </a:ext>
                </a:extLst>
              </p:cNvPr>
              <p:cNvSpPr txBox="1"/>
              <p:nvPr/>
            </p:nvSpPr>
            <p:spPr>
              <a:xfrm>
                <a:off x="9757918" y="5929985"/>
                <a:ext cx="4051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石家庄</a:t>
                </a:r>
                <a:endParaRPr sz="1000">
                  <a:cs typeface="+mn-ea"/>
                  <a:sym typeface="+mn-lt"/>
                </a:endParaRPr>
              </a:p>
            </p:txBody>
          </p:sp>
          <p:sp>
            <p:nvSpPr>
              <p:cNvPr id="55" name="object 43">
                <a:extLst>
                  <a:ext uri="{FF2B5EF4-FFF2-40B4-BE49-F238E27FC236}">
                    <a16:creationId xmlns="" xmlns:a16="http://schemas.microsoft.com/office/drawing/2014/main" id="{0A3D724F-1E2A-45D6-AEFE-20B1BDD2E99D}"/>
                  </a:ext>
                </a:extLst>
              </p:cNvPr>
              <p:cNvSpPr txBox="1"/>
              <p:nvPr/>
            </p:nvSpPr>
            <p:spPr>
              <a:xfrm>
                <a:off x="1052029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沈阳</a:t>
                </a:r>
                <a:endParaRPr sz="1000">
                  <a:cs typeface="+mn-ea"/>
                  <a:sym typeface="+mn-lt"/>
                </a:endParaRPr>
              </a:p>
            </p:txBody>
          </p:sp>
          <p:sp>
            <p:nvSpPr>
              <p:cNvPr id="56" name="object 44">
                <a:extLst>
                  <a:ext uri="{FF2B5EF4-FFF2-40B4-BE49-F238E27FC236}">
                    <a16:creationId xmlns="" xmlns:a16="http://schemas.microsoft.com/office/drawing/2014/main" id="{73339BDD-5572-45CF-BA45-93EE99842FCD}"/>
                  </a:ext>
                </a:extLst>
              </p:cNvPr>
              <p:cNvSpPr txBox="1"/>
              <p:nvPr/>
            </p:nvSpPr>
            <p:spPr>
              <a:xfrm>
                <a:off x="1122006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济南</a:t>
                </a:r>
                <a:endParaRPr sz="1000">
                  <a:cs typeface="+mn-ea"/>
                  <a:sym typeface="+mn-lt"/>
                </a:endParaRPr>
              </a:p>
            </p:txBody>
          </p:sp>
          <p:sp>
            <p:nvSpPr>
              <p:cNvPr id="57" name="object 45">
                <a:extLst>
                  <a:ext uri="{FF2B5EF4-FFF2-40B4-BE49-F238E27FC236}">
                    <a16:creationId xmlns="" xmlns:a16="http://schemas.microsoft.com/office/drawing/2014/main" id="{8251E3B0-B053-4762-97CC-360AFCCE9A1F}"/>
                  </a:ext>
                </a:extLst>
              </p:cNvPr>
              <p:cNvSpPr/>
              <p:nvPr/>
            </p:nvSpPr>
            <p:spPr>
              <a:xfrm>
                <a:off x="5783579" y="6230111"/>
                <a:ext cx="81534" cy="83057"/>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sp>
            <p:nvSpPr>
              <p:cNvPr id="58" name="object 46">
                <a:extLst>
                  <a:ext uri="{FF2B5EF4-FFF2-40B4-BE49-F238E27FC236}">
                    <a16:creationId xmlns="" xmlns:a16="http://schemas.microsoft.com/office/drawing/2014/main" id="{0FAB930B-74C1-418D-891E-9E9D0F5A3AFF}"/>
                  </a:ext>
                </a:extLst>
              </p:cNvPr>
              <p:cNvSpPr txBox="1"/>
              <p:nvPr/>
            </p:nvSpPr>
            <p:spPr>
              <a:xfrm>
                <a:off x="5883655" y="6195161"/>
                <a:ext cx="116395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区块链扶持政策数量</a:t>
                </a:r>
                <a:endParaRPr sz="1000">
                  <a:cs typeface="+mn-ea"/>
                  <a:sym typeface="+mn-lt"/>
                </a:endParaRPr>
              </a:p>
            </p:txBody>
          </p:sp>
        </p:grpSp>
        <p:sp>
          <p:nvSpPr>
            <p:cNvPr id="3" name="矩形 2">
              <a:extLst>
                <a:ext uri="{FF2B5EF4-FFF2-40B4-BE49-F238E27FC236}">
                  <a16:creationId xmlns="" xmlns:a16="http://schemas.microsoft.com/office/drawing/2014/main" id="{301695F6-594E-40B2-8B5B-50035C184483}"/>
                </a:ext>
              </a:extLst>
            </p:cNvPr>
            <p:cNvSpPr/>
            <p:nvPr/>
          </p:nvSpPr>
          <p:spPr>
            <a:xfrm>
              <a:off x="5247926" y="4014720"/>
              <a:ext cx="6096000" cy="307777"/>
            </a:xfrm>
            <a:prstGeom prst="rect">
              <a:avLst/>
            </a:prstGeom>
          </p:spPr>
          <p:txBody>
            <a:bodyPr>
              <a:spAutoFit/>
            </a:bodyPr>
            <a:lstStyle/>
            <a:p>
              <a:pPr marL="12700">
                <a:lnSpc>
                  <a:spcPct val="100000"/>
                </a:lnSpc>
              </a:pPr>
              <a:r>
                <a:rPr lang="zh-CN" altLang="en-US" sz="1400" dirty="0">
                  <a:solidFill>
                    <a:srgbClr val="404040"/>
                  </a:solidFill>
                  <a:cs typeface="+mn-ea"/>
                  <a:sym typeface="+mn-lt"/>
                </a:rPr>
                <a:t>亿欧智库：截至</a:t>
              </a:r>
              <a:r>
                <a:rPr lang="en-US" altLang="zh-CN" sz="1400" dirty="0">
                  <a:solidFill>
                    <a:srgbClr val="404040"/>
                  </a:solidFill>
                  <a:cs typeface="+mn-ea"/>
                  <a:sym typeface="+mn-lt"/>
                </a:rPr>
                <a:t>2</a:t>
              </a:r>
              <a:r>
                <a:rPr lang="en-US" altLang="zh-CN" sz="1400" spc="-10" dirty="0">
                  <a:solidFill>
                    <a:srgbClr val="404040"/>
                  </a:solidFill>
                  <a:cs typeface="+mn-ea"/>
                  <a:sym typeface="+mn-lt"/>
                </a:rPr>
                <a:t>0</a:t>
              </a:r>
              <a:r>
                <a:rPr lang="en-US" altLang="zh-CN" sz="1400" dirty="0">
                  <a:solidFill>
                    <a:srgbClr val="404040"/>
                  </a:solidFill>
                  <a:cs typeface="+mn-ea"/>
                  <a:sym typeface="+mn-lt"/>
                </a:rPr>
                <a:t>1</a:t>
              </a:r>
              <a:r>
                <a:rPr lang="en-US" altLang="zh-CN" sz="1400" spc="-5" dirty="0">
                  <a:solidFill>
                    <a:srgbClr val="404040"/>
                  </a:solidFill>
                  <a:cs typeface="+mn-ea"/>
                  <a:sym typeface="+mn-lt"/>
                </a:rPr>
                <a:t>8</a:t>
              </a:r>
              <a:r>
                <a:rPr lang="zh-CN" altLang="en-US" sz="1400" dirty="0">
                  <a:solidFill>
                    <a:srgbClr val="404040"/>
                  </a:solidFill>
                  <a:cs typeface="+mn-ea"/>
                  <a:sym typeface="+mn-lt"/>
                </a:rPr>
                <a:t>年</a:t>
              </a:r>
              <a:r>
                <a:rPr lang="en-US" altLang="zh-CN" sz="1400" spc="-10" dirty="0">
                  <a:solidFill>
                    <a:srgbClr val="404040"/>
                  </a:solidFill>
                  <a:cs typeface="+mn-ea"/>
                  <a:sym typeface="+mn-lt"/>
                </a:rPr>
                <a:t>9</a:t>
              </a:r>
              <a:r>
                <a:rPr lang="zh-CN" altLang="en-US" sz="1400" dirty="0">
                  <a:solidFill>
                    <a:srgbClr val="404040"/>
                  </a:solidFill>
                  <a:cs typeface="+mn-ea"/>
                  <a:sym typeface="+mn-lt"/>
                </a:rPr>
                <a:t>月底</a:t>
              </a:r>
              <a:r>
                <a:rPr lang="zh-CN" altLang="en-US" sz="1400" spc="-10" dirty="0">
                  <a:solidFill>
                    <a:srgbClr val="404040"/>
                  </a:solidFill>
                  <a:cs typeface="+mn-ea"/>
                  <a:sym typeface="+mn-lt"/>
                </a:rPr>
                <a:t>区</a:t>
              </a:r>
              <a:r>
                <a:rPr lang="zh-CN" altLang="en-US" sz="1400" dirty="0">
                  <a:solidFill>
                    <a:srgbClr val="404040"/>
                  </a:solidFill>
                  <a:cs typeface="+mn-ea"/>
                  <a:sym typeface="+mn-lt"/>
                </a:rPr>
                <a:t>块链</a:t>
              </a:r>
              <a:r>
                <a:rPr lang="zh-CN" altLang="en-US" sz="1400" spc="-10" dirty="0">
                  <a:solidFill>
                    <a:srgbClr val="404040"/>
                  </a:solidFill>
                  <a:cs typeface="+mn-ea"/>
                  <a:sym typeface="+mn-lt"/>
                </a:rPr>
                <a:t>扶</a:t>
              </a:r>
              <a:r>
                <a:rPr lang="zh-CN" altLang="en-US" sz="1400" dirty="0">
                  <a:solidFill>
                    <a:srgbClr val="404040"/>
                  </a:solidFill>
                  <a:cs typeface="+mn-ea"/>
                  <a:sym typeface="+mn-lt"/>
                </a:rPr>
                <a:t>持政</a:t>
              </a:r>
              <a:r>
                <a:rPr lang="zh-CN" altLang="en-US" sz="1400" spc="-10" dirty="0">
                  <a:solidFill>
                    <a:srgbClr val="404040"/>
                  </a:solidFill>
                  <a:cs typeface="+mn-ea"/>
                  <a:sym typeface="+mn-lt"/>
                </a:rPr>
                <a:t>策</a:t>
              </a:r>
              <a:r>
                <a:rPr lang="zh-CN" altLang="en-US" sz="1400" dirty="0">
                  <a:solidFill>
                    <a:srgbClr val="404040"/>
                  </a:solidFill>
                  <a:cs typeface="+mn-ea"/>
                  <a:sym typeface="+mn-lt"/>
                </a:rPr>
                <a:t>数</a:t>
              </a:r>
              <a:r>
                <a:rPr lang="zh-CN" altLang="en-US" sz="1400" spc="-15" dirty="0">
                  <a:solidFill>
                    <a:srgbClr val="404040"/>
                  </a:solidFill>
                  <a:cs typeface="+mn-ea"/>
                  <a:sym typeface="+mn-lt"/>
                </a:rPr>
                <a:t>量</a:t>
              </a:r>
              <a:r>
                <a:rPr lang="en-US" altLang="zh-CN" sz="1400" spc="-75" dirty="0">
                  <a:solidFill>
                    <a:srgbClr val="404040"/>
                  </a:solidFill>
                  <a:cs typeface="+mn-ea"/>
                  <a:sym typeface="+mn-lt"/>
                </a:rPr>
                <a:t>T</a:t>
              </a:r>
              <a:r>
                <a:rPr lang="en-US" altLang="zh-CN" sz="1400" spc="-5" dirty="0">
                  <a:solidFill>
                    <a:srgbClr val="404040"/>
                  </a:solidFill>
                  <a:cs typeface="+mn-ea"/>
                  <a:sym typeface="+mn-lt"/>
                </a:rPr>
                <a:t>O</a:t>
              </a:r>
              <a:r>
                <a:rPr lang="en-US" altLang="zh-CN" sz="1400" spc="-10" dirty="0">
                  <a:solidFill>
                    <a:srgbClr val="404040"/>
                  </a:solidFill>
                  <a:cs typeface="+mn-ea"/>
                  <a:sym typeface="+mn-lt"/>
                </a:rPr>
                <a:t>P</a:t>
              </a:r>
              <a:r>
                <a:rPr lang="en-US" altLang="zh-CN" sz="1400" dirty="0">
                  <a:solidFill>
                    <a:srgbClr val="404040"/>
                  </a:solidFill>
                  <a:cs typeface="+mn-ea"/>
                  <a:sym typeface="+mn-lt"/>
                </a:rPr>
                <a:t>1</a:t>
              </a:r>
              <a:r>
                <a:rPr lang="en-US" altLang="zh-CN" sz="1400" spc="-5" dirty="0">
                  <a:solidFill>
                    <a:srgbClr val="404040"/>
                  </a:solidFill>
                  <a:cs typeface="+mn-ea"/>
                  <a:sym typeface="+mn-lt"/>
                </a:rPr>
                <a:t>5</a:t>
              </a:r>
              <a:r>
                <a:rPr lang="zh-CN" altLang="en-US" sz="1400" dirty="0">
                  <a:solidFill>
                    <a:srgbClr val="404040"/>
                  </a:solidFill>
                  <a:cs typeface="+mn-ea"/>
                  <a:sym typeface="+mn-lt"/>
                </a:rPr>
                <a:t>城市</a:t>
              </a:r>
              <a:endParaRPr lang="zh-CN" altLang="en-US" sz="1400" dirty="0">
                <a:cs typeface="+mn-ea"/>
                <a:sym typeface="+mn-lt"/>
              </a:endParaRPr>
            </a:p>
          </p:txBody>
        </p:sp>
      </p:grpSp>
    </p:spTree>
    <p:extLst>
      <p:ext uri="{BB962C8B-B14F-4D97-AF65-F5344CB8AC3E}">
        <p14:creationId xmlns:p14="http://schemas.microsoft.com/office/powerpoint/2010/main" val="170928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latin typeface="+mn-lt"/>
                <a:ea typeface="+mn-ea"/>
                <a:cs typeface="+mn-ea"/>
                <a:sym typeface="+mn-lt"/>
              </a:rPr>
              <a:t>国家政策分析 </a:t>
            </a:r>
            <a:r>
              <a:rPr lang="en-US" altLang="zh-CN" dirty="0">
                <a:latin typeface="+mn-lt"/>
                <a:ea typeface="+mn-ea"/>
                <a:cs typeface="+mn-ea"/>
                <a:sym typeface="+mn-lt"/>
              </a:rPr>
              <a:t>– </a:t>
            </a:r>
            <a:r>
              <a:rPr lang="zh-CN" altLang="en-US" dirty="0">
                <a:latin typeface="+mn-lt"/>
                <a:ea typeface="+mn-ea"/>
                <a:cs typeface="+mn-ea"/>
                <a:sym typeface="+mn-lt"/>
              </a:rPr>
              <a:t>数字货币</a:t>
            </a:r>
            <a:r>
              <a:rPr lang="zh-CN" altLang="en-US" dirty="0" smtClean="0">
                <a:latin typeface="+mn-lt"/>
                <a:ea typeface="+mn-ea"/>
                <a:cs typeface="+mn-ea"/>
                <a:sym typeface="+mn-lt"/>
              </a:rPr>
              <a:t>监管</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a:xfrm>
            <a:off x="8427719" y="6331903"/>
            <a:ext cx="2909888" cy="206381"/>
          </a:xfrm>
        </p:spPr>
        <p:txBody>
          <a:bodyPr/>
          <a:lstStyle/>
          <a:p>
            <a:fld id="{5DD3DB80-B894-403A-B48E-6FDC1A72010E}" type="slidenum">
              <a:rPr lang="zh-CN" altLang="en-US" smtClean="0">
                <a:cs typeface="+mn-ea"/>
                <a:sym typeface="+mn-lt"/>
              </a:rPr>
              <a:pPr/>
              <a:t>7</a:t>
            </a:fld>
            <a:endParaRPr lang="zh-CN" altLang="en-US">
              <a:cs typeface="+mn-ea"/>
              <a:sym typeface="+mn-lt"/>
            </a:endParaRPr>
          </a:p>
        </p:txBody>
      </p:sp>
      <p:sp>
        <p:nvSpPr>
          <p:cNvPr id="7" name="object 9">
            <a:extLst>
              <a:ext uri="{FF2B5EF4-FFF2-40B4-BE49-F238E27FC236}">
                <a16:creationId xmlns="" xmlns:a16="http://schemas.microsoft.com/office/drawing/2014/main" id="{E0FC666C-4452-4F4B-8906-2A9B569CB477}"/>
              </a:ext>
            </a:extLst>
          </p:cNvPr>
          <p:cNvSpPr/>
          <p:nvPr/>
        </p:nvSpPr>
        <p:spPr>
          <a:xfrm>
            <a:off x="501396" y="4404360"/>
            <a:ext cx="10846308" cy="210312"/>
          </a:xfrm>
          <a:custGeom>
            <a:avLst/>
            <a:gdLst/>
            <a:ahLst/>
            <a:cxnLst/>
            <a:rect l="l" t="t" r="r" b="b"/>
            <a:pathLst>
              <a:path w="10846308" h="210312">
                <a:moveTo>
                  <a:pt x="10741152" y="0"/>
                </a:moveTo>
                <a:lnTo>
                  <a:pt x="94725" y="511"/>
                </a:lnTo>
                <a:lnTo>
                  <a:pt x="54417" y="13035"/>
                </a:lnTo>
                <a:lnTo>
                  <a:pt x="22942" y="39600"/>
                </a:lnTo>
                <a:lnTo>
                  <a:pt x="3940" y="76553"/>
                </a:lnTo>
                <a:lnTo>
                  <a:pt x="0" y="105155"/>
                </a:lnTo>
                <a:lnTo>
                  <a:pt x="510" y="115580"/>
                </a:lnTo>
                <a:lnTo>
                  <a:pt x="13028" y="155877"/>
                </a:lnTo>
                <a:lnTo>
                  <a:pt x="39584" y="187357"/>
                </a:lnTo>
                <a:lnTo>
                  <a:pt x="76539" y="206368"/>
                </a:lnTo>
                <a:lnTo>
                  <a:pt x="105155" y="210311"/>
                </a:lnTo>
                <a:lnTo>
                  <a:pt x="10751576" y="209800"/>
                </a:lnTo>
                <a:lnTo>
                  <a:pt x="10791873" y="197276"/>
                </a:lnTo>
                <a:lnTo>
                  <a:pt x="10823353" y="170711"/>
                </a:lnTo>
                <a:lnTo>
                  <a:pt x="10842364" y="133758"/>
                </a:lnTo>
                <a:lnTo>
                  <a:pt x="10846308" y="105155"/>
                </a:lnTo>
                <a:lnTo>
                  <a:pt x="10845796" y="94731"/>
                </a:lnTo>
                <a:lnTo>
                  <a:pt x="10833272" y="54434"/>
                </a:lnTo>
                <a:lnTo>
                  <a:pt x="10806707" y="22954"/>
                </a:lnTo>
                <a:lnTo>
                  <a:pt x="10769754" y="3943"/>
                </a:lnTo>
                <a:lnTo>
                  <a:pt x="10741152" y="0"/>
                </a:lnTo>
                <a:close/>
              </a:path>
            </a:pathLst>
          </a:custGeom>
          <a:solidFill>
            <a:srgbClr val="BABABA"/>
          </a:solidFill>
        </p:spPr>
        <p:txBody>
          <a:bodyPr wrap="square" lIns="0" tIns="0" rIns="0" bIns="0" rtlCol="0">
            <a:noAutofit/>
          </a:bodyPr>
          <a:lstStyle/>
          <a:p>
            <a:endParaRPr>
              <a:cs typeface="+mn-ea"/>
              <a:sym typeface="+mn-lt"/>
            </a:endParaRPr>
          </a:p>
        </p:txBody>
      </p:sp>
      <p:grpSp>
        <p:nvGrpSpPr>
          <p:cNvPr id="60" name="组合 59">
            <a:extLst>
              <a:ext uri="{FF2B5EF4-FFF2-40B4-BE49-F238E27FC236}">
                <a16:creationId xmlns="" xmlns:a16="http://schemas.microsoft.com/office/drawing/2014/main" id="{D3399406-21EC-40A2-93CE-002505DCA9AB}"/>
              </a:ext>
            </a:extLst>
          </p:cNvPr>
          <p:cNvGrpSpPr/>
          <p:nvPr/>
        </p:nvGrpSpPr>
        <p:grpSpPr>
          <a:xfrm>
            <a:off x="4159377" y="4320076"/>
            <a:ext cx="3507486" cy="1958168"/>
            <a:chOff x="7103364" y="4228636"/>
            <a:chExt cx="3507486" cy="1958168"/>
          </a:xfrm>
        </p:grpSpPr>
        <p:sp>
          <p:nvSpPr>
            <p:cNvPr id="29" name="object 31">
              <a:extLst>
                <a:ext uri="{FF2B5EF4-FFF2-40B4-BE49-F238E27FC236}">
                  <a16:creationId xmlns="" xmlns:a16="http://schemas.microsoft.com/office/drawing/2014/main" id="{35B882C8-113E-458C-91E9-7C726C3442C9}"/>
                </a:ext>
              </a:extLst>
            </p:cNvPr>
            <p:cNvSpPr/>
            <p:nvPr/>
          </p:nvSpPr>
          <p:spPr>
            <a:xfrm>
              <a:off x="71033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30" name="object 32">
              <a:extLst>
                <a:ext uri="{FF2B5EF4-FFF2-40B4-BE49-F238E27FC236}">
                  <a16:creationId xmlns="" xmlns:a16="http://schemas.microsoft.com/office/drawing/2014/main" id="{C78A16B6-5BD9-42FB-BCBE-EC85AB06FA62}"/>
                </a:ext>
              </a:extLst>
            </p:cNvPr>
            <p:cNvSpPr txBox="1"/>
            <p:nvPr/>
          </p:nvSpPr>
          <p:spPr>
            <a:xfrm>
              <a:off x="7277861"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8</a:t>
              </a:r>
              <a:endParaRPr sz="1450" dirty="0">
                <a:cs typeface="+mn-ea"/>
                <a:sym typeface="+mn-lt"/>
              </a:endParaRPr>
            </a:p>
          </p:txBody>
        </p:sp>
        <p:sp>
          <p:nvSpPr>
            <p:cNvPr id="31" name="object 33">
              <a:extLst>
                <a:ext uri="{FF2B5EF4-FFF2-40B4-BE49-F238E27FC236}">
                  <a16:creationId xmlns="" xmlns:a16="http://schemas.microsoft.com/office/drawing/2014/main" id="{596A2C7B-2775-4B4E-81E3-21E78C1EA3B3}"/>
                </a:ext>
              </a:extLst>
            </p:cNvPr>
            <p:cNvSpPr/>
            <p:nvPr/>
          </p:nvSpPr>
          <p:spPr>
            <a:xfrm>
              <a:off x="7103364" y="4700015"/>
              <a:ext cx="972311" cy="1048511"/>
            </a:xfrm>
            <a:custGeom>
              <a:avLst/>
              <a:gdLst/>
              <a:ahLst/>
              <a:cxnLst/>
              <a:rect l="l" t="t" r="r" b="b"/>
              <a:pathLst>
                <a:path w="972311" h="1048512">
                  <a:moveTo>
                    <a:pt x="972311" y="233171"/>
                  </a:moveTo>
                  <a:lnTo>
                    <a:pt x="0" y="233171"/>
                  </a:lnTo>
                  <a:lnTo>
                    <a:pt x="0" y="1048511"/>
                  </a:lnTo>
                  <a:lnTo>
                    <a:pt x="972311" y="1048511"/>
                  </a:lnTo>
                  <a:lnTo>
                    <a:pt x="972311" y="233171"/>
                  </a:lnTo>
                  <a:close/>
                </a:path>
                <a:path w="972311" h="1048512">
                  <a:moveTo>
                    <a:pt x="390778" y="0"/>
                  </a:moveTo>
                  <a:lnTo>
                    <a:pt x="162051" y="233171"/>
                  </a:lnTo>
                  <a:lnTo>
                    <a:pt x="405129"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32" name="object 34">
              <a:extLst>
                <a:ext uri="{FF2B5EF4-FFF2-40B4-BE49-F238E27FC236}">
                  <a16:creationId xmlns="" xmlns:a16="http://schemas.microsoft.com/office/drawing/2014/main" id="{109FAF6C-CAA9-471B-A839-C42AEDCEDF5A}"/>
                </a:ext>
              </a:extLst>
            </p:cNvPr>
            <p:cNvSpPr/>
            <p:nvPr/>
          </p:nvSpPr>
          <p:spPr>
            <a:xfrm>
              <a:off x="7607045"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33" name="object 35">
              <a:extLst>
                <a:ext uri="{FF2B5EF4-FFF2-40B4-BE49-F238E27FC236}">
                  <a16:creationId xmlns="" xmlns:a16="http://schemas.microsoft.com/office/drawing/2014/main" id="{F4DE9F7C-910C-4E80-8154-CC165CEB34FF}"/>
                </a:ext>
              </a:extLst>
            </p:cNvPr>
            <p:cNvSpPr/>
            <p:nvPr/>
          </p:nvSpPr>
          <p:spPr>
            <a:xfrm>
              <a:off x="7607045"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7">
              <a:solidFill>
                <a:srgbClr val="1D9ED2"/>
              </a:solidFill>
            </a:ln>
          </p:spPr>
          <p:txBody>
            <a:bodyPr wrap="square" lIns="0" tIns="0" rIns="0" bIns="0" rtlCol="0">
              <a:noAutofit/>
            </a:bodyPr>
            <a:lstStyle/>
            <a:p>
              <a:endParaRPr>
                <a:cs typeface="+mn-ea"/>
                <a:sym typeface="+mn-lt"/>
              </a:endParaRPr>
            </a:p>
          </p:txBody>
        </p:sp>
        <p:sp>
          <p:nvSpPr>
            <p:cNvPr id="40" name="object 42">
              <a:extLst>
                <a:ext uri="{FF2B5EF4-FFF2-40B4-BE49-F238E27FC236}">
                  <a16:creationId xmlns="" xmlns:a16="http://schemas.microsoft.com/office/drawing/2014/main" id="{2B0937FE-E34A-48D4-A1F1-2D2585928B9C}"/>
                </a:ext>
              </a:extLst>
            </p:cNvPr>
            <p:cNvSpPr/>
            <p:nvPr/>
          </p:nvSpPr>
          <p:spPr>
            <a:xfrm>
              <a:off x="7357871" y="5100828"/>
              <a:ext cx="464820" cy="467868"/>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sp>
          <p:nvSpPr>
            <p:cNvPr id="45" name="object 47">
              <a:extLst>
                <a:ext uri="{FF2B5EF4-FFF2-40B4-BE49-F238E27FC236}">
                  <a16:creationId xmlns="" xmlns:a16="http://schemas.microsoft.com/office/drawing/2014/main" id="{DD619ACB-78E1-482A-8361-C848458A19CD}"/>
                </a:ext>
              </a:extLst>
            </p:cNvPr>
            <p:cNvSpPr txBox="1"/>
            <p:nvPr/>
          </p:nvSpPr>
          <p:spPr>
            <a:xfrm>
              <a:off x="8147050" y="4944109"/>
              <a:ext cx="2463800" cy="1242695"/>
            </a:xfrm>
            <a:prstGeom prst="rect">
              <a:avLst/>
            </a:prstGeom>
          </p:spPr>
          <p:txBody>
            <a:bodyPr vert="horz" wrap="square" lIns="0" tIns="0" rIns="0" bIns="0" rtlCol="0">
              <a:noAutofit/>
            </a:bodyPr>
            <a:lstStyle/>
            <a:p>
              <a:pPr marL="76200" marR="71120" indent="0" algn="ctr">
                <a:lnSpc>
                  <a:spcPct val="100000"/>
                </a:lnSpc>
              </a:pPr>
              <a:r>
                <a:rPr sz="1400" b="1" dirty="0">
                  <a:cs typeface="+mn-ea"/>
                  <a:sym typeface="+mn-lt"/>
                </a:rPr>
                <a:t>《</a:t>
              </a:r>
              <a:r>
                <a:rPr sz="1400" b="1" spc="145" dirty="0">
                  <a:cs typeface="+mn-ea"/>
                  <a:sym typeface="+mn-lt"/>
                </a:rPr>
                <a:t>关于防范以“虚拟币</a:t>
              </a:r>
              <a:r>
                <a:rPr sz="1400" b="1" spc="60" dirty="0">
                  <a:cs typeface="+mn-ea"/>
                  <a:sym typeface="+mn-lt"/>
                </a:rPr>
                <a:t>”</a:t>
              </a:r>
              <a:r>
                <a:rPr sz="1400" b="1" spc="355" dirty="0">
                  <a:cs typeface="+mn-ea"/>
                  <a:sym typeface="+mn-lt"/>
                </a:rPr>
                <a:t>“区</a:t>
              </a:r>
              <a:r>
                <a:rPr sz="1400" b="1" spc="140" dirty="0">
                  <a:cs typeface="+mn-ea"/>
                  <a:sym typeface="+mn-lt"/>
                </a:rPr>
                <a:t> </a:t>
              </a:r>
              <a:r>
                <a:rPr sz="1400" b="1" spc="65" dirty="0">
                  <a:cs typeface="+mn-ea"/>
                  <a:sym typeface="+mn-lt"/>
                </a:rPr>
                <a:t>块链”名义进行非法集</a:t>
              </a:r>
              <a:r>
                <a:rPr sz="1400" b="1" spc="55" dirty="0">
                  <a:cs typeface="+mn-ea"/>
                  <a:sym typeface="+mn-lt"/>
                </a:rPr>
                <a:t>资</a:t>
              </a:r>
              <a:r>
                <a:rPr sz="1400" b="1" spc="0" dirty="0">
                  <a:cs typeface="+mn-ea"/>
                  <a:sym typeface="+mn-lt"/>
                </a:rPr>
                <a:t>的风 </a:t>
              </a:r>
              <a:r>
                <a:rPr sz="1400" b="1" spc="-5" dirty="0" err="1">
                  <a:cs typeface="+mn-ea"/>
                  <a:sym typeface="+mn-lt"/>
                </a:rPr>
                <a:t>险提示</a:t>
              </a:r>
              <a:r>
                <a:rPr sz="1400" b="1" spc="0" dirty="0">
                  <a:cs typeface="+mn-ea"/>
                  <a:sym typeface="+mn-lt"/>
                </a:rPr>
                <a:t>》</a:t>
              </a:r>
              <a:endParaRPr sz="1400" dirty="0">
                <a:cs typeface="+mn-ea"/>
                <a:sym typeface="+mn-lt"/>
              </a:endParaRPr>
            </a:p>
          </p:txBody>
        </p:sp>
      </p:grpSp>
      <p:grpSp>
        <p:nvGrpSpPr>
          <p:cNvPr id="58" name="组合 57">
            <a:extLst>
              <a:ext uri="{FF2B5EF4-FFF2-40B4-BE49-F238E27FC236}">
                <a16:creationId xmlns="" xmlns:a16="http://schemas.microsoft.com/office/drawing/2014/main" id="{6A09AF60-1944-4554-BEAB-D3D67FDDA531}"/>
              </a:ext>
            </a:extLst>
          </p:cNvPr>
          <p:cNvGrpSpPr/>
          <p:nvPr/>
        </p:nvGrpSpPr>
        <p:grpSpPr>
          <a:xfrm>
            <a:off x="882777" y="4320076"/>
            <a:ext cx="3231261" cy="1972773"/>
            <a:chOff x="3826764" y="4228636"/>
            <a:chExt cx="3231261" cy="1972773"/>
          </a:xfrm>
        </p:grpSpPr>
        <p:sp>
          <p:nvSpPr>
            <p:cNvPr id="19" name="object 21">
              <a:extLst>
                <a:ext uri="{FF2B5EF4-FFF2-40B4-BE49-F238E27FC236}">
                  <a16:creationId xmlns="" xmlns:a16="http://schemas.microsoft.com/office/drawing/2014/main" id="{41B39DED-44BD-426C-BACA-F322FC864F7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20" name="object 22">
              <a:extLst>
                <a:ext uri="{FF2B5EF4-FFF2-40B4-BE49-F238E27FC236}">
                  <a16:creationId xmlns="" xmlns:a16="http://schemas.microsoft.com/office/drawing/2014/main" id="{B9F56CFC-BD5D-4047-BFA6-36A19AA0F4F7}"/>
                </a:ext>
              </a:extLst>
            </p:cNvPr>
            <p:cNvSpPr txBox="1"/>
            <p:nvPr/>
          </p:nvSpPr>
          <p:spPr>
            <a:xfrm>
              <a:off x="4000880"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a:cs typeface="+mn-ea"/>
                <a:sym typeface="+mn-lt"/>
              </a:endParaRPr>
            </a:p>
          </p:txBody>
        </p:sp>
        <p:sp>
          <p:nvSpPr>
            <p:cNvPr id="21" name="object 23">
              <a:extLst>
                <a:ext uri="{FF2B5EF4-FFF2-40B4-BE49-F238E27FC236}">
                  <a16:creationId xmlns="" xmlns:a16="http://schemas.microsoft.com/office/drawing/2014/main" id="{47E97310-A6D8-4320-9A06-248C10F8C36B}"/>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22" name="object 24">
              <a:extLst>
                <a:ext uri="{FF2B5EF4-FFF2-40B4-BE49-F238E27FC236}">
                  <a16:creationId xmlns="" xmlns:a16="http://schemas.microsoft.com/office/drawing/2014/main" id="{B1C46722-CFF0-4174-A358-2E83F6150E0E}"/>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23" name="object 25">
              <a:extLst>
                <a:ext uri="{FF2B5EF4-FFF2-40B4-BE49-F238E27FC236}">
                  <a16:creationId xmlns="" xmlns:a16="http://schemas.microsoft.com/office/drawing/2014/main" id="{80F3DE02-1D2F-4B41-83FD-F90516D83B00}"/>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39" name="object 41">
              <a:extLst>
                <a:ext uri="{FF2B5EF4-FFF2-40B4-BE49-F238E27FC236}">
                  <a16:creationId xmlns="" xmlns:a16="http://schemas.microsoft.com/office/drawing/2014/main" id="{1A0CEB7C-68AA-46E3-8136-13ECCB90A276}"/>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46" name="object 48">
              <a:extLst>
                <a:ext uri="{FF2B5EF4-FFF2-40B4-BE49-F238E27FC236}">
                  <a16:creationId xmlns="" xmlns:a16="http://schemas.microsoft.com/office/drawing/2014/main" id="{8C001601-0219-4EAA-82EE-AC1251DC7577}"/>
                </a:ext>
              </a:extLst>
            </p:cNvPr>
            <p:cNvSpPr txBox="1"/>
            <p:nvPr/>
          </p:nvSpPr>
          <p:spPr>
            <a:xfrm>
              <a:off x="4893945" y="4944109"/>
              <a:ext cx="2164080" cy="1257300"/>
            </a:xfrm>
            <a:prstGeom prst="rect">
              <a:avLst/>
            </a:prstGeom>
          </p:spPr>
          <p:txBody>
            <a:bodyPr vert="horz" wrap="square" lIns="0" tIns="0" rIns="0" bIns="0" rtlCol="0">
              <a:noAutofit/>
            </a:bodyPr>
            <a:lstStyle/>
            <a:p>
              <a:pPr marL="12700" marR="12700" algn="ctr">
                <a:lnSpc>
                  <a:spcPct val="100000"/>
                </a:lnSpc>
              </a:pPr>
              <a:r>
                <a:rPr sz="1400" b="1" dirty="0">
                  <a:cs typeface="+mn-ea"/>
                  <a:sym typeface="+mn-lt"/>
                </a:rPr>
                <a:t>《关于防范代币融资发</a:t>
              </a:r>
              <a:r>
                <a:rPr sz="1400" b="1" spc="-15" dirty="0">
                  <a:cs typeface="+mn-ea"/>
                  <a:sym typeface="+mn-lt"/>
                </a:rPr>
                <a:t>行</a:t>
              </a:r>
              <a:r>
                <a:rPr sz="1400" b="1" spc="0" dirty="0">
                  <a:cs typeface="+mn-ea"/>
                  <a:sym typeface="+mn-lt"/>
                </a:rPr>
                <a:t>融 资风险的公告》</a:t>
              </a:r>
              <a:endParaRPr sz="1400" dirty="0">
                <a:cs typeface="+mn-ea"/>
                <a:sym typeface="+mn-lt"/>
              </a:endParaRPr>
            </a:p>
            <a:p>
              <a:pPr>
                <a:lnSpc>
                  <a:spcPts val="650"/>
                </a:lnSpc>
                <a:spcBef>
                  <a:spcPts val="32"/>
                </a:spcBef>
              </a:pPr>
              <a:endParaRPr sz="650" dirty="0">
                <a:cs typeface="+mn-ea"/>
                <a:sym typeface="+mn-lt"/>
              </a:endParaRPr>
            </a:p>
          </p:txBody>
        </p:sp>
      </p:grpSp>
      <p:grpSp>
        <p:nvGrpSpPr>
          <p:cNvPr id="56" name="组合 55">
            <a:extLst>
              <a:ext uri="{FF2B5EF4-FFF2-40B4-BE49-F238E27FC236}">
                <a16:creationId xmlns="" xmlns:a16="http://schemas.microsoft.com/office/drawing/2014/main" id="{98C2A4D5-A651-40E2-A96E-EDAF42F16063}"/>
              </a:ext>
            </a:extLst>
          </p:cNvPr>
          <p:cNvGrpSpPr/>
          <p:nvPr/>
        </p:nvGrpSpPr>
        <p:grpSpPr>
          <a:xfrm>
            <a:off x="439102" y="2641091"/>
            <a:ext cx="3188589" cy="2074752"/>
            <a:chOff x="2220467" y="2535809"/>
            <a:chExt cx="3188589" cy="2074752"/>
          </a:xfrm>
        </p:grpSpPr>
        <p:sp>
          <p:nvSpPr>
            <p:cNvPr id="37" name="object 39">
              <a:extLst>
                <a:ext uri="{FF2B5EF4-FFF2-40B4-BE49-F238E27FC236}">
                  <a16:creationId xmlns="" xmlns:a16="http://schemas.microsoft.com/office/drawing/2014/main" id="{849D9470-72E1-4F0D-B8D1-EFAD8E58A6AA}"/>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53" name="组合 52">
              <a:extLst>
                <a:ext uri="{FF2B5EF4-FFF2-40B4-BE49-F238E27FC236}">
                  <a16:creationId xmlns="" xmlns:a16="http://schemas.microsoft.com/office/drawing/2014/main" id="{AE3D6F05-4240-44F8-A259-8D68AD4A2BF4}"/>
                </a:ext>
              </a:extLst>
            </p:cNvPr>
            <p:cNvGrpSpPr/>
            <p:nvPr/>
          </p:nvGrpSpPr>
          <p:grpSpPr>
            <a:xfrm>
              <a:off x="2220467" y="2535809"/>
              <a:ext cx="3188589" cy="2074752"/>
              <a:chOff x="2220467" y="2535809"/>
              <a:chExt cx="3188589" cy="2074752"/>
            </a:xfrm>
          </p:grpSpPr>
          <p:sp>
            <p:nvSpPr>
              <p:cNvPr id="38" name="object 40">
                <a:extLst>
                  <a:ext uri="{FF2B5EF4-FFF2-40B4-BE49-F238E27FC236}">
                    <a16:creationId xmlns="" xmlns:a16="http://schemas.microsoft.com/office/drawing/2014/main" id="{61F970C1-1BFA-4FBC-81F4-4471372D847C}"/>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52" name="组合 51">
                <a:extLst>
                  <a:ext uri="{FF2B5EF4-FFF2-40B4-BE49-F238E27FC236}">
                    <a16:creationId xmlns="" xmlns:a16="http://schemas.microsoft.com/office/drawing/2014/main" id="{7F372E23-88FF-4BDC-AD1B-FE5F648E82AA}"/>
                  </a:ext>
                </a:extLst>
              </p:cNvPr>
              <p:cNvGrpSpPr/>
              <p:nvPr/>
            </p:nvGrpSpPr>
            <p:grpSpPr>
              <a:xfrm>
                <a:off x="2220467" y="2535809"/>
                <a:ext cx="3188589" cy="1488058"/>
                <a:chOff x="2220467" y="2535809"/>
                <a:chExt cx="3188589" cy="1488058"/>
              </a:xfrm>
            </p:grpSpPr>
            <p:sp>
              <p:nvSpPr>
                <p:cNvPr id="34" name="object 36">
                  <a:extLst>
                    <a:ext uri="{FF2B5EF4-FFF2-40B4-BE49-F238E27FC236}">
                      <a16:creationId xmlns="" xmlns:a16="http://schemas.microsoft.com/office/drawing/2014/main" id="{CA9305DE-9388-4819-97BF-315E0ECB84AC}"/>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35" name="object 37">
                  <a:extLst>
                    <a:ext uri="{FF2B5EF4-FFF2-40B4-BE49-F238E27FC236}">
                      <a16:creationId xmlns="" xmlns:a16="http://schemas.microsoft.com/office/drawing/2014/main" id="{6B32C3A1-906E-4A6C-80E8-14B096A8881C}"/>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36" name="object 38">
                  <a:extLst>
                    <a:ext uri="{FF2B5EF4-FFF2-40B4-BE49-F238E27FC236}">
                      <a16:creationId xmlns="" xmlns:a16="http://schemas.microsoft.com/office/drawing/2014/main" id="{15B77E9C-3885-4BAC-89B1-D9F03E3011C7}"/>
                    </a:ext>
                  </a:extLst>
                </p:cNvPr>
                <p:cNvSpPr txBox="1"/>
                <p:nvPr/>
              </p:nvSpPr>
              <p:spPr>
                <a:xfrm>
                  <a:off x="2393950" y="2635884"/>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dirty="0">
                    <a:cs typeface="+mn-ea"/>
                    <a:sym typeface="+mn-lt"/>
                  </a:endParaRPr>
                </a:p>
              </p:txBody>
            </p:sp>
            <p:sp>
              <p:nvSpPr>
                <p:cNvPr id="44" name="object 46">
                  <a:extLst>
                    <a:ext uri="{FF2B5EF4-FFF2-40B4-BE49-F238E27FC236}">
                      <a16:creationId xmlns="" xmlns:a16="http://schemas.microsoft.com/office/drawing/2014/main" id="{9F4FA4BF-BB25-4F08-A512-C89ADC12642A}"/>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47" name="object 49">
                  <a:extLst>
                    <a:ext uri="{FF2B5EF4-FFF2-40B4-BE49-F238E27FC236}">
                      <a16:creationId xmlns="" xmlns:a16="http://schemas.microsoft.com/office/drawing/2014/main" id="{D0200373-DC09-4CFF-A08D-5B4BC4AD753E}"/>
                    </a:ext>
                  </a:extLst>
                </p:cNvPr>
                <p:cNvSpPr txBox="1"/>
                <p:nvPr/>
              </p:nvSpPr>
              <p:spPr>
                <a:xfrm>
                  <a:off x="3244976" y="2535809"/>
                  <a:ext cx="2164080"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《关于对代币发行融资</a:t>
                  </a:r>
                  <a:r>
                    <a:rPr sz="1400" b="1" spc="-15" dirty="0">
                      <a:cs typeface="+mn-ea"/>
                      <a:sym typeface="+mn-lt"/>
                    </a:rPr>
                    <a:t>开</a:t>
                  </a:r>
                  <a:r>
                    <a:rPr sz="1400" b="1" spc="0" dirty="0">
                      <a:cs typeface="+mn-ea"/>
                      <a:sym typeface="+mn-lt"/>
                    </a:rPr>
                    <a:t>展 清理整顿工作的通知》</a:t>
                  </a:r>
                  <a:endParaRPr sz="1400" dirty="0">
                    <a:cs typeface="+mn-ea"/>
                    <a:sym typeface="+mn-lt"/>
                  </a:endParaRPr>
                </a:p>
                <a:p>
                  <a:pPr>
                    <a:lnSpc>
                      <a:spcPts val="650"/>
                    </a:lnSpc>
                    <a:spcBef>
                      <a:spcPts val="33"/>
                    </a:spcBef>
                  </a:pPr>
                  <a:endParaRPr sz="650" dirty="0">
                    <a:cs typeface="+mn-ea"/>
                    <a:sym typeface="+mn-lt"/>
                  </a:endParaRPr>
                </a:p>
              </p:txBody>
            </p:sp>
          </p:grpSp>
        </p:grpSp>
      </p:grpSp>
      <p:sp>
        <p:nvSpPr>
          <p:cNvPr id="51" name="object 8">
            <a:extLst>
              <a:ext uri="{FF2B5EF4-FFF2-40B4-BE49-F238E27FC236}">
                <a16:creationId xmlns="" xmlns:a16="http://schemas.microsoft.com/office/drawing/2014/main" id="{C1BB95AC-1837-463F-B741-74F68C136B11}"/>
              </a:ext>
            </a:extLst>
          </p:cNvPr>
          <p:cNvSpPr txBox="1"/>
          <p:nvPr/>
        </p:nvSpPr>
        <p:spPr>
          <a:xfrm>
            <a:off x="549336" y="1368696"/>
            <a:ext cx="10652125" cy="713614"/>
          </a:xfrm>
          <a:prstGeom prst="rect">
            <a:avLst/>
          </a:prstGeom>
        </p:spPr>
        <p:txBody>
          <a:bodyPr vert="horz" wrap="square" lIns="0" tIns="0" rIns="0" bIns="0" rtlCol="0">
            <a:noAutofit/>
          </a:bodyPr>
          <a:lstStyle/>
          <a:p>
            <a:pPr marL="285750" indent="-285750">
              <a:lnSpc>
                <a:spcPct val="150000"/>
              </a:lnSpc>
              <a:buClr>
                <a:srgbClr val="182452"/>
              </a:buClr>
            </a:pPr>
            <a:r>
              <a:rPr dirty="0">
                <a:solidFill>
                  <a:srgbClr val="24292E"/>
                </a:solidFill>
                <a:cs typeface="+mn-ea"/>
                <a:sym typeface="+mn-lt"/>
              </a:rPr>
              <a:t>《2017上半年国内 </a:t>
            </a:r>
            <a:r>
              <a:rPr dirty="0" err="1">
                <a:solidFill>
                  <a:srgbClr val="24292E"/>
                </a:solidFill>
                <a:cs typeface="+mn-ea"/>
                <a:sym typeface="+mn-lt"/>
              </a:rPr>
              <a:t>ICO发展情况报告</a:t>
            </a:r>
            <a:r>
              <a:rPr dirty="0" smtClean="0">
                <a:solidFill>
                  <a:srgbClr val="24292E"/>
                </a:solidFill>
                <a:cs typeface="+mn-ea"/>
                <a:sym typeface="+mn-lt"/>
              </a:rPr>
              <a:t>》</a:t>
            </a:r>
            <a:endParaRPr lang="en-US" dirty="0" smtClean="0">
              <a:solidFill>
                <a:srgbClr val="24292E"/>
              </a:solidFill>
              <a:cs typeface="+mn-ea"/>
              <a:sym typeface="+mn-lt"/>
            </a:endParaRPr>
          </a:p>
          <a:p>
            <a:pPr marL="285750" indent="-285750">
              <a:lnSpc>
                <a:spcPct val="150000"/>
              </a:lnSpc>
              <a:buClr>
                <a:srgbClr val="182452"/>
              </a:buClr>
            </a:pPr>
            <a:r>
              <a:rPr lang="en-US" dirty="0" smtClean="0">
                <a:solidFill>
                  <a:srgbClr val="24292E"/>
                </a:solidFill>
                <a:cs typeface="+mn-ea"/>
                <a:sym typeface="+mn-lt"/>
              </a:rPr>
              <a:t>  </a:t>
            </a:r>
            <a:r>
              <a:rPr dirty="0" smtClean="0">
                <a:solidFill>
                  <a:srgbClr val="24292E"/>
                </a:solidFill>
                <a:cs typeface="+mn-ea"/>
                <a:sym typeface="+mn-lt"/>
              </a:rPr>
              <a:t>单个</a:t>
            </a:r>
            <a:r>
              <a:rPr dirty="0">
                <a:solidFill>
                  <a:srgbClr val="24292E"/>
                </a:solidFill>
                <a:cs typeface="+mn-ea"/>
                <a:sym typeface="+mn-lt"/>
              </a:rPr>
              <a:t>ICO项目募集人数普遍超过200人，构成非法集资要</a:t>
            </a:r>
            <a:r>
              <a:rPr lang="zh-CN" altLang="en-US" dirty="0">
                <a:solidFill>
                  <a:srgbClr val="24292E"/>
                </a:solidFill>
                <a:cs typeface="+mn-ea"/>
                <a:sym typeface="+mn-lt"/>
              </a:rPr>
              <a:t>件</a:t>
            </a:r>
            <a:endParaRPr lang="en-US" altLang="zh-CN" dirty="0">
              <a:solidFill>
                <a:srgbClr val="24292E"/>
              </a:solidFill>
              <a:cs typeface="+mn-ea"/>
              <a:sym typeface="+mn-lt"/>
            </a:endParaRPr>
          </a:p>
        </p:txBody>
      </p:sp>
      <p:grpSp>
        <p:nvGrpSpPr>
          <p:cNvPr id="62" name="组合 61">
            <a:extLst>
              <a:ext uri="{FF2B5EF4-FFF2-40B4-BE49-F238E27FC236}">
                <a16:creationId xmlns="" xmlns:a16="http://schemas.microsoft.com/office/drawing/2014/main" id="{E2D4EC7F-07DB-4FCE-BE52-102811BB19E6}"/>
              </a:ext>
            </a:extLst>
          </p:cNvPr>
          <p:cNvGrpSpPr/>
          <p:nvPr/>
        </p:nvGrpSpPr>
        <p:grpSpPr>
          <a:xfrm>
            <a:off x="7666863" y="4320076"/>
            <a:ext cx="3010515" cy="1972773"/>
            <a:chOff x="3826764" y="4228636"/>
            <a:chExt cx="3010515" cy="1972773"/>
          </a:xfrm>
        </p:grpSpPr>
        <p:sp>
          <p:nvSpPr>
            <p:cNvPr id="63" name="object 21">
              <a:extLst>
                <a:ext uri="{FF2B5EF4-FFF2-40B4-BE49-F238E27FC236}">
                  <a16:creationId xmlns="" xmlns:a16="http://schemas.microsoft.com/office/drawing/2014/main" id="{E1C94052-2058-4BF4-BAB9-EC84BA60E65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64" name="object 22">
              <a:extLst>
                <a:ext uri="{FF2B5EF4-FFF2-40B4-BE49-F238E27FC236}">
                  <a16:creationId xmlns="" xmlns:a16="http://schemas.microsoft.com/office/drawing/2014/main" id="{DAAE5FF5-E25C-4130-8249-B693F92031DF}"/>
                </a:ext>
              </a:extLst>
            </p:cNvPr>
            <p:cNvSpPr txBox="1"/>
            <p:nvPr/>
          </p:nvSpPr>
          <p:spPr>
            <a:xfrm>
              <a:off x="3877564" y="5857900"/>
              <a:ext cx="798956" cy="202733"/>
            </a:xfrm>
            <a:prstGeom prst="rect">
              <a:avLst/>
            </a:prstGeom>
          </p:spPr>
          <p:txBody>
            <a:bodyPr vert="horz" wrap="square" lIns="0" tIns="0" rIns="0" bIns="0" rtlCol="0">
              <a:noAutofit/>
            </a:bodyPr>
            <a:lstStyle/>
            <a:p>
              <a:pPr marL="12700" algn="ctr">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1</a:t>
              </a:r>
              <a:endParaRPr sz="1450" dirty="0">
                <a:cs typeface="+mn-ea"/>
                <a:sym typeface="+mn-lt"/>
              </a:endParaRPr>
            </a:p>
          </p:txBody>
        </p:sp>
        <p:sp>
          <p:nvSpPr>
            <p:cNvPr id="65" name="object 23">
              <a:extLst>
                <a:ext uri="{FF2B5EF4-FFF2-40B4-BE49-F238E27FC236}">
                  <a16:creationId xmlns="" xmlns:a16="http://schemas.microsoft.com/office/drawing/2014/main" id="{C89D5C50-E992-4684-B3DD-1CB2EE331640}"/>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66" name="object 24">
              <a:extLst>
                <a:ext uri="{FF2B5EF4-FFF2-40B4-BE49-F238E27FC236}">
                  <a16:creationId xmlns="" xmlns:a16="http://schemas.microsoft.com/office/drawing/2014/main" id="{46329172-02A6-43C0-A57A-C14959A720B6}"/>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67" name="object 25">
              <a:extLst>
                <a:ext uri="{FF2B5EF4-FFF2-40B4-BE49-F238E27FC236}">
                  <a16:creationId xmlns="" xmlns:a16="http://schemas.microsoft.com/office/drawing/2014/main" id="{AFD896F3-757F-435F-A223-C821BBDCB60D}"/>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68" name="object 41">
              <a:extLst>
                <a:ext uri="{FF2B5EF4-FFF2-40B4-BE49-F238E27FC236}">
                  <a16:creationId xmlns="" xmlns:a16="http://schemas.microsoft.com/office/drawing/2014/main" id="{3D766C63-9C16-4305-B6E0-EDEE2ED40FDA}"/>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69" name="object 48">
              <a:extLst>
                <a:ext uri="{FF2B5EF4-FFF2-40B4-BE49-F238E27FC236}">
                  <a16:creationId xmlns="" xmlns:a16="http://schemas.microsoft.com/office/drawing/2014/main" id="{794D62A7-7890-4338-8EBA-D3F78DC91ECF}"/>
                </a:ext>
              </a:extLst>
            </p:cNvPr>
            <p:cNvSpPr txBox="1"/>
            <p:nvPr/>
          </p:nvSpPr>
          <p:spPr>
            <a:xfrm>
              <a:off x="4893945" y="4944109"/>
              <a:ext cx="1943334" cy="1257300"/>
            </a:xfrm>
            <a:prstGeom prst="rect">
              <a:avLst/>
            </a:prstGeom>
          </p:spPr>
          <p:txBody>
            <a:bodyPr vert="horz" wrap="square" lIns="0" tIns="0" rIns="0" bIns="0" rtlCol="0">
              <a:noAutofit/>
            </a:bodyPr>
            <a:lstStyle/>
            <a:p>
              <a:pPr marL="12700" marR="12700">
                <a:lnSpc>
                  <a:spcPct val="100000"/>
                </a:lnSpc>
              </a:pPr>
              <a:r>
                <a:rPr sz="1400" b="1" dirty="0">
                  <a:cs typeface="+mn-ea"/>
                  <a:sym typeface="+mn-lt"/>
                </a:rPr>
                <a:t>《</a:t>
              </a:r>
              <a:r>
                <a:rPr lang="zh-CN" altLang="en-US" sz="1400" b="1" dirty="0">
                  <a:cs typeface="+mn-ea"/>
                  <a:sym typeface="+mn-lt"/>
                </a:rPr>
                <a:t>区块链信息服务管理规定</a:t>
              </a:r>
              <a:r>
                <a:rPr sz="1400" b="1" spc="0" dirty="0">
                  <a:cs typeface="+mn-ea"/>
                  <a:sym typeface="+mn-lt"/>
                </a:rPr>
                <a:t>》</a:t>
              </a:r>
              <a:endParaRPr sz="1400" dirty="0">
                <a:cs typeface="+mn-ea"/>
                <a:sym typeface="+mn-lt"/>
              </a:endParaRPr>
            </a:p>
            <a:p>
              <a:pPr>
                <a:lnSpc>
                  <a:spcPts val="650"/>
                </a:lnSpc>
                <a:spcBef>
                  <a:spcPts val="32"/>
                </a:spcBef>
              </a:pPr>
              <a:endParaRPr sz="650" dirty="0">
                <a:cs typeface="+mn-ea"/>
                <a:sym typeface="+mn-lt"/>
              </a:endParaRPr>
            </a:p>
          </p:txBody>
        </p:sp>
      </p:grpSp>
      <p:grpSp>
        <p:nvGrpSpPr>
          <p:cNvPr id="70" name="组合 69">
            <a:extLst>
              <a:ext uri="{FF2B5EF4-FFF2-40B4-BE49-F238E27FC236}">
                <a16:creationId xmlns="" xmlns:a16="http://schemas.microsoft.com/office/drawing/2014/main" id="{B37BC68A-8B68-4167-8974-584D283FE80D}"/>
              </a:ext>
            </a:extLst>
          </p:cNvPr>
          <p:cNvGrpSpPr/>
          <p:nvPr/>
        </p:nvGrpSpPr>
        <p:grpSpPr>
          <a:xfrm>
            <a:off x="8820531" y="2641091"/>
            <a:ext cx="3188589" cy="2074752"/>
            <a:chOff x="2220467" y="2535809"/>
            <a:chExt cx="3188589" cy="2074752"/>
          </a:xfrm>
        </p:grpSpPr>
        <p:sp>
          <p:nvSpPr>
            <p:cNvPr id="71" name="object 39">
              <a:extLst>
                <a:ext uri="{FF2B5EF4-FFF2-40B4-BE49-F238E27FC236}">
                  <a16:creationId xmlns="" xmlns:a16="http://schemas.microsoft.com/office/drawing/2014/main" id="{94EE495B-46AC-49CB-BFB7-7BC795C96336}"/>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72" name="组合 71">
              <a:extLst>
                <a:ext uri="{FF2B5EF4-FFF2-40B4-BE49-F238E27FC236}">
                  <a16:creationId xmlns="" xmlns:a16="http://schemas.microsoft.com/office/drawing/2014/main" id="{227D250A-FEAD-43F5-A5EB-D00808C3F111}"/>
                </a:ext>
              </a:extLst>
            </p:cNvPr>
            <p:cNvGrpSpPr/>
            <p:nvPr/>
          </p:nvGrpSpPr>
          <p:grpSpPr>
            <a:xfrm>
              <a:off x="2220467" y="2535809"/>
              <a:ext cx="3188589" cy="2074752"/>
              <a:chOff x="2220467" y="2535809"/>
              <a:chExt cx="3188589" cy="2074752"/>
            </a:xfrm>
          </p:grpSpPr>
          <p:sp>
            <p:nvSpPr>
              <p:cNvPr id="73" name="object 40">
                <a:extLst>
                  <a:ext uri="{FF2B5EF4-FFF2-40B4-BE49-F238E27FC236}">
                    <a16:creationId xmlns="" xmlns:a16="http://schemas.microsoft.com/office/drawing/2014/main" id="{37756695-6643-48F4-9D3D-0934B5B3C375}"/>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74" name="组合 73">
                <a:extLst>
                  <a:ext uri="{FF2B5EF4-FFF2-40B4-BE49-F238E27FC236}">
                    <a16:creationId xmlns="" xmlns:a16="http://schemas.microsoft.com/office/drawing/2014/main" id="{1DFA60B1-CD2A-419F-A375-D78AEBAFD118}"/>
                  </a:ext>
                </a:extLst>
              </p:cNvPr>
              <p:cNvGrpSpPr/>
              <p:nvPr/>
            </p:nvGrpSpPr>
            <p:grpSpPr>
              <a:xfrm>
                <a:off x="2220467" y="2535809"/>
                <a:ext cx="3188589" cy="1488058"/>
                <a:chOff x="2220467" y="2535809"/>
                <a:chExt cx="3188589" cy="1488058"/>
              </a:xfrm>
            </p:grpSpPr>
            <p:sp>
              <p:nvSpPr>
                <p:cNvPr id="75" name="object 36">
                  <a:extLst>
                    <a:ext uri="{FF2B5EF4-FFF2-40B4-BE49-F238E27FC236}">
                      <a16:creationId xmlns="" xmlns:a16="http://schemas.microsoft.com/office/drawing/2014/main" id="{75660D81-9423-49DE-8392-5D884743913F}"/>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76" name="object 37">
                  <a:extLst>
                    <a:ext uri="{FF2B5EF4-FFF2-40B4-BE49-F238E27FC236}">
                      <a16:creationId xmlns="" xmlns:a16="http://schemas.microsoft.com/office/drawing/2014/main" id="{702CA73B-1BCB-43FB-9C3D-9EE0003B594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77" name="object 38">
                  <a:extLst>
                    <a:ext uri="{FF2B5EF4-FFF2-40B4-BE49-F238E27FC236}">
                      <a16:creationId xmlns="" xmlns:a16="http://schemas.microsoft.com/office/drawing/2014/main" id="{ECF44EE5-AE7C-44C5-9487-747A9409E310}"/>
                    </a:ext>
                  </a:extLst>
                </p:cNvPr>
                <p:cNvSpPr txBox="1"/>
                <p:nvPr/>
              </p:nvSpPr>
              <p:spPr>
                <a:xfrm>
                  <a:off x="2393950" y="2635884"/>
                  <a:ext cx="624840" cy="234315"/>
                </a:xfrm>
                <a:prstGeom prst="rect">
                  <a:avLst/>
                </a:prstGeom>
                <a:solidFill>
                  <a:srgbClr val="1B9ED2"/>
                </a:solidFill>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3</a:t>
                  </a:r>
                  <a:endParaRPr sz="1450" dirty="0">
                    <a:cs typeface="+mn-ea"/>
                    <a:sym typeface="+mn-lt"/>
                  </a:endParaRPr>
                </a:p>
              </p:txBody>
            </p:sp>
            <p:sp>
              <p:nvSpPr>
                <p:cNvPr id="78" name="object 46">
                  <a:extLst>
                    <a:ext uri="{FF2B5EF4-FFF2-40B4-BE49-F238E27FC236}">
                      <a16:creationId xmlns="" xmlns:a16="http://schemas.microsoft.com/office/drawing/2014/main" id="{801271D6-53AB-415F-8F8A-87CB43368714}"/>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79" name="object 49">
                  <a:extLst>
                    <a:ext uri="{FF2B5EF4-FFF2-40B4-BE49-F238E27FC236}">
                      <a16:creationId xmlns="" xmlns:a16="http://schemas.microsoft.com/office/drawing/2014/main" id="{67B19CAE-9BDB-409F-8D90-89DB91C8B4CA}"/>
                    </a:ext>
                  </a:extLst>
                </p:cNvPr>
                <p:cNvSpPr txBox="1"/>
                <p:nvPr/>
              </p:nvSpPr>
              <p:spPr>
                <a:xfrm>
                  <a:off x="3244976" y="2535809"/>
                  <a:ext cx="2164080"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a:t>
                  </a:r>
                  <a:r>
                    <a:rPr lang="zh-CN" altLang="en-US" sz="1400" b="1" dirty="0">
                      <a:cs typeface="+mn-ea"/>
                      <a:sym typeface="+mn-lt"/>
                    </a:rPr>
                    <a:t>境内区块链信息服务备案清单</a:t>
                  </a:r>
                  <a:r>
                    <a:rPr sz="1400" b="1" spc="0" dirty="0">
                      <a:cs typeface="+mn-ea"/>
                      <a:sym typeface="+mn-lt"/>
                    </a:rPr>
                    <a:t>》</a:t>
                  </a:r>
                  <a:endParaRPr sz="1400" dirty="0">
                    <a:cs typeface="+mn-ea"/>
                    <a:sym typeface="+mn-lt"/>
                  </a:endParaRPr>
                </a:p>
                <a:p>
                  <a:pPr>
                    <a:lnSpc>
                      <a:spcPts val="650"/>
                    </a:lnSpc>
                    <a:spcBef>
                      <a:spcPts val="33"/>
                    </a:spcBef>
                  </a:pPr>
                  <a:endParaRPr sz="650" dirty="0">
                    <a:cs typeface="+mn-ea"/>
                    <a:sym typeface="+mn-lt"/>
                  </a:endParaRPr>
                </a:p>
              </p:txBody>
            </p:sp>
          </p:grpSp>
        </p:grpSp>
      </p:grpSp>
      <p:grpSp>
        <p:nvGrpSpPr>
          <p:cNvPr id="90" name="组合 89">
            <a:extLst>
              <a:ext uri="{FF2B5EF4-FFF2-40B4-BE49-F238E27FC236}">
                <a16:creationId xmlns="" xmlns:a16="http://schemas.microsoft.com/office/drawing/2014/main" id="{439335EE-C000-42AD-878A-47140CFD7F1E}"/>
              </a:ext>
            </a:extLst>
          </p:cNvPr>
          <p:cNvGrpSpPr/>
          <p:nvPr/>
        </p:nvGrpSpPr>
        <p:grpSpPr>
          <a:xfrm>
            <a:off x="4984621" y="2641091"/>
            <a:ext cx="3188589" cy="2074752"/>
            <a:chOff x="2220467" y="2535809"/>
            <a:chExt cx="3188589" cy="2074752"/>
          </a:xfrm>
        </p:grpSpPr>
        <p:sp>
          <p:nvSpPr>
            <p:cNvPr id="91" name="object 39">
              <a:extLst>
                <a:ext uri="{FF2B5EF4-FFF2-40B4-BE49-F238E27FC236}">
                  <a16:creationId xmlns="" xmlns:a16="http://schemas.microsoft.com/office/drawing/2014/main" id="{D42AA99B-BB47-4E98-8B64-83DAB5D9D203}"/>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92" name="组合 91">
              <a:extLst>
                <a:ext uri="{FF2B5EF4-FFF2-40B4-BE49-F238E27FC236}">
                  <a16:creationId xmlns="" xmlns:a16="http://schemas.microsoft.com/office/drawing/2014/main" id="{1D9160AE-8D5B-45FB-ADCB-2522D66A4D64}"/>
                </a:ext>
              </a:extLst>
            </p:cNvPr>
            <p:cNvGrpSpPr/>
            <p:nvPr/>
          </p:nvGrpSpPr>
          <p:grpSpPr>
            <a:xfrm>
              <a:off x="2220467" y="2535809"/>
              <a:ext cx="3188589" cy="2074752"/>
              <a:chOff x="2220467" y="2535809"/>
              <a:chExt cx="3188589" cy="2074752"/>
            </a:xfrm>
          </p:grpSpPr>
          <p:sp>
            <p:nvSpPr>
              <p:cNvPr id="93" name="object 40">
                <a:extLst>
                  <a:ext uri="{FF2B5EF4-FFF2-40B4-BE49-F238E27FC236}">
                    <a16:creationId xmlns="" xmlns:a16="http://schemas.microsoft.com/office/drawing/2014/main" id="{5778EEB9-9FB7-4B9B-8BE6-1A0A90C83A98}"/>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94" name="组合 93">
                <a:extLst>
                  <a:ext uri="{FF2B5EF4-FFF2-40B4-BE49-F238E27FC236}">
                    <a16:creationId xmlns="" xmlns:a16="http://schemas.microsoft.com/office/drawing/2014/main" id="{4C677B60-C477-4C58-B143-95DEFE32041D}"/>
                  </a:ext>
                </a:extLst>
              </p:cNvPr>
              <p:cNvGrpSpPr/>
              <p:nvPr/>
            </p:nvGrpSpPr>
            <p:grpSpPr>
              <a:xfrm>
                <a:off x="2220467" y="2535809"/>
                <a:ext cx="3188589" cy="1488058"/>
                <a:chOff x="2220467" y="2535809"/>
                <a:chExt cx="3188589" cy="1488058"/>
              </a:xfrm>
            </p:grpSpPr>
            <p:sp>
              <p:nvSpPr>
                <p:cNvPr id="95" name="object 36">
                  <a:extLst>
                    <a:ext uri="{FF2B5EF4-FFF2-40B4-BE49-F238E27FC236}">
                      <a16:creationId xmlns="" xmlns:a16="http://schemas.microsoft.com/office/drawing/2014/main" id="{9882EB8D-A1B9-4660-91FC-1C7604E88809}"/>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96" name="object 37">
                  <a:extLst>
                    <a:ext uri="{FF2B5EF4-FFF2-40B4-BE49-F238E27FC236}">
                      <a16:creationId xmlns="" xmlns:a16="http://schemas.microsoft.com/office/drawing/2014/main" id="{4905F4F8-6D0D-473B-AA7D-69EE2B33640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97" name="object 38">
                  <a:extLst>
                    <a:ext uri="{FF2B5EF4-FFF2-40B4-BE49-F238E27FC236}">
                      <a16:creationId xmlns="" xmlns:a16="http://schemas.microsoft.com/office/drawing/2014/main" id="{84882AE5-C4DD-4A24-B5EF-28BDDF6D1F2A}"/>
                    </a:ext>
                  </a:extLst>
                </p:cNvPr>
                <p:cNvSpPr txBox="1"/>
                <p:nvPr/>
              </p:nvSpPr>
              <p:spPr>
                <a:xfrm>
                  <a:off x="2306446" y="2613045"/>
                  <a:ext cx="798829" cy="209758"/>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11</a:t>
                  </a:r>
                  <a:endParaRPr sz="1450" dirty="0">
                    <a:cs typeface="+mn-ea"/>
                    <a:sym typeface="+mn-lt"/>
                  </a:endParaRPr>
                </a:p>
              </p:txBody>
            </p:sp>
            <p:sp>
              <p:nvSpPr>
                <p:cNvPr id="98" name="object 46">
                  <a:extLst>
                    <a:ext uri="{FF2B5EF4-FFF2-40B4-BE49-F238E27FC236}">
                      <a16:creationId xmlns="" xmlns:a16="http://schemas.microsoft.com/office/drawing/2014/main" id="{6530610D-C262-40F9-8202-AD1B845DCAC3}"/>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99" name="object 49">
                  <a:extLst>
                    <a:ext uri="{FF2B5EF4-FFF2-40B4-BE49-F238E27FC236}">
                      <a16:creationId xmlns="" xmlns:a16="http://schemas.microsoft.com/office/drawing/2014/main" id="{DB1B3D46-3BAB-4158-B1D2-A187298AAAE6}"/>
                    </a:ext>
                  </a:extLst>
                </p:cNvPr>
                <p:cNvSpPr txBox="1"/>
                <p:nvPr/>
              </p:nvSpPr>
              <p:spPr>
                <a:xfrm>
                  <a:off x="3244976" y="2535809"/>
                  <a:ext cx="2164080" cy="1257935"/>
                </a:xfrm>
                <a:prstGeom prst="rect">
                  <a:avLst/>
                </a:prstGeom>
              </p:spPr>
              <p:txBody>
                <a:bodyPr vert="horz" wrap="square" lIns="0" tIns="0" rIns="0" bIns="0" rtlCol="0">
                  <a:noAutofit/>
                </a:bodyPr>
                <a:lstStyle/>
                <a:p>
                  <a:pPr marL="12700" marR="12700" algn="ctr">
                    <a:lnSpc>
                      <a:spcPct val="100000"/>
                    </a:lnSpc>
                  </a:pPr>
                  <a:r>
                    <a:rPr lang="en-US" altLang="zh-CN" sz="1400" b="1" dirty="0">
                      <a:cs typeface="+mn-ea"/>
                      <a:sym typeface="+mn-lt"/>
                    </a:rPr>
                    <a:t>《</a:t>
                  </a:r>
                  <a:r>
                    <a:rPr lang="zh-CN" altLang="en-US" sz="1400" b="1" dirty="0">
                      <a:cs typeface="+mn-ea"/>
                      <a:sym typeface="+mn-lt"/>
                    </a:rPr>
                    <a:t>区块链能做什么、不能做什么？</a:t>
                  </a:r>
                  <a:r>
                    <a:rPr lang="en-US" altLang="zh-CN" sz="1400" b="1" dirty="0">
                      <a:cs typeface="+mn-ea"/>
                      <a:sym typeface="+mn-lt"/>
                    </a:rPr>
                    <a:t>》</a:t>
                  </a:r>
                  <a:endParaRPr lang="zh-CN" altLang="en-US" sz="1400" dirty="0">
                    <a:cs typeface="+mn-ea"/>
                    <a:sym typeface="+mn-lt"/>
                  </a:endParaRPr>
                </a:p>
                <a:p>
                  <a:pPr>
                    <a:lnSpc>
                      <a:spcPts val="650"/>
                    </a:lnSpc>
                    <a:spcBef>
                      <a:spcPts val="32"/>
                    </a:spcBef>
                  </a:pPr>
                  <a:endParaRPr lang="zh-CN" altLang="en-US" sz="1400" dirty="0">
                    <a:cs typeface="+mn-ea"/>
                    <a:sym typeface="+mn-lt"/>
                  </a:endParaRPr>
                </a:p>
              </p:txBody>
            </p:sp>
          </p:grpSp>
        </p:grpSp>
      </p:grpSp>
    </p:spTree>
    <p:extLst>
      <p:ext uri="{BB962C8B-B14F-4D97-AF65-F5344CB8AC3E}">
        <p14:creationId xmlns:p14="http://schemas.microsoft.com/office/powerpoint/2010/main" val="2399250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6381AF6-BBB9-4738-B9A5-2158CD113C0D}"/>
              </a:ext>
            </a:extLst>
          </p:cNvPr>
          <p:cNvSpPr>
            <a:spLocks noGrp="1"/>
          </p:cNvSpPr>
          <p:nvPr>
            <p:ph type="title"/>
          </p:nvPr>
        </p:nvSpPr>
        <p:spPr>
          <a:xfrm>
            <a:off x="2375591" y="2890684"/>
            <a:ext cx="7689952" cy="1028699"/>
          </a:xfrm>
        </p:spPr>
        <p:txBody>
          <a:bodyPr>
            <a:noAutofit/>
          </a:bodyPr>
          <a:lstStyle/>
          <a:p>
            <a:pPr>
              <a:lnSpc>
                <a:spcPct val="100000"/>
              </a:lnSpc>
            </a:pPr>
            <a:r>
              <a:rPr lang="zh-CN" altLang="en-US" sz="6000" dirty="0" smtClean="0"/>
              <a:t>政策支持但</a:t>
            </a:r>
            <a:r>
              <a:rPr lang="zh-CN" altLang="en-US" sz="6000" dirty="0"/>
              <a:t>需</a:t>
            </a:r>
            <a:r>
              <a:rPr lang="zh-CN" altLang="en-US" sz="8800" dirty="0"/>
              <a:t>合规</a:t>
            </a:r>
            <a:endParaRPr lang="en-US" altLang="zh-CN" sz="6000" dirty="0"/>
          </a:p>
        </p:txBody>
      </p:sp>
      <p:sp>
        <p:nvSpPr>
          <p:cNvPr id="4" name="灯片编号占位符 3">
            <a:extLst>
              <a:ext uri="{FF2B5EF4-FFF2-40B4-BE49-F238E27FC236}">
                <a16:creationId xmlns="" xmlns:a16="http://schemas.microsoft.com/office/drawing/2014/main" id="{6BC4EB6E-5514-491C-A0BD-D0D34B8A36A5}"/>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Tree>
    <p:extLst>
      <p:ext uri="{BB962C8B-B14F-4D97-AF65-F5344CB8AC3E}">
        <p14:creationId xmlns:p14="http://schemas.microsoft.com/office/powerpoint/2010/main" val="1095549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6381AF6-BBB9-4738-B9A5-2158CD113C0D}"/>
              </a:ext>
            </a:extLst>
          </p:cNvPr>
          <p:cNvSpPr>
            <a:spLocks noGrp="1"/>
          </p:cNvSpPr>
          <p:nvPr>
            <p:ph type="title"/>
          </p:nvPr>
        </p:nvSpPr>
        <p:spPr/>
        <p:txBody>
          <a:bodyPr/>
          <a:lstStyle/>
          <a:p>
            <a:pPr>
              <a:lnSpc>
                <a:spcPct val="100000"/>
              </a:lnSpc>
            </a:pPr>
            <a:r>
              <a:rPr lang="zh-CN" altLang="en-US" dirty="0"/>
              <a:t>政策</a:t>
            </a:r>
            <a:r>
              <a:rPr lang="zh-CN" altLang="en-US" dirty="0" smtClean="0"/>
              <a:t>支持但</a:t>
            </a:r>
            <a:r>
              <a:rPr lang="zh-CN" altLang="en-US" dirty="0"/>
              <a:t>需合规</a:t>
            </a:r>
            <a:endParaRPr lang="en-US" altLang="zh-CN" dirty="0"/>
          </a:p>
        </p:txBody>
      </p:sp>
      <p:sp>
        <p:nvSpPr>
          <p:cNvPr id="4" name="灯片编号占位符 3">
            <a:extLst>
              <a:ext uri="{FF2B5EF4-FFF2-40B4-BE49-F238E27FC236}">
                <a16:creationId xmlns="" xmlns:a16="http://schemas.microsoft.com/office/drawing/2014/main" id="{6BC4EB6E-5514-491C-A0BD-D0D34B8A36A5}"/>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6" name="组合 5"/>
          <p:cNvGrpSpPr/>
          <p:nvPr/>
        </p:nvGrpSpPr>
        <p:grpSpPr>
          <a:xfrm>
            <a:off x="481731" y="1739673"/>
            <a:ext cx="5653355" cy="2166952"/>
            <a:chOff x="481731" y="1739673"/>
            <a:chExt cx="5653355" cy="2166952"/>
          </a:xfrm>
        </p:grpSpPr>
        <p:sp>
          <p:nvSpPr>
            <p:cNvPr id="9" name="îṡḷiḋê">
              <a:extLst>
                <a:ext uri="{FF2B5EF4-FFF2-40B4-BE49-F238E27FC236}">
                  <a16:creationId xmlns="" xmlns:a16="http://schemas.microsoft.com/office/drawing/2014/main" id="{F49079B3-8B28-4F50-A090-7ACC37747CE2}"/>
                </a:ext>
              </a:extLst>
            </p:cNvPr>
            <p:cNvSpPr/>
            <p:nvPr/>
          </p:nvSpPr>
          <p:spPr>
            <a:xfrm flipH="1">
              <a:off x="4144830" y="2203466"/>
              <a:ext cx="1990256" cy="759315"/>
            </a:xfrm>
            <a:prstGeom prst="homePlate">
              <a:avLst/>
            </a:prstGeom>
            <a:solidFill>
              <a:schemeClr val="bg1">
                <a:lumMod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r">
                <a:lnSpc>
                  <a:spcPct val="120000"/>
                </a:lnSpc>
                <a:spcBef>
                  <a:spcPts val="600"/>
                </a:spcBef>
              </a:pPr>
              <a:endParaRPr lang="en-US" sz="1000" dirty="0">
                <a:solidFill>
                  <a:schemeClr val="tx1">
                    <a:alpha val="70000"/>
                  </a:schemeClr>
                </a:solidFill>
              </a:endParaRPr>
            </a:p>
          </p:txBody>
        </p:sp>
        <p:sp>
          <p:nvSpPr>
            <p:cNvPr id="10" name="išľíďe">
              <a:extLst>
                <a:ext uri="{FF2B5EF4-FFF2-40B4-BE49-F238E27FC236}">
                  <a16:creationId xmlns="" xmlns:a16="http://schemas.microsoft.com/office/drawing/2014/main" id="{CCBA6064-B35E-448B-B9BC-E62B330680D8}"/>
                </a:ext>
              </a:extLst>
            </p:cNvPr>
            <p:cNvSpPr/>
            <p:nvPr/>
          </p:nvSpPr>
          <p:spPr bwMode="auto">
            <a:xfrm>
              <a:off x="4527566" y="2394364"/>
              <a:ext cx="392420" cy="377518"/>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grpSp>
          <p:nvGrpSpPr>
            <p:cNvPr id="12" name="ïṩḷïḑê">
              <a:extLst>
                <a:ext uri="{FF2B5EF4-FFF2-40B4-BE49-F238E27FC236}">
                  <a16:creationId xmlns="" xmlns:a16="http://schemas.microsoft.com/office/drawing/2014/main" id="{F444CF99-49D7-49FA-9D2E-FA554BA57295}"/>
                </a:ext>
              </a:extLst>
            </p:cNvPr>
            <p:cNvGrpSpPr/>
            <p:nvPr/>
          </p:nvGrpSpPr>
          <p:grpSpPr>
            <a:xfrm>
              <a:off x="481731" y="1739673"/>
              <a:ext cx="3842619" cy="2166952"/>
              <a:chOff x="470095" y="2873632"/>
              <a:chExt cx="4012508" cy="2166952"/>
            </a:xfrm>
          </p:grpSpPr>
          <p:sp>
            <p:nvSpPr>
              <p:cNvPr id="24" name="ïṧḷïdê">
                <a:extLst>
                  <a:ext uri="{FF2B5EF4-FFF2-40B4-BE49-F238E27FC236}">
                    <a16:creationId xmlns="" xmlns:a16="http://schemas.microsoft.com/office/drawing/2014/main" id="{37D339DF-92A4-4FE6-814E-0FE2F3624A35}"/>
                  </a:ext>
                </a:extLst>
              </p:cNvPr>
              <p:cNvSpPr/>
              <p:nvPr/>
            </p:nvSpPr>
            <p:spPr bwMode="auto">
              <a:xfrm>
                <a:off x="1405937" y="3624935"/>
                <a:ext cx="3076666" cy="14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2000" dirty="0"/>
                  <a:t>无法履行货币职能</a:t>
                </a:r>
              </a:p>
              <a:p>
                <a:pPr marL="171450" indent="-171450">
                  <a:lnSpc>
                    <a:spcPct val="150000"/>
                  </a:lnSpc>
                  <a:buFont typeface="Arial" panose="020B0604020202020204" pitchFamily="34" charset="0"/>
                  <a:buChar char="•"/>
                </a:pPr>
                <a:r>
                  <a:rPr lang="zh-CN" altLang="en-US" sz="2000" dirty="0"/>
                  <a:t>不能取代制度信任</a:t>
                </a:r>
              </a:p>
              <a:p>
                <a:pPr marL="171450" indent="-171450">
                  <a:lnSpc>
                    <a:spcPct val="150000"/>
                  </a:lnSpc>
                  <a:buFont typeface="Arial" panose="020B0604020202020204" pitchFamily="34" charset="0"/>
                  <a:buChar char="•"/>
                </a:pPr>
                <a:r>
                  <a:rPr lang="zh-CN" altLang="en-US" sz="2000" dirty="0"/>
                  <a:t>数字货币交易缺少法律制约</a:t>
                </a:r>
              </a:p>
            </p:txBody>
          </p:sp>
          <p:sp>
            <p:nvSpPr>
              <p:cNvPr id="25" name="î$líďé">
                <a:extLst>
                  <a:ext uri="{FF2B5EF4-FFF2-40B4-BE49-F238E27FC236}">
                    <a16:creationId xmlns="" xmlns:a16="http://schemas.microsoft.com/office/drawing/2014/main" id="{488CD2D8-FF9E-4B6F-9BBE-F79AE22FC7C5}"/>
                  </a:ext>
                </a:extLst>
              </p:cNvPr>
              <p:cNvSpPr txBox="1"/>
              <p:nvPr/>
            </p:nvSpPr>
            <p:spPr bwMode="auto">
              <a:xfrm>
                <a:off x="470095" y="2873632"/>
                <a:ext cx="3247583" cy="68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不能做什么？ </a:t>
                </a:r>
              </a:p>
            </p:txBody>
          </p:sp>
        </p:grpSp>
      </p:grpSp>
      <p:grpSp>
        <p:nvGrpSpPr>
          <p:cNvPr id="16" name="íṣliḑè">
            <a:extLst>
              <a:ext uri="{FF2B5EF4-FFF2-40B4-BE49-F238E27FC236}">
                <a16:creationId xmlns="" xmlns:a16="http://schemas.microsoft.com/office/drawing/2014/main" id="{81F2F8FD-5D5C-4A1A-8360-B2C2AE1A4754}"/>
              </a:ext>
            </a:extLst>
          </p:cNvPr>
          <p:cNvGrpSpPr/>
          <p:nvPr/>
        </p:nvGrpSpPr>
        <p:grpSpPr>
          <a:xfrm>
            <a:off x="5944132" y="1960517"/>
            <a:ext cx="501095" cy="4087586"/>
            <a:chOff x="5944132" y="1594757"/>
            <a:chExt cx="501095" cy="4087586"/>
          </a:xfrm>
        </p:grpSpPr>
        <p:sp>
          <p:nvSpPr>
            <p:cNvPr id="17" name="íṣlïḍê">
              <a:extLst>
                <a:ext uri="{FF2B5EF4-FFF2-40B4-BE49-F238E27FC236}">
                  <a16:creationId xmlns="" xmlns:a16="http://schemas.microsoft.com/office/drawing/2014/main" id="{8887B2A7-05EA-425B-9238-32AEEC6BC502}"/>
                </a:ext>
              </a:extLst>
            </p:cNvPr>
            <p:cNvSpPr/>
            <p:nvPr/>
          </p:nvSpPr>
          <p:spPr>
            <a:xfrm>
              <a:off x="6103421" y="1768921"/>
              <a:ext cx="170434" cy="2953655"/>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18" name="îṣḻïḑê">
              <a:extLst>
                <a:ext uri="{FF2B5EF4-FFF2-40B4-BE49-F238E27FC236}">
                  <a16:creationId xmlns="" xmlns:a16="http://schemas.microsoft.com/office/drawing/2014/main" id="{27AD2FA8-51BE-4CC0-9320-B38E2D5999E1}"/>
                </a:ext>
              </a:extLst>
            </p:cNvPr>
            <p:cNvSpPr/>
            <p:nvPr/>
          </p:nvSpPr>
          <p:spPr bwMode="auto">
            <a:xfrm>
              <a:off x="5944132" y="4651669"/>
              <a:ext cx="501095" cy="1030674"/>
            </a:xfrm>
            <a:custGeom>
              <a:avLst/>
              <a:gdLst>
                <a:gd name="T0" fmla="*/ 250 w 304"/>
                <a:gd name="T1" fmla="*/ 0 h 525"/>
                <a:gd name="T2" fmla="*/ 304 w 304"/>
                <a:gd name="T3" fmla="*/ 506 h 525"/>
                <a:gd name="T4" fmla="*/ 155 w 304"/>
                <a:gd name="T5" fmla="*/ 525 h 525"/>
                <a:gd name="T6" fmla="*/ 0 w 304"/>
                <a:gd name="T7" fmla="*/ 506 h 525"/>
                <a:gd name="T8" fmla="*/ 56 w 304"/>
                <a:gd name="T9" fmla="*/ 0 h 525"/>
                <a:gd name="T10" fmla="*/ 250 w 304"/>
                <a:gd name="T11" fmla="*/ 0 h 525"/>
                <a:gd name="connsiteX0" fmla="*/ 10446 w 12222"/>
                <a:gd name="connsiteY0" fmla="*/ 0 h 17359"/>
                <a:gd name="connsiteX1" fmla="*/ 12222 w 12222"/>
                <a:gd name="connsiteY1" fmla="*/ 9638 h 17359"/>
                <a:gd name="connsiteX2" fmla="*/ 7321 w 12222"/>
                <a:gd name="connsiteY2" fmla="*/ 10000 h 17359"/>
                <a:gd name="connsiteX3" fmla="*/ 0 w 12222"/>
                <a:gd name="connsiteY3" fmla="*/ 17359 h 17359"/>
                <a:gd name="connsiteX4" fmla="*/ 4064 w 12222"/>
                <a:gd name="connsiteY4" fmla="*/ 0 h 17359"/>
                <a:gd name="connsiteX5" fmla="*/ 10446 w 12222"/>
                <a:gd name="connsiteY5" fmla="*/ 0 h 17359"/>
                <a:gd name="connsiteX0" fmla="*/ 10446 w 14575"/>
                <a:gd name="connsiteY0" fmla="*/ 0 h 17359"/>
                <a:gd name="connsiteX1" fmla="*/ 14575 w 14575"/>
                <a:gd name="connsiteY1" fmla="*/ 17131 h 17359"/>
                <a:gd name="connsiteX2" fmla="*/ 7321 w 14575"/>
                <a:gd name="connsiteY2" fmla="*/ 10000 h 17359"/>
                <a:gd name="connsiteX3" fmla="*/ 0 w 14575"/>
                <a:gd name="connsiteY3" fmla="*/ 17359 h 17359"/>
                <a:gd name="connsiteX4" fmla="*/ 4064 w 14575"/>
                <a:gd name="connsiteY4" fmla="*/ 0 h 17359"/>
                <a:gd name="connsiteX5" fmla="*/ 10446 w 14575"/>
                <a:gd name="connsiteY5" fmla="*/ 0 h 17359"/>
                <a:gd name="connsiteX0" fmla="*/ 10446 w 14575"/>
                <a:gd name="connsiteY0" fmla="*/ 0 h 17359"/>
                <a:gd name="connsiteX1" fmla="*/ 14575 w 14575"/>
                <a:gd name="connsiteY1" fmla="*/ 17131 h 17359"/>
                <a:gd name="connsiteX2" fmla="*/ 0 w 14575"/>
                <a:gd name="connsiteY2" fmla="*/ 17359 h 17359"/>
                <a:gd name="connsiteX3" fmla="*/ 4064 w 14575"/>
                <a:gd name="connsiteY3" fmla="*/ 0 h 17359"/>
                <a:gd name="connsiteX4" fmla="*/ 10446 w 14575"/>
                <a:gd name="connsiteY4" fmla="*/ 0 h 17359"/>
                <a:gd name="connsiteX0" fmla="*/ 10446 w 14575"/>
                <a:gd name="connsiteY0" fmla="*/ 0 h 17359"/>
                <a:gd name="connsiteX1" fmla="*/ 14575 w 14575"/>
                <a:gd name="connsiteY1" fmla="*/ 17358 h 17359"/>
                <a:gd name="connsiteX2" fmla="*/ 0 w 14575"/>
                <a:gd name="connsiteY2" fmla="*/ 17359 h 17359"/>
                <a:gd name="connsiteX3" fmla="*/ 4064 w 14575"/>
                <a:gd name="connsiteY3" fmla="*/ 0 h 17359"/>
                <a:gd name="connsiteX4" fmla="*/ 10446 w 14575"/>
                <a:gd name="connsiteY4" fmla="*/ 0 h 17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 h="17359">
                  <a:moveTo>
                    <a:pt x="10446" y="0"/>
                  </a:moveTo>
                  <a:lnTo>
                    <a:pt x="14575" y="17358"/>
                  </a:lnTo>
                  <a:lnTo>
                    <a:pt x="0" y="17359"/>
                  </a:lnTo>
                  <a:lnTo>
                    <a:pt x="4064" y="0"/>
                  </a:lnTo>
                  <a:lnTo>
                    <a:pt x="10446" y="0"/>
                  </a:lnTo>
                  <a:close/>
                </a:path>
              </a:pathLst>
            </a:custGeom>
            <a:solidFill>
              <a:schemeClr val="bg1">
                <a:lumMod val="85000"/>
              </a:schemeClr>
            </a:solidFill>
            <a:ln w="25400">
              <a:noFill/>
            </a:ln>
            <a:extLst/>
          </p:spPr>
          <p:txBody>
            <a:bodyPr vert="horz" wrap="square" lIns="91440" tIns="45720" rIns="91440" bIns="45720" numCol="1" anchor="t" anchorCtr="0" compatLnSpc="1">
              <a:prstTxWarp prst="textNoShape">
                <a:avLst/>
              </a:prstTxWarp>
              <a:normAutofit/>
            </a:bodyPr>
            <a:lstStyle/>
            <a:p>
              <a:endParaRPr lang="en-US" dirty="0"/>
            </a:p>
          </p:txBody>
        </p:sp>
        <p:sp>
          <p:nvSpPr>
            <p:cNvPr id="19" name="iš1îḑê">
              <a:extLst>
                <a:ext uri="{FF2B5EF4-FFF2-40B4-BE49-F238E27FC236}">
                  <a16:creationId xmlns="" xmlns:a16="http://schemas.microsoft.com/office/drawing/2014/main" id="{F3FE594F-10D9-4092-8803-A9BD52921287}"/>
                </a:ext>
              </a:extLst>
            </p:cNvPr>
            <p:cNvSpPr/>
            <p:nvPr/>
          </p:nvSpPr>
          <p:spPr bwMode="auto">
            <a:xfrm>
              <a:off x="6063502" y="1594757"/>
              <a:ext cx="258984" cy="257853"/>
            </a:xfrm>
            <a:prstGeom prst="ellipse">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fontScale="40000" lnSpcReduction="20000"/>
            </a:bodyPr>
            <a:lstStyle/>
            <a:p>
              <a:endParaRPr lang="en-US" dirty="0"/>
            </a:p>
          </p:txBody>
        </p:sp>
      </p:grpSp>
      <p:grpSp>
        <p:nvGrpSpPr>
          <p:cNvPr id="3" name="组合 2"/>
          <p:cNvGrpSpPr/>
          <p:nvPr/>
        </p:nvGrpSpPr>
        <p:grpSpPr>
          <a:xfrm>
            <a:off x="6257670" y="2531967"/>
            <a:ext cx="4396891" cy="1628302"/>
            <a:chOff x="6257670" y="2531967"/>
            <a:chExt cx="4396891" cy="1628302"/>
          </a:xfrm>
        </p:grpSpPr>
        <p:sp>
          <p:nvSpPr>
            <p:cNvPr id="7" name="ïṩļîḑè">
              <a:extLst>
                <a:ext uri="{FF2B5EF4-FFF2-40B4-BE49-F238E27FC236}">
                  <a16:creationId xmlns="" xmlns:a16="http://schemas.microsoft.com/office/drawing/2014/main" id="{99432D8C-A3D9-4F8D-B341-1A490E5A887F}"/>
                </a:ext>
              </a:extLst>
            </p:cNvPr>
            <p:cNvSpPr/>
            <p:nvPr/>
          </p:nvSpPr>
          <p:spPr>
            <a:xfrm>
              <a:off x="6257670" y="3254925"/>
              <a:ext cx="2223058" cy="759315"/>
            </a:xfrm>
            <a:prstGeom prst="homePlat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nSpc>
                  <a:spcPct val="120000"/>
                </a:lnSpc>
                <a:spcBef>
                  <a:spcPts val="600"/>
                </a:spcBef>
              </a:pPr>
              <a:endParaRPr lang="en-US" sz="1000" dirty="0">
                <a:solidFill>
                  <a:schemeClr val="tx1">
                    <a:alpha val="70000"/>
                  </a:schemeClr>
                </a:solidFill>
              </a:endParaRPr>
            </a:p>
          </p:txBody>
        </p:sp>
        <p:sp>
          <p:nvSpPr>
            <p:cNvPr id="11" name="iŝ1iḍe">
              <a:extLst>
                <a:ext uri="{FF2B5EF4-FFF2-40B4-BE49-F238E27FC236}">
                  <a16:creationId xmlns="" xmlns:a16="http://schemas.microsoft.com/office/drawing/2014/main" id="{7DD73817-BF42-40F6-A251-584C4E66EC0F}"/>
                </a:ext>
              </a:extLst>
            </p:cNvPr>
            <p:cNvSpPr/>
            <p:nvPr/>
          </p:nvSpPr>
          <p:spPr bwMode="auto">
            <a:xfrm>
              <a:off x="7695887" y="3438739"/>
              <a:ext cx="392420" cy="39168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2" name="íṡļíḑê">
              <a:extLst>
                <a:ext uri="{FF2B5EF4-FFF2-40B4-BE49-F238E27FC236}">
                  <a16:creationId xmlns="" xmlns:a16="http://schemas.microsoft.com/office/drawing/2014/main" id="{12DA777E-6B70-4398-8535-4582545C9CBA}"/>
                </a:ext>
              </a:extLst>
            </p:cNvPr>
            <p:cNvSpPr/>
            <p:nvPr/>
          </p:nvSpPr>
          <p:spPr bwMode="auto">
            <a:xfrm>
              <a:off x="7692467" y="3435978"/>
              <a:ext cx="296209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zh-CN" altLang="en-US" sz="2000" dirty="0"/>
                <a:t>构建信任的工具</a:t>
              </a:r>
              <a:endParaRPr lang="en-US" altLang="zh-CN" sz="2000" dirty="0"/>
            </a:p>
            <a:p>
              <a:pPr marL="171450" indent="-171450" algn="r">
                <a:lnSpc>
                  <a:spcPct val="150000"/>
                </a:lnSpc>
                <a:buFont typeface="Arial" panose="020B0604020202020204" pitchFamily="34" charset="0"/>
                <a:buChar char="•"/>
              </a:pPr>
              <a:r>
                <a:rPr lang="zh-CN" altLang="en-US" sz="2000" dirty="0"/>
                <a:t>信息交易的平台</a:t>
              </a:r>
              <a:endParaRPr lang="en-US" altLang="zh-CN" sz="2000" dirty="0"/>
            </a:p>
          </p:txBody>
        </p:sp>
        <p:sp>
          <p:nvSpPr>
            <p:cNvPr id="26" name="iṩḷíḍè">
              <a:extLst>
                <a:ext uri="{FF2B5EF4-FFF2-40B4-BE49-F238E27FC236}">
                  <a16:creationId xmlns="" xmlns:a16="http://schemas.microsoft.com/office/drawing/2014/main" id="{B7856A1C-E933-4C5C-A26C-92E0934CA954}"/>
                </a:ext>
              </a:extLst>
            </p:cNvPr>
            <p:cNvSpPr txBox="1"/>
            <p:nvPr/>
          </p:nvSpPr>
          <p:spPr bwMode="auto">
            <a:xfrm>
              <a:off x="7330517" y="2531967"/>
              <a:ext cx="2962095" cy="68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能做什么</a:t>
              </a:r>
              <a:r>
                <a:rPr lang="zh-CN" altLang="en-US" sz="2400" b="1" dirty="0" smtClean="0"/>
                <a:t>？</a:t>
              </a:r>
              <a:endParaRPr lang="en-US" altLang="zh-CN" sz="2400" b="1" dirty="0" smtClean="0"/>
            </a:p>
          </p:txBody>
        </p:sp>
      </p:grpSp>
    </p:spTree>
    <p:extLst>
      <p:ext uri="{BB962C8B-B14F-4D97-AF65-F5344CB8AC3E}">
        <p14:creationId xmlns:p14="http://schemas.microsoft.com/office/powerpoint/2010/main" val="305826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1d29b480-efdf-4bac-9d09-af1df9a2b296"/>
</p:tagLst>
</file>

<file path=ppt/tags/tag2.xml><?xml version="1.0" encoding="utf-8"?>
<p:tagLst xmlns:a="http://schemas.openxmlformats.org/drawingml/2006/main" xmlns:r="http://schemas.openxmlformats.org/officeDocument/2006/relationships" xmlns:p="http://schemas.openxmlformats.org/presentationml/2006/main">
  <p:tag name="ISLIDE.DIAGRAM" val="99df9b78-0bad-45b2-a47b-2cded0ae7740"/>
</p:tagLst>
</file>

<file path=ppt/theme/theme1.xml><?xml version="1.0" encoding="utf-8"?>
<a:theme xmlns:a="http://schemas.openxmlformats.org/drawingml/2006/main" name="主题5">
  <a:themeElements>
    <a:clrScheme name="lwqmu1zi">
      <a:dk1>
        <a:srgbClr val="000000"/>
      </a:dk1>
      <a:lt1>
        <a:srgbClr val="FFFFFF"/>
      </a:lt1>
      <a:dk2>
        <a:srgbClr val="768394"/>
      </a:dk2>
      <a:lt2>
        <a:srgbClr val="F0F0F0"/>
      </a:lt2>
      <a:accent1>
        <a:srgbClr val="0C4DA2"/>
      </a:accent1>
      <a:accent2>
        <a:srgbClr val="0067AB"/>
      </a:accent2>
      <a:accent3>
        <a:srgbClr val="42B1FD"/>
      </a:accent3>
      <a:accent4>
        <a:srgbClr val="65A2F2"/>
      </a:accent4>
      <a:accent5>
        <a:srgbClr val="808080"/>
      </a:accent5>
      <a:accent6>
        <a:srgbClr val="B0B0B0"/>
      </a:accent6>
      <a:hlink>
        <a:srgbClr val="4472C4"/>
      </a:hlink>
      <a:folHlink>
        <a:srgbClr val="BFBFBF"/>
      </a:folHlink>
    </a:clrScheme>
    <a:fontScheme name="4y4vywcy">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0.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8.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9.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3210</TotalTime>
  <Words>1891</Words>
  <Application>Microsoft Office PowerPoint</Application>
  <PresentationFormat>宽屏</PresentationFormat>
  <Paragraphs>323</Paragraphs>
  <Slides>29</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-apple-system</vt:lpstr>
      <vt:lpstr>宋体</vt:lpstr>
      <vt:lpstr>Microsoft YaHei</vt:lpstr>
      <vt:lpstr>Microsoft YaHei</vt:lpstr>
      <vt:lpstr>Arial</vt:lpstr>
      <vt:lpstr>Calibri</vt:lpstr>
      <vt:lpstr>Wingdings</vt:lpstr>
      <vt:lpstr>主题5</vt:lpstr>
      <vt:lpstr>PowerPoint 演示文稿</vt:lpstr>
      <vt:lpstr>PowerPoint 演示文稿</vt:lpstr>
      <vt:lpstr>区块链全局分析</vt:lpstr>
      <vt:lpstr>区块链的本质</vt:lpstr>
      <vt:lpstr>区块链发展回顾</vt:lpstr>
      <vt:lpstr>国家政策分析 – 重视区块链技术</vt:lpstr>
      <vt:lpstr>国家政策分析 – 数字货币监管</vt:lpstr>
      <vt:lpstr>政策支持但需合规</vt:lpstr>
      <vt:lpstr>政策支持但需合规</vt:lpstr>
      <vt:lpstr>PowerPoint 演示文稿</vt:lpstr>
      <vt:lpstr>区块链行业应用分析</vt:lpstr>
      <vt:lpstr>立足实体，去伪存真 </vt:lpstr>
      <vt:lpstr>区块链行业应用-学术分析</vt:lpstr>
      <vt:lpstr>区块链行业应用-专利分析√</vt:lpstr>
      <vt:lpstr>区块链行业应用-投融资分析</vt:lpstr>
      <vt:lpstr>除金融行业外，供应链行业发展最成熟</vt:lpstr>
      <vt:lpstr>PowerPoint 演示文稿</vt:lpstr>
      <vt:lpstr>寻找有价值的公司和应用</vt:lpstr>
      <vt:lpstr>供应链/溯源行业概览</vt:lpstr>
      <vt:lpstr>区块链行业应用的“元反空”</vt:lpstr>
      <vt:lpstr>区块链行业应用公司评估框架</vt:lpstr>
      <vt:lpstr>区块链行业应用公司评估框架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Neusoft</cp:lastModifiedBy>
  <cp:revision>672</cp:revision>
  <cp:lastPrinted>2017-10-24T16:00:00Z</cp:lastPrinted>
  <dcterms:created xsi:type="dcterms:W3CDTF">2017-10-24T16:00:00Z</dcterms:created>
  <dcterms:modified xsi:type="dcterms:W3CDTF">2019-04-16T10:57:16Z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