
<file path=[Content_Types].xml><?xml version="1.0" encoding="utf-8"?>
<Types xmlns="http://schemas.openxmlformats.org/package/2006/content-types">
  <Default Extension="png" ContentType="image/png"/>
  <Default Extension="tmp"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theme/themeOverride4.xml" ContentType="application/vnd.openxmlformats-officedocument.themeOverride+xml"/>
  <Override PartName="/ppt/theme/themeOverride5.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6.xml" ContentType="application/vnd.openxmlformats-officedocument.themeOverride+xml"/>
  <Override PartName="/ppt/notesSlides/notesSlide6.xml" ContentType="application/vnd.openxmlformats-officedocument.presentationml.notesSlide+xml"/>
  <Override PartName="/ppt/theme/themeOverride7.xml" ContentType="application/vnd.openxmlformats-officedocument.themeOverride+xml"/>
  <Override PartName="/ppt/notesSlides/notesSlide7.xml" ContentType="application/vnd.openxmlformats-officedocument.presentationml.notesSlide+xml"/>
  <Override PartName="/ppt/theme/themeOverride8.xml" ContentType="application/vnd.openxmlformats-officedocument.themeOverride+xml"/>
  <Override PartName="/ppt/theme/themeOverride9.xml" ContentType="application/vnd.openxmlformats-officedocument.themeOverride+xml"/>
  <Override PartName="/ppt/notesSlides/notesSlide8.xml" ContentType="application/vnd.openxmlformats-officedocument.presentationml.notesSlide+xml"/>
  <Override PartName="/ppt/theme/themeOverride10.xml" ContentType="application/vnd.openxmlformats-officedocument.themeOverride+xml"/>
  <Override PartName="/ppt/notesSlides/notesSlide9.xml" ContentType="application/vnd.openxmlformats-officedocument.presentationml.notesSl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ags/tag2.xml" ContentType="application/vnd.openxmlformats-officedocument.presentationml.tags+xml"/>
  <Override PartName="/ppt/theme/themeOverride14.xml" ContentType="application/vnd.openxmlformats-officedocument.themeOverride+xml"/>
  <Override PartName="/ppt/notesSlides/notesSlide10.xml" ContentType="application/vnd.openxmlformats-officedocument.presentationml.notesSlide+xml"/>
  <Override PartName="/ppt/theme/themeOverride15.xml" ContentType="application/vnd.openxmlformats-officedocument.themeOverride+xml"/>
  <Override PartName="/ppt/theme/themeOverride16.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7.xml" ContentType="application/vnd.openxmlformats-officedocument.themeOverr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1"/>
  </p:notesMasterIdLst>
  <p:sldIdLst>
    <p:sldId id="1845" r:id="rId2"/>
    <p:sldId id="1830" r:id="rId3"/>
    <p:sldId id="1814" r:id="rId4"/>
    <p:sldId id="1857" r:id="rId5"/>
    <p:sldId id="1796" r:id="rId6"/>
    <p:sldId id="1738" r:id="rId7"/>
    <p:sldId id="1737" r:id="rId8"/>
    <p:sldId id="1856" r:id="rId9"/>
    <p:sldId id="1828" r:id="rId10"/>
    <p:sldId id="1831" r:id="rId11"/>
    <p:sldId id="1823" r:id="rId12"/>
    <p:sldId id="1792" r:id="rId13"/>
    <p:sldId id="1724" r:id="rId14"/>
    <p:sldId id="1736" r:id="rId15"/>
    <p:sldId id="1727" r:id="rId16"/>
    <p:sldId id="285" r:id="rId17"/>
    <p:sldId id="1832" r:id="rId18"/>
    <p:sldId id="1822" r:id="rId19"/>
    <p:sldId id="1836" r:id="rId20"/>
    <p:sldId id="1853" r:id="rId21"/>
    <p:sldId id="1852" r:id="rId22"/>
    <p:sldId id="1860" r:id="rId23"/>
    <p:sldId id="1855" r:id="rId24"/>
    <p:sldId id="1848" r:id="rId25"/>
    <p:sldId id="1849" r:id="rId26"/>
    <p:sldId id="1851" r:id="rId27"/>
    <p:sldId id="1833" r:id="rId28"/>
    <p:sldId id="1859" r:id="rId29"/>
    <p:sldId id="1846" r:id="rId30"/>
  </p:sldIdLst>
  <p:sldSz cx="12192000" cy="6858000"/>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4DA2"/>
    <a:srgbClr val="1B9ED2"/>
    <a:srgbClr val="182554"/>
    <a:srgbClr val="182452"/>
    <a:srgbClr val="1A2554"/>
    <a:srgbClr val="232426"/>
    <a:srgbClr val="495ADB"/>
    <a:srgbClr val="544DD7"/>
    <a:srgbClr val="08071F"/>
    <a:srgbClr val="1588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61" autoAdjust="0"/>
    <p:restoredTop sz="92208" autoAdjust="0"/>
  </p:normalViewPr>
  <p:slideViewPr>
    <p:cSldViewPr snapToGrid="0">
      <p:cViewPr>
        <p:scale>
          <a:sx n="70" d="100"/>
          <a:sy n="70" d="100"/>
        </p:scale>
        <p:origin x="612" y="-42"/>
      </p:cViewPr>
      <p:guideLst>
        <p:guide orient="horz" pos="2160"/>
        <p:guide pos="3840"/>
      </p:guideLst>
    </p:cSldViewPr>
  </p:slideViewPr>
  <p:notesTextViewPr>
    <p:cViewPr>
      <p:scale>
        <a:sx n="3" d="2"/>
        <a:sy n="3" d="2"/>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D3F46C-417E-43B2-ACF7-76DF2F78100B}" type="doc">
      <dgm:prSet loTypeId="urn:microsoft.com/office/officeart/2005/8/layout/pyramid1" loCatId="pyramid" qsTypeId="urn:microsoft.com/office/officeart/2005/8/quickstyle/3d2" qsCatId="3D" csTypeId="urn:microsoft.com/office/officeart/2005/8/colors/colorful2" csCatId="colorful" phldr="1"/>
      <dgm:spPr/>
    </dgm:pt>
    <dgm:pt modelId="{C275CC2D-BF6B-4E3D-AA16-415FA5E52962}">
      <dgm:prSet phldrT="[文本]"/>
      <dgm:spPr/>
      <dgm:t>
        <a:bodyPr/>
        <a:lstStyle/>
        <a:p>
          <a:r>
            <a:rPr lang="zh-CN" altLang="en-US" dirty="0" smtClean="0"/>
            <a:t>包装上市</a:t>
          </a:r>
          <a:endParaRPr lang="zh-CN" altLang="en-US" dirty="0"/>
        </a:p>
      </dgm:t>
    </dgm:pt>
    <dgm:pt modelId="{97414C2B-2AF9-494F-9FD1-DC4692FC8FA5}" type="parTrans" cxnId="{4C2A34E9-4A6E-4D5A-9D8D-1F2A0CC68D69}">
      <dgm:prSet/>
      <dgm:spPr/>
      <dgm:t>
        <a:bodyPr/>
        <a:lstStyle/>
        <a:p>
          <a:endParaRPr lang="zh-CN" altLang="en-US"/>
        </a:p>
      </dgm:t>
    </dgm:pt>
    <dgm:pt modelId="{C49291D4-DF23-4AF2-A31A-FBAEACAD04FA}" type="sibTrans" cxnId="{4C2A34E9-4A6E-4D5A-9D8D-1F2A0CC68D69}">
      <dgm:prSet/>
      <dgm:spPr/>
      <dgm:t>
        <a:bodyPr/>
        <a:lstStyle/>
        <a:p>
          <a:endParaRPr lang="zh-CN" altLang="en-US"/>
        </a:p>
      </dgm:t>
    </dgm:pt>
    <dgm:pt modelId="{EFCA6C8F-92D8-454B-B6B4-1FC3F74D7FD8}">
      <dgm:prSet phldrT="[文本]"/>
      <dgm:spPr/>
      <dgm:t>
        <a:bodyPr/>
        <a:lstStyle/>
        <a:p>
          <a:r>
            <a:rPr lang="zh-CN" altLang="en-US" dirty="0" smtClean="0"/>
            <a:t>疯狂圈地</a:t>
          </a:r>
          <a:endParaRPr lang="zh-CN" altLang="en-US" dirty="0"/>
        </a:p>
      </dgm:t>
    </dgm:pt>
    <dgm:pt modelId="{E4CAC674-BA3E-4220-A89E-8AC4B3E6BF0C}" type="parTrans" cxnId="{6666E279-83A4-49B6-B48A-5A04EE0DD90E}">
      <dgm:prSet/>
      <dgm:spPr/>
      <dgm:t>
        <a:bodyPr/>
        <a:lstStyle/>
        <a:p>
          <a:endParaRPr lang="zh-CN" altLang="en-US"/>
        </a:p>
      </dgm:t>
    </dgm:pt>
    <dgm:pt modelId="{A530703B-6C07-47E2-8FFB-2FFCD73D8AF0}" type="sibTrans" cxnId="{6666E279-83A4-49B6-B48A-5A04EE0DD90E}">
      <dgm:prSet/>
      <dgm:spPr/>
      <dgm:t>
        <a:bodyPr/>
        <a:lstStyle/>
        <a:p>
          <a:endParaRPr lang="zh-CN" altLang="en-US"/>
        </a:p>
      </dgm:t>
    </dgm:pt>
    <dgm:pt modelId="{F0D5AF1C-B7D8-420C-A91B-1C1005148359}">
      <dgm:prSet phldrT="[文本]"/>
      <dgm:spPr/>
      <dgm:t>
        <a:bodyPr/>
        <a:lstStyle/>
        <a:p>
          <a:r>
            <a:rPr lang="zh-CN" altLang="en-US" dirty="0" smtClean="0"/>
            <a:t>脚踏实地</a:t>
          </a:r>
          <a:endParaRPr lang="zh-CN" altLang="en-US" dirty="0"/>
        </a:p>
      </dgm:t>
    </dgm:pt>
    <dgm:pt modelId="{E6FEA86C-8DAD-4718-A2B3-F566DE592CE2}" type="parTrans" cxnId="{0CBFF79D-1F64-49A6-9C4D-F6FABEF343F9}">
      <dgm:prSet/>
      <dgm:spPr/>
      <dgm:t>
        <a:bodyPr/>
        <a:lstStyle/>
        <a:p>
          <a:endParaRPr lang="zh-CN" altLang="en-US"/>
        </a:p>
      </dgm:t>
    </dgm:pt>
    <dgm:pt modelId="{B764F6CA-C383-46EB-A7A8-1203FA64DB74}" type="sibTrans" cxnId="{0CBFF79D-1F64-49A6-9C4D-F6FABEF343F9}">
      <dgm:prSet/>
      <dgm:spPr/>
      <dgm:t>
        <a:bodyPr/>
        <a:lstStyle/>
        <a:p>
          <a:endParaRPr lang="zh-CN" altLang="en-US"/>
        </a:p>
      </dgm:t>
    </dgm:pt>
    <dgm:pt modelId="{FF7AD6FD-FE95-420E-99EB-F108DF6EB3A7}" type="pres">
      <dgm:prSet presAssocID="{53D3F46C-417E-43B2-ACF7-76DF2F78100B}" presName="Name0" presStyleCnt="0">
        <dgm:presLayoutVars>
          <dgm:dir/>
          <dgm:animLvl val="lvl"/>
          <dgm:resizeHandles val="exact"/>
        </dgm:presLayoutVars>
      </dgm:prSet>
      <dgm:spPr/>
    </dgm:pt>
    <dgm:pt modelId="{6767DC18-EA4A-4B3B-8A1C-7F286C08C358}" type="pres">
      <dgm:prSet presAssocID="{F0D5AF1C-B7D8-420C-A91B-1C1005148359}" presName="Name8" presStyleCnt="0"/>
      <dgm:spPr/>
    </dgm:pt>
    <dgm:pt modelId="{684E2742-E399-4D3A-B15C-175E39D5801E}" type="pres">
      <dgm:prSet presAssocID="{F0D5AF1C-B7D8-420C-A91B-1C1005148359}" presName="level" presStyleLbl="node1" presStyleIdx="0" presStyleCnt="3">
        <dgm:presLayoutVars>
          <dgm:chMax val="1"/>
          <dgm:bulletEnabled val="1"/>
        </dgm:presLayoutVars>
      </dgm:prSet>
      <dgm:spPr/>
      <dgm:t>
        <a:bodyPr/>
        <a:lstStyle/>
        <a:p>
          <a:endParaRPr lang="zh-CN" altLang="en-US"/>
        </a:p>
      </dgm:t>
    </dgm:pt>
    <dgm:pt modelId="{22A02B6F-5D69-4E9B-B022-F45DD60E775D}" type="pres">
      <dgm:prSet presAssocID="{F0D5AF1C-B7D8-420C-A91B-1C1005148359}" presName="levelTx" presStyleLbl="revTx" presStyleIdx="0" presStyleCnt="0">
        <dgm:presLayoutVars>
          <dgm:chMax val="1"/>
          <dgm:bulletEnabled val="1"/>
        </dgm:presLayoutVars>
      </dgm:prSet>
      <dgm:spPr/>
      <dgm:t>
        <a:bodyPr/>
        <a:lstStyle/>
        <a:p>
          <a:endParaRPr lang="zh-CN" altLang="en-US"/>
        </a:p>
      </dgm:t>
    </dgm:pt>
    <dgm:pt modelId="{E14AB68C-B73C-447D-BC7C-EFEBE30AC20C}" type="pres">
      <dgm:prSet presAssocID="{EFCA6C8F-92D8-454B-B6B4-1FC3F74D7FD8}" presName="Name8" presStyleCnt="0"/>
      <dgm:spPr/>
    </dgm:pt>
    <dgm:pt modelId="{60E53AEF-8F6B-4C7F-AB46-6EA5B6B96B32}" type="pres">
      <dgm:prSet presAssocID="{EFCA6C8F-92D8-454B-B6B4-1FC3F74D7FD8}" presName="level" presStyleLbl="node1" presStyleIdx="1" presStyleCnt="3">
        <dgm:presLayoutVars>
          <dgm:chMax val="1"/>
          <dgm:bulletEnabled val="1"/>
        </dgm:presLayoutVars>
      </dgm:prSet>
      <dgm:spPr/>
      <dgm:t>
        <a:bodyPr/>
        <a:lstStyle/>
        <a:p>
          <a:endParaRPr lang="zh-CN" altLang="en-US"/>
        </a:p>
      </dgm:t>
    </dgm:pt>
    <dgm:pt modelId="{D50B72C1-5049-43BD-85EA-55026406DDC7}" type="pres">
      <dgm:prSet presAssocID="{EFCA6C8F-92D8-454B-B6B4-1FC3F74D7FD8}" presName="levelTx" presStyleLbl="revTx" presStyleIdx="0" presStyleCnt="0">
        <dgm:presLayoutVars>
          <dgm:chMax val="1"/>
          <dgm:bulletEnabled val="1"/>
        </dgm:presLayoutVars>
      </dgm:prSet>
      <dgm:spPr/>
      <dgm:t>
        <a:bodyPr/>
        <a:lstStyle/>
        <a:p>
          <a:endParaRPr lang="zh-CN" altLang="en-US"/>
        </a:p>
      </dgm:t>
    </dgm:pt>
    <dgm:pt modelId="{C1A0D902-60F8-4964-B92D-A8EE902452B1}" type="pres">
      <dgm:prSet presAssocID="{C275CC2D-BF6B-4E3D-AA16-415FA5E52962}" presName="Name8" presStyleCnt="0"/>
      <dgm:spPr/>
    </dgm:pt>
    <dgm:pt modelId="{B612A902-8D48-4611-8395-B56321552D94}" type="pres">
      <dgm:prSet presAssocID="{C275CC2D-BF6B-4E3D-AA16-415FA5E52962}" presName="level" presStyleLbl="node1" presStyleIdx="2" presStyleCnt="3">
        <dgm:presLayoutVars>
          <dgm:chMax val="1"/>
          <dgm:bulletEnabled val="1"/>
        </dgm:presLayoutVars>
      </dgm:prSet>
      <dgm:spPr/>
      <dgm:t>
        <a:bodyPr/>
        <a:lstStyle/>
        <a:p>
          <a:endParaRPr lang="zh-CN" altLang="en-US"/>
        </a:p>
      </dgm:t>
    </dgm:pt>
    <dgm:pt modelId="{FA84F48A-4E1B-4F57-8979-E671B99D06AC}" type="pres">
      <dgm:prSet presAssocID="{C275CC2D-BF6B-4E3D-AA16-415FA5E52962}" presName="levelTx" presStyleLbl="revTx" presStyleIdx="0" presStyleCnt="0">
        <dgm:presLayoutVars>
          <dgm:chMax val="1"/>
          <dgm:bulletEnabled val="1"/>
        </dgm:presLayoutVars>
      </dgm:prSet>
      <dgm:spPr/>
      <dgm:t>
        <a:bodyPr/>
        <a:lstStyle/>
        <a:p>
          <a:endParaRPr lang="zh-CN" altLang="en-US"/>
        </a:p>
      </dgm:t>
    </dgm:pt>
  </dgm:ptLst>
  <dgm:cxnLst>
    <dgm:cxn modelId="{8FBAE47F-08EB-407A-8CAE-E452561E8A68}" type="presOf" srcId="{F0D5AF1C-B7D8-420C-A91B-1C1005148359}" destId="{22A02B6F-5D69-4E9B-B022-F45DD60E775D}" srcOrd="1" destOrd="0" presId="urn:microsoft.com/office/officeart/2005/8/layout/pyramid1"/>
    <dgm:cxn modelId="{6666E279-83A4-49B6-B48A-5A04EE0DD90E}" srcId="{53D3F46C-417E-43B2-ACF7-76DF2F78100B}" destId="{EFCA6C8F-92D8-454B-B6B4-1FC3F74D7FD8}" srcOrd="1" destOrd="0" parTransId="{E4CAC674-BA3E-4220-A89E-8AC4B3E6BF0C}" sibTransId="{A530703B-6C07-47E2-8FFB-2FFCD73D8AF0}"/>
    <dgm:cxn modelId="{E1F67273-022A-49F8-9F60-B6B118C40425}" type="presOf" srcId="{F0D5AF1C-B7D8-420C-A91B-1C1005148359}" destId="{684E2742-E399-4D3A-B15C-175E39D5801E}" srcOrd="0" destOrd="0" presId="urn:microsoft.com/office/officeart/2005/8/layout/pyramid1"/>
    <dgm:cxn modelId="{ECD0F411-7AA5-45D4-989E-290A04AACDC8}" type="presOf" srcId="{53D3F46C-417E-43B2-ACF7-76DF2F78100B}" destId="{FF7AD6FD-FE95-420E-99EB-F108DF6EB3A7}" srcOrd="0" destOrd="0" presId="urn:microsoft.com/office/officeart/2005/8/layout/pyramid1"/>
    <dgm:cxn modelId="{4C2A34E9-4A6E-4D5A-9D8D-1F2A0CC68D69}" srcId="{53D3F46C-417E-43B2-ACF7-76DF2F78100B}" destId="{C275CC2D-BF6B-4E3D-AA16-415FA5E52962}" srcOrd="2" destOrd="0" parTransId="{97414C2B-2AF9-494F-9FD1-DC4692FC8FA5}" sibTransId="{C49291D4-DF23-4AF2-A31A-FBAEACAD04FA}"/>
    <dgm:cxn modelId="{D6546831-2B80-4B7A-9986-538E51D5C8FC}" type="presOf" srcId="{C275CC2D-BF6B-4E3D-AA16-415FA5E52962}" destId="{B612A902-8D48-4611-8395-B56321552D94}" srcOrd="0" destOrd="0" presId="urn:microsoft.com/office/officeart/2005/8/layout/pyramid1"/>
    <dgm:cxn modelId="{0CBFF79D-1F64-49A6-9C4D-F6FABEF343F9}" srcId="{53D3F46C-417E-43B2-ACF7-76DF2F78100B}" destId="{F0D5AF1C-B7D8-420C-A91B-1C1005148359}" srcOrd="0" destOrd="0" parTransId="{E6FEA86C-8DAD-4718-A2B3-F566DE592CE2}" sibTransId="{B764F6CA-C383-46EB-A7A8-1203FA64DB74}"/>
    <dgm:cxn modelId="{8344099C-419C-4791-9EDE-4D5F8D41B07D}" type="presOf" srcId="{EFCA6C8F-92D8-454B-B6B4-1FC3F74D7FD8}" destId="{60E53AEF-8F6B-4C7F-AB46-6EA5B6B96B32}" srcOrd="0" destOrd="0" presId="urn:microsoft.com/office/officeart/2005/8/layout/pyramid1"/>
    <dgm:cxn modelId="{AD6A0A1B-F06E-4A55-8415-8A54B1B6326C}" type="presOf" srcId="{EFCA6C8F-92D8-454B-B6B4-1FC3F74D7FD8}" destId="{D50B72C1-5049-43BD-85EA-55026406DDC7}" srcOrd="1" destOrd="0" presId="urn:microsoft.com/office/officeart/2005/8/layout/pyramid1"/>
    <dgm:cxn modelId="{5B14B5EC-3B51-4AA9-BB2D-085A15B6026E}" type="presOf" srcId="{C275CC2D-BF6B-4E3D-AA16-415FA5E52962}" destId="{FA84F48A-4E1B-4F57-8979-E671B99D06AC}" srcOrd="1" destOrd="0" presId="urn:microsoft.com/office/officeart/2005/8/layout/pyramid1"/>
    <dgm:cxn modelId="{F1863A64-A5E6-420C-8AFE-D4B4F302D630}" type="presParOf" srcId="{FF7AD6FD-FE95-420E-99EB-F108DF6EB3A7}" destId="{6767DC18-EA4A-4B3B-8A1C-7F286C08C358}" srcOrd="0" destOrd="0" presId="urn:microsoft.com/office/officeart/2005/8/layout/pyramid1"/>
    <dgm:cxn modelId="{1AAE9E25-0C02-4340-9413-0DF72FCC218E}" type="presParOf" srcId="{6767DC18-EA4A-4B3B-8A1C-7F286C08C358}" destId="{684E2742-E399-4D3A-B15C-175E39D5801E}" srcOrd="0" destOrd="0" presId="urn:microsoft.com/office/officeart/2005/8/layout/pyramid1"/>
    <dgm:cxn modelId="{3C3C31B2-3970-4DB8-AACF-BBF1B47F94F5}" type="presParOf" srcId="{6767DC18-EA4A-4B3B-8A1C-7F286C08C358}" destId="{22A02B6F-5D69-4E9B-B022-F45DD60E775D}" srcOrd="1" destOrd="0" presId="urn:microsoft.com/office/officeart/2005/8/layout/pyramid1"/>
    <dgm:cxn modelId="{6BEAC06F-C5CC-44F9-83D2-DDE97A75A163}" type="presParOf" srcId="{FF7AD6FD-FE95-420E-99EB-F108DF6EB3A7}" destId="{E14AB68C-B73C-447D-BC7C-EFEBE30AC20C}" srcOrd="1" destOrd="0" presId="urn:microsoft.com/office/officeart/2005/8/layout/pyramid1"/>
    <dgm:cxn modelId="{B2863417-9F6A-49B7-A578-E389B92087B4}" type="presParOf" srcId="{E14AB68C-B73C-447D-BC7C-EFEBE30AC20C}" destId="{60E53AEF-8F6B-4C7F-AB46-6EA5B6B96B32}" srcOrd="0" destOrd="0" presId="urn:microsoft.com/office/officeart/2005/8/layout/pyramid1"/>
    <dgm:cxn modelId="{DAE49C14-651E-4C39-9FA9-B51333774D29}" type="presParOf" srcId="{E14AB68C-B73C-447D-BC7C-EFEBE30AC20C}" destId="{D50B72C1-5049-43BD-85EA-55026406DDC7}" srcOrd="1" destOrd="0" presId="urn:microsoft.com/office/officeart/2005/8/layout/pyramid1"/>
    <dgm:cxn modelId="{39ADEEB1-A326-4914-A7BB-CDEF0610308A}" type="presParOf" srcId="{FF7AD6FD-FE95-420E-99EB-F108DF6EB3A7}" destId="{C1A0D902-60F8-4964-B92D-A8EE902452B1}" srcOrd="2" destOrd="0" presId="urn:microsoft.com/office/officeart/2005/8/layout/pyramid1"/>
    <dgm:cxn modelId="{96DCC38D-ADA6-4433-BD0D-FA308F3FB0E4}" type="presParOf" srcId="{C1A0D902-60F8-4964-B92D-A8EE902452B1}" destId="{B612A902-8D48-4611-8395-B56321552D94}" srcOrd="0" destOrd="0" presId="urn:microsoft.com/office/officeart/2005/8/layout/pyramid1"/>
    <dgm:cxn modelId="{4F6110AC-372F-4D27-8516-D6099E7E5466}" type="presParOf" srcId="{C1A0D902-60F8-4964-B92D-A8EE902452B1}" destId="{FA84F48A-4E1B-4F57-8979-E671B99D06AC}"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4E2742-E399-4D3A-B15C-175E39D5801E}">
      <dsp:nvSpPr>
        <dsp:cNvPr id="0" name=""/>
        <dsp:cNvSpPr/>
      </dsp:nvSpPr>
      <dsp:spPr>
        <a:xfrm>
          <a:off x="2709333" y="0"/>
          <a:ext cx="2709333" cy="1806222"/>
        </a:xfrm>
        <a:prstGeom prst="trapezoid">
          <a:avLst>
            <a:gd name="adj" fmla="val 75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3500" tIns="63500" rIns="63500" bIns="63500" numCol="1" spcCol="1270" anchor="ctr" anchorCtr="0">
          <a:noAutofit/>
        </a:bodyPr>
        <a:lstStyle/>
        <a:p>
          <a:pPr lvl="0" algn="ctr" defTabSz="2222500">
            <a:lnSpc>
              <a:spcPct val="90000"/>
            </a:lnSpc>
            <a:spcBef>
              <a:spcPct val="0"/>
            </a:spcBef>
            <a:spcAft>
              <a:spcPct val="35000"/>
            </a:spcAft>
          </a:pPr>
          <a:r>
            <a:rPr lang="zh-CN" altLang="en-US" sz="5000" kern="1200" dirty="0" smtClean="0"/>
            <a:t>脚踏实地</a:t>
          </a:r>
          <a:endParaRPr lang="zh-CN" altLang="en-US" sz="5000" kern="1200" dirty="0"/>
        </a:p>
      </dsp:txBody>
      <dsp:txXfrm>
        <a:off x="2709333" y="0"/>
        <a:ext cx="2709333" cy="1806222"/>
      </dsp:txXfrm>
    </dsp:sp>
    <dsp:sp modelId="{60E53AEF-8F6B-4C7F-AB46-6EA5B6B96B32}">
      <dsp:nvSpPr>
        <dsp:cNvPr id="0" name=""/>
        <dsp:cNvSpPr/>
      </dsp:nvSpPr>
      <dsp:spPr>
        <a:xfrm>
          <a:off x="1354666" y="1806222"/>
          <a:ext cx="5418666" cy="1806222"/>
        </a:xfrm>
        <a:prstGeom prst="trapezoid">
          <a:avLst>
            <a:gd name="adj" fmla="val 75000"/>
          </a:avLst>
        </a:prstGeom>
        <a:gradFill rotWithShape="0">
          <a:gsLst>
            <a:gs pos="0">
              <a:schemeClr val="accent2">
                <a:hueOff val="15743"/>
                <a:satOff val="-1047"/>
                <a:lumOff val="14510"/>
                <a:alphaOff val="0"/>
                <a:satMod val="103000"/>
                <a:lumMod val="102000"/>
                <a:tint val="94000"/>
              </a:schemeClr>
            </a:gs>
            <a:gs pos="50000">
              <a:schemeClr val="accent2">
                <a:hueOff val="15743"/>
                <a:satOff val="-1047"/>
                <a:lumOff val="14510"/>
                <a:alphaOff val="0"/>
                <a:satMod val="110000"/>
                <a:lumMod val="100000"/>
                <a:shade val="100000"/>
              </a:schemeClr>
            </a:gs>
            <a:gs pos="100000">
              <a:schemeClr val="accent2">
                <a:hueOff val="15743"/>
                <a:satOff val="-1047"/>
                <a:lumOff val="1451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3500" tIns="63500" rIns="63500" bIns="63500" numCol="1" spcCol="1270" anchor="ctr" anchorCtr="0">
          <a:noAutofit/>
        </a:bodyPr>
        <a:lstStyle/>
        <a:p>
          <a:pPr lvl="0" algn="ctr" defTabSz="2222500">
            <a:lnSpc>
              <a:spcPct val="90000"/>
            </a:lnSpc>
            <a:spcBef>
              <a:spcPct val="0"/>
            </a:spcBef>
            <a:spcAft>
              <a:spcPct val="35000"/>
            </a:spcAft>
          </a:pPr>
          <a:r>
            <a:rPr lang="zh-CN" altLang="en-US" sz="5000" kern="1200" dirty="0" smtClean="0"/>
            <a:t>疯狂圈地</a:t>
          </a:r>
          <a:endParaRPr lang="zh-CN" altLang="en-US" sz="5000" kern="1200" dirty="0"/>
        </a:p>
      </dsp:txBody>
      <dsp:txXfrm>
        <a:off x="2302933" y="1806222"/>
        <a:ext cx="3522133" cy="1806222"/>
      </dsp:txXfrm>
    </dsp:sp>
    <dsp:sp modelId="{B612A902-8D48-4611-8395-B56321552D94}">
      <dsp:nvSpPr>
        <dsp:cNvPr id="0" name=""/>
        <dsp:cNvSpPr/>
      </dsp:nvSpPr>
      <dsp:spPr>
        <a:xfrm>
          <a:off x="0" y="3612444"/>
          <a:ext cx="8128000" cy="1806222"/>
        </a:xfrm>
        <a:prstGeom prst="trapezoid">
          <a:avLst>
            <a:gd name="adj" fmla="val 75000"/>
          </a:avLst>
        </a:prstGeom>
        <a:gradFill rotWithShape="0">
          <a:gsLst>
            <a:gs pos="0">
              <a:schemeClr val="accent2">
                <a:hueOff val="31487"/>
                <a:satOff val="-2094"/>
                <a:lumOff val="29020"/>
                <a:alphaOff val="0"/>
                <a:satMod val="103000"/>
                <a:lumMod val="102000"/>
                <a:tint val="94000"/>
              </a:schemeClr>
            </a:gs>
            <a:gs pos="50000">
              <a:schemeClr val="accent2">
                <a:hueOff val="31487"/>
                <a:satOff val="-2094"/>
                <a:lumOff val="29020"/>
                <a:alphaOff val="0"/>
                <a:satMod val="110000"/>
                <a:lumMod val="100000"/>
                <a:shade val="100000"/>
              </a:schemeClr>
            </a:gs>
            <a:gs pos="100000">
              <a:schemeClr val="accent2">
                <a:hueOff val="31487"/>
                <a:satOff val="-2094"/>
                <a:lumOff val="2902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3500" tIns="63500" rIns="63500" bIns="63500" numCol="1" spcCol="1270" anchor="ctr" anchorCtr="0">
          <a:noAutofit/>
        </a:bodyPr>
        <a:lstStyle/>
        <a:p>
          <a:pPr lvl="0" algn="ctr" defTabSz="2222500">
            <a:lnSpc>
              <a:spcPct val="90000"/>
            </a:lnSpc>
            <a:spcBef>
              <a:spcPct val="0"/>
            </a:spcBef>
            <a:spcAft>
              <a:spcPct val="35000"/>
            </a:spcAft>
          </a:pPr>
          <a:r>
            <a:rPr lang="zh-CN" altLang="en-US" sz="5000" kern="1200" dirty="0" smtClean="0"/>
            <a:t>包装上市</a:t>
          </a:r>
          <a:endParaRPr lang="zh-CN" altLang="en-US" sz="5000" kern="1200" dirty="0"/>
        </a:p>
      </dsp:txBody>
      <dsp:txXfrm>
        <a:off x="1422399" y="3612444"/>
        <a:ext cx="5283200" cy="1806222"/>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pPr/>
              <a:t>2019/4/16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pPr/>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pPr/>
              <a:t>2</a:t>
            </a:fld>
            <a:endParaRPr lang="zh-CN" altLang="en-US"/>
          </a:p>
        </p:txBody>
      </p:sp>
    </p:spTree>
    <p:extLst>
      <p:ext uri="{BB962C8B-B14F-4D97-AF65-F5344CB8AC3E}">
        <p14:creationId xmlns:p14="http://schemas.microsoft.com/office/powerpoint/2010/main" val="16876520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区块链全局认识部分还需要根据知识图谱的分析，通过学术焦点，来验证发展阶段和关键技术</a:t>
            </a:r>
          </a:p>
        </p:txBody>
      </p:sp>
      <p:sp>
        <p:nvSpPr>
          <p:cNvPr id="4" name="灯片编号占位符 3"/>
          <p:cNvSpPr>
            <a:spLocks noGrp="1"/>
          </p:cNvSpPr>
          <p:nvPr>
            <p:ph type="sldNum" sz="quarter" idx="10"/>
          </p:nvPr>
        </p:nvSpPr>
        <p:spPr/>
        <p:txBody>
          <a:bodyPr/>
          <a:lstStyle/>
          <a:p>
            <a:fld id="{E9E6FDB6-6D2B-46C1-9FA1-D82906A37C3A}" type="slidenum">
              <a:rPr lang="zh-CN" altLang="en-US" smtClean="0"/>
              <a:pPr/>
              <a:t>17</a:t>
            </a:fld>
            <a:endParaRPr lang="zh-CN" altLang="en-US"/>
          </a:p>
        </p:txBody>
      </p:sp>
    </p:spTree>
    <p:extLst>
      <p:ext uri="{BB962C8B-B14F-4D97-AF65-F5344CB8AC3E}">
        <p14:creationId xmlns:p14="http://schemas.microsoft.com/office/powerpoint/2010/main" val="4196526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pPr/>
              <a:t>19</a:t>
            </a:fld>
            <a:endParaRPr lang="zh-CN" altLang="en-US"/>
          </a:p>
        </p:txBody>
      </p:sp>
    </p:spTree>
    <p:extLst>
      <p:ext uri="{BB962C8B-B14F-4D97-AF65-F5344CB8AC3E}">
        <p14:creationId xmlns:p14="http://schemas.microsoft.com/office/powerpoint/2010/main" val="18963888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pPr/>
              <a:t>21</a:t>
            </a:fld>
            <a:endParaRPr lang="zh-CN" altLang="en-US"/>
          </a:p>
        </p:txBody>
      </p:sp>
    </p:spTree>
    <p:extLst>
      <p:ext uri="{BB962C8B-B14F-4D97-AF65-F5344CB8AC3E}">
        <p14:creationId xmlns:p14="http://schemas.microsoft.com/office/powerpoint/2010/main" val="13876422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pPr/>
              <a:t>27</a:t>
            </a:fld>
            <a:endParaRPr lang="zh-CN" altLang="en-US"/>
          </a:p>
        </p:txBody>
      </p:sp>
    </p:spTree>
    <p:extLst>
      <p:ext uri="{BB962C8B-B14F-4D97-AF65-F5344CB8AC3E}">
        <p14:creationId xmlns:p14="http://schemas.microsoft.com/office/powerpoint/2010/main" val="1269359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pPr/>
              <a:t>4</a:t>
            </a:fld>
            <a:endParaRPr lang="zh-CN" altLang="en-US"/>
          </a:p>
        </p:txBody>
      </p:sp>
    </p:spTree>
    <p:extLst>
      <p:ext uri="{BB962C8B-B14F-4D97-AF65-F5344CB8AC3E}">
        <p14:creationId xmlns:p14="http://schemas.microsoft.com/office/powerpoint/2010/main" val="27657360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pPr/>
              <a:t>5</a:t>
            </a:fld>
            <a:endParaRPr lang="zh-CN" altLang="en-US"/>
          </a:p>
        </p:txBody>
      </p:sp>
    </p:spTree>
    <p:extLst>
      <p:ext uri="{BB962C8B-B14F-4D97-AF65-F5344CB8AC3E}">
        <p14:creationId xmlns:p14="http://schemas.microsoft.com/office/powerpoint/2010/main" val="4147618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感觉那些块块有点喧宾夺主</a:t>
            </a:r>
          </a:p>
        </p:txBody>
      </p:sp>
      <p:sp>
        <p:nvSpPr>
          <p:cNvPr id="4" name="灯片编号占位符 3"/>
          <p:cNvSpPr>
            <a:spLocks noGrp="1"/>
          </p:cNvSpPr>
          <p:nvPr>
            <p:ph type="sldNum" sz="quarter" idx="5"/>
          </p:nvPr>
        </p:nvSpPr>
        <p:spPr/>
        <p:txBody>
          <a:bodyPr/>
          <a:lstStyle/>
          <a:p>
            <a:fld id="{E9E6FDB6-6D2B-46C1-9FA1-D82906A37C3A}" type="slidenum">
              <a:rPr lang="zh-CN" altLang="en-US" smtClean="0"/>
              <a:pPr/>
              <a:t>7</a:t>
            </a:fld>
            <a:endParaRPr lang="zh-CN" altLang="en-US"/>
          </a:p>
        </p:txBody>
      </p:sp>
    </p:spTree>
    <p:extLst>
      <p:ext uri="{BB962C8B-B14F-4D97-AF65-F5344CB8AC3E}">
        <p14:creationId xmlns:p14="http://schemas.microsoft.com/office/powerpoint/2010/main" val="5418649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pPr/>
              <a:t>8</a:t>
            </a:fld>
            <a:endParaRPr lang="zh-CN" altLang="en-US"/>
          </a:p>
        </p:txBody>
      </p:sp>
    </p:spTree>
    <p:extLst>
      <p:ext uri="{BB962C8B-B14F-4D97-AF65-F5344CB8AC3E}">
        <p14:creationId xmlns:p14="http://schemas.microsoft.com/office/powerpoint/2010/main" val="1154029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pPr/>
              <a:t>9</a:t>
            </a:fld>
            <a:endParaRPr lang="zh-CN" altLang="en-US"/>
          </a:p>
        </p:txBody>
      </p:sp>
    </p:spTree>
    <p:extLst>
      <p:ext uri="{BB962C8B-B14F-4D97-AF65-F5344CB8AC3E}">
        <p14:creationId xmlns:p14="http://schemas.microsoft.com/office/powerpoint/2010/main" val="14260464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区块链全局认识部分还需要根据知识图谱的分析，通过学术焦点，来验证发展阶段和关键技术</a:t>
            </a:r>
          </a:p>
        </p:txBody>
      </p:sp>
      <p:sp>
        <p:nvSpPr>
          <p:cNvPr id="4" name="灯片编号占位符 3"/>
          <p:cNvSpPr>
            <a:spLocks noGrp="1"/>
          </p:cNvSpPr>
          <p:nvPr>
            <p:ph type="sldNum" sz="quarter" idx="10"/>
          </p:nvPr>
        </p:nvSpPr>
        <p:spPr/>
        <p:txBody>
          <a:bodyPr/>
          <a:lstStyle/>
          <a:p>
            <a:fld id="{E9E6FDB6-6D2B-46C1-9FA1-D82906A37C3A}" type="slidenum">
              <a:rPr lang="zh-CN" altLang="en-US" smtClean="0"/>
              <a:pPr/>
              <a:t>10</a:t>
            </a:fld>
            <a:endParaRPr lang="zh-CN" altLang="en-US"/>
          </a:p>
        </p:txBody>
      </p:sp>
    </p:spTree>
    <p:extLst>
      <p:ext uri="{BB962C8B-B14F-4D97-AF65-F5344CB8AC3E}">
        <p14:creationId xmlns:p14="http://schemas.microsoft.com/office/powerpoint/2010/main" val="29120679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区块链全局认识部分还需要根据知识图谱的分析，通过学术焦点，来验证发展阶段和关键技术</a:t>
            </a:r>
          </a:p>
        </p:txBody>
      </p:sp>
      <p:sp>
        <p:nvSpPr>
          <p:cNvPr id="4" name="灯片编号占位符 3"/>
          <p:cNvSpPr>
            <a:spLocks noGrp="1"/>
          </p:cNvSpPr>
          <p:nvPr>
            <p:ph type="sldNum" sz="quarter" idx="10"/>
          </p:nvPr>
        </p:nvSpPr>
        <p:spPr/>
        <p:txBody>
          <a:bodyPr/>
          <a:lstStyle/>
          <a:p>
            <a:fld id="{E9E6FDB6-6D2B-46C1-9FA1-D82906A37C3A}" type="slidenum">
              <a:rPr lang="zh-CN" altLang="en-US" smtClean="0"/>
              <a:pPr/>
              <a:t>12</a:t>
            </a:fld>
            <a:endParaRPr lang="zh-CN" altLang="en-US"/>
          </a:p>
        </p:txBody>
      </p:sp>
    </p:spTree>
    <p:extLst>
      <p:ext uri="{BB962C8B-B14F-4D97-AF65-F5344CB8AC3E}">
        <p14:creationId xmlns:p14="http://schemas.microsoft.com/office/powerpoint/2010/main" val="1025651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000" b="1" i="0" kern="1200" dirty="0">
                <a:solidFill>
                  <a:schemeClr val="tx1"/>
                </a:solidFill>
                <a:effectLst/>
                <a:latin typeface="+mn-lt"/>
                <a:ea typeface="+mn-ea"/>
                <a:cs typeface="+mn-cs"/>
              </a:rPr>
              <a:t>数据源</a:t>
            </a:r>
          </a:p>
          <a:p>
            <a:r>
              <a:rPr lang="zh-CN" altLang="en-US" sz="1000" b="1" i="0" kern="1200" dirty="0">
                <a:solidFill>
                  <a:schemeClr val="tx1"/>
                </a:solidFill>
                <a:effectLst/>
                <a:latin typeface="+mn-lt"/>
                <a:ea typeface="+mn-ea"/>
                <a:cs typeface="+mn-cs"/>
              </a:rPr>
              <a:t>国内文献</a:t>
            </a:r>
            <a:r>
              <a:rPr lang="zh-CN" altLang="en-US" sz="1000" b="0" i="0" kern="1200" dirty="0">
                <a:solidFill>
                  <a:schemeClr val="tx1"/>
                </a:solidFill>
                <a:effectLst/>
                <a:latin typeface="+mn-lt"/>
                <a:ea typeface="+mn-ea"/>
                <a:cs typeface="+mn-cs"/>
              </a:rPr>
              <a:t>，选择硕博学位论文和</a:t>
            </a:r>
            <a:r>
              <a:rPr lang="en-US" altLang="zh-CN" sz="1000" b="0" i="0" kern="1200" dirty="0">
                <a:solidFill>
                  <a:schemeClr val="tx1"/>
                </a:solidFill>
                <a:effectLst/>
                <a:latin typeface="+mn-lt"/>
                <a:ea typeface="+mn-ea"/>
                <a:cs typeface="+mn-cs"/>
              </a:rPr>
              <a:t>SCI</a:t>
            </a:r>
            <a:r>
              <a:rPr lang="zh-CN" altLang="en-US" sz="1000" b="0" i="0" kern="1200" dirty="0">
                <a:solidFill>
                  <a:schemeClr val="tx1"/>
                </a:solidFill>
                <a:effectLst/>
                <a:latin typeface="+mn-lt"/>
                <a:ea typeface="+mn-ea"/>
                <a:cs typeface="+mn-cs"/>
              </a:rPr>
              <a:t>来源期刊、</a:t>
            </a:r>
            <a:r>
              <a:rPr lang="en-US" altLang="zh-CN" sz="1000" b="0" i="0" kern="1200" dirty="0">
                <a:solidFill>
                  <a:schemeClr val="tx1"/>
                </a:solidFill>
                <a:effectLst/>
                <a:latin typeface="+mn-lt"/>
                <a:ea typeface="+mn-ea"/>
                <a:cs typeface="+mn-cs"/>
              </a:rPr>
              <a:t>EI</a:t>
            </a:r>
            <a:r>
              <a:rPr lang="zh-CN" altLang="en-US" sz="1000" b="0" i="0" kern="1200" dirty="0">
                <a:solidFill>
                  <a:schemeClr val="tx1"/>
                </a:solidFill>
                <a:effectLst/>
                <a:latin typeface="+mn-lt"/>
                <a:ea typeface="+mn-ea"/>
                <a:cs typeface="+mn-cs"/>
              </a:rPr>
              <a:t>期刊、核心期刊、</a:t>
            </a:r>
            <a:r>
              <a:rPr lang="en-US" altLang="zh-CN" sz="1000" b="0" i="0" kern="1200" dirty="0">
                <a:solidFill>
                  <a:schemeClr val="tx1"/>
                </a:solidFill>
                <a:effectLst/>
                <a:latin typeface="+mn-lt"/>
                <a:ea typeface="+mn-ea"/>
                <a:cs typeface="+mn-cs"/>
              </a:rPr>
              <a:t>CSSCI</a:t>
            </a:r>
            <a:r>
              <a:rPr lang="zh-CN" altLang="en-US" sz="1000" b="0" i="0" kern="1200" dirty="0">
                <a:solidFill>
                  <a:schemeClr val="tx1"/>
                </a:solidFill>
                <a:effectLst/>
                <a:latin typeface="+mn-lt"/>
                <a:ea typeface="+mn-ea"/>
                <a:cs typeface="+mn-cs"/>
              </a:rPr>
              <a:t>期刊、</a:t>
            </a:r>
            <a:r>
              <a:rPr lang="en-US" altLang="zh-CN" sz="1000" b="0" i="0" kern="1200" dirty="0">
                <a:solidFill>
                  <a:schemeClr val="tx1"/>
                </a:solidFill>
                <a:effectLst/>
                <a:latin typeface="+mn-lt"/>
                <a:ea typeface="+mn-ea"/>
                <a:cs typeface="+mn-cs"/>
              </a:rPr>
              <a:t>CSCD</a:t>
            </a:r>
            <a:r>
              <a:rPr lang="zh-CN" altLang="en-US" sz="1000" b="0" i="0" kern="1200" dirty="0">
                <a:solidFill>
                  <a:schemeClr val="tx1"/>
                </a:solidFill>
                <a:effectLst/>
                <a:latin typeface="+mn-lt"/>
                <a:ea typeface="+mn-ea"/>
                <a:cs typeface="+mn-cs"/>
              </a:rPr>
              <a:t>期刊，结合人工筛选，截止</a:t>
            </a:r>
            <a:r>
              <a:rPr lang="en-US" altLang="zh-CN" sz="1000" b="0" i="0" kern="1200" dirty="0">
                <a:solidFill>
                  <a:schemeClr val="tx1"/>
                </a:solidFill>
                <a:effectLst/>
                <a:latin typeface="+mn-lt"/>
                <a:ea typeface="+mn-ea"/>
                <a:cs typeface="+mn-cs"/>
              </a:rPr>
              <a:t>2019</a:t>
            </a:r>
            <a:r>
              <a:rPr lang="zh-CN" altLang="en-US" sz="1000" b="0" i="0" kern="1200" dirty="0">
                <a:solidFill>
                  <a:schemeClr val="tx1"/>
                </a:solidFill>
                <a:effectLst/>
                <a:latin typeface="+mn-lt"/>
                <a:ea typeface="+mn-ea"/>
                <a:cs typeface="+mn-cs"/>
              </a:rPr>
              <a:t>年</a:t>
            </a:r>
            <a:r>
              <a:rPr lang="en-US" altLang="zh-CN" sz="1000" b="0" i="0" kern="1200" dirty="0">
                <a:solidFill>
                  <a:schemeClr val="tx1"/>
                </a:solidFill>
                <a:effectLst/>
                <a:latin typeface="+mn-lt"/>
                <a:ea typeface="+mn-ea"/>
                <a:cs typeface="+mn-cs"/>
              </a:rPr>
              <a:t>3</a:t>
            </a:r>
            <a:r>
              <a:rPr lang="zh-CN" altLang="en-US" sz="1000" b="0" i="0" kern="1200" dirty="0">
                <a:solidFill>
                  <a:schemeClr val="tx1"/>
                </a:solidFill>
                <a:effectLst/>
                <a:latin typeface="+mn-lt"/>
                <a:ea typeface="+mn-ea"/>
                <a:cs typeface="+mn-cs"/>
              </a:rPr>
              <a:t>月</a:t>
            </a:r>
            <a:r>
              <a:rPr lang="en-US" altLang="zh-CN" sz="1000" b="0" i="0" kern="1200" dirty="0">
                <a:solidFill>
                  <a:schemeClr val="tx1"/>
                </a:solidFill>
                <a:effectLst/>
                <a:latin typeface="+mn-lt"/>
                <a:ea typeface="+mn-ea"/>
                <a:cs typeface="+mn-cs"/>
              </a:rPr>
              <a:t>31</a:t>
            </a:r>
            <a:r>
              <a:rPr lang="zh-CN" altLang="en-US" sz="1000" b="0" i="0" kern="1200" dirty="0">
                <a:solidFill>
                  <a:schemeClr val="tx1"/>
                </a:solidFill>
                <a:effectLst/>
                <a:latin typeface="+mn-lt"/>
                <a:ea typeface="+mn-ea"/>
                <a:cs typeface="+mn-cs"/>
              </a:rPr>
              <a:t>日，共得到</a:t>
            </a:r>
            <a:r>
              <a:rPr lang="en-US" altLang="zh-CN" sz="1000" b="0" i="0" kern="1200" dirty="0">
                <a:solidFill>
                  <a:schemeClr val="tx1"/>
                </a:solidFill>
                <a:effectLst/>
                <a:latin typeface="+mn-lt"/>
                <a:ea typeface="+mn-ea"/>
                <a:cs typeface="+mn-cs"/>
              </a:rPr>
              <a:t>1019</a:t>
            </a:r>
            <a:r>
              <a:rPr lang="zh-CN" altLang="en-US" sz="1000" b="0" i="0" kern="1200" dirty="0">
                <a:solidFill>
                  <a:schemeClr val="tx1"/>
                </a:solidFill>
                <a:effectLst/>
                <a:latin typeface="+mn-lt"/>
                <a:ea typeface="+mn-ea"/>
                <a:cs typeface="+mn-cs"/>
              </a:rPr>
              <a:t>篇学术文献，对文献进行分析，样本文献时间区间为 </a:t>
            </a:r>
            <a:r>
              <a:rPr lang="en-US" altLang="zh-CN" sz="1000" b="0" i="0" kern="1200" dirty="0">
                <a:solidFill>
                  <a:schemeClr val="tx1"/>
                </a:solidFill>
                <a:effectLst/>
                <a:latin typeface="+mn-lt"/>
                <a:ea typeface="+mn-ea"/>
                <a:cs typeface="+mn-cs"/>
              </a:rPr>
              <a:t>2014</a:t>
            </a:r>
            <a:r>
              <a:rPr lang="zh-CN" altLang="en-US" sz="1000" b="0" i="0" kern="1200" dirty="0">
                <a:solidFill>
                  <a:schemeClr val="tx1"/>
                </a:solidFill>
                <a:effectLst/>
                <a:latin typeface="+mn-lt"/>
                <a:ea typeface="+mn-ea"/>
                <a:cs typeface="+mn-cs"/>
              </a:rPr>
              <a:t>至</a:t>
            </a:r>
            <a:r>
              <a:rPr lang="en-US" altLang="zh-CN" sz="1000" b="0" i="0" kern="1200" dirty="0">
                <a:solidFill>
                  <a:schemeClr val="tx1"/>
                </a:solidFill>
                <a:effectLst/>
                <a:latin typeface="+mn-lt"/>
                <a:ea typeface="+mn-ea"/>
                <a:cs typeface="+mn-cs"/>
              </a:rPr>
              <a:t>2019</a:t>
            </a:r>
            <a:r>
              <a:rPr lang="zh-CN" altLang="en-US" sz="1000" b="0" i="0" kern="1200" dirty="0">
                <a:solidFill>
                  <a:schemeClr val="tx1"/>
                </a:solidFill>
                <a:effectLst/>
                <a:latin typeface="+mn-lt"/>
                <a:ea typeface="+mn-ea"/>
                <a:cs typeface="+mn-cs"/>
              </a:rPr>
              <a:t>年。</a:t>
            </a:r>
          </a:p>
          <a:p>
            <a:r>
              <a:rPr lang="zh-CN" altLang="en-US" sz="1000" b="1" i="0" kern="1200" dirty="0">
                <a:solidFill>
                  <a:schemeClr val="tx1"/>
                </a:solidFill>
                <a:effectLst/>
                <a:latin typeface="+mn-lt"/>
                <a:ea typeface="+mn-ea"/>
                <a:cs typeface="+mn-cs"/>
              </a:rPr>
              <a:t>国际文献</a:t>
            </a:r>
            <a:endParaRPr lang="zh-CN" altLang="en-US" sz="1000" b="0" i="0" kern="1200" dirty="0">
              <a:solidFill>
                <a:schemeClr val="tx1"/>
              </a:solidFill>
              <a:effectLst/>
              <a:latin typeface="+mn-lt"/>
              <a:ea typeface="+mn-ea"/>
              <a:cs typeface="+mn-cs"/>
            </a:endParaRPr>
          </a:p>
          <a:p>
            <a:r>
              <a:rPr lang="zh-CN" altLang="en-US" sz="1000" b="0" i="0" kern="1200" dirty="0">
                <a:solidFill>
                  <a:schemeClr val="tx1"/>
                </a:solidFill>
                <a:effectLst/>
                <a:latin typeface="+mn-lt"/>
                <a:ea typeface="+mn-ea"/>
                <a:cs typeface="+mn-cs"/>
              </a:rPr>
              <a:t>在 </a:t>
            </a:r>
            <a:r>
              <a:rPr lang="en-US" altLang="zh-CN" sz="1000" b="0" i="0" kern="1200" dirty="0">
                <a:solidFill>
                  <a:schemeClr val="tx1"/>
                </a:solidFill>
                <a:effectLst/>
                <a:latin typeface="+mn-lt"/>
                <a:ea typeface="+mn-ea"/>
                <a:cs typeface="+mn-cs"/>
              </a:rPr>
              <a:t>web of science </a:t>
            </a:r>
            <a:r>
              <a:rPr lang="zh-CN" altLang="en-US" sz="1000" b="0" i="0" kern="1200" dirty="0">
                <a:solidFill>
                  <a:schemeClr val="tx1"/>
                </a:solidFill>
                <a:effectLst/>
                <a:latin typeface="+mn-lt"/>
                <a:ea typeface="+mn-ea"/>
                <a:cs typeface="+mn-cs"/>
              </a:rPr>
              <a:t>平台上，以 </a:t>
            </a:r>
            <a:r>
              <a:rPr lang="en-US" altLang="zh-CN" sz="1000" b="0" i="0" kern="1200" dirty="0">
                <a:solidFill>
                  <a:schemeClr val="tx1"/>
                </a:solidFill>
                <a:effectLst/>
                <a:latin typeface="+mn-lt"/>
                <a:ea typeface="+mn-ea"/>
                <a:cs typeface="+mn-cs"/>
              </a:rPr>
              <a:t>web of science </a:t>
            </a:r>
            <a:r>
              <a:rPr lang="zh-CN" altLang="en-US" sz="1000" b="0" i="0" kern="1200" dirty="0">
                <a:solidFill>
                  <a:schemeClr val="tx1"/>
                </a:solidFill>
                <a:effectLst/>
                <a:latin typeface="+mn-lt"/>
                <a:ea typeface="+mn-ea"/>
                <a:cs typeface="+mn-cs"/>
              </a:rPr>
              <a:t>核心文献为数据源，检索 </a:t>
            </a:r>
            <a:r>
              <a:rPr lang="en-US" altLang="zh-CN" sz="1000" b="0" i="0" kern="1200" dirty="0">
                <a:solidFill>
                  <a:schemeClr val="tx1"/>
                </a:solidFill>
                <a:effectLst/>
                <a:latin typeface="+mn-lt"/>
                <a:ea typeface="+mn-ea"/>
                <a:cs typeface="+mn-cs"/>
              </a:rPr>
              <a:t>blockchain </a:t>
            </a:r>
            <a:r>
              <a:rPr lang="zh-CN" altLang="en-US" sz="1000" b="0" i="0" kern="1200" dirty="0">
                <a:solidFill>
                  <a:schemeClr val="tx1"/>
                </a:solidFill>
                <a:effectLst/>
                <a:latin typeface="+mn-lt"/>
                <a:ea typeface="+mn-ea"/>
                <a:cs typeface="+mn-cs"/>
              </a:rPr>
              <a:t>主题词，截止</a:t>
            </a:r>
            <a:r>
              <a:rPr lang="en-US" altLang="zh-CN" sz="1000" b="0" i="0" kern="1200" dirty="0">
                <a:solidFill>
                  <a:schemeClr val="tx1"/>
                </a:solidFill>
                <a:effectLst/>
                <a:latin typeface="+mn-lt"/>
                <a:ea typeface="+mn-ea"/>
                <a:cs typeface="+mn-cs"/>
              </a:rPr>
              <a:t>2019</a:t>
            </a:r>
            <a:r>
              <a:rPr lang="zh-CN" altLang="en-US" sz="1000" b="0" i="0" kern="1200" dirty="0">
                <a:solidFill>
                  <a:schemeClr val="tx1"/>
                </a:solidFill>
                <a:effectLst/>
                <a:latin typeface="+mn-lt"/>
                <a:ea typeface="+mn-ea"/>
                <a:cs typeface="+mn-cs"/>
              </a:rPr>
              <a:t>年</a:t>
            </a:r>
            <a:r>
              <a:rPr lang="en-US" altLang="zh-CN" sz="1000" b="0" i="0" kern="1200" dirty="0">
                <a:solidFill>
                  <a:schemeClr val="tx1"/>
                </a:solidFill>
                <a:effectLst/>
                <a:latin typeface="+mn-lt"/>
                <a:ea typeface="+mn-ea"/>
                <a:cs typeface="+mn-cs"/>
              </a:rPr>
              <a:t>3</a:t>
            </a:r>
            <a:r>
              <a:rPr lang="zh-CN" altLang="en-US" sz="1000" b="0" i="0" kern="1200" dirty="0">
                <a:solidFill>
                  <a:schemeClr val="tx1"/>
                </a:solidFill>
                <a:effectLst/>
                <a:latin typeface="+mn-lt"/>
                <a:ea typeface="+mn-ea"/>
                <a:cs typeface="+mn-cs"/>
              </a:rPr>
              <a:t>月</a:t>
            </a:r>
            <a:r>
              <a:rPr lang="en-US" altLang="zh-CN" sz="1000" b="0" i="0" kern="1200" dirty="0">
                <a:solidFill>
                  <a:schemeClr val="tx1"/>
                </a:solidFill>
                <a:effectLst/>
                <a:latin typeface="+mn-lt"/>
                <a:ea typeface="+mn-ea"/>
                <a:cs typeface="+mn-cs"/>
              </a:rPr>
              <a:t>31</a:t>
            </a:r>
            <a:r>
              <a:rPr lang="zh-CN" altLang="en-US" sz="1000" b="0" i="0" kern="1200" dirty="0">
                <a:solidFill>
                  <a:schemeClr val="tx1"/>
                </a:solidFill>
                <a:effectLst/>
                <a:latin typeface="+mn-lt"/>
                <a:ea typeface="+mn-ea"/>
                <a:cs typeface="+mn-cs"/>
              </a:rPr>
              <a:t>日，共得到 </a:t>
            </a:r>
            <a:r>
              <a:rPr lang="en-US" altLang="zh-CN" sz="1000" b="0" i="0" kern="1200" dirty="0">
                <a:solidFill>
                  <a:schemeClr val="tx1"/>
                </a:solidFill>
                <a:effectLst/>
                <a:latin typeface="+mn-lt"/>
                <a:ea typeface="+mn-ea"/>
                <a:cs typeface="+mn-cs"/>
              </a:rPr>
              <a:t>1942 </a:t>
            </a:r>
            <a:r>
              <a:rPr lang="zh-CN" altLang="en-US" sz="1000" b="0" i="0" kern="1200" dirty="0">
                <a:solidFill>
                  <a:schemeClr val="tx1"/>
                </a:solidFill>
                <a:effectLst/>
                <a:latin typeface="+mn-lt"/>
                <a:ea typeface="+mn-ea"/>
                <a:cs typeface="+mn-cs"/>
              </a:rPr>
              <a:t>篇学术文献，对文献进行分析，样本文献时间区间为 </a:t>
            </a:r>
            <a:r>
              <a:rPr lang="en-US" altLang="zh-CN" sz="1000" b="0" i="0" kern="1200" dirty="0">
                <a:solidFill>
                  <a:schemeClr val="tx1"/>
                </a:solidFill>
                <a:effectLst/>
                <a:latin typeface="+mn-lt"/>
                <a:ea typeface="+mn-ea"/>
                <a:cs typeface="+mn-cs"/>
              </a:rPr>
              <a:t>2013</a:t>
            </a:r>
            <a:r>
              <a:rPr lang="zh-CN" altLang="en-US" sz="1000" b="0" i="0" kern="1200" dirty="0">
                <a:solidFill>
                  <a:schemeClr val="tx1"/>
                </a:solidFill>
                <a:effectLst/>
                <a:latin typeface="+mn-lt"/>
                <a:ea typeface="+mn-ea"/>
                <a:cs typeface="+mn-cs"/>
              </a:rPr>
              <a:t>至</a:t>
            </a:r>
            <a:r>
              <a:rPr lang="en-US" altLang="zh-CN" sz="1000" b="0" i="0" kern="1200" dirty="0">
                <a:solidFill>
                  <a:schemeClr val="tx1"/>
                </a:solidFill>
                <a:effectLst/>
                <a:latin typeface="+mn-lt"/>
                <a:ea typeface="+mn-ea"/>
                <a:cs typeface="+mn-cs"/>
              </a:rPr>
              <a:t>2019</a:t>
            </a:r>
            <a:r>
              <a:rPr lang="zh-CN" altLang="en-US" sz="1000" b="0" i="0" kern="1200" dirty="0">
                <a:solidFill>
                  <a:schemeClr val="tx1"/>
                </a:solidFill>
                <a:effectLst/>
                <a:latin typeface="+mn-lt"/>
                <a:ea typeface="+mn-ea"/>
                <a:cs typeface="+mn-cs"/>
              </a:rPr>
              <a:t>年。</a:t>
            </a:r>
          </a:p>
          <a:p>
            <a:endParaRPr kumimoji="1"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pPr/>
              <a:t>13</a:t>
            </a:fld>
            <a:endParaRPr lang="zh-CN" altLang="en-US"/>
          </a:p>
        </p:txBody>
      </p:sp>
    </p:spTree>
    <p:extLst>
      <p:ext uri="{BB962C8B-B14F-4D97-AF65-F5344CB8AC3E}">
        <p14:creationId xmlns:p14="http://schemas.microsoft.com/office/powerpoint/2010/main" val="718696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1492A617-BEB1-4D9B-B74B-0CF50F146FB8}"/>
              </a:ext>
            </a:extLst>
          </p:cNvPr>
          <p:cNvSpPr/>
          <p:nvPr userDrawn="1"/>
        </p:nvSpPr>
        <p:spPr>
          <a:xfrm>
            <a:off x="0" y="0"/>
            <a:ext cx="12192000" cy="6858000"/>
          </a:xfrm>
          <a:prstGeom prst="rect">
            <a:avLst/>
          </a:prstGeom>
          <a:gradFill flip="none" rotWithShape="1">
            <a:gsLst>
              <a:gs pos="0">
                <a:srgbClr val="11193B"/>
              </a:gs>
              <a:gs pos="99000">
                <a:srgbClr val="08071F"/>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形 10">
            <a:extLst>
              <a:ext uri="{FF2B5EF4-FFF2-40B4-BE49-F238E27FC236}">
                <a16:creationId xmlns:a16="http://schemas.microsoft.com/office/drawing/2014/main" xmlns="" id="{2B30C0FB-E748-487F-B7A5-8CCF58DDB98B}"/>
              </a:ext>
            </a:extLst>
          </p:cNvPr>
          <p:cNvPicPr>
            <a:picLocks noChangeAspect="1"/>
          </p:cNvPicPr>
          <p:nvPr userDrawn="1"/>
        </p:nvPicPr>
        <p:blipFill>
          <a:blip r:embed="rId2" cstate="print">
            <a:extLst>
              <a:ext uri="{96DAC541-7B7A-43D3-8B79-37D633B846F1}">
                <asvg:svgBlip xmlns:asvg="http://schemas.microsoft.com/office/drawing/2016/SVG/main" xmlns="" r:embed="rId3"/>
              </a:ext>
            </a:extLst>
          </a:blip>
          <a:srcRect t="28182" r="9044" b="13030"/>
          <a:stretch>
            <a:fillRect/>
          </a:stretch>
        </p:blipFill>
        <p:spPr>
          <a:xfrm>
            <a:off x="2481263" y="1151166"/>
            <a:ext cx="6653212" cy="2421616"/>
          </a:xfrm>
          <a:custGeom>
            <a:avLst/>
            <a:gdLst>
              <a:gd name="connsiteX0" fmla="*/ 0 w 2538413"/>
              <a:gd name="connsiteY0" fmla="*/ 0 h 923925"/>
              <a:gd name="connsiteX1" fmla="*/ 2538413 w 2538413"/>
              <a:gd name="connsiteY1" fmla="*/ 0 h 923925"/>
              <a:gd name="connsiteX2" fmla="*/ 2538413 w 2538413"/>
              <a:gd name="connsiteY2" fmla="*/ 723899 h 923925"/>
              <a:gd name="connsiteX3" fmla="*/ 661988 w 2538413"/>
              <a:gd name="connsiteY3" fmla="*/ 723899 h 923925"/>
              <a:gd name="connsiteX4" fmla="*/ 661988 w 2538413"/>
              <a:gd name="connsiteY4" fmla="*/ 923925 h 923925"/>
              <a:gd name="connsiteX5" fmla="*/ 0 w 2538413"/>
              <a:gd name="connsiteY5" fmla="*/ 923925 h 92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38413" h="923925">
                <a:moveTo>
                  <a:pt x="0" y="0"/>
                </a:moveTo>
                <a:lnTo>
                  <a:pt x="2538413" y="0"/>
                </a:lnTo>
                <a:lnTo>
                  <a:pt x="2538413" y="723899"/>
                </a:lnTo>
                <a:lnTo>
                  <a:pt x="661988" y="723899"/>
                </a:lnTo>
                <a:lnTo>
                  <a:pt x="661988" y="923925"/>
                </a:lnTo>
                <a:lnTo>
                  <a:pt x="0" y="923925"/>
                </a:lnTo>
                <a:close/>
              </a:path>
            </a:pathLst>
          </a:custGeom>
        </p:spPr>
      </p:pic>
      <p:sp>
        <p:nvSpPr>
          <p:cNvPr id="8" name="副标题 2">
            <a:extLst>
              <a:ext uri="{FF2B5EF4-FFF2-40B4-BE49-F238E27FC236}">
                <a16:creationId xmlns:a16="http://schemas.microsoft.com/office/drawing/2014/main" xmlns="" id="{61347653-9498-4924-8744-8F66B537142F}"/>
              </a:ext>
            </a:extLst>
          </p:cNvPr>
          <p:cNvSpPr>
            <a:spLocks noGrp="1"/>
          </p:cNvSpPr>
          <p:nvPr>
            <p:ph type="subTitle" idx="1"/>
          </p:nvPr>
        </p:nvSpPr>
        <p:spPr>
          <a:xfrm>
            <a:off x="3535680" y="3825648"/>
            <a:ext cx="5501640" cy="558799"/>
          </a:xfrm>
        </p:spPr>
        <p:txBody>
          <a:bodyPr anchor="ctr">
            <a:normAutofit/>
          </a:bodyPr>
          <a:lstStyle>
            <a:lvl1pPr marL="0" indent="0" algn="ctr">
              <a:buNone/>
              <a:defRPr sz="20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9" name="标题 1">
            <a:extLst>
              <a:ext uri="{FF2B5EF4-FFF2-40B4-BE49-F238E27FC236}">
                <a16:creationId xmlns:a16="http://schemas.microsoft.com/office/drawing/2014/main" xmlns="" id="{8D7758AD-2B34-470D-84F2-B2302C9ED255}"/>
              </a:ext>
            </a:extLst>
          </p:cNvPr>
          <p:cNvSpPr>
            <a:spLocks noGrp="1"/>
          </p:cNvSpPr>
          <p:nvPr>
            <p:ph type="ctrTitle"/>
          </p:nvPr>
        </p:nvSpPr>
        <p:spPr>
          <a:xfrm>
            <a:off x="3535680" y="2661647"/>
            <a:ext cx="5501640" cy="1130210"/>
          </a:xfrm>
        </p:spPr>
        <p:txBody>
          <a:bodyPr anchor="ctr">
            <a:normAutofit/>
          </a:bodyPr>
          <a:lstStyle>
            <a:lvl1pPr algn="ctr">
              <a:defRPr sz="4000">
                <a:solidFill>
                  <a:schemeClr val="bg1"/>
                </a:solidFill>
              </a:defRPr>
            </a:lvl1pPr>
          </a:lstStyle>
          <a:p>
            <a:r>
              <a:rPr lang="en-US" dirty="0"/>
              <a:t>Click to edit Master title style</a:t>
            </a:r>
            <a:endParaRPr lang="zh-CN" altLang="en-US" dirty="0"/>
          </a:p>
        </p:txBody>
      </p:sp>
      <p:sp>
        <p:nvSpPr>
          <p:cNvPr id="10" name="文本占位符 13">
            <a:extLst>
              <a:ext uri="{FF2B5EF4-FFF2-40B4-BE49-F238E27FC236}">
                <a16:creationId xmlns:a16="http://schemas.microsoft.com/office/drawing/2014/main" xmlns="" id="{317B18F8-80D6-49D4-8D90-B485DAC98663}"/>
              </a:ext>
            </a:extLst>
          </p:cNvPr>
          <p:cNvSpPr>
            <a:spLocks noGrp="1"/>
          </p:cNvSpPr>
          <p:nvPr>
            <p:ph type="body" sz="quarter" idx="10" hasCustomPrompt="1"/>
          </p:nvPr>
        </p:nvSpPr>
        <p:spPr>
          <a:xfrm>
            <a:off x="3535680" y="4752910"/>
            <a:ext cx="5501640" cy="296271"/>
          </a:xfrm>
        </p:spPr>
        <p:txBody>
          <a:bodyPr vert="horz" anchor="ctr">
            <a:noAutofit/>
          </a:bodyPr>
          <a:lstStyle>
            <a:lvl1pPr marL="0" indent="0" algn="ctr">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4" name="文本占位符 13">
            <a:extLst>
              <a:ext uri="{FF2B5EF4-FFF2-40B4-BE49-F238E27FC236}">
                <a16:creationId xmlns:a16="http://schemas.microsoft.com/office/drawing/2014/main" xmlns="" id="{6967EF00-FDBB-48C8-9231-D67319070EBE}"/>
              </a:ext>
            </a:extLst>
          </p:cNvPr>
          <p:cNvSpPr>
            <a:spLocks noGrp="1"/>
          </p:cNvSpPr>
          <p:nvPr>
            <p:ph type="body" sz="quarter" idx="11" hasCustomPrompt="1"/>
          </p:nvPr>
        </p:nvSpPr>
        <p:spPr>
          <a:xfrm>
            <a:off x="3535680" y="5049181"/>
            <a:ext cx="5501640" cy="296271"/>
          </a:xfrm>
        </p:spPr>
        <p:txBody>
          <a:bodyPr vert="horz" anchor="ctr">
            <a:noAutofit/>
          </a:bodyPr>
          <a:lstStyle>
            <a:lvl1pPr marL="0" indent="0" algn="ctr">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
        <p:nvSpPr>
          <p:cNvPr id="22" name="矩形 21">
            <a:extLst>
              <a:ext uri="{FF2B5EF4-FFF2-40B4-BE49-F238E27FC236}">
                <a16:creationId xmlns:a16="http://schemas.microsoft.com/office/drawing/2014/main" xmlns="" id="{06F8D756-6629-416C-9099-55DDAA753E5A}"/>
              </a:ext>
            </a:extLst>
          </p:cNvPr>
          <p:cNvSpPr/>
          <p:nvPr userDrawn="1"/>
        </p:nvSpPr>
        <p:spPr>
          <a:xfrm>
            <a:off x="0" y="0"/>
            <a:ext cx="12192000" cy="6858000"/>
          </a:xfrm>
          <a:prstGeom prst="rect">
            <a:avLst/>
          </a:prstGeom>
          <a:blipFill dpi="0" rotWithShape="1">
            <a:blip r:embed="rId2" cstate="print"/>
            <a:srcRect/>
            <a:stretch>
              <a:fillRect l="-7692" r="-769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xmlns="" id="{A8633AE2-E58B-4A82-A7BD-549205F99953}"/>
              </a:ext>
            </a:extLst>
          </p:cNvPr>
          <p:cNvSpPr/>
          <p:nvPr userDrawn="1"/>
        </p:nvSpPr>
        <p:spPr>
          <a:xfrm>
            <a:off x="0" y="0"/>
            <a:ext cx="12192000" cy="6858000"/>
          </a:xfrm>
          <a:prstGeom prst="rect">
            <a:avLst/>
          </a:prstGeom>
          <a:solidFill>
            <a:srgbClr val="08071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标题 1">
            <a:extLst>
              <a:ext uri="{FF2B5EF4-FFF2-40B4-BE49-F238E27FC236}">
                <a16:creationId xmlns:a16="http://schemas.microsoft.com/office/drawing/2014/main" xmlns="" id="{EEF6CD13-7505-42D3-9894-B4B609992345}"/>
              </a:ext>
            </a:extLst>
          </p:cNvPr>
          <p:cNvSpPr>
            <a:spLocks noGrp="1"/>
          </p:cNvSpPr>
          <p:nvPr>
            <p:ph type="title"/>
          </p:nvPr>
        </p:nvSpPr>
        <p:spPr>
          <a:xfrm>
            <a:off x="675699" y="2076450"/>
            <a:ext cx="5419185" cy="895350"/>
          </a:xfr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7" name="文本占位符 2">
            <a:extLst>
              <a:ext uri="{FF2B5EF4-FFF2-40B4-BE49-F238E27FC236}">
                <a16:creationId xmlns:a16="http://schemas.microsoft.com/office/drawing/2014/main" xmlns="" id="{E39C10C6-4B9A-4F0C-A2B8-653C0857FA3B}"/>
              </a:ext>
            </a:extLst>
          </p:cNvPr>
          <p:cNvSpPr>
            <a:spLocks noGrp="1"/>
          </p:cNvSpPr>
          <p:nvPr>
            <p:ph type="body" idx="1"/>
          </p:nvPr>
        </p:nvSpPr>
        <p:spPr>
          <a:xfrm>
            <a:off x="676815" y="3219450"/>
            <a:ext cx="5419185" cy="1015623"/>
          </a:xfrm>
        </p:spPr>
        <p:txBody>
          <a:bodyPr anchor="t">
            <a:normAutofit/>
          </a:bodyPr>
          <a:lstStyle>
            <a:lvl1pPr marL="0" indent="0" algn="l">
              <a:lnSpc>
                <a:spcPct val="100000"/>
              </a:lnSpc>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0" name="日期占位符 2">
            <a:extLst>
              <a:ext uri="{FF2B5EF4-FFF2-40B4-BE49-F238E27FC236}">
                <a16:creationId xmlns:a16="http://schemas.microsoft.com/office/drawing/2014/main" xmlns="" id="{DEF355A6-2A8B-4A29-91E4-CDD810F74F15}"/>
              </a:ext>
            </a:extLst>
          </p:cNvPr>
          <p:cNvSpPr>
            <a:spLocks noGrp="1"/>
          </p:cNvSpPr>
          <p:nvPr>
            <p:ph type="dt" sz="half" idx="10"/>
          </p:nvPr>
        </p:nvSpPr>
        <p:spPr>
          <a:xfrm>
            <a:off x="5401732" y="6240463"/>
            <a:ext cx="1388536" cy="206381"/>
          </a:xfrm>
        </p:spPr>
        <p:txBody>
          <a:bodyPr/>
          <a:lstStyle/>
          <a:p>
            <a:fld id="{6489D9C7-5DC6-4263-87FF-7C99F6FB63C3}" type="datetime1">
              <a:rPr lang="zh-CN" altLang="en-US" smtClean="0"/>
              <a:pPr/>
              <a:t>2019/4/16</a:t>
            </a:fld>
            <a:endParaRPr lang="zh-CN" altLang="en-US"/>
          </a:p>
        </p:txBody>
      </p:sp>
      <p:sp>
        <p:nvSpPr>
          <p:cNvPr id="11" name="页脚占位符 3">
            <a:extLst>
              <a:ext uri="{FF2B5EF4-FFF2-40B4-BE49-F238E27FC236}">
                <a16:creationId xmlns:a16="http://schemas.microsoft.com/office/drawing/2014/main" xmlns="" id="{A0846CBB-F809-4C90-80C9-3F29EBA7CFA5}"/>
              </a:ext>
            </a:extLst>
          </p:cNvPr>
          <p:cNvSpPr>
            <a:spLocks noGrp="1"/>
          </p:cNvSpPr>
          <p:nvPr>
            <p:ph type="ftr" sz="quarter" idx="11"/>
          </p:nvPr>
        </p:nvSpPr>
        <p:spPr>
          <a:xfrm>
            <a:off x="669924" y="6240463"/>
            <a:ext cx="4140201" cy="206381"/>
          </a:xfrm>
        </p:spPr>
        <p:txBody>
          <a:bodyPr/>
          <a:lstStyle/>
          <a:p>
            <a:r>
              <a:rPr lang="en-US" altLang="zh-CN"/>
              <a:t>www.islide.cc</a:t>
            </a:r>
            <a:endParaRPr lang="zh-CN" altLang="en-US" dirty="0"/>
          </a:p>
        </p:txBody>
      </p:sp>
      <p:sp>
        <p:nvSpPr>
          <p:cNvPr id="12" name="灯片编号占位符 4">
            <a:extLst>
              <a:ext uri="{FF2B5EF4-FFF2-40B4-BE49-F238E27FC236}">
                <a16:creationId xmlns:a16="http://schemas.microsoft.com/office/drawing/2014/main" xmlns="" id="{99F46AAC-2364-4F9E-ABFB-F7A5EF7E8E9D}"/>
              </a:ext>
            </a:extLst>
          </p:cNvPr>
          <p:cNvSpPr>
            <a:spLocks noGrp="1"/>
          </p:cNvSpPr>
          <p:nvPr>
            <p:ph type="sldNum" sz="quarter" idx="12"/>
          </p:nvPr>
        </p:nvSpPr>
        <p:spPr>
          <a:xfrm>
            <a:off x="8610599" y="6240463"/>
            <a:ext cx="2909888" cy="206381"/>
          </a:xfrm>
        </p:spPr>
        <p:txBody>
          <a:bodyPr/>
          <a:lstStyle/>
          <a:p>
            <a:fld id="{5DD3DB80-B894-403A-B48E-6FDC1A72010E}" type="slidenum">
              <a:rPr lang="zh-CN" altLang="en-US" smtClean="0"/>
              <a:pPr/>
              <a:t>‹#›</a:t>
            </a:fld>
            <a:endParaRPr lang="zh-CN" altLang="en-US"/>
          </a:p>
        </p:txBody>
      </p:sp>
      <p:sp>
        <p:nvSpPr>
          <p:cNvPr id="13" name="标题 5">
            <a:extLst>
              <a:ext uri="{FF2B5EF4-FFF2-40B4-BE49-F238E27FC236}">
                <a16:creationId xmlns:a16="http://schemas.microsoft.com/office/drawing/2014/main" xmlns="" id="{AB01F056-9885-41E2-AF6A-78CFBEBD8E6A}"/>
              </a:ext>
            </a:extLst>
          </p:cNvPr>
          <p:cNvSpPr>
            <a:spLocks noGrp="1"/>
          </p:cNvSpPr>
          <p:nvPr>
            <p:ph type="title" hasCustomPrompt="1"/>
          </p:nvPr>
        </p:nvSpPr>
        <p:spPr>
          <a:xfrm>
            <a:off x="669924" y="1"/>
            <a:ext cx="10850563" cy="1028699"/>
          </a:xfrm>
        </p:spPr>
        <p:txBody>
          <a:bodyPr/>
          <a:lstStyle>
            <a:lvl1pPr>
              <a:defRPr/>
            </a:lvl1pPr>
          </a:lstStyle>
          <a:p>
            <a:r>
              <a:rPr lang="en-US" altLang="zh-CN" dirty="0"/>
              <a:t>Click to edit Master title style</a:t>
            </a:r>
            <a:endParaRPr lang="zh-CN" altLang="en-US" dirty="0"/>
          </a:p>
        </p:txBody>
      </p:sp>
      <p:sp>
        <p:nvSpPr>
          <p:cNvPr id="14" name="内容占位符 7">
            <a:extLst>
              <a:ext uri="{FF2B5EF4-FFF2-40B4-BE49-F238E27FC236}">
                <a16:creationId xmlns:a16="http://schemas.microsoft.com/office/drawing/2014/main" xmlns="" id="{5A45E709-E0D4-42F1-9B03-0A99B626AF1C}"/>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568967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924" y="1"/>
            <a:ext cx="10850563" cy="1028699"/>
          </a:xfrm>
          <a:prstGeom prst="rect">
            <a:avLst/>
          </a:prstGeom>
        </p:spPr>
        <p:txBody>
          <a:bodyPr/>
          <a:lstStyle>
            <a:lvl1pPr>
              <a:defRPr/>
            </a:lvl1pPr>
          </a:lstStyle>
          <a:p>
            <a:r>
              <a:rPr lang="en-US" altLang="zh-CN" dirty="0"/>
              <a:t>Click to edit Master title style</a:t>
            </a:r>
            <a:endParaRPr lang="zh-CN" altLang="en-US" dirty="0"/>
          </a:p>
        </p:txBody>
      </p:sp>
      <p:sp>
        <p:nvSpPr>
          <p:cNvPr id="3" name="日期占位符 2">
            <a:extLst>
              <a:ext uri="{FF2B5EF4-FFF2-40B4-BE49-F238E27FC236}">
                <a16:creationId xmlns:a16="http://schemas.microsoft.com/office/drawing/2014/main" xmlns="" id="{06B44CD6-B9BD-4F54-97CB-A1363CC86BB1}"/>
              </a:ext>
            </a:extLst>
          </p:cNvPr>
          <p:cNvSpPr>
            <a:spLocks noGrp="1"/>
          </p:cNvSpPr>
          <p:nvPr>
            <p:ph type="dt" sz="half" idx="10"/>
          </p:nvPr>
        </p:nvSpPr>
        <p:spPr/>
        <p:txBody>
          <a:bodyPr/>
          <a:lstStyle/>
          <a:p>
            <a:fld id="{6489D9C7-5DC6-4263-87FF-7C99F6FB63C3}" type="datetime1">
              <a:rPr lang="zh-CN" altLang="en-US" smtClean="0"/>
              <a:pPr/>
              <a:t>2019/4/16</a:t>
            </a:fld>
            <a:endParaRPr lang="zh-CN" altLang="en-US"/>
          </a:p>
        </p:txBody>
      </p:sp>
      <p:sp>
        <p:nvSpPr>
          <p:cNvPr id="4" name="页脚占位符 3">
            <a:extLst>
              <a:ext uri="{FF2B5EF4-FFF2-40B4-BE49-F238E27FC236}">
                <a16:creationId xmlns:a16="http://schemas.microsoft.com/office/drawing/2014/main" xmlns="" id="{27E2256A-E844-48D8-8371-FD7F1E8A19A2}"/>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xmlns="" id="{E2CD5FF6-47E7-465E-9A7B-843B65561CFE}"/>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75817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xmlns="" id="{6A6DF8A2-3C1C-4414-ABB1-2D671604AD0A}"/>
              </a:ext>
            </a:extLst>
          </p:cNvPr>
          <p:cNvSpPr/>
          <p:nvPr userDrawn="1"/>
        </p:nvSpPr>
        <p:spPr>
          <a:xfrm>
            <a:off x="0" y="2809875"/>
            <a:ext cx="12192000" cy="1866900"/>
          </a:xfrm>
          <a:prstGeom prst="rect">
            <a:avLst/>
          </a:prstGeom>
          <a:blipFill dpi="0" rotWithShape="1">
            <a:blip r:embed="rId2" cstate="print"/>
            <a:srcRect/>
            <a:stretch>
              <a:fillRect t="-109927" b="-10844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xmlns="" id="{CF42FD8F-AF57-4816-A72A-E6D0B2FF6FC6}"/>
              </a:ext>
            </a:extLst>
          </p:cNvPr>
          <p:cNvSpPr/>
          <p:nvPr userDrawn="1"/>
        </p:nvSpPr>
        <p:spPr>
          <a:xfrm>
            <a:off x="0" y="2809875"/>
            <a:ext cx="12192000" cy="1866900"/>
          </a:xfrm>
          <a:prstGeom prst="rect">
            <a:avLst/>
          </a:prstGeom>
          <a:solidFill>
            <a:srgbClr val="08071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标题 1">
            <a:extLst>
              <a:ext uri="{FF2B5EF4-FFF2-40B4-BE49-F238E27FC236}">
                <a16:creationId xmlns:a16="http://schemas.microsoft.com/office/drawing/2014/main" xmlns="" id="{D4326D4B-BC14-4BC1-9ABE-5065B8400DE1}"/>
              </a:ext>
            </a:extLst>
          </p:cNvPr>
          <p:cNvSpPr>
            <a:spLocks noGrp="1"/>
          </p:cNvSpPr>
          <p:nvPr>
            <p:ph type="ctrTitle" hasCustomPrompt="1"/>
          </p:nvPr>
        </p:nvSpPr>
        <p:spPr>
          <a:xfrm>
            <a:off x="3382962" y="817885"/>
            <a:ext cx="5426076" cy="1621509"/>
          </a:xfrm>
        </p:spPr>
        <p:txBody>
          <a:bodyPr anchor="b">
            <a:normAutofit/>
          </a:bodyPr>
          <a:lstStyle>
            <a:lvl1pPr marL="0" indent="0" algn="ctr">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9" name="文本占位符 62">
            <a:extLst>
              <a:ext uri="{FF2B5EF4-FFF2-40B4-BE49-F238E27FC236}">
                <a16:creationId xmlns:a16="http://schemas.microsoft.com/office/drawing/2014/main" xmlns="" id="{BDE54966-4100-4D29-98D6-A3E675A868A2}"/>
              </a:ext>
            </a:extLst>
          </p:cNvPr>
          <p:cNvSpPr>
            <a:spLocks noGrp="1"/>
          </p:cNvSpPr>
          <p:nvPr>
            <p:ph type="body" sz="quarter" idx="18" hasCustomPrompt="1"/>
          </p:nvPr>
        </p:nvSpPr>
        <p:spPr>
          <a:xfrm>
            <a:off x="3382962" y="5417736"/>
            <a:ext cx="5426076" cy="310871"/>
          </a:xfrm>
        </p:spPr>
        <p:txBody>
          <a:bodyPr vert="horz" lIns="91440" tIns="45720" rIns="91440" bIns="45720" rtlCol="0">
            <a:normAutofit/>
          </a:bodyPr>
          <a:lstStyle>
            <a:lvl1pPr marL="0" indent="0" algn="ctr">
              <a:buNone/>
              <a:defRPr lang="zh-CN" altLang="en-US" sz="15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11" name="文本占位符 13">
            <a:extLst>
              <a:ext uri="{FF2B5EF4-FFF2-40B4-BE49-F238E27FC236}">
                <a16:creationId xmlns:a16="http://schemas.microsoft.com/office/drawing/2014/main" xmlns="" id="{503C8074-CE5D-45B5-8FFA-FA2D1F4EB264}"/>
              </a:ext>
            </a:extLst>
          </p:cNvPr>
          <p:cNvSpPr>
            <a:spLocks noGrp="1"/>
          </p:cNvSpPr>
          <p:nvPr>
            <p:ph type="body" sz="quarter" idx="10" hasCustomPrompt="1"/>
          </p:nvPr>
        </p:nvSpPr>
        <p:spPr>
          <a:xfrm>
            <a:off x="3382963" y="5121465"/>
            <a:ext cx="5426076" cy="296271"/>
          </a:xfrm>
        </p:spPr>
        <p:txBody>
          <a:bodyPr vert="horz" anchor="ctr">
            <a:noAutofit/>
          </a:bodyPr>
          <a:lstStyle>
            <a:lvl1pPr marL="0" indent="0" algn="ctr">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标题占位符 1">
            <a:extLst>
              <a:ext uri="{FF2B5EF4-FFF2-40B4-BE49-F238E27FC236}">
                <a16:creationId xmlns:a16="http://schemas.microsoft.com/office/drawing/2014/main" xmlns="" id="{40B5F4EA-42C8-413D-A686-353FD2B487B4}"/>
              </a:ext>
            </a:extLst>
          </p:cNvPr>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9" name="文本占位符 2">
            <a:extLst>
              <a:ext uri="{FF2B5EF4-FFF2-40B4-BE49-F238E27FC236}">
                <a16:creationId xmlns:a16="http://schemas.microsoft.com/office/drawing/2014/main" xmlns="" id="{6713513A-9567-4B05-B10B-BED19007CC75}"/>
              </a:ext>
            </a:extLst>
          </p:cNvPr>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sp>
        <p:nvSpPr>
          <p:cNvPr id="11" name="日期占位符 3">
            <a:extLst>
              <a:ext uri="{FF2B5EF4-FFF2-40B4-BE49-F238E27FC236}">
                <a16:creationId xmlns:a16="http://schemas.microsoft.com/office/drawing/2014/main" xmlns="" id="{4DECF1BC-A154-4829-A432-D166EA9BD2E8}"/>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2019/4/16</a:t>
            </a:fld>
            <a:endParaRPr lang="zh-CN" altLang="en-US"/>
          </a:p>
        </p:txBody>
      </p:sp>
      <p:sp>
        <p:nvSpPr>
          <p:cNvPr id="12" name="页脚占位符 4">
            <a:extLst>
              <a:ext uri="{FF2B5EF4-FFF2-40B4-BE49-F238E27FC236}">
                <a16:creationId xmlns:a16="http://schemas.microsoft.com/office/drawing/2014/main" xmlns="" id="{0D62417E-827E-4D82-87D6-42119D626C87}"/>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www.islide.cc</a:t>
            </a:r>
            <a:endParaRPr lang="zh-CN" altLang="en-US" dirty="0"/>
          </a:p>
        </p:txBody>
      </p:sp>
      <p:sp>
        <p:nvSpPr>
          <p:cNvPr id="13" name="灯片编号占位符 5">
            <a:extLst>
              <a:ext uri="{FF2B5EF4-FFF2-40B4-BE49-F238E27FC236}">
                <a16:creationId xmlns:a16="http://schemas.microsoft.com/office/drawing/2014/main" xmlns="" id="{E80526B1-F063-46FC-88BD-68E3EEC99EDF}"/>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50" r:id="rId3"/>
    <p:sldLayoutId id="2147483654"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5.svg"/><Relationship Id="rId2" Type="http://schemas.openxmlformats.org/officeDocument/2006/relationships/slideLayout" Target="../slideLayouts/slideLayout3.xml"/><Relationship Id="rId1" Type="http://schemas.openxmlformats.org/officeDocument/2006/relationships/themeOverride" Target="../theme/themeOverride7.xml"/><Relationship Id="rId6" Type="http://schemas.openxmlformats.org/officeDocument/2006/relationships/image" Target="../media/image3.png"/><Relationship Id="rId5" Type="http://schemas.openxmlformats.org/officeDocument/2006/relationships/image" Target="../media/image7.sv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hemeOverride" Target="../theme/themeOverride9.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hemeOverride" Target="../theme/themeOverride10.xml"/><Relationship Id="rId5" Type="http://schemas.openxmlformats.org/officeDocument/2006/relationships/image" Target="../media/image15.jpeg"/><Relationship Id="rId4" Type="http://schemas.openxmlformats.org/officeDocument/2006/relationships/image" Target="../media/image14.jpe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4.xml"/><Relationship Id="rId1" Type="http://schemas.openxmlformats.org/officeDocument/2006/relationships/themeOverride" Target="../theme/themeOverride1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4.xml"/><Relationship Id="rId1" Type="http://schemas.openxmlformats.org/officeDocument/2006/relationships/themeOverride" Target="../theme/themeOverride1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xml"/><Relationship Id="rId1" Type="http://schemas.openxmlformats.org/officeDocument/2006/relationships/themeOverride" Target="../theme/themeOverride1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5.svg"/><Relationship Id="rId2" Type="http://schemas.openxmlformats.org/officeDocument/2006/relationships/slideLayout" Target="../slideLayouts/slideLayout3.xml"/><Relationship Id="rId1" Type="http://schemas.openxmlformats.org/officeDocument/2006/relationships/themeOverride" Target="../theme/themeOverride14.xml"/><Relationship Id="rId6" Type="http://schemas.openxmlformats.org/officeDocument/2006/relationships/image" Target="../media/image3.png"/><Relationship Id="rId5" Type="http://schemas.openxmlformats.org/officeDocument/2006/relationships/image" Target="../media/image7.sv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hemeOverride" Target="../theme/themeOverride16.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7.svg"/><Relationship Id="rId2" Type="http://schemas.openxmlformats.org/officeDocument/2006/relationships/slideLayout" Target="../slideLayouts/slideLayout3.xml"/><Relationship Id="rId1" Type="http://schemas.openxmlformats.org/officeDocument/2006/relationships/themeOverride" Target="../theme/themeOverride1.xml"/><Relationship Id="rId6" Type="http://schemas.openxmlformats.org/officeDocument/2006/relationships/image" Target="../media/image4.png"/><Relationship Id="rId5" Type="http://schemas.openxmlformats.org/officeDocument/2006/relationships/image" Target="../media/image5.sv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notesSlide" Target="../notesSlides/notesSlide13.xml"/><Relationship Id="rId7" Type="http://schemas.openxmlformats.org/officeDocument/2006/relationships/image" Target="../media/image5.svg"/><Relationship Id="rId2" Type="http://schemas.openxmlformats.org/officeDocument/2006/relationships/slideLayout" Target="../slideLayouts/slideLayout3.xml"/><Relationship Id="rId1" Type="http://schemas.openxmlformats.org/officeDocument/2006/relationships/themeOverride" Target="../theme/themeOverride17.xml"/><Relationship Id="rId4" Type="http://schemas.openxmlformats.org/officeDocument/2006/relationships/image" Target="../media/image3.png"/><Relationship Id="rId9" Type="http://schemas.openxmlformats.org/officeDocument/2006/relationships/image" Target="../media/image7.svg"/></Relationships>
</file>

<file path=ppt/slides/_rels/slide2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hemeOverride" Target="../theme/themeOverride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4.xml"/><Relationship Id="rId1" Type="http://schemas.openxmlformats.org/officeDocument/2006/relationships/themeOverride" Target="../theme/themeOverride4.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hemeOverride" Target="../theme/themeOverride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hemeOverride" Target="../theme/themeOverr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xmlns="" id="{41408343-D7D8-4F21-9EF8-FE6C4915BA8B}"/>
              </a:ext>
            </a:extLst>
          </p:cNvPr>
          <p:cNvSpPr>
            <a:spLocks noGrp="1"/>
          </p:cNvSpPr>
          <p:nvPr>
            <p:ph type="sldNum" sz="quarter" idx="4294967295"/>
          </p:nvPr>
        </p:nvSpPr>
        <p:spPr>
          <a:xfrm>
            <a:off x="9282113" y="6240463"/>
            <a:ext cx="2909887" cy="206375"/>
          </a:xfrm>
        </p:spPr>
        <p:txBody>
          <a:bodyPr/>
          <a:lstStyle/>
          <a:p>
            <a:fld id="{5DD3DB80-B894-403A-B48E-6FDC1A72010E}" type="slidenum">
              <a:rPr lang="zh-CN" altLang="en-US" smtClean="0">
                <a:cs typeface="+mn-ea"/>
                <a:sym typeface="+mn-lt"/>
              </a:rPr>
              <a:pPr/>
              <a:t>1</a:t>
            </a:fld>
            <a:endParaRPr lang="zh-CN" altLang="en-US">
              <a:cs typeface="+mn-ea"/>
              <a:sym typeface="+mn-lt"/>
            </a:endParaRPr>
          </a:p>
        </p:txBody>
      </p:sp>
      <p:sp>
        <p:nvSpPr>
          <p:cNvPr id="4" name="矩形 3">
            <a:extLst>
              <a:ext uri="{FF2B5EF4-FFF2-40B4-BE49-F238E27FC236}">
                <a16:creationId xmlns:a16="http://schemas.microsoft.com/office/drawing/2014/main" xmlns="" id="{3056E354-F9D2-4055-B74C-688A680D3D5B}"/>
              </a:ext>
            </a:extLst>
          </p:cNvPr>
          <p:cNvSpPr/>
          <p:nvPr/>
        </p:nvSpPr>
        <p:spPr>
          <a:xfrm>
            <a:off x="0" y="2653124"/>
            <a:ext cx="12192000" cy="18998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标题 4">
            <a:extLst>
              <a:ext uri="{FF2B5EF4-FFF2-40B4-BE49-F238E27FC236}">
                <a16:creationId xmlns:a16="http://schemas.microsoft.com/office/drawing/2014/main" xmlns="" id="{E65B4888-DF6D-4095-9092-BC8F4B0A541C}"/>
              </a:ext>
            </a:extLst>
          </p:cNvPr>
          <p:cNvSpPr txBox="1">
            <a:spLocks/>
          </p:cNvSpPr>
          <p:nvPr/>
        </p:nvSpPr>
        <p:spPr>
          <a:xfrm>
            <a:off x="1799783" y="2891248"/>
            <a:ext cx="8203925" cy="895350"/>
          </a:xfrm>
          <a:prstGeom prst="rect">
            <a:avLst/>
          </a:prstGeom>
        </p:spPr>
        <p:txBody>
          <a:bodyPr vert="horz" lIns="91440" tIns="45720" rIns="91440" bIns="45720" rtlCol="0" anchor="b">
            <a:noAutofit/>
          </a:bodyPr>
          <a:lstStyle/>
          <a:p>
            <a:pPr marL="0" marR="0" lvl="0" indent="0" algn="ctr" defTabSz="914354" rtl="0" eaLnBrk="1" fontAlgn="auto" latinLnBrk="0" hangingPunct="1">
              <a:lnSpc>
                <a:spcPct val="90000"/>
              </a:lnSpc>
              <a:spcBef>
                <a:spcPct val="0"/>
              </a:spcBef>
              <a:spcAft>
                <a:spcPts val="0"/>
              </a:spcAft>
              <a:buClrTx/>
              <a:buSzTx/>
              <a:buFontTx/>
              <a:buNone/>
              <a:tabLst/>
              <a:defRPr/>
            </a:pPr>
            <a:r>
              <a:rPr kumimoji="1" lang="zh-CN" altLang="en-US" sz="5400" b="1" i="0" u="none" strike="noStrike" kern="1200" cap="none" spc="0" normalizeH="0" baseline="0" noProof="0" dirty="0" smtClean="0">
                <a:ln>
                  <a:noFill/>
                </a:ln>
                <a:solidFill>
                  <a:srgbClr val="182452"/>
                </a:solidFill>
                <a:effectLst/>
                <a:uLnTx/>
                <a:uFillTx/>
                <a:latin typeface="+mn-lt"/>
                <a:ea typeface="+mn-ea"/>
                <a:cs typeface="+mn-ea"/>
                <a:sym typeface="+mn-lt"/>
              </a:rPr>
              <a:t>区块链投资防骗指南</a:t>
            </a:r>
            <a:endParaRPr kumimoji="1" lang="zh-CN" altLang="en-US" sz="5400" b="1" i="0" u="none" strike="noStrike" kern="1200" cap="none" spc="0" normalizeH="0" baseline="0" noProof="0" dirty="0">
              <a:ln>
                <a:noFill/>
              </a:ln>
              <a:solidFill>
                <a:srgbClr val="182452"/>
              </a:solidFill>
              <a:effectLst/>
              <a:uLnTx/>
              <a:uFillTx/>
              <a:latin typeface="+mn-lt"/>
              <a:ea typeface="+mn-ea"/>
              <a:cs typeface="+mn-ea"/>
              <a:sym typeface="+mn-lt"/>
            </a:endParaRPr>
          </a:p>
        </p:txBody>
      </p:sp>
      <p:sp>
        <p:nvSpPr>
          <p:cNvPr id="8" name="TextBox 7"/>
          <p:cNvSpPr txBox="1"/>
          <p:nvPr/>
        </p:nvSpPr>
        <p:spPr>
          <a:xfrm>
            <a:off x="3608445" y="3924300"/>
            <a:ext cx="4557658" cy="369332"/>
          </a:xfrm>
          <a:prstGeom prst="rect">
            <a:avLst/>
          </a:prstGeom>
          <a:noFill/>
        </p:spPr>
        <p:txBody>
          <a:bodyPr wrap="none" rtlCol="0">
            <a:spAutoFit/>
          </a:bodyPr>
          <a:lstStyle/>
          <a:p>
            <a:r>
              <a:rPr lang="zh-CN" altLang="en-US" b="1" dirty="0" smtClean="0">
                <a:solidFill>
                  <a:srgbClr val="182554"/>
                </a:solidFill>
              </a:rPr>
              <a:t>项目成员：刘宇旸  朱婧  何涛  钟蓉 王赓劼</a:t>
            </a:r>
            <a:endParaRPr lang="zh-CN" altLang="en-US" b="1" dirty="0">
              <a:solidFill>
                <a:srgbClr val="182554"/>
              </a:solidFill>
            </a:endParaRPr>
          </a:p>
        </p:txBody>
      </p:sp>
    </p:spTree>
    <p:extLst>
      <p:ext uri="{BB962C8B-B14F-4D97-AF65-F5344CB8AC3E}">
        <p14:creationId xmlns:p14="http://schemas.microsoft.com/office/powerpoint/2010/main" val="5630560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形 3" descr="女性形象">
            <a:extLst>
              <a:ext uri="{FF2B5EF4-FFF2-40B4-BE49-F238E27FC236}">
                <a16:creationId xmlns:a16="http://schemas.microsoft.com/office/drawing/2014/main" xmlns="" id="{4592F192-E4E5-3F48-9584-78C0EE13EBC5}"/>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177794" y="2488501"/>
            <a:ext cx="2226040" cy="2226040"/>
          </a:xfrm>
          <a:prstGeom prst="rect">
            <a:avLst/>
          </a:prstGeom>
        </p:spPr>
      </p:pic>
      <p:pic>
        <p:nvPicPr>
          <p:cNvPr id="7" name="图形 6" descr="女学生">
            <a:extLst>
              <a:ext uri="{FF2B5EF4-FFF2-40B4-BE49-F238E27FC236}">
                <a16:creationId xmlns:a16="http://schemas.microsoft.com/office/drawing/2014/main" xmlns="" id="{22E57231-6D93-9E4F-81C5-93A67C62FF71}"/>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9198287" y="199689"/>
            <a:ext cx="2381303" cy="2381303"/>
          </a:xfrm>
          <a:prstGeom prst="rect">
            <a:avLst/>
          </a:prstGeom>
        </p:spPr>
      </p:pic>
      <p:sp>
        <p:nvSpPr>
          <p:cNvPr id="8" name="线形标注 2 7">
            <a:extLst>
              <a:ext uri="{FF2B5EF4-FFF2-40B4-BE49-F238E27FC236}">
                <a16:creationId xmlns:a16="http://schemas.microsoft.com/office/drawing/2014/main" xmlns="" id="{53357760-6DA5-774B-97C3-2984C57B4019}"/>
              </a:ext>
            </a:extLst>
          </p:cNvPr>
          <p:cNvSpPr/>
          <p:nvPr/>
        </p:nvSpPr>
        <p:spPr>
          <a:xfrm>
            <a:off x="2493655" y="2828553"/>
            <a:ext cx="3307405" cy="145114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r>
              <a:rPr lang="zh-CN" altLang="en-US" sz="2000" dirty="0">
                <a:cs typeface="+mn-ea"/>
                <a:sym typeface="+mn-lt"/>
              </a:rPr>
              <a:t>看起来区块链产业应用是未来发展的方向</a:t>
            </a:r>
            <a:endParaRPr lang="zh-CN" altLang="en-US" sz="2000" dirty="0">
              <a:cs typeface="+mn-ea"/>
            </a:endParaRPr>
          </a:p>
        </p:txBody>
      </p:sp>
      <p:sp>
        <p:nvSpPr>
          <p:cNvPr id="13" name="线形标注 1 12">
            <a:extLst>
              <a:ext uri="{FF2B5EF4-FFF2-40B4-BE49-F238E27FC236}">
                <a16:creationId xmlns:a16="http://schemas.microsoft.com/office/drawing/2014/main" xmlns="" id="{A12DB925-7D6C-F14E-9FCE-CB423B3C9BE3}"/>
              </a:ext>
            </a:extLst>
          </p:cNvPr>
          <p:cNvSpPr/>
          <p:nvPr/>
        </p:nvSpPr>
        <p:spPr>
          <a:xfrm>
            <a:off x="5593377" y="520598"/>
            <a:ext cx="3741123" cy="1800000"/>
          </a:xfrm>
          <a:prstGeom prst="rect">
            <a:avLst/>
          </a:prstGeom>
          <a:solidFill>
            <a:srgbClr val="1B9ED2"/>
          </a:solidFill>
          <a:ln>
            <a:solidFill>
              <a:srgbClr val="1B9E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r>
              <a:rPr lang="zh-CN" altLang="en-US" sz="2000" dirty="0">
                <a:cs typeface="+mn-ea"/>
                <a:sym typeface="+mn-lt"/>
              </a:rPr>
              <a:t>炒币在国内已经全面禁止了，那些以发币和</a:t>
            </a:r>
            <a:r>
              <a:rPr lang="en-US" altLang="zh-CN" sz="2000" dirty="0">
                <a:cs typeface="+mn-ea"/>
                <a:sym typeface="+mn-lt"/>
              </a:rPr>
              <a:t>ICO</a:t>
            </a:r>
            <a:r>
              <a:rPr lang="zh-CN" altLang="en-US" sz="2000" dirty="0">
                <a:cs typeface="+mn-ea"/>
                <a:sym typeface="+mn-lt"/>
              </a:rPr>
              <a:t>为目的的公司都被强令关闭。</a:t>
            </a:r>
          </a:p>
        </p:txBody>
      </p:sp>
      <p:sp>
        <p:nvSpPr>
          <p:cNvPr id="11" name="线形标注 1 10">
            <a:extLst>
              <a:ext uri="{FF2B5EF4-FFF2-40B4-BE49-F238E27FC236}">
                <a16:creationId xmlns:a16="http://schemas.microsoft.com/office/drawing/2014/main" xmlns="" id="{6915A567-05C6-2F47-8CA8-A37AC137D2DE}"/>
              </a:ext>
            </a:extLst>
          </p:cNvPr>
          <p:cNvSpPr/>
          <p:nvPr/>
        </p:nvSpPr>
        <p:spPr>
          <a:xfrm>
            <a:off x="5562599" y="4787656"/>
            <a:ext cx="3739227" cy="1800000"/>
          </a:xfrm>
          <a:prstGeom prst="rect">
            <a:avLst/>
          </a:prstGeom>
          <a:solidFill>
            <a:srgbClr val="1B9ED2"/>
          </a:solidFill>
          <a:ln>
            <a:solidFill>
              <a:srgbClr val="1B9E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r>
              <a:rPr lang="zh-CN" altLang="en-US" sz="2000" dirty="0">
                <a:cs typeface="+mn-ea"/>
                <a:sym typeface="+mn-lt"/>
              </a:rPr>
              <a:t>是的，然而区块链产业还不成熟，投资之前要先把区块链行业的发展情况摸清楚</a:t>
            </a:r>
          </a:p>
        </p:txBody>
      </p:sp>
      <p:pic>
        <p:nvPicPr>
          <p:cNvPr id="12" name="图形 11" descr="女学生">
            <a:extLst>
              <a:ext uri="{FF2B5EF4-FFF2-40B4-BE49-F238E27FC236}">
                <a16:creationId xmlns:a16="http://schemas.microsoft.com/office/drawing/2014/main" xmlns="" id="{433C5768-4204-4207-9543-E858CCA4881A}"/>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9198287" y="4447696"/>
            <a:ext cx="2381303" cy="2381303"/>
          </a:xfrm>
          <a:prstGeom prst="rect">
            <a:avLst/>
          </a:prstGeom>
        </p:spPr>
      </p:pic>
    </p:spTree>
    <p:extLst>
      <p:ext uri="{BB962C8B-B14F-4D97-AF65-F5344CB8AC3E}">
        <p14:creationId xmlns:p14="http://schemas.microsoft.com/office/powerpoint/2010/main" val="16709933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xmlns="" id="{DBC78463-B726-4BA8-A0EC-530DF6B737E8}"/>
              </a:ext>
            </a:extLst>
          </p:cNvPr>
          <p:cNvSpPr>
            <a:spLocks noGrp="1"/>
          </p:cNvSpPr>
          <p:nvPr>
            <p:ph type="title"/>
          </p:nvPr>
        </p:nvSpPr>
        <p:spPr>
          <a:xfrm>
            <a:off x="675699" y="2076450"/>
            <a:ext cx="8363798" cy="895350"/>
          </a:xfrm>
        </p:spPr>
        <p:txBody>
          <a:bodyPr>
            <a:noAutofit/>
          </a:bodyPr>
          <a:lstStyle/>
          <a:p>
            <a:pPr>
              <a:lnSpc>
                <a:spcPct val="110000"/>
              </a:lnSpc>
            </a:pPr>
            <a:r>
              <a:rPr lang="zh-CN" altLang="en-US" sz="5400" dirty="0">
                <a:solidFill>
                  <a:schemeClr val="bg1"/>
                </a:solidFill>
                <a:latin typeface="+mn-lt"/>
                <a:ea typeface="+mn-ea"/>
                <a:cs typeface="+mn-ea"/>
                <a:sym typeface="+mn-lt"/>
              </a:rPr>
              <a:t>区块链行业应用分析</a:t>
            </a:r>
          </a:p>
        </p:txBody>
      </p:sp>
      <p:sp>
        <p:nvSpPr>
          <p:cNvPr id="3" name="灯片编号占位符 2">
            <a:extLst>
              <a:ext uri="{FF2B5EF4-FFF2-40B4-BE49-F238E27FC236}">
                <a16:creationId xmlns:a16="http://schemas.microsoft.com/office/drawing/2014/main" xmlns="" id="{C957EF44-D297-408C-B15D-FD5477EC1E61}"/>
              </a:ext>
            </a:extLst>
          </p:cNvPr>
          <p:cNvSpPr>
            <a:spLocks noGrp="1"/>
          </p:cNvSpPr>
          <p:nvPr>
            <p:ph type="sldNum" sz="quarter" idx="4294967295"/>
          </p:nvPr>
        </p:nvSpPr>
        <p:spPr>
          <a:xfrm>
            <a:off x="9282113" y="6240463"/>
            <a:ext cx="2909887" cy="206375"/>
          </a:xfrm>
        </p:spPr>
        <p:txBody>
          <a:bodyPr/>
          <a:lstStyle/>
          <a:p>
            <a:fld id="{5DD3DB80-B894-403A-B48E-6FDC1A72010E}" type="slidenum">
              <a:rPr lang="zh-CN" altLang="en-US" smtClean="0">
                <a:cs typeface="+mn-ea"/>
                <a:sym typeface="+mn-lt"/>
              </a:rPr>
              <a:pPr/>
              <a:t>11</a:t>
            </a:fld>
            <a:endParaRPr lang="zh-CN" altLang="en-US">
              <a:cs typeface="+mn-ea"/>
              <a:sym typeface="+mn-lt"/>
            </a:endParaRPr>
          </a:p>
        </p:txBody>
      </p:sp>
    </p:spTree>
    <p:extLst>
      <p:ext uri="{BB962C8B-B14F-4D97-AF65-F5344CB8AC3E}">
        <p14:creationId xmlns:p14="http://schemas.microsoft.com/office/powerpoint/2010/main" val="25874264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C4A67DA-82CD-4FD9-9A56-52D73B62D320}"/>
              </a:ext>
            </a:extLst>
          </p:cNvPr>
          <p:cNvSpPr>
            <a:spLocks noGrp="1"/>
          </p:cNvSpPr>
          <p:nvPr>
            <p:ph type="title"/>
          </p:nvPr>
        </p:nvSpPr>
        <p:spPr/>
        <p:txBody>
          <a:bodyPr/>
          <a:lstStyle/>
          <a:p>
            <a:r>
              <a:rPr lang="zh-CN" altLang="en-US" dirty="0">
                <a:cs typeface="+mn-ea"/>
                <a:sym typeface="+mn-lt"/>
              </a:rPr>
              <a:t>立足实体，去伪存真</a:t>
            </a:r>
            <a:r>
              <a:rPr lang="en-US" altLang="zh-CN" dirty="0">
                <a:cs typeface="+mn-ea"/>
                <a:sym typeface="+mn-lt"/>
              </a:rPr>
              <a:t> </a:t>
            </a:r>
            <a:endParaRPr lang="zh-CN" altLang="en-US" dirty="0">
              <a:latin typeface="+mn-lt"/>
              <a:ea typeface="+mn-ea"/>
              <a:cs typeface="+mn-ea"/>
              <a:sym typeface="+mn-lt"/>
            </a:endParaRPr>
          </a:p>
        </p:txBody>
      </p:sp>
      <p:sp>
        <p:nvSpPr>
          <p:cNvPr id="4" name="矩形 3">
            <a:extLst>
              <a:ext uri="{FF2B5EF4-FFF2-40B4-BE49-F238E27FC236}">
                <a16:creationId xmlns:a16="http://schemas.microsoft.com/office/drawing/2014/main" xmlns="" id="{277AFC7B-D678-4047-B011-576ED55609F2}"/>
              </a:ext>
            </a:extLst>
          </p:cNvPr>
          <p:cNvSpPr/>
          <p:nvPr/>
        </p:nvSpPr>
        <p:spPr>
          <a:xfrm>
            <a:off x="674744" y="1519646"/>
            <a:ext cx="10032999" cy="960776"/>
          </a:xfrm>
          <a:prstGeom prst="rect">
            <a:avLst/>
          </a:prstGeom>
        </p:spPr>
        <p:txBody>
          <a:bodyPr wrap="square">
            <a:spAutoFit/>
          </a:bodyPr>
          <a:lstStyle/>
          <a:p>
            <a:pPr algn="ctr">
              <a:lnSpc>
                <a:spcPct val="150000"/>
              </a:lnSpc>
            </a:pPr>
            <a:r>
              <a:rPr lang="zh-CN" altLang="en-US" sz="2000" dirty="0">
                <a:solidFill>
                  <a:srgbClr val="000000"/>
                </a:solidFill>
                <a:cs typeface="+mn-ea"/>
                <a:sym typeface="+mn-lt"/>
              </a:rPr>
              <a:t>区块链开始从金融领域向非金融领域</a:t>
            </a:r>
            <a:r>
              <a:rPr lang="zh-CN" altLang="en-US" sz="2000" dirty="0" smtClean="0">
                <a:solidFill>
                  <a:srgbClr val="000000"/>
                </a:solidFill>
                <a:cs typeface="+mn-ea"/>
                <a:sym typeface="+mn-lt"/>
              </a:rPr>
              <a:t>扩散</a:t>
            </a:r>
            <a:endParaRPr lang="en-US" altLang="zh-CN" sz="2000" dirty="0" smtClean="0">
              <a:solidFill>
                <a:srgbClr val="000000"/>
              </a:solidFill>
              <a:cs typeface="+mn-ea"/>
              <a:sym typeface="+mn-lt"/>
            </a:endParaRPr>
          </a:p>
          <a:p>
            <a:pPr algn="ctr">
              <a:lnSpc>
                <a:spcPct val="150000"/>
              </a:lnSpc>
            </a:pPr>
            <a:r>
              <a:rPr lang="zh-CN" altLang="en-US" sz="2000" dirty="0" smtClean="0">
                <a:solidFill>
                  <a:srgbClr val="000000"/>
                </a:solidFill>
                <a:cs typeface="+mn-ea"/>
                <a:sym typeface="+mn-lt"/>
              </a:rPr>
              <a:t>已</a:t>
            </a:r>
            <a:r>
              <a:rPr lang="zh-CN" altLang="en-US" sz="2000" dirty="0">
                <a:solidFill>
                  <a:srgbClr val="000000"/>
                </a:solidFill>
                <a:cs typeface="+mn-ea"/>
                <a:sym typeface="+mn-lt"/>
              </a:rPr>
              <a:t>应用于娱乐、法律、溯源、公益、物联网等各个</a:t>
            </a:r>
            <a:r>
              <a:rPr lang="zh-CN" altLang="en-US" sz="2000" dirty="0" smtClean="0">
                <a:solidFill>
                  <a:srgbClr val="000000"/>
                </a:solidFill>
                <a:cs typeface="+mn-ea"/>
                <a:sym typeface="+mn-lt"/>
              </a:rPr>
              <a:t>行业</a:t>
            </a:r>
            <a:endParaRPr lang="zh-CN" altLang="en-US" sz="2000" dirty="0">
              <a:solidFill>
                <a:srgbClr val="000000"/>
              </a:solidFill>
              <a:cs typeface="+mn-ea"/>
              <a:sym typeface="+mn-lt"/>
            </a:endParaRPr>
          </a:p>
        </p:txBody>
      </p:sp>
      <p:grpSp>
        <p:nvGrpSpPr>
          <p:cNvPr id="3" name="组合 2">
            <a:extLst>
              <a:ext uri="{FF2B5EF4-FFF2-40B4-BE49-F238E27FC236}">
                <a16:creationId xmlns:a16="http://schemas.microsoft.com/office/drawing/2014/main" xmlns="" id="{92F697D4-84AA-438D-8B50-43D0FBD147B8}"/>
              </a:ext>
            </a:extLst>
          </p:cNvPr>
          <p:cNvGrpSpPr/>
          <p:nvPr/>
        </p:nvGrpSpPr>
        <p:grpSpPr>
          <a:xfrm>
            <a:off x="1282503" y="2971368"/>
            <a:ext cx="9804597" cy="1948467"/>
            <a:chOff x="1349519" y="2928807"/>
            <a:chExt cx="9635783" cy="1651189"/>
          </a:xfrm>
        </p:grpSpPr>
        <p:sp>
          <p:nvSpPr>
            <p:cNvPr id="15" name="object 40">
              <a:extLst>
                <a:ext uri="{FF2B5EF4-FFF2-40B4-BE49-F238E27FC236}">
                  <a16:creationId xmlns:a16="http://schemas.microsoft.com/office/drawing/2014/main" xmlns="" id="{D2D31647-C090-4E21-978D-6D8D0A98DB9C}"/>
                </a:ext>
              </a:extLst>
            </p:cNvPr>
            <p:cNvSpPr/>
            <p:nvPr/>
          </p:nvSpPr>
          <p:spPr>
            <a:xfrm>
              <a:off x="3155752" y="4078157"/>
              <a:ext cx="1181100" cy="368300"/>
            </a:xfrm>
            <a:custGeom>
              <a:avLst/>
              <a:gdLst/>
              <a:ahLst/>
              <a:cxnLst/>
              <a:rect l="l" t="t" r="r" b="b"/>
              <a:pathLst>
                <a:path w="1181100" h="368300">
                  <a:moveTo>
                    <a:pt x="0" y="0"/>
                  </a:moveTo>
                  <a:lnTo>
                    <a:pt x="1181100" y="0"/>
                  </a:lnTo>
                  <a:lnTo>
                    <a:pt x="1181100" y="368300"/>
                  </a:lnTo>
                  <a:lnTo>
                    <a:pt x="0" y="368300"/>
                  </a:lnTo>
                  <a:lnTo>
                    <a:pt x="0" y="0"/>
                  </a:lnTo>
                  <a:close/>
                </a:path>
              </a:pathLst>
            </a:custGeom>
            <a:ln w="12700">
              <a:solidFill>
                <a:srgbClr val="BFBFBF"/>
              </a:solidFill>
            </a:ln>
          </p:spPr>
          <p:txBody>
            <a:bodyPr wrap="square" lIns="0" tIns="0" rIns="0" bIns="0" rtlCol="0">
              <a:noAutofit/>
            </a:bodyPr>
            <a:lstStyle/>
            <a:p>
              <a:endParaRPr>
                <a:latin typeface="+mn-ea"/>
                <a:cs typeface="+mn-ea"/>
                <a:sym typeface="+mn-lt"/>
              </a:endParaRPr>
            </a:p>
          </p:txBody>
        </p:sp>
        <p:sp>
          <p:nvSpPr>
            <p:cNvPr id="16" name="object 41">
              <a:extLst>
                <a:ext uri="{FF2B5EF4-FFF2-40B4-BE49-F238E27FC236}">
                  <a16:creationId xmlns:a16="http://schemas.microsoft.com/office/drawing/2014/main" xmlns="" id="{F7B754BF-23D9-4858-ADD8-ADE7BA46A18C}"/>
                </a:ext>
              </a:extLst>
            </p:cNvPr>
            <p:cNvSpPr/>
            <p:nvPr/>
          </p:nvSpPr>
          <p:spPr>
            <a:xfrm>
              <a:off x="4463852" y="4078157"/>
              <a:ext cx="1181100" cy="368300"/>
            </a:xfrm>
            <a:custGeom>
              <a:avLst/>
              <a:gdLst/>
              <a:ahLst/>
              <a:cxnLst/>
              <a:rect l="l" t="t" r="r" b="b"/>
              <a:pathLst>
                <a:path w="1181100" h="368300">
                  <a:moveTo>
                    <a:pt x="0" y="0"/>
                  </a:moveTo>
                  <a:lnTo>
                    <a:pt x="1181100" y="0"/>
                  </a:lnTo>
                  <a:lnTo>
                    <a:pt x="1181100" y="368300"/>
                  </a:lnTo>
                  <a:lnTo>
                    <a:pt x="0" y="368300"/>
                  </a:lnTo>
                  <a:lnTo>
                    <a:pt x="0" y="0"/>
                  </a:lnTo>
                  <a:close/>
                </a:path>
              </a:pathLst>
            </a:custGeom>
            <a:ln w="12700">
              <a:solidFill>
                <a:srgbClr val="BFBFBF"/>
              </a:solidFill>
            </a:ln>
          </p:spPr>
          <p:txBody>
            <a:bodyPr wrap="square" lIns="0" tIns="0" rIns="0" bIns="0" rtlCol="0">
              <a:noAutofit/>
            </a:bodyPr>
            <a:lstStyle/>
            <a:p>
              <a:endParaRPr>
                <a:latin typeface="+mn-ea"/>
                <a:cs typeface="+mn-ea"/>
                <a:sym typeface="+mn-lt"/>
              </a:endParaRPr>
            </a:p>
          </p:txBody>
        </p:sp>
        <p:sp>
          <p:nvSpPr>
            <p:cNvPr id="17" name="object 42">
              <a:extLst>
                <a:ext uri="{FF2B5EF4-FFF2-40B4-BE49-F238E27FC236}">
                  <a16:creationId xmlns:a16="http://schemas.microsoft.com/office/drawing/2014/main" xmlns="" id="{5C759852-C9C9-460F-8E7A-DE90B481EEF9}"/>
                </a:ext>
              </a:extLst>
            </p:cNvPr>
            <p:cNvSpPr/>
            <p:nvPr/>
          </p:nvSpPr>
          <p:spPr>
            <a:xfrm>
              <a:off x="5771952" y="4078157"/>
              <a:ext cx="1181100" cy="368300"/>
            </a:xfrm>
            <a:custGeom>
              <a:avLst/>
              <a:gdLst/>
              <a:ahLst/>
              <a:cxnLst/>
              <a:rect l="l" t="t" r="r" b="b"/>
              <a:pathLst>
                <a:path w="1181100" h="368300">
                  <a:moveTo>
                    <a:pt x="0" y="0"/>
                  </a:moveTo>
                  <a:lnTo>
                    <a:pt x="1181100" y="0"/>
                  </a:lnTo>
                  <a:lnTo>
                    <a:pt x="1181100" y="368300"/>
                  </a:lnTo>
                  <a:lnTo>
                    <a:pt x="0" y="368300"/>
                  </a:lnTo>
                  <a:lnTo>
                    <a:pt x="0" y="0"/>
                  </a:lnTo>
                  <a:close/>
                </a:path>
              </a:pathLst>
            </a:custGeom>
            <a:ln w="12700">
              <a:solidFill>
                <a:srgbClr val="BFBFBF"/>
              </a:solidFill>
            </a:ln>
          </p:spPr>
          <p:txBody>
            <a:bodyPr wrap="square" lIns="0" tIns="0" rIns="0" bIns="0" rtlCol="0">
              <a:noAutofit/>
            </a:bodyPr>
            <a:lstStyle/>
            <a:p>
              <a:endParaRPr>
                <a:latin typeface="+mn-ea"/>
                <a:cs typeface="+mn-ea"/>
                <a:sym typeface="+mn-lt"/>
              </a:endParaRPr>
            </a:p>
          </p:txBody>
        </p:sp>
        <p:sp>
          <p:nvSpPr>
            <p:cNvPr id="18" name="object 43">
              <a:extLst>
                <a:ext uri="{FF2B5EF4-FFF2-40B4-BE49-F238E27FC236}">
                  <a16:creationId xmlns:a16="http://schemas.microsoft.com/office/drawing/2014/main" xmlns="" id="{112198BD-53F8-4DB3-B874-D408DD562933}"/>
                </a:ext>
              </a:extLst>
            </p:cNvPr>
            <p:cNvSpPr/>
            <p:nvPr/>
          </p:nvSpPr>
          <p:spPr>
            <a:xfrm>
              <a:off x="7080052" y="4078157"/>
              <a:ext cx="1181100" cy="368300"/>
            </a:xfrm>
            <a:custGeom>
              <a:avLst/>
              <a:gdLst/>
              <a:ahLst/>
              <a:cxnLst/>
              <a:rect l="l" t="t" r="r" b="b"/>
              <a:pathLst>
                <a:path w="1181100" h="368300">
                  <a:moveTo>
                    <a:pt x="0" y="0"/>
                  </a:moveTo>
                  <a:lnTo>
                    <a:pt x="1181100" y="0"/>
                  </a:lnTo>
                  <a:lnTo>
                    <a:pt x="1181100" y="368300"/>
                  </a:lnTo>
                  <a:lnTo>
                    <a:pt x="0" y="368300"/>
                  </a:lnTo>
                  <a:lnTo>
                    <a:pt x="0" y="0"/>
                  </a:lnTo>
                  <a:close/>
                </a:path>
              </a:pathLst>
            </a:custGeom>
            <a:ln w="12700">
              <a:solidFill>
                <a:srgbClr val="BFBFBF"/>
              </a:solidFill>
            </a:ln>
          </p:spPr>
          <p:txBody>
            <a:bodyPr wrap="square" lIns="0" tIns="0" rIns="0" bIns="0" rtlCol="0">
              <a:noAutofit/>
            </a:bodyPr>
            <a:lstStyle/>
            <a:p>
              <a:endParaRPr>
                <a:latin typeface="+mn-ea"/>
                <a:cs typeface="+mn-ea"/>
                <a:sym typeface="+mn-lt"/>
              </a:endParaRPr>
            </a:p>
          </p:txBody>
        </p:sp>
        <p:sp>
          <p:nvSpPr>
            <p:cNvPr id="19" name="object 44">
              <a:extLst>
                <a:ext uri="{FF2B5EF4-FFF2-40B4-BE49-F238E27FC236}">
                  <a16:creationId xmlns:a16="http://schemas.microsoft.com/office/drawing/2014/main" xmlns="" id="{8568E999-0C8D-47FA-BE0C-22A2814BC8B4}"/>
                </a:ext>
              </a:extLst>
            </p:cNvPr>
            <p:cNvSpPr/>
            <p:nvPr/>
          </p:nvSpPr>
          <p:spPr>
            <a:xfrm>
              <a:off x="8375452" y="4078157"/>
              <a:ext cx="1181100" cy="368300"/>
            </a:xfrm>
            <a:custGeom>
              <a:avLst/>
              <a:gdLst/>
              <a:ahLst/>
              <a:cxnLst/>
              <a:rect l="l" t="t" r="r" b="b"/>
              <a:pathLst>
                <a:path w="1181100" h="368300">
                  <a:moveTo>
                    <a:pt x="0" y="0"/>
                  </a:moveTo>
                  <a:lnTo>
                    <a:pt x="1181100" y="0"/>
                  </a:lnTo>
                  <a:lnTo>
                    <a:pt x="1181100" y="368300"/>
                  </a:lnTo>
                  <a:lnTo>
                    <a:pt x="0" y="368300"/>
                  </a:lnTo>
                  <a:lnTo>
                    <a:pt x="0" y="0"/>
                  </a:lnTo>
                  <a:close/>
                </a:path>
              </a:pathLst>
            </a:custGeom>
            <a:ln w="12700">
              <a:solidFill>
                <a:srgbClr val="BFBFBF"/>
              </a:solidFill>
            </a:ln>
          </p:spPr>
          <p:txBody>
            <a:bodyPr wrap="square" lIns="0" tIns="0" rIns="0" bIns="0" rtlCol="0">
              <a:noAutofit/>
            </a:bodyPr>
            <a:lstStyle/>
            <a:p>
              <a:endParaRPr>
                <a:latin typeface="+mn-ea"/>
                <a:cs typeface="+mn-ea"/>
                <a:sym typeface="+mn-lt"/>
              </a:endParaRPr>
            </a:p>
          </p:txBody>
        </p:sp>
        <p:sp>
          <p:nvSpPr>
            <p:cNvPr id="20" name="object 45">
              <a:extLst>
                <a:ext uri="{FF2B5EF4-FFF2-40B4-BE49-F238E27FC236}">
                  <a16:creationId xmlns:a16="http://schemas.microsoft.com/office/drawing/2014/main" xmlns="" id="{F09BE426-BE43-4269-B18D-A4A7E76ECF5F}"/>
                </a:ext>
              </a:extLst>
            </p:cNvPr>
            <p:cNvSpPr txBox="1"/>
            <p:nvPr/>
          </p:nvSpPr>
          <p:spPr>
            <a:xfrm>
              <a:off x="3098602" y="4095491"/>
              <a:ext cx="7886700" cy="484505"/>
            </a:xfrm>
            <a:prstGeom prst="rect">
              <a:avLst/>
            </a:prstGeom>
          </p:spPr>
          <p:txBody>
            <a:bodyPr vert="horz" wrap="square" lIns="0" tIns="0" rIns="0" bIns="0" rtlCol="0">
              <a:noAutofit/>
            </a:bodyPr>
            <a:lstStyle/>
            <a:p>
              <a:pPr marL="180975">
                <a:lnSpc>
                  <a:spcPct val="100000"/>
                </a:lnSpc>
                <a:tabLst>
                  <a:tab pos="1600835" algn="l"/>
                  <a:tab pos="2907030" algn="l"/>
                  <a:tab pos="4429125" algn="l"/>
                  <a:tab pos="5633720" algn="l"/>
                </a:tabLst>
              </a:pPr>
              <a:r>
                <a:rPr dirty="0">
                  <a:solidFill>
                    <a:srgbClr val="BFBFBF"/>
                  </a:solidFill>
                  <a:latin typeface="+mn-ea"/>
                  <a:cs typeface="+mn-ea"/>
                  <a:sym typeface="+mn-lt"/>
                </a:rPr>
                <a:t>内容平台	流媒体	大数据	</a:t>
              </a:r>
              <a:r>
                <a:rPr spc="120" dirty="0">
                  <a:solidFill>
                    <a:srgbClr val="BFBFBF"/>
                  </a:solidFill>
                  <a:latin typeface="+mn-ea"/>
                  <a:cs typeface="+mn-ea"/>
                  <a:sym typeface="+mn-lt"/>
                </a:rPr>
                <a:t>A</a:t>
              </a:r>
              <a:r>
                <a:rPr spc="55" dirty="0">
                  <a:solidFill>
                    <a:srgbClr val="BFBFBF"/>
                  </a:solidFill>
                  <a:latin typeface="+mn-ea"/>
                  <a:cs typeface="+mn-ea"/>
                  <a:sym typeface="+mn-lt"/>
                </a:rPr>
                <a:t>I	金融</a:t>
              </a:r>
              <a:endParaRPr>
                <a:latin typeface="+mn-ea"/>
                <a:cs typeface="+mn-ea"/>
                <a:sym typeface="+mn-lt"/>
              </a:endParaRPr>
            </a:p>
          </p:txBody>
        </p:sp>
        <p:sp>
          <p:nvSpPr>
            <p:cNvPr id="21" name="object 46">
              <a:extLst>
                <a:ext uri="{FF2B5EF4-FFF2-40B4-BE49-F238E27FC236}">
                  <a16:creationId xmlns:a16="http://schemas.microsoft.com/office/drawing/2014/main" xmlns="" id="{9AA91404-397F-4854-BF0F-1547245B7AE7}"/>
                </a:ext>
              </a:extLst>
            </p:cNvPr>
            <p:cNvSpPr/>
            <p:nvPr/>
          </p:nvSpPr>
          <p:spPr>
            <a:xfrm>
              <a:off x="1349519" y="3009525"/>
              <a:ext cx="1585324" cy="1457278"/>
            </a:xfrm>
            <a:custGeom>
              <a:avLst/>
              <a:gdLst/>
              <a:ahLst/>
              <a:cxnLst/>
              <a:rect l="l" t="t" r="r" b="b"/>
              <a:pathLst>
                <a:path w="2057400" h="1651000">
                  <a:moveTo>
                    <a:pt x="0" y="1651000"/>
                  </a:moveTo>
                  <a:lnTo>
                    <a:pt x="2057400" y="1651000"/>
                  </a:lnTo>
                  <a:lnTo>
                    <a:pt x="2057400" y="0"/>
                  </a:lnTo>
                  <a:lnTo>
                    <a:pt x="0" y="0"/>
                  </a:lnTo>
                  <a:lnTo>
                    <a:pt x="0" y="1651000"/>
                  </a:lnTo>
                  <a:close/>
                </a:path>
              </a:pathLst>
            </a:custGeom>
            <a:solidFill>
              <a:srgbClr val="8EB4E3"/>
            </a:solidFill>
          </p:spPr>
          <p:txBody>
            <a:bodyPr wrap="square" lIns="0" tIns="0" rIns="0" bIns="0" rtlCol="0">
              <a:noAutofit/>
            </a:bodyPr>
            <a:lstStyle/>
            <a:p>
              <a:endParaRPr>
                <a:cs typeface="+mn-ea"/>
                <a:sym typeface="+mn-lt"/>
              </a:endParaRPr>
            </a:p>
          </p:txBody>
        </p:sp>
        <p:sp>
          <p:nvSpPr>
            <p:cNvPr id="22" name="object 47">
              <a:extLst>
                <a:ext uri="{FF2B5EF4-FFF2-40B4-BE49-F238E27FC236}">
                  <a16:creationId xmlns:a16="http://schemas.microsoft.com/office/drawing/2014/main" xmlns="" id="{711F511A-9034-43C2-B44B-135DD3ED03B5}"/>
                </a:ext>
              </a:extLst>
            </p:cNvPr>
            <p:cNvSpPr txBox="1"/>
            <p:nvPr/>
          </p:nvSpPr>
          <p:spPr>
            <a:xfrm>
              <a:off x="1500030" y="3459129"/>
              <a:ext cx="1244600" cy="525780"/>
            </a:xfrm>
            <a:prstGeom prst="rect">
              <a:avLst/>
            </a:prstGeom>
          </p:spPr>
          <p:txBody>
            <a:bodyPr vert="horz" wrap="square" lIns="0" tIns="0" rIns="0" bIns="0" rtlCol="0">
              <a:noAutofit/>
            </a:bodyPr>
            <a:lstStyle/>
            <a:p>
              <a:pPr marL="12700">
                <a:lnSpc>
                  <a:spcPct val="100000"/>
                </a:lnSpc>
              </a:pPr>
              <a:r>
                <a:rPr sz="3200" dirty="0">
                  <a:solidFill>
                    <a:srgbClr val="0F253F"/>
                  </a:solidFill>
                  <a:cs typeface="+mn-ea"/>
                  <a:sym typeface="+mn-lt"/>
                </a:rPr>
                <a:t>应用层</a:t>
              </a:r>
              <a:endParaRPr sz="3200" dirty="0">
                <a:cs typeface="+mn-ea"/>
                <a:sym typeface="+mn-lt"/>
              </a:endParaRPr>
            </a:p>
          </p:txBody>
        </p:sp>
        <p:sp>
          <p:nvSpPr>
            <p:cNvPr id="23" name="object 48">
              <a:extLst>
                <a:ext uri="{FF2B5EF4-FFF2-40B4-BE49-F238E27FC236}">
                  <a16:creationId xmlns:a16="http://schemas.microsoft.com/office/drawing/2014/main" xmlns="" id="{CF082F92-1CDF-486E-A072-694DD9FDD9E5}"/>
                </a:ext>
              </a:extLst>
            </p:cNvPr>
            <p:cNvSpPr/>
            <p:nvPr/>
          </p:nvSpPr>
          <p:spPr>
            <a:xfrm>
              <a:off x="3098602" y="2928807"/>
              <a:ext cx="7886700" cy="1651000"/>
            </a:xfrm>
            <a:custGeom>
              <a:avLst/>
              <a:gdLst/>
              <a:ahLst/>
              <a:cxnLst/>
              <a:rect l="l" t="t" r="r" b="b"/>
              <a:pathLst>
                <a:path w="7886700" h="1651000">
                  <a:moveTo>
                    <a:pt x="0" y="1651000"/>
                  </a:moveTo>
                  <a:lnTo>
                    <a:pt x="7886700" y="1651000"/>
                  </a:lnTo>
                  <a:lnTo>
                    <a:pt x="7886700" y="0"/>
                  </a:lnTo>
                  <a:lnTo>
                    <a:pt x="0" y="0"/>
                  </a:lnTo>
                  <a:lnTo>
                    <a:pt x="0" y="1651000"/>
                  </a:lnTo>
                  <a:close/>
                </a:path>
              </a:pathLst>
            </a:custGeom>
            <a:solidFill>
              <a:srgbClr val="F2F2F2"/>
            </a:solidFill>
          </p:spPr>
          <p:txBody>
            <a:bodyPr wrap="square" lIns="0" tIns="0" rIns="0" bIns="0" rtlCol="0">
              <a:noAutofit/>
            </a:bodyPr>
            <a:lstStyle/>
            <a:p>
              <a:endParaRPr dirty="0">
                <a:latin typeface="+mn-ea"/>
                <a:cs typeface="+mn-ea"/>
                <a:sym typeface="+mn-lt"/>
              </a:endParaRPr>
            </a:p>
          </p:txBody>
        </p:sp>
        <p:sp>
          <p:nvSpPr>
            <p:cNvPr id="24" name="object 49">
              <a:extLst>
                <a:ext uri="{FF2B5EF4-FFF2-40B4-BE49-F238E27FC236}">
                  <a16:creationId xmlns:a16="http://schemas.microsoft.com/office/drawing/2014/main" xmlns="" id="{946B81EE-7D55-4D71-B496-AB8BD16B227D}"/>
                </a:ext>
              </a:extLst>
            </p:cNvPr>
            <p:cNvSpPr/>
            <p:nvPr/>
          </p:nvSpPr>
          <p:spPr>
            <a:xfrm>
              <a:off x="4463852" y="3125657"/>
              <a:ext cx="1181100" cy="368300"/>
            </a:xfrm>
            <a:custGeom>
              <a:avLst/>
              <a:gdLst/>
              <a:ahLst/>
              <a:cxnLst/>
              <a:rect l="l" t="t" r="r" b="b"/>
              <a:pathLst>
                <a:path w="1181100" h="368300">
                  <a:moveTo>
                    <a:pt x="0" y="0"/>
                  </a:moveTo>
                  <a:lnTo>
                    <a:pt x="1181100" y="0"/>
                  </a:lnTo>
                  <a:lnTo>
                    <a:pt x="1181100" y="368300"/>
                  </a:lnTo>
                  <a:lnTo>
                    <a:pt x="0" y="368300"/>
                  </a:lnTo>
                  <a:lnTo>
                    <a:pt x="0" y="0"/>
                  </a:lnTo>
                  <a:close/>
                </a:path>
              </a:pathLst>
            </a:custGeom>
            <a:ln w="12700">
              <a:solidFill>
                <a:srgbClr val="BFBFBF"/>
              </a:solidFill>
            </a:ln>
          </p:spPr>
          <p:txBody>
            <a:bodyPr wrap="square" lIns="0" tIns="0" rIns="0" bIns="0" rtlCol="0">
              <a:noAutofit/>
            </a:bodyPr>
            <a:lstStyle/>
            <a:p>
              <a:endParaRPr>
                <a:latin typeface="+mn-ea"/>
                <a:cs typeface="+mn-ea"/>
                <a:sym typeface="+mn-lt"/>
              </a:endParaRPr>
            </a:p>
          </p:txBody>
        </p:sp>
        <p:sp>
          <p:nvSpPr>
            <p:cNvPr id="25" name="object 50">
              <a:extLst>
                <a:ext uri="{FF2B5EF4-FFF2-40B4-BE49-F238E27FC236}">
                  <a16:creationId xmlns:a16="http://schemas.microsoft.com/office/drawing/2014/main" xmlns="" id="{FF287E7B-4714-4948-957A-256A5D5B4AEC}"/>
                </a:ext>
              </a:extLst>
            </p:cNvPr>
            <p:cNvSpPr txBox="1"/>
            <p:nvPr/>
          </p:nvSpPr>
          <p:spPr>
            <a:xfrm>
              <a:off x="4457502" y="3137211"/>
              <a:ext cx="1181100" cy="337820"/>
            </a:xfrm>
            <a:prstGeom prst="rect">
              <a:avLst/>
            </a:prstGeom>
          </p:spPr>
          <p:txBody>
            <a:bodyPr vert="horz" wrap="square" lIns="0" tIns="0" rIns="0" bIns="0" rtlCol="0">
              <a:noAutofit/>
            </a:bodyPr>
            <a:lstStyle/>
            <a:p>
              <a:pPr marL="128270">
                <a:lnSpc>
                  <a:spcPct val="100000"/>
                </a:lnSpc>
              </a:pPr>
              <a:r>
                <a:rPr dirty="0">
                  <a:solidFill>
                    <a:srgbClr val="BFBFBF"/>
                  </a:solidFill>
                  <a:latin typeface="+mn-ea"/>
                  <a:cs typeface="+mn-ea"/>
                  <a:sym typeface="+mn-lt"/>
                </a:rPr>
                <a:t>社交通讯</a:t>
              </a:r>
              <a:endParaRPr>
                <a:latin typeface="+mn-ea"/>
                <a:cs typeface="+mn-ea"/>
                <a:sym typeface="+mn-lt"/>
              </a:endParaRPr>
            </a:p>
          </p:txBody>
        </p:sp>
        <p:sp>
          <p:nvSpPr>
            <p:cNvPr id="26" name="object 51">
              <a:extLst>
                <a:ext uri="{FF2B5EF4-FFF2-40B4-BE49-F238E27FC236}">
                  <a16:creationId xmlns:a16="http://schemas.microsoft.com/office/drawing/2014/main" xmlns="" id="{B7798C7B-8BBE-4840-B526-48E3EBC9D4D8}"/>
                </a:ext>
              </a:extLst>
            </p:cNvPr>
            <p:cNvSpPr/>
            <p:nvPr/>
          </p:nvSpPr>
          <p:spPr>
            <a:xfrm>
              <a:off x="5771952" y="3125657"/>
              <a:ext cx="1181100" cy="368300"/>
            </a:xfrm>
            <a:custGeom>
              <a:avLst/>
              <a:gdLst/>
              <a:ahLst/>
              <a:cxnLst/>
              <a:rect l="l" t="t" r="r" b="b"/>
              <a:pathLst>
                <a:path w="1181100" h="368300">
                  <a:moveTo>
                    <a:pt x="0" y="0"/>
                  </a:moveTo>
                  <a:lnTo>
                    <a:pt x="1181100" y="0"/>
                  </a:lnTo>
                  <a:lnTo>
                    <a:pt x="1181100" y="368300"/>
                  </a:lnTo>
                  <a:lnTo>
                    <a:pt x="0" y="368300"/>
                  </a:lnTo>
                  <a:lnTo>
                    <a:pt x="0" y="0"/>
                  </a:lnTo>
                  <a:close/>
                </a:path>
              </a:pathLst>
            </a:custGeom>
            <a:ln w="12700">
              <a:solidFill>
                <a:srgbClr val="BFBFBF"/>
              </a:solidFill>
            </a:ln>
          </p:spPr>
          <p:txBody>
            <a:bodyPr wrap="square" lIns="0" tIns="0" rIns="0" bIns="0" rtlCol="0">
              <a:noAutofit/>
            </a:bodyPr>
            <a:lstStyle/>
            <a:p>
              <a:endParaRPr>
                <a:latin typeface="+mn-ea"/>
                <a:cs typeface="+mn-ea"/>
                <a:sym typeface="+mn-lt"/>
              </a:endParaRPr>
            </a:p>
          </p:txBody>
        </p:sp>
        <p:sp>
          <p:nvSpPr>
            <p:cNvPr id="27" name="object 52">
              <a:extLst>
                <a:ext uri="{FF2B5EF4-FFF2-40B4-BE49-F238E27FC236}">
                  <a16:creationId xmlns:a16="http://schemas.microsoft.com/office/drawing/2014/main" xmlns="" id="{48007382-5C8A-4C0E-B73F-3E7C19C77EB4}"/>
                </a:ext>
              </a:extLst>
            </p:cNvPr>
            <p:cNvSpPr txBox="1"/>
            <p:nvPr/>
          </p:nvSpPr>
          <p:spPr>
            <a:xfrm>
              <a:off x="5765602" y="3137211"/>
              <a:ext cx="1181100" cy="337820"/>
            </a:xfrm>
            <a:prstGeom prst="rect">
              <a:avLst/>
            </a:prstGeom>
          </p:spPr>
          <p:txBody>
            <a:bodyPr vert="horz" wrap="square" lIns="0" tIns="0" rIns="0" bIns="0" rtlCol="0">
              <a:noAutofit/>
            </a:bodyPr>
            <a:lstStyle/>
            <a:p>
              <a:pPr marL="240029">
                <a:lnSpc>
                  <a:spcPct val="100000"/>
                </a:lnSpc>
              </a:pPr>
              <a:r>
                <a:rPr dirty="0">
                  <a:solidFill>
                    <a:srgbClr val="BFBFBF"/>
                  </a:solidFill>
                  <a:latin typeface="+mn-ea"/>
                  <a:cs typeface="+mn-ea"/>
                  <a:sym typeface="+mn-lt"/>
                </a:rPr>
                <a:t>物联网</a:t>
              </a:r>
              <a:endParaRPr>
                <a:latin typeface="+mn-ea"/>
                <a:cs typeface="+mn-ea"/>
                <a:sym typeface="+mn-lt"/>
              </a:endParaRPr>
            </a:p>
          </p:txBody>
        </p:sp>
        <p:sp>
          <p:nvSpPr>
            <p:cNvPr id="28" name="object 53">
              <a:extLst>
                <a:ext uri="{FF2B5EF4-FFF2-40B4-BE49-F238E27FC236}">
                  <a16:creationId xmlns:a16="http://schemas.microsoft.com/office/drawing/2014/main" xmlns="" id="{B081EF81-414F-4772-BEAF-109B3FA4D736}"/>
                </a:ext>
              </a:extLst>
            </p:cNvPr>
            <p:cNvSpPr/>
            <p:nvPr/>
          </p:nvSpPr>
          <p:spPr>
            <a:xfrm>
              <a:off x="7080052" y="3125657"/>
              <a:ext cx="1181100" cy="368300"/>
            </a:xfrm>
            <a:custGeom>
              <a:avLst/>
              <a:gdLst/>
              <a:ahLst/>
              <a:cxnLst/>
              <a:rect l="l" t="t" r="r" b="b"/>
              <a:pathLst>
                <a:path w="1181100" h="368300">
                  <a:moveTo>
                    <a:pt x="0" y="0"/>
                  </a:moveTo>
                  <a:lnTo>
                    <a:pt x="1181100" y="0"/>
                  </a:lnTo>
                  <a:lnTo>
                    <a:pt x="1181100" y="368300"/>
                  </a:lnTo>
                  <a:lnTo>
                    <a:pt x="0" y="368300"/>
                  </a:lnTo>
                  <a:lnTo>
                    <a:pt x="0" y="0"/>
                  </a:lnTo>
                  <a:close/>
                </a:path>
              </a:pathLst>
            </a:custGeom>
            <a:ln w="12700">
              <a:solidFill>
                <a:srgbClr val="BFBFBF"/>
              </a:solidFill>
            </a:ln>
          </p:spPr>
          <p:txBody>
            <a:bodyPr wrap="square" lIns="0" tIns="0" rIns="0" bIns="0" rtlCol="0">
              <a:noAutofit/>
            </a:bodyPr>
            <a:lstStyle/>
            <a:p>
              <a:endParaRPr>
                <a:latin typeface="+mn-ea"/>
                <a:cs typeface="+mn-ea"/>
                <a:sym typeface="+mn-lt"/>
              </a:endParaRPr>
            </a:p>
          </p:txBody>
        </p:sp>
        <p:sp>
          <p:nvSpPr>
            <p:cNvPr id="29" name="object 54">
              <a:extLst>
                <a:ext uri="{FF2B5EF4-FFF2-40B4-BE49-F238E27FC236}">
                  <a16:creationId xmlns:a16="http://schemas.microsoft.com/office/drawing/2014/main" xmlns="" id="{2E6D892B-BE66-4859-BBF0-3045C68696ED}"/>
                </a:ext>
              </a:extLst>
            </p:cNvPr>
            <p:cNvSpPr txBox="1"/>
            <p:nvPr/>
          </p:nvSpPr>
          <p:spPr>
            <a:xfrm>
              <a:off x="7073702" y="3137211"/>
              <a:ext cx="1181100" cy="337820"/>
            </a:xfrm>
            <a:prstGeom prst="rect">
              <a:avLst/>
            </a:prstGeom>
          </p:spPr>
          <p:txBody>
            <a:bodyPr vert="horz" wrap="square" lIns="0" tIns="0" rIns="0" bIns="0" rtlCol="0">
              <a:noAutofit/>
            </a:bodyPr>
            <a:lstStyle/>
            <a:p>
              <a:pPr marL="352425">
                <a:lnSpc>
                  <a:spcPct val="100000"/>
                </a:lnSpc>
              </a:pPr>
              <a:r>
                <a:rPr dirty="0">
                  <a:solidFill>
                    <a:srgbClr val="BFBFBF"/>
                  </a:solidFill>
                  <a:latin typeface="+mn-ea"/>
                  <a:cs typeface="+mn-ea"/>
                  <a:sym typeface="+mn-lt"/>
                </a:rPr>
                <a:t>能源</a:t>
              </a:r>
              <a:endParaRPr>
                <a:latin typeface="+mn-ea"/>
                <a:cs typeface="+mn-ea"/>
                <a:sym typeface="+mn-lt"/>
              </a:endParaRPr>
            </a:p>
          </p:txBody>
        </p:sp>
        <p:sp>
          <p:nvSpPr>
            <p:cNvPr id="30" name="object 55">
              <a:extLst>
                <a:ext uri="{FF2B5EF4-FFF2-40B4-BE49-F238E27FC236}">
                  <a16:creationId xmlns:a16="http://schemas.microsoft.com/office/drawing/2014/main" xmlns="" id="{4604247F-6CCE-46E6-9D45-0021E0387DD9}"/>
                </a:ext>
              </a:extLst>
            </p:cNvPr>
            <p:cNvSpPr/>
            <p:nvPr/>
          </p:nvSpPr>
          <p:spPr>
            <a:xfrm>
              <a:off x="8375452" y="3125657"/>
              <a:ext cx="1181100" cy="368300"/>
            </a:xfrm>
            <a:custGeom>
              <a:avLst/>
              <a:gdLst/>
              <a:ahLst/>
              <a:cxnLst/>
              <a:rect l="l" t="t" r="r" b="b"/>
              <a:pathLst>
                <a:path w="1181100" h="368300">
                  <a:moveTo>
                    <a:pt x="0" y="0"/>
                  </a:moveTo>
                  <a:lnTo>
                    <a:pt x="1181100" y="0"/>
                  </a:lnTo>
                  <a:lnTo>
                    <a:pt x="1181100" y="368300"/>
                  </a:lnTo>
                  <a:lnTo>
                    <a:pt x="0" y="368300"/>
                  </a:lnTo>
                  <a:lnTo>
                    <a:pt x="0" y="0"/>
                  </a:lnTo>
                  <a:close/>
                </a:path>
              </a:pathLst>
            </a:custGeom>
            <a:ln w="12700">
              <a:solidFill>
                <a:srgbClr val="BFBFBF"/>
              </a:solidFill>
            </a:ln>
          </p:spPr>
          <p:txBody>
            <a:bodyPr wrap="square" lIns="0" tIns="0" rIns="0" bIns="0" rtlCol="0">
              <a:noAutofit/>
            </a:bodyPr>
            <a:lstStyle/>
            <a:p>
              <a:endParaRPr>
                <a:latin typeface="+mn-ea"/>
                <a:cs typeface="+mn-ea"/>
                <a:sym typeface="+mn-lt"/>
              </a:endParaRPr>
            </a:p>
          </p:txBody>
        </p:sp>
        <p:sp>
          <p:nvSpPr>
            <p:cNvPr id="31" name="object 56">
              <a:extLst>
                <a:ext uri="{FF2B5EF4-FFF2-40B4-BE49-F238E27FC236}">
                  <a16:creationId xmlns:a16="http://schemas.microsoft.com/office/drawing/2014/main" xmlns="" id="{30731920-4792-4FD1-9713-0595D39538AE}"/>
                </a:ext>
              </a:extLst>
            </p:cNvPr>
            <p:cNvSpPr txBox="1"/>
            <p:nvPr/>
          </p:nvSpPr>
          <p:spPr>
            <a:xfrm>
              <a:off x="8381802" y="3137211"/>
              <a:ext cx="1181100" cy="337820"/>
            </a:xfrm>
            <a:prstGeom prst="rect">
              <a:avLst/>
            </a:prstGeom>
          </p:spPr>
          <p:txBody>
            <a:bodyPr vert="horz" wrap="square" lIns="0" tIns="0" rIns="0" bIns="0" rtlCol="0">
              <a:noAutofit/>
            </a:bodyPr>
            <a:lstStyle/>
            <a:p>
              <a:pPr marL="350520">
                <a:lnSpc>
                  <a:spcPct val="100000"/>
                </a:lnSpc>
              </a:pPr>
              <a:r>
                <a:rPr dirty="0">
                  <a:solidFill>
                    <a:srgbClr val="BFBFBF"/>
                  </a:solidFill>
                  <a:latin typeface="+mn-ea"/>
                  <a:cs typeface="+mn-ea"/>
                  <a:sym typeface="+mn-lt"/>
                </a:rPr>
                <a:t>游戏</a:t>
              </a:r>
              <a:endParaRPr>
                <a:latin typeface="+mn-ea"/>
                <a:cs typeface="+mn-ea"/>
                <a:sym typeface="+mn-lt"/>
              </a:endParaRPr>
            </a:p>
          </p:txBody>
        </p:sp>
        <p:sp>
          <p:nvSpPr>
            <p:cNvPr id="32" name="object 57">
              <a:extLst>
                <a:ext uri="{FF2B5EF4-FFF2-40B4-BE49-F238E27FC236}">
                  <a16:creationId xmlns:a16="http://schemas.microsoft.com/office/drawing/2014/main" xmlns="" id="{C298B04A-8E67-4589-898E-E1624883E835}"/>
                </a:ext>
              </a:extLst>
            </p:cNvPr>
            <p:cNvSpPr/>
            <p:nvPr/>
          </p:nvSpPr>
          <p:spPr>
            <a:xfrm>
              <a:off x="9683552" y="3125657"/>
              <a:ext cx="1181100" cy="368300"/>
            </a:xfrm>
            <a:custGeom>
              <a:avLst/>
              <a:gdLst/>
              <a:ahLst/>
              <a:cxnLst/>
              <a:rect l="l" t="t" r="r" b="b"/>
              <a:pathLst>
                <a:path w="1181100" h="368300">
                  <a:moveTo>
                    <a:pt x="0" y="0"/>
                  </a:moveTo>
                  <a:lnTo>
                    <a:pt x="1181100" y="0"/>
                  </a:lnTo>
                  <a:lnTo>
                    <a:pt x="1181100" y="368300"/>
                  </a:lnTo>
                  <a:lnTo>
                    <a:pt x="0" y="368300"/>
                  </a:lnTo>
                  <a:lnTo>
                    <a:pt x="0" y="0"/>
                  </a:lnTo>
                  <a:close/>
                </a:path>
              </a:pathLst>
            </a:custGeom>
            <a:ln w="12700">
              <a:solidFill>
                <a:srgbClr val="BFBFBF"/>
              </a:solidFill>
            </a:ln>
          </p:spPr>
          <p:txBody>
            <a:bodyPr wrap="square" lIns="0" tIns="0" rIns="0" bIns="0" rtlCol="0">
              <a:noAutofit/>
            </a:bodyPr>
            <a:lstStyle/>
            <a:p>
              <a:endParaRPr>
                <a:latin typeface="+mn-ea"/>
                <a:cs typeface="+mn-ea"/>
                <a:sym typeface="+mn-lt"/>
              </a:endParaRPr>
            </a:p>
          </p:txBody>
        </p:sp>
        <p:sp>
          <p:nvSpPr>
            <p:cNvPr id="33" name="object 58">
              <a:extLst>
                <a:ext uri="{FF2B5EF4-FFF2-40B4-BE49-F238E27FC236}">
                  <a16:creationId xmlns:a16="http://schemas.microsoft.com/office/drawing/2014/main" xmlns="" id="{59D067A0-8DDD-49BC-9217-A06F1A46F656}"/>
                </a:ext>
              </a:extLst>
            </p:cNvPr>
            <p:cNvSpPr txBox="1"/>
            <p:nvPr/>
          </p:nvSpPr>
          <p:spPr>
            <a:xfrm>
              <a:off x="9677202" y="3137211"/>
              <a:ext cx="1181100" cy="337820"/>
            </a:xfrm>
            <a:prstGeom prst="rect">
              <a:avLst/>
            </a:prstGeom>
          </p:spPr>
          <p:txBody>
            <a:bodyPr vert="horz" wrap="square" lIns="0" tIns="0" rIns="0" bIns="0" rtlCol="0">
              <a:noAutofit/>
            </a:bodyPr>
            <a:lstStyle/>
            <a:p>
              <a:pPr marL="247015">
                <a:lnSpc>
                  <a:spcPct val="100000"/>
                </a:lnSpc>
              </a:pPr>
              <a:r>
                <a:rPr dirty="0">
                  <a:solidFill>
                    <a:srgbClr val="BFBFBF"/>
                  </a:solidFill>
                  <a:latin typeface="+mn-ea"/>
                  <a:cs typeface="+mn-ea"/>
                  <a:sym typeface="+mn-lt"/>
                </a:rPr>
                <a:t>不动产</a:t>
              </a:r>
              <a:endParaRPr>
                <a:latin typeface="+mn-ea"/>
                <a:cs typeface="+mn-ea"/>
                <a:sym typeface="+mn-lt"/>
              </a:endParaRPr>
            </a:p>
          </p:txBody>
        </p:sp>
        <p:sp>
          <p:nvSpPr>
            <p:cNvPr id="34" name="object 59">
              <a:extLst>
                <a:ext uri="{FF2B5EF4-FFF2-40B4-BE49-F238E27FC236}">
                  <a16:creationId xmlns:a16="http://schemas.microsoft.com/office/drawing/2014/main" xmlns="" id="{AF92E40B-90E4-4555-A117-8EF41D66292C}"/>
                </a:ext>
              </a:extLst>
            </p:cNvPr>
            <p:cNvSpPr/>
            <p:nvPr/>
          </p:nvSpPr>
          <p:spPr>
            <a:xfrm>
              <a:off x="3155752" y="3620957"/>
              <a:ext cx="1200150" cy="368300"/>
            </a:xfrm>
            <a:custGeom>
              <a:avLst/>
              <a:gdLst/>
              <a:ahLst/>
              <a:cxnLst/>
              <a:rect l="l" t="t" r="r" b="b"/>
              <a:pathLst>
                <a:path w="1308100" h="368300">
                  <a:moveTo>
                    <a:pt x="0" y="0"/>
                  </a:moveTo>
                  <a:lnTo>
                    <a:pt x="1308100" y="0"/>
                  </a:lnTo>
                  <a:lnTo>
                    <a:pt x="1308100" y="368300"/>
                  </a:lnTo>
                  <a:lnTo>
                    <a:pt x="0" y="368300"/>
                  </a:lnTo>
                  <a:lnTo>
                    <a:pt x="0" y="0"/>
                  </a:lnTo>
                  <a:close/>
                </a:path>
              </a:pathLst>
            </a:custGeom>
            <a:ln w="12700">
              <a:solidFill>
                <a:srgbClr val="BFBFBF"/>
              </a:solidFill>
            </a:ln>
          </p:spPr>
          <p:txBody>
            <a:bodyPr wrap="square" lIns="0" tIns="0" rIns="0" bIns="0" rtlCol="0">
              <a:noAutofit/>
            </a:bodyPr>
            <a:lstStyle/>
            <a:p>
              <a:endParaRPr>
                <a:latin typeface="+mn-ea"/>
                <a:cs typeface="+mn-ea"/>
                <a:sym typeface="+mn-lt"/>
              </a:endParaRPr>
            </a:p>
          </p:txBody>
        </p:sp>
        <p:sp>
          <p:nvSpPr>
            <p:cNvPr id="35" name="object 60">
              <a:extLst>
                <a:ext uri="{FF2B5EF4-FFF2-40B4-BE49-F238E27FC236}">
                  <a16:creationId xmlns:a16="http://schemas.microsoft.com/office/drawing/2014/main" xmlns="" id="{7DC97F52-FFF6-4E7E-9E0B-7FF1F31F1BD9}"/>
                </a:ext>
              </a:extLst>
            </p:cNvPr>
            <p:cNvSpPr txBox="1"/>
            <p:nvPr/>
          </p:nvSpPr>
          <p:spPr>
            <a:xfrm>
              <a:off x="3149402" y="3636159"/>
              <a:ext cx="1308100" cy="347345"/>
            </a:xfrm>
            <a:prstGeom prst="rect">
              <a:avLst/>
            </a:prstGeom>
          </p:spPr>
          <p:txBody>
            <a:bodyPr vert="horz" wrap="square" lIns="0" tIns="0" rIns="0" bIns="0" rtlCol="0">
              <a:noAutofit/>
            </a:bodyPr>
            <a:lstStyle/>
            <a:p>
              <a:pPr marL="422275">
                <a:lnSpc>
                  <a:spcPct val="100000"/>
                </a:lnSpc>
              </a:pPr>
              <a:r>
                <a:rPr dirty="0">
                  <a:solidFill>
                    <a:srgbClr val="BFBFBF"/>
                  </a:solidFill>
                  <a:latin typeface="+mn-ea"/>
                  <a:cs typeface="+mn-ea"/>
                  <a:sym typeface="+mn-lt"/>
                </a:rPr>
                <a:t>预测</a:t>
              </a:r>
              <a:endParaRPr>
                <a:latin typeface="+mn-ea"/>
                <a:cs typeface="+mn-ea"/>
                <a:sym typeface="+mn-lt"/>
              </a:endParaRPr>
            </a:p>
          </p:txBody>
        </p:sp>
        <p:sp>
          <p:nvSpPr>
            <p:cNvPr id="36" name="object 61">
              <a:extLst>
                <a:ext uri="{FF2B5EF4-FFF2-40B4-BE49-F238E27FC236}">
                  <a16:creationId xmlns:a16="http://schemas.microsoft.com/office/drawing/2014/main" xmlns="" id="{49AA263B-9C9C-4608-94B2-99DBA2F30B66}"/>
                </a:ext>
              </a:extLst>
            </p:cNvPr>
            <p:cNvSpPr/>
            <p:nvPr/>
          </p:nvSpPr>
          <p:spPr>
            <a:xfrm>
              <a:off x="4444802" y="3620957"/>
              <a:ext cx="1200150" cy="368300"/>
            </a:xfrm>
            <a:custGeom>
              <a:avLst/>
              <a:gdLst/>
              <a:ahLst/>
              <a:cxnLst/>
              <a:rect l="l" t="t" r="r" b="b"/>
              <a:pathLst>
                <a:path w="1054100" h="368300">
                  <a:moveTo>
                    <a:pt x="0" y="0"/>
                  </a:moveTo>
                  <a:lnTo>
                    <a:pt x="1054100" y="0"/>
                  </a:lnTo>
                  <a:lnTo>
                    <a:pt x="1054100" y="368300"/>
                  </a:lnTo>
                  <a:lnTo>
                    <a:pt x="0" y="368300"/>
                  </a:lnTo>
                  <a:lnTo>
                    <a:pt x="0" y="0"/>
                  </a:lnTo>
                  <a:close/>
                </a:path>
              </a:pathLst>
            </a:custGeom>
            <a:ln w="12700">
              <a:solidFill>
                <a:srgbClr val="BFBFBF"/>
              </a:solidFill>
            </a:ln>
          </p:spPr>
          <p:txBody>
            <a:bodyPr wrap="square" lIns="0" tIns="0" rIns="0" bIns="0" rtlCol="0">
              <a:noAutofit/>
            </a:bodyPr>
            <a:lstStyle/>
            <a:p>
              <a:endParaRPr>
                <a:latin typeface="+mn-ea"/>
                <a:cs typeface="+mn-ea"/>
                <a:sym typeface="+mn-lt"/>
              </a:endParaRPr>
            </a:p>
          </p:txBody>
        </p:sp>
        <p:sp>
          <p:nvSpPr>
            <p:cNvPr id="37" name="object 62">
              <a:extLst>
                <a:ext uri="{FF2B5EF4-FFF2-40B4-BE49-F238E27FC236}">
                  <a16:creationId xmlns:a16="http://schemas.microsoft.com/office/drawing/2014/main" xmlns="" id="{B38F4BD0-AF86-405B-81AC-266F64AB9442}"/>
                </a:ext>
              </a:extLst>
            </p:cNvPr>
            <p:cNvSpPr txBox="1"/>
            <p:nvPr/>
          </p:nvSpPr>
          <p:spPr>
            <a:xfrm>
              <a:off x="4584502" y="3636159"/>
              <a:ext cx="1054100" cy="334645"/>
            </a:xfrm>
            <a:prstGeom prst="rect">
              <a:avLst/>
            </a:prstGeom>
          </p:spPr>
          <p:txBody>
            <a:bodyPr vert="horz" wrap="square" lIns="0" tIns="0" rIns="0" bIns="0" rtlCol="0">
              <a:noAutofit/>
            </a:bodyPr>
            <a:lstStyle/>
            <a:p>
              <a:pPr marL="177165">
                <a:lnSpc>
                  <a:spcPct val="100000"/>
                </a:lnSpc>
              </a:pPr>
              <a:r>
                <a:rPr dirty="0">
                  <a:solidFill>
                    <a:srgbClr val="BFBFBF"/>
                  </a:solidFill>
                  <a:latin typeface="+mn-ea"/>
                  <a:cs typeface="+mn-ea"/>
                  <a:sym typeface="+mn-lt"/>
                </a:rPr>
                <a:t>供应链</a:t>
              </a:r>
              <a:endParaRPr>
                <a:latin typeface="+mn-ea"/>
                <a:cs typeface="+mn-ea"/>
                <a:sym typeface="+mn-lt"/>
              </a:endParaRPr>
            </a:p>
          </p:txBody>
        </p:sp>
        <p:sp>
          <p:nvSpPr>
            <p:cNvPr id="38" name="object 63">
              <a:extLst>
                <a:ext uri="{FF2B5EF4-FFF2-40B4-BE49-F238E27FC236}">
                  <a16:creationId xmlns:a16="http://schemas.microsoft.com/office/drawing/2014/main" xmlns="" id="{61F1F065-A694-418B-A58A-33CF2CA51314}"/>
                </a:ext>
              </a:extLst>
            </p:cNvPr>
            <p:cNvSpPr/>
            <p:nvPr/>
          </p:nvSpPr>
          <p:spPr>
            <a:xfrm>
              <a:off x="5771952" y="3620957"/>
              <a:ext cx="1181100" cy="368300"/>
            </a:xfrm>
            <a:custGeom>
              <a:avLst/>
              <a:gdLst/>
              <a:ahLst/>
              <a:cxnLst/>
              <a:rect l="l" t="t" r="r" b="b"/>
              <a:pathLst>
                <a:path w="1181100" h="368300">
                  <a:moveTo>
                    <a:pt x="0" y="0"/>
                  </a:moveTo>
                  <a:lnTo>
                    <a:pt x="1181100" y="0"/>
                  </a:lnTo>
                  <a:lnTo>
                    <a:pt x="1181100" y="368300"/>
                  </a:lnTo>
                  <a:lnTo>
                    <a:pt x="0" y="368300"/>
                  </a:lnTo>
                  <a:lnTo>
                    <a:pt x="0" y="0"/>
                  </a:lnTo>
                  <a:close/>
                </a:path>
              </a:pathLst>
            </a:custGeom>
            <a:ln w="12700">
              <a:solidFill>
                <a:srgbClr val="BFBFBF"/>
              </a:solidFill>
            </a:ln>
          </p:spPr>
          <p:txBody>
            <a:bodyPr wrap="square" lIns="0" tIns="0" rIns="0" bIns="0" rtlCol="0">
              <a:noAutofit/>
            </a:bodyPr>
            <a:lstStyle/>
            <a:p>
              <a:endParaRPr>
                <a:latin typeface="+mn-ea"/>
                <a:cs typeface="+mn-ea"/>
                <a:sym typeface="+mn-lt"/>
              </a:endParaRPr>
            </a:p>
          </p:txBody>
        </p:sp>
        <p:sp>
          <p:nvSpPr>
            <p:cNvPr id="39" name="object 64">
              <a:extLst>
                <a:ext uri="{FF2B5EF4-FFF2-40B4-BE49-F238E27FC236}">
                  <a16:creationId xmlns:a16="http://schemas.microsoft.com/office/drawing/2014/main" xmlns="" id="{DDF4BEA6-DD20-4DAC-9A3B-41B0668FD3F1}"/>
                </a:ext>
              </a:extLst>
            </p:cNvPr>
            <p:cNvSpPr txBox="1"/>
            <p:nvPr/>
          </p:nvSpPr>
          <p:spPr>
            <a:xfrm>
              <a:off x="5765602" y="3636159"/>
              <a:ext cx="1181100" cy="334645"/>
            </a:xfrm>
            <a:prstGeom prst="rect">
              <a:avLst/>
            </a:prstGeom>
          </p:spPr>
          <p:txBody>
            <a:bodyPr vert="horz" wrap="square" lIns="0" tIns="0" rIns="0" bIns="0" rtlCol="0">
              <a:noAutofit/>
            </a:bodyPr>
            <a:lstStyle/>
            <a:p>
              <a:pPr marL="125730">
                <a:lnSpc>
                  <a:spcPct val="100000"/>
                </a:lnSpc>
              </a:pPr>
              <a:r>
                <a:rPr dirty="0">
                  <a:solidFill>
                    <a:srgbClr val="BFBFBF"/>
                  </a:solidFill>
                  <a:latin typeface="+mn-ea"/>
                  <a:cs typeface="+mn-ea"/>
                  <a:sym typeface="+mn-lt"/>
                </a:rPr>
                <a:t>社交媒体</a:t>
              </a:r>
              <a:endParaRPr>
                <a:latin typeface="+mn-ea"/>
                <a:cs typeface="+mn-ea"/>
                <a:sym typeface="+mn-lt"/>
              </a:endParaRPr>
            </a:p>
          </p:txBody>
        </p:sp>
        <p:sp>
          <p:nvSpPr>
            <p:cNvPr id="40" name="object 65">
              <a:extLst>
                <a:ext uri="{FF2B5EF4-FFF2-40B4-BE49-F238E27FC236}">
                  <a16:creationId xmlns:a16="http://schemas.microsoft.com/office/drawing/2014/main" xmlns="" id="{ED790431-E455-4BE8-B6A0-7296F2B4F82C}"/>
                </a:ext>
              </a:extLst>
            </p:cNvPr>
            <p:cNvSpPr/>
            <p:nvPr/>
          </p:nvSpPr>
          <p:spPr>
            <a:xfrm>
              <a:off x="7080052" y="3620957"/>
              <a:ext cx="1181100" cy="368300"/>
            </a:xfrm>
            <a:custGeom>
              <a:avLst/>
              <a:gdLst/>
              <a:ahLst/>
              <a:cxnLst/>
              <a:rect l="l" t="t" r="r" b="b"/>
              <a:pathLst>
                <a:path w="1181100" h="368300">
                  <a:moveTo>
                    <a:pt x="0" y="0"/>
                  </a:moveTo>
                  <a:lnTo>
                    <a:pt x="1181100" y="0"/>
                  </a:lnTo>
                  <a:lnTo>
                    <a:pt x="1181100" y="368300"/>
                  </a:lnTo>
                  <a:lnTo>
                    <a:pt x="0" y="368300"/>
                  </a:lnTo>
                  <a:lnTo>
                    <a:pt x="0" y="0"/>
                  </a:lnTo>
                  <a:close/>
                </a:path>
              </a:pathLst>
            </a:custGeom>
            <a:ln w="12700">
              <a:solidFill>
                <a:srgbClr val="BFBFBF"/>
              </a:solidFill>
            </a:ln>
          </p:spPr>
          <p:txBody>
            <a:bodyPr wrap="square" lIns="0" tIns="0" rIns="0" bIns="0" rtlCol="0">
              <a:noAutofit/>
            </a:bodyPr>
            <a:lstStyle/>
            <a:p>
              <a:endParaRPr>
                <a:latin typeface="+mn-ea"/>
                <a:cs typeface="+mn-ea"/>
                <a:sym typeface="+mn-lt"/>
              </a:endParaRPr>
            </a:p>
          </p:txBody>
        </p:sp>
        <p:sp>
          <p:nvSpPr>
            <p:cNvPr id="41" name="object 66">
              <a:extLst>
                <a:ext uri="{FF2B5EF4-FFF2-40B4-BE49-F238E27FC236}">
                  <a16:creationId xmlns:a16="http://schemas.microsoft.com/office/drawing/2014/main" xmlns="" id="{609506C3-0E48-4B6D-B6C1-536CE7B448A8}"/>
                </a:ext>
              </a:extLst>
            </p:cNvPr>
            <p:cNvSpPr txBox="1"/>
            <p:nvPr/>
          </p:nvSpPr>
          <p:spPr>
            <a:xfrm>
              <a:off x="7073702" y="3636159"/>
              <a:ext cx="1181100" cy="334645"/>
            </a:xfrm>
            <a:prstGeom prst="rect">
              <a:avLst/>
            </a:prstGeom>
          </p:spPr>
          <p:txBody>
            <a:bodyPr vert="horz" wrap="square" lIns="0" tIns="0" rIns="0" bIns="0" rtlCol="0">
              <a:noAutofit/>
            </a:bodyPr>
            <a:lstStyle/>
            <a:p>
              <a:pPr marL="352425">
                <a:lnSpc>
                  <a:spcPct val="100000"/>
                </a:lnSpc>
              </a:pPr>
              <a:r>
                <a:rPr dirty="0">
                  <a:solidFill>
                    <a:srgbClr val="BFBFBF"/>
                  </a:solidFill>
                  <a:latin typeface="+mn-ea"/>
                  <a:cs typeface="+mn-ea"/>
                  <a:sym typeface="+mn-lt"/>
                </a:rPr>
                <a:t>版权</a:t>
              </a:r>
              <a:endParaRPr>
                <a:latin typeface="+mn-ea"/>
                <a:cs typeface="+mn-ea"/>
                <a:sym typeface="+mn-lt"/>
              </a:endParaRPr>
            </a:p>
          </p:txBody>
        </p:sp>
        <p:sp>
          <p:nvSpPr>
            <p:cNvPr id="42" name="object 67">
              <a:extLst>
                <a:ext uri="{FF2B5EF4-FFF2-40B4-BE49-F238E27FC236}">
                  <a16:creationId xmlns:a16="http://schemas.microsoft.com/office/drawing/2014/main" xmlns="" id="{F7CD1A04-C6F8-4D26-BC1B-0B1827786AC9}"/>
                </a:ext>
              </a:extLst>
            </p:cNvPr>
            <p:cNvSpPr/>
            <p:nvPr/>
          </p:nvSpPr>
          <p:spPr>
            <a:xfrm>
              <a:off x="8375452" y="3620957"/>
              <a:ext cx="1181100" cy="368300"/>
            </a:xfrm>
            <a:custGeom>
              <a:avLst/>
              <a:gdLst/>
              <a:ahLst/>
              <a:cxnLst/>
              <a:rect l="l" t="t" r="r" b="b"/>
              <a:pathLst>
                <a:path w="1181100" h="368300">
                  <a:moveTo>
                    <a:pt x="0" y="0"/>
                  </a:moveTo>
                  <a:lnTo>
                    <a:pt x="1181100" y="0"/>
                  </a:lnTo>
                  <a:lnTo>
                    <a:pt x="1181100" y="368300"/>
                  </a:lnTo>
                  <a:lnTo>
                    <a:pt x="0" y="368300"/>
                  </a:lnTo>
                  <a:lnTo>
                    <a:pt x="0" y="0"/>
                  </a:lnTo>
                  <a:close/>
                </a:path>
              </a:pathLst>
            </a:custGeom>
            <a:ln w="12700">
              <a:solidFill>
                <a:srgbClr val="BFBFBF"/>
              </a:solidFill>
            </a:ln>
          </p:spPr>
          <p:txBody>
            <a:bodyPr wrap="square" lIns="0" tIns="0" rIns="0" bIns="0" rtlCol="0">
              <a:noAutofit/>
            </a:bodyPr>
            <a:lstStyle/>
            <a:p>
              <a:endParaRPr>
                <a:latin typeface="+mn-ea"/>
                <a:cs typeface="+mn-ea"/>
                <a:sym typeface="+mn-lt"/>
              </a:endParaRPr>
            </a:p>
          </p:txBody>
        </p:sp>
        <p:sp>
          <p:nvSpPr>
            <p:cNvPr id="43" name="object 68">
              <a:extLst>
                <a:ext uri="{FF2B5EF4-FFF2-40B4-BE49-F238E27FC236}">
                  <a16:creationId xmlns:a16="http://schemas.microsoft.com/office/drawing/2014/main" xmlns="" id="{12BB32F9-30BF-424E-B36E-FA3273335362}"/>
                </a:ext>
              </a:extLst>
            </p:cNvPr>
            <p:cNvSpPr txBox="1"/>
            <p:nvPr/>
          </p:nvSpPr>
          <p:spPr>
            <a:xfrm>
              <a:off x="8381802" y="3636159"/>
              <a:ext cx="1181100" cy="334645"/>
            </a:xfrm>
            <a:prstGeom prst="rect">
              <a:avLst/>
            </a:prstGeom>
          </p:spPr>
          <p:txBody>
            <a:bodyPr vert="horz" wrap="square" lIns="0" tIns="0" rIns="0" bIns="0" rtlCol="0">
              <a:noAutofit/>
            </a:bodyPr>
            <a:lstStyle/>
            <a:p>
              <a:pPr marL="350520">
                <a:lnSpc>
                  <a:spcPct val="100000"/>
                </a:lnSpc>
              </a:pPr>
              <a:r>
                <a:rPr dirty="0">
                  <a:solidFill>
                    <a:srgbClr val="BFBFBF"/>
                  </a:solidFill>
                  <a:latin typeface="+mn-ea"/>
                  <a:cs typeface="+mn-ea"/>
                  <a:sym typeface="+mn-lt"/>
                </a:rPr>
                <a:t>电商</a:t>
              </a:r>
              <a:endParaRPr>
                <a:latin typeface="+mn-ea"/>
                <a:cs typeface="+mn-ea"/>
                <a:sym typeface="+mn-lt"/>
              </a:endParaRPr>
            </a:p>
          </p:txBody>
        </p:sp>
        <p:sp>
          <p:nvSpPr>
            <p:cNvPr id="44" name="object 69">
              <a:extLst>
                <a:ext uri="{FF2B5EF4-FFF2-40B4-BE49-F238E27FC236}">
                  <a16:creationId xmlns:a16="http://schemas.microsoft.com/office/drawing/2014/main" xmlns="" id="{0C4A5E4F-C6C4-42F1-80AB-1C4826AFE1A5}"/>
                </a:ext>
              </a:extLst>
            </p:cNvPr>
            <p:cNvSpPr/>
            <p:nvPr/>
          </p:nvSpPr>
          <p:spPr>
            <a:xfrm>
              <a:off x="9683552" y="3620957"/>
              <a:ext cx="1181100" cy="368300"/>
            </a:xfrm>
            <a:custGeom>
              <a:avLst/>
              <a:gdLst/>
              <a:ahLst/>
              <a:cxnLst/>
              <a:rect l="l" t="t" r="r" b="b"/>
              <a:pathLst>
                <a:path w="1181100" h="368300">
                  <a:moveTo>
                    <a:pt x="0" y="0"/>
                  </a:moveTo>
                  <a:lnTo>
                    <a:pt x="1181100" y="0"/>
                  </a:lnTo>
                  <a:lnTo>
                    <a:pt x="1181100" y="368300"/>
                  </a:lnTo>
                  <a:lnTo>
                    <a:pt x="0" y="368300"/>
                  </a:lnTo>
                  <a:lnTo>
                    <a:pt x="0" y="0"/>
                  </a:lnTo>
                  <a:close/>
                </a:path>
              </a:pathLst>
            </a:custGeom>
            <a:ln w="12700">
              <a:solidFill>
                <a:srgbClr val="BFBFBF"/>
              </a:solidFill>
            </a:ln>
          </p:spPr>
          <p:txBody>
            <a:bodyPr wrap="square" lIns="0" tIns="0" rIns="0" bIns="0" rtlCol="0">
              <a:noAutofit/>
            </a:bodyPr>
            <a:lstStyle/>
            <a:p>
              <a:endParaRPr>
                <a:latin typeface="+mn-ea"/>
                <a:cs typeface="+mn-ea"/>
                <a:sym typeface="+mn-lt"/>
              </a:endParaRPr>
            </a:p>
          </p:txBody>
        </p:sp>
        <p:sp>
          <p:nvSpPr>
            <p:cNvPr id="45" name="object 70">
              <a:extLst>
                <a:ext uri="{FF2B5EF4-FFF2-40B4-BE49-F238E27FC236}">
                  <a16:creationId xmlns:a16="http://schemas.microsoft.com/office/drawing/2014/main" xmlns="" id="{87FD523A-4110-45D8-8A05-584B7975801D}"/>
                </a:ext>
              </a:extLst>
            </p:cNvPr>
            <p:cNvSpPr txBox="1"/>
            <p:nvPr/>
          </p:nvSpPr>
          <p:spPr>
            <a:xfrm>
              <a:off x="9677202" y="3636159"/>
              <a:ext cx="1181100" cy="334645"/>
            </a:xfrm>
            <a:prstGeom prst="rect">
              <a:avLst/>
            </a:prstGeom>
          </p:spPr>
          <p:txBody>
            <a:bodyPr vert="horz" wrap="square" lIns="0" tIns="0" rIns="0" bIns="0" rtlCol="0">
              <a:noAutofit/>
            </a:bodyPr>
            <a:lstStyle/>
            <a:p>
              <a:pPr marL="361315">
                <a:lnSpc>
                  <a:spcPct val="100000"/>
                </a:lnSpc>
              </a:pPr>
              <a:r>
                <a:rPr dirty="0">
                  <a:solidFill>
                    <a:srgbClr val="BFBFBF"/>
                  </a:solidFill>
                  <a:latin typeface="+mn-ea"/>
                  <a:cs typeface="+mn-ea"/>
                  <a:sym typeface="+mn-lt"/>
                </a:rPr>
                <a:t>体育</a:t>
              </a:r>
              <a:endParaRPr>
                <a:latin typeface="+mn-ea"/>
                <a:cs typeface="+mn-ea"/>
                <a:sym typeface="+mn-lt"/>
              </a:endParaRPr>
            </a:p>
          </p:txBody>
        </p:sp>
        <p:sp>
          <p:nvSpPr>
            <p:cNvPr id="46" name="object 71">
              <a:extLst>
                <a:ext uri="{FF2B5EF4-FFF2-40B4-BE49-F238E27FC236}">
                  <a16:creationId xmlns:a16="http://schemas.microsoft.com/office/drawing/2014/main" xmlns="" id="{DE9983C3-36A3-47C1-9002-368C5A2EA855}"/>
                </a:ext>
              </a:extLst>
            </p:cNvPr>
            <p:cNvSpPr/>
            <p:nvPr/>
          </p:nvSpPr>
          <p:spPr>
            <a:xfrm>
              <a:off x="3155752" y="3125657"/>
              <a:ext cx="1181100" cy="368300"/>
            </a:xfrm>
            <a:custGeom>
              <a:avLst/>
              <a:gdLst/>
              <a:ahLst/>
              <a:cxnLst/>
              <a:rect l="l" t="t" r="r" b="b"/>
              <a:pathLst>
                <a:path w="1181100" h="368300">
                  <a:moveTo>
                    <a:pt x="0" y="0"/>
                  </a:moveTo>
                  <a:lnTo>
                    <a:pt x="1181100" y="0"/>
                  </a:lnTo>
                  <a:lnTo>
                    <a:pt x="1181100" y="368300"/>
                  </a:lnTo>
                  <a:lnTo>
                    <a:pt x="0" y="368300"/>
                  </a:lnTo>
                  <a:lnTo>
                    <a:pt x="0" y="0"/>
                  </a:lnTo>
                  <a:close/>
                </a:path>
              </a:pathLst>
            </a:custGeom>
            <a:ln w="12700">
              <a:solidFill>
                <a:srgbClr val="BFBFBF"/>
              </a:solidFill>
            </a:ln>
          </p:spPr>
          <p:txBody>
            <a:bodyPr wrap="square" lIns="0" tIns="0" rIns="0" bIns="0" rtlCol="0">
              <a:noAutofit/>
            </a:bodyPr>
            <a:lstStyle/>
            <a:p>
              <a:endParaRPr>
                <a:latin typeface="+mn-ea"/>
                <a:cs typeface="+mn-ea"/>
                <a:sym typeface="+mn-lt"/>
              </a:endParaRPr>
            </a:p>
          </p:txBody>
        </p:sp>
        <p:sp>
          <p:nvSpPr>
            <p:cNvPr id="47" name="object 72">
              <a:extLst>
                <a:ext uri="{FF2B5EF4-FFF2-40B4-BE49-F238E27FC236}">
                  <a16:creationId xmlns:a16="http://schemas.microsoft.com/office/drawing/2014/main" xmlns="" id="{DD8D362B-5FE8-479D-9175-4762418DFB16}"/>
                </a:ext>
              </a:extLst>
            </p:cNvPr>
            <p:cNvSpPr txBox="1"/>
            <p:nvPr/>
          </p:nvSpPr>
          <p:spPr>
            <a:xfrm>
              <a:off x="3149402" y="3196527"/>
              <a:ext cx="1181100" cy="278765"/>
            </a:xfrm>
            <a:prstGeom prst="rect">
              <a:avLst/>
            </a:prstGeom>
          </p:spPr>
          <p:txBody>
            <a:bodyPr vert="horz" wrap="square" lIns="0" tIns="0" rIns="0" bIns="0" rtlCol="0">
              <a:noAutofit/>
            </a:bodyPr>
            <a:lstStyle/>
            <a:p>
              <a:pPr marL="130175">
                <a:lnSpc>
                  <a:spcPct val="100000"/>
                </a:lnSpc>
              </a:pPr>
              <a:endParaRPr dirty="0">
                <a:latin typeface="+mn-ea"/>
                <a:cs typeface="+mn-ea"/>
                <a:sym typeface="+mn-lt"/>
              </a:endParaRPr>
            </a:p>
          </p:txBody>
        </p:sp>
        <p:sp>
          <p:nvSpPr>
            <p:cNvPr id="56" name="object 82">
              <a:extLst>
                <a:ext uri="{FF2B5EF4-FFF2-40B4-BE49-F238E27FC236}">
                  <a16:creationId xmlns:a16="http://schemas.microsoft.com/office/drawing/2014/main" xmlns="" id="{220468A4-B22E-48DD-9448-E2E25DB695FE}"/>
                </a:ext>
              </a:extLst>
            </p:cNvPr>
            <p:cNvSpPr/>
            <p:nvPr/>
          </p:nvSpPr>
          <p:spPr>
            <a:xfrm>
              <a:off x="4457502" y="3106607"/>
              <a:ext cx="1181100" cy="368300"/>
            </a:xfrm>
            <a:custGeom>
              <a:avLst/>
              <a:gdLst/>
              <a:ahLst/>
              <a:cxnLst/>
              <a:rect l="l" t="t" r="r" b="b"/>
              <a:pathLst>
                <a:path w="1181100" h="368300">
                  <a:moveTo>
                    <a:pt x="0" y="368300"/>
                  </a:moveTo>
                  <a:lnTo>
                    <a:pt x="1181100" y="368300"/>
                  </a:lnTo>
                  <a:lnTo>
                    <a:pt x="1181100" y="0"/>
                  </a:lnTo>
                  <a:lnTo>
                    <a:pt x="0" y="0"/>
                  </a:lnTo>
                  <a:lnTo>
                    <a:pt x="0" y="368300"/>
                  </a:lnTo>
                  <a:close/>
                </a:path>
              </a:pathLst>
            </a:custGeom>
            <a:solidFill>
              <a:srgbClr val="D9D9D9"/>
            </a:solidFill>
          </p:spPr>
          <p:txBody>
            <a:bodyPr wrap="square" lIns="0" tIns="0" rIns="0" bIns="0" rtlCol="0">
              <a:noAutofit/>
            </a:bodyPr>
            <a:lstStyle/>
            <a:p>
              <a:endParaRPr>
                <a:latin typeface="+mn-ea"/>
                <a:cs typeface="+mn-ea"/>
                <a:sym typeface="+mn-lt"/>
              </a:endParaRPr>
            </a:p>
          </p:txBody>
        </p:sp>
        <p:sp>
          <p:nvSpPr>
            <p:cNvPr id="57" name="object 83">
              <a:extLst>
                <a:ext uri="{FF2B5EF4-FFF2-40B4-BE49-F238E27FC236}">
                  <a16:creationId xmlns:a16="http://schemas.microsoft.com/office/drawing/2014/main" xmlns="" id="{5F2AD1FA-1FEE-4010-A6BE-2558CAEC7648}"/>
                </a:ext>
              </a:extLst>
            </p:cNvPr>
            <p:cNvSpPr txBox="1"/>
            <p:nvPr/>
          </p:nvSpPr>
          <p:spPr>
            <a:xfrm>
              <a:off x="4575674" y="3128350"/>
              <a:ext cx="939800" cy="301625"/>
            </a:xfrm>
            <a:prstGeom prst="rect">
              <a:avLst/>
            </a:prstGeom>
          </p:spPr>
          <p:txBody>
            <a:bodyPr vert="horz" wrap="square" lIns="0" tIns="0" rIns="0" bIns="0" rtlCol="0">
              <a:noAutofit/>
            </a:bodyPr>
            <a:lstStyle/>
            <a:p>
              <a:pPr marL="12700">
                <a:lnSpc>
                  <a:spcPct val="100000"/>
                </a:lnSpc>
              </a:pPr>
              <a:r>
                <a:rPr dirty="0">
                  <a:solidFill>
                    <a:srgbClr val="0F253F"/>
                  </a:solidFill>
                  <a:latin typeface="+mn-ea"/>
                  <a:cs typeface="+mn-ea"/>
                  <a:sym typeface="+mn-lt"/>
                </a:rPr>
                <a:t>社交通讯</a:t>
              </a:r>
              <a:endParaRPr dirty="0">
                <a:latin typeface="+mn-ea"/>
                <a:cs typeface="+mn-ea"/>
                <a:sym typeface="+mn-lt"/>
              </a:endParaRPr>
            </a:p>
          </p:txBody>
        </p:sp>
        <p:sp>
          <p:nvSpPr>
            <p:cNvPr id="58" name="object 84">
              <a:extLst>
                <a:ext uri="{FF2B5EF4-FFF2-40B4-BE49-F238E27FC236}">
                  <a16:creationId xmlns:a16="http://schemas.microsoft.com/office/drawing/2014/main" xmlns="" id="{5135085C-ABDE-4455-BBD4-D4C85EEFC3B4}"/>
                </a:ext>
              </a:extLst>
            </p:cNvPr>
            <p:cNvSpPr/>
            <p:nvPr/>
          </p:nvSpPr>
          <p:spPr>
            <a:xfrm>
              <a:off x="5765602" y="3106607"/>
              <a:ext cx="1181100" cy="368300"/>
            </a:xfrm>
            <a:custGeom>
              <a:avLst/>
              <a:gdLst/>
              <a:ahLst/>
              <a:cxnLst/>
              <a:rect l="l" t="t" r="r" b="b"/>
              <a:pathLst>
                <a:path w="1181100" h="368300">
                  <a:moveTo>
                    <a:pt x="0" y="368300"/>
                  </a:moveTo>
                  <a:lnTo>
                    <a:pt x="1181100" y="368300"/>
                  </a:lnTo>
                  <a:lnTo>
                    <a:pt x="1181100" y="0"/>
                  </a:lnTo>
                  <a:lnTo>
                    <a:pt x="0" y="0"/>
                  </a:lnTo>
                  <a:lnTo>
                    <a:pt x="0" y="368300"/>
                  </a:lnTo>
                  <a:close/>
                </a:path>
              </a:pathLst>
            </a:custGeom>
            <a:solidFill>
              <a:srgbClr val="D9D9D9"/>
            </a:solidFill>
          </p:spPr>
          <p:txBody>
            <a:bodyPr wrap="square" lIns="0" tIns="0" rIns="0" bIns="0" rtlCol="0">
              <a:noAutofit/>
            </a:bodyPr>
            <a:lstStyle/>
            <a:p>
              <a:endParaRPr>
                <a:latin typeface="+mn-ea"/>
                <a:cs typeface="+mn-ea"/>
                <a:sym typeface="+mn-lt"/>
              </a:endParaRPr>
            </a:p>
          </p:txBody>
        </p:sp>
        <p:sp>
          <p:nvSpPr>
            <p:cNvPr id="59" name="object 85">
              <a:extLst>
                <a:ext uri="{FF2B5EF4-FFF2-40B4-BE49-F238E27FC236}">
                  <a16:creationId xmlns:a16="http://schemas.microsoft.com/office/drawing/2014/main" xmlns="" id="{03F2DBF0-912F-4302-9069-6655E0BF7434}"/>
                </a:ext>
              </a:extLst>
            </p:cNvPr>
            <p:cNvSpPr txBox="1"/>
            <p:nvPr/>
          </p:nvSpPr>
          <p:spPr>
            <a:xfrm>
              <a:off x="5996044" y="3128350"/>
              <a:ext cx="711200" cy="301625"/>
            </a:xfrm>
            <a:prstGeom prst="rect">
              <a:avLst/>
            </a:prstGeom>
          </p:spPr>
          <p:txBody>
            <a:bodyPr vert="horz" wrap="square" lIns="0" tIns="0" rIns="0" bIns="0" rtlCol="0">
              <a:noAutofit/>
            </a:bodyPr>
            <a:lstStyle/>
            <a:p>
              <a:pPr marL="12700">
                <a:lnSpc>
                  <a:spcPct val="100000"/>
                </a:lnSpc>
              </a:pPr>
              <a:r>
                <a:rPr dirty="0">
                  <a:solidFill>
                    <a:srgbClr val="0F253F"/>
                  </a:solidFill>
                  <a:latin typeface="+mn-ea"/>
                  <a:cs typeface="+mn-ea"/>
                  <a:sym typeface="+mn-lt"/>
                </a:rPr>
                <a:t>物联网</a:t>
              </a:r>
              <a:endParaRPr dirty="0">
                <a:latin typeface="+mn-ea"/>
                <a:cs typeface="+mn-ea"/>
                <a:sym typeface="+mn-lt"/>
              </a:endParaRPr>
            </a:p>
          </p:txBody>
        </p:sp>
        <p:sp>
          <p:nvSpPr>
            <p:cNvPr id="60" name="object 86">
              <a:extLst>
                <a:ext uri="{FF2B5EF4-FFF2-40B4-BE49-F238E27FC236}">
                  <a16:creationId xmlns:a16="http://schemas.microsoft.com/office/drawing/2014/main" xmlns="" id="{3C201CFF-D3AC-42D1-A521-D7A799526243}"/>
                </a:ext>
              </a:extLst>
            </p:cNvPr>
            <p:cNvSpPr/>
            <p:nvPr/>
          </p:nvSpPr>
          <p:spPr>
            <a:xfrm>
              <a:off x="7073702" y="3106607"/>
              <a:ext cx="1181100" cy="368300"/>
            </a:xfrm>
            <a:custGeom>
              <a:avLst/>
              <a:gdLst/>
              <a:ahLst/>
              <a:cxnLst/>
              <a:rect l="l" t="t" r="r" b="b"/>
              <a:pathLst>
                <a:path w="1181100" h="368300">
                  <a:moveTo>
                    <a:pt x="0" y="368300"/>
                  </a:moveTo>
                  <a:lnTo>
                    <a:pt x="1181100" y="368300"/>
                  </a:lnTo>
                  <a:lnTo>
                    <a:pt x="1181100" y="0"/>
                  </a:lnTo>
                  <a:lnTo>
                    <a:pt x="0" y="0"/>
                  </a:lnTo>
                  <a:lnTo>
                    <a:pt x="0" y="368300"/>
                  </a:lnTo>
                  <a:close/>
                </a:path>
              </a:pathLst>
            </a:custGeom>
            <a:solidFill>
              <a:srgbClr val="D9D9D9"/>
            </a:solidFill>
          </p:spPr>
          <p:txBody>
            <a:bodyPr wrap="square" lIns="0" tIns="0" rIns="0" bIns="0" rtlCol="0">
              <a:noAutofit/>
            </a:bodyPr>
            <a:lstStyle/>
            <a:p>
              <a:endParaRPr>
                <a:latin typeface="+mn-ea"/>
                <a:cs typeface="+mn-ea"/>
                <a:sym typeface="+mn-lt"/>
              </a:endParaRPr>
            </a:p>
          </p:txBody>
        </p:sp>
        <p:sp>
          <p:nvSpPr>
            <p:cNvPr id="61" name="object 87">
              <a:extLst>
                <a:ext uri="{FF2B5EF4-FFF2-40B4-BE49-F238E27FC236}">
                  <a16:creationId xmlns:a16="http://schemas.microsoft.com/office/drawing/2014/main" xmlns="" id="{6A97E49E-7F27-48BC-B1BF-88CDAB588BEB}"/>
                </a:ext>
              </a:extLst>
            </p:cNvPr>
            <p:cNvSpPr txBox="1"/>
            <p:nvPr/>
          </p:nvSpPr>
          <p:spPr>
            <a:xfrm>
              <a:off x="7416412" y="3128350"/>
              <a:ext cx="482600" cy="301625"/>
            </a:xfrm>
            <a:prstGeom prst="rect">
              <a:avLst/>
            </a:prstGeom>
          </p:spPr>
          <p:txBody>
            <a:bodyPr vert="horz" wrap="square" lIns="0" tIns="0" rIns="0" bIns="0" rtlCol="0">
              <a:noAutofit/>
            </a:bodyPr>
            <a:lstStyle/>
            <a:p>
              <a:pPr marL="12700">
                <a:lnSpc>
                  <a:spcPct val="100000"/>
                </a:lnSpc>
              </a:pPr>
              <a:r>
                <a:rPr dirty="0">
                  <a:solidFill>
                    <a:srgbClr val="0F253F"/>
                  </a:solidFill>
                  <a:latin typeface="+mn-ea"/>
                  <a:cs typeface="+mn-ea"/>
                  <a:sym typeface="+mn-lt"/>
                </a:rPr>
                <a:t>能源</a:t>
              </a:r>
              <a:endParaRPr>
                <a:latin typeface="+mn-ea"/>
                <a:cs typeface="+mn-ea"/>
                <a:sym typeface="+mn-lt"/>
              </a:endParaRPr>
            </a:p>
          </p:txBody>
        </p:sp>
        <p:sp>
          <p:nvSpPr>
            <p:cNvPr id="62" name="object 88">
              <a:extLst>
                <a:ext uri="{FF2B5EF4-FFF2-40B4-BE49-F238E27FC236}">
                  <a16:creationId xmlns:a16="http://schemas.microsoft.com/office/drawing/2014/main" xmlns="" id="{7CB1372A-7DA4-4698-A65B-4CAE53F7C196}"/>
                </a:ext>
              </a:extLst>
            </p:cNvPr>
            <p:cNvSpPr/>
            <p:nvPr/>
          </p:nvSpPr>
          <p:spPr>
            <a:xfrm>
              <a:off x="8381802" y="3106607"/>
              <a:ext cx="1181100" cy="368300"/>
            </a:xfrm>
            <a:custGeom>
              <a:avLst/>
              <a:gdLst/>
              <a:ahLst/>
              <a:cxnLst/>
              <a:rect l="l" t="t" r="r" b="b"/>
              <a:pathLst>
                <a:path w="1181100" h="368300">
                  <a:moveTo>
                    <a:pt x="0" y="368300"/>
                  </a:moveTo>
                  <a:lnTo>
                    <a:pt x="1181100" y="368300"/>
                  </a:lnTo>
                  <a:lnTo>
                    <a:pt x="1181100" y="0"/>
                  </a:lnTo>
                  <a:lnTo>
                    <a:pt x="0" y="0"/>
                  </a:lnTo>
                  <a:lnTo>
                    <a:pt x="0" y="368300"/>
                  </a:lnTo>
                  <a:close/>
                </a:path>
              </a:pathLst>
            </a:custGeom>
            <a:solidFill>
              <a:srgbClr val="D9D9D9"/>
            </a:solidFill>
          </p:spPr>
          <p:txBody>
            <a:bodyPr wrap="square" lIns="0" tIns="0" rIns="0" bIns="0" rtlCol="0">
              <a:noAutofit/>
            </a:bodyPr>
            <a:lstStyle/>
            <a:p>
              <a:endParaRPr>
                <a:latin typeface="+mn-ea"/>
                <a:cs typeface="+mn-ea"/>
                <a:sym typeface="+mn-lt"/>
              </a:endParaRPr>
            </a:p>
          </p:txBody>
        </p:sp>
        <p:sp>
          <p:nvSpPr>
            <p:cNvPr id="63" name="object 89">
              <a:extLst>
                <a:ext uri="{FF2B5EF4-FFF2-40B4-BE49-F238E27FC236}">
                  <a16:creationId xmlns:a16="http://schemas.microsoft.com/office/drawing/2014/main" xmlns="" id="{7466CC50-E428-4577-ADFC-7CBBD5C3DC83}"/>
                </a:ext>
              </a:extLst>
            </p:cNvPr>
            <p:cNvSpPr txBox="1"/>
            <p:nvPr/>
          </p:nvSpPr>
          <p:spPr>
            <a:xfrm>
              <a:off x="8722470" y="3128350"/>
              <a:ext cx="482600" cy="301625"/>
            </a:xfrm>
            <a:prstGeom prst="rect">
              <a:avLst/>
            </a:prstGeom>
          </p:spPr>
          <p:txBody>
            <a:bodyPr vert="horz" wrap="square" lIns="0" tIns="0" rIns="0" bIns="0" rtlCol="0">
              <a:noAutofit/>
            </a:bodyPr>
            <a:lstStyle/>
            <a:p>
              <a:pPr marL="12700">
                <a:lnSpc>
                  <a:spcPct val="100000"/>
                </a:lnSpc>
              </a:pPr>
              <a:r>
                <a:rPr dirty="0">
                  <a:solidFill>
                    <a:srgbClr val="0F253F"/>
                  </a:solidFill>
                  <a:latin typeface="+mn-ea"/>
                  <a:cs typeface="+mn-ea"/>
                  <a:sym typeface="+mn-lt"/>
                </a:rPr>
                <a:t>游戏</a:t>
              </a:r>
              <a:endParaRPr>
                <a:latin typeface="+mn-ea"/>
                <a:cs typeface="+mn-ea"/>
                <a:sym typeface="+mn-lt"/>
              </a:endParaRPr>
            </a:p>
          </p:txBody>
        </p:sp>
        <p:sp>
          <p:nvSpPr>
            <p:cNvPr id="64" name="object 90">
              <a:extLst>
                <a:ext uri="{FF2B5EF4-FFF2-40B4-BE49-F238E27FC236}">
                  <a16:creationId xmlns:a16="http://schemas.microsoft.com/office/drawing/2014/main" xmlns="" id="{F2B83FD0-A6B1-4378-90E1-1A0DA7B99390}"/>
                </a:ext>
              </a:extLst>
            </p:cNvPr>
            <p:cNvSpPr/>
            <p:nvPr/>
          </p:nvSpPr>
          <p:spPr>
            <a:xfrm>
              <a:off x="9677202" y="3106607"/>
              <a:ext cx="1181100" cy="368300"/>
            </a:xfrm>
            <a:custGeom>
              <a:avLst/>
              <a:gdLst/>
              <a:ahLst/>
              <a:cxnLst/>
              <a:rect l="l" t="t" r="r" b="b"/>
              <a:pathLst>
                <a:path w="1181100" h="368300">
                  <a:moveTo>
                    <a:pt x="0" y="368300"/>
                  </a:moveTo>
                  <a:lnTo>
                    <a:pt x="1181100" y="368300"/>
                  </a:lnTo>
                  <a:lnTo>
                    <a:pt x="1181100" y="0"/>
                  </a:lnTo>
                  <a:lnTo>
                    <a:pt x="0" y="0"/>
                  </a:lnTo>
                  <a:lnTo>
                    <a:pt x="0" y="368300"/>
                  </a:lnTo>
                  <a:close/>
                </a:path>
              </a:pathLst>
            </a:custGeom>
            <a:solidFill>
              <a:srgbClr val="D9D9D9"/>
            </a:solidFill>
          </p:spPr>
          <p:txBody>
            <a:bodyPr wrap="square" lIns="0" tIns="0" rIns="0" bIns="0" rtlCol="0">
              <a:noAutofit/>
            </a:bodyPr>
            <a:lstStyle/>
            <a:p>
              <a:endParaRPr>
                <a:latin typeface="+mn-ea"/>
                <a:cs typeface="+mn-ea"/>
                <a:sym typeface="+mn-lt"/>
              </a:endParaRPr>
            </a:p>
          </p:txBody>
        </p:sp>
        <p:sp>
          <p:nvSpPr>
            <p:cNvPr id="65" name="object 91">
              <a:extLst>
                <a:ext uri="{FF2B5EF4-FFF2-40B4-BE49-F238E27FC236}">
                  <a16:creationId xmlns:a16="http://schemas.microsoft.com/office/drawing/2014/main" xmlns="" id="{6F176D51-3632-4E03-A149-48CC3D04C1FF}"/>
                </a:ext>
              </a:extLst>
            </p:cNvPr>
            <p:cNvSpPr txBox="1"/>
            <p:nvPr/>
          </p:nvSpPr>
          <p:spPr>
            <a:xfrm>
              <a:off x="9914238" y="3128350"/>
              <a:ext cx="711200" cy="301625"/>
            </a:xfrm>
            <a:prstGeom prst="rect">
              <a:avLst/>
            </a:prstGeom>
          </p:spPr>
          <p:txBody>
            <a:bodyPr vert="horz" wrap="square" lIns="0" tIns="0" rIns="0" bIns="0" rtlCol="0">
              <a:noAutofit/>
            </a:bodyPr>
            <a:lstStyle/>
            <a:p>
              <a:pPr marL="12700">
                <a:lnSpc>
                  <a:spcPct val="100000"/>
                </a:lnSpc>
              </a:pPr>
              <a:r>
                <a:rPr dirty="0">
                  <a:solidFill>
                    <a:srgbClr val="0F253F"/>
                  </a:solidFill>
                  <a:latin typeface="+mn-ea"/>
                  <a:cs typeface="+mn-ea"/>
                  <a:sym typeface="+mn-lt"/>
                </a:rPr>
                <a:t>不动产</a:t>
              </a:r>
              <a:endParaRPr>
                <a:latin typeface="+mn-ea"/>
                <a:cs typeface="+mn-ea"/>
                <a:sym typeface="+mn-lt"/>
              </a:endParaRPr>
            </a:p>
          </p:txBody>
        </p:sp>
        <p:sp>
          <p:nvSpPr>
            <p:cNvPr id="66" name="object 92">
              <a:extLst>
                <a:ext uri="{FF2B5EF4-FFF2-40B4-BE49-F238E27FC236}">
                  <a16:creationId xmlns:a16="http://schemas.microsoft.com/office/drawing/2014/main" xmlns="" id="{3F656A5D-C1B2-42EF-8552-C890FA1D85B1}"/>
                </a:ext>
              </a:extLst>
            </p:cNvPr>
            <p:cNvSpPr/>
            <p:nvPr/>
          </p:nvSpPr>
          <p:spPr>
            <a:xfrm>
              <a:off x="3149402" y="3601907"/>
              <a:ext cx="1193800" cy="381000"/>
            </a:xfrm>
            <a:custGeom>
              <a:avLst/>
              <a:gdLst/>
              <a:ahLst/>
              <a:cxnLst/>
              <a:rect l="l" t="t" r="r" b="b"/>
              <a:pathLst>
                <a:path w="1308100" h="381000">
                  <a:moveTo>
                    <a:pt x="0" y="381000"/>
                  </a:moveTo>
                  <a:lnTo>
                    <a:pt x="1308100" y="381000"/>
                  </a:lnTo>
                  <a:lnTo>
                    <a:pt x="1308100" y="0"/>
                  </a:lnTo>
                  <a:lnTo>
                    <a:pt x="0" y="0"/>
                  </a:lnTo>
                  <a:lnTo>
                    <a:pt x="0" y="381000"/>
                  </a:lnTo>
                  <a:close/>
                </a:path>
              </a:pathLst>
            </a:custGeom>
            <a:solidFill>
              <a:srgbClr val="D9D9D9"/>
            </a:solidFill>
          </p:spPr>
          <p:txBody>
            <a:bodyPr wrap="square" lIns="0" tIns="0" rIns="0" bIns="0" rtlCol="0">
              <a:noAutofit/>
            </a:bodyPr>
            <a:lstStyle/>
            <a:p>
              <a:endParaRPr>
                <a:latin typeface="+mn-ea"/>
                <a:cs typeface="+mn-ea"/>
                <a:sym typeface="+mn-lt"/>
              </a:endParaRPr>
            </a:p>
          </p:txBody>
        </p:sp>
        <p:sp>
          <p:nvSpPr>
            <p:cNvPr id="67" name="object 93">
              <a:extLst>
                <a:ext uri="{FF2B5EF4-FFF2-40B4-BE49-F238E27FC236}">
                  <a16:creationId xmlns:a16="http://schemas.microsoft.com/office/drawing/2014/main" xmlns="" id="{5B26C452-8075-490B-8BB6-BFDEBDEB890D}"/>
                </a:ext>
              </a:extLst>
            </p:cNvPr>
            <p:cNvSpPr txBox="1"/>
            <p:nvPr/>
          </p:nvSpPr>
          <p:spPr>
            <a:xfrm>
              <a:off x="3560695" y="3628392"/>
              <a:ext cx="482600" cy="301625"/>
            </a:xfrm>
            <a:prstGeom prst="rect">
              <a:avLst/>
            </a:prstGeom>
          </p:spPr>
          <p:txBody>
            <a:bodyPr vert="horz" wrap="square" lIns="0" tIns="0" rIns="0" bIns="0" rtlCol="0">
              <a:noAutofit/>
            </a:bodyPr>
            <a:lstStyle/>
            <a:p>
              <a:pPr marL="12700">
                <a:lnSpc>
                  <a:spcPct val="100000"/>
                </a:lnSpc>
              </a:pPr>
              <a:r>
                <a:rPr dirty="0">
                  <a:solidFill>
                    <a:srgbClr val="0F253F"/>
                  </a:solidFill>
                  <a:latin typeface="+mn-ea"/>
                  <a:cs typeface="+mn-ea"/>
                  <a:sym typeface="+mn-lt"/>
                </a:rPr>
                <a:t>预测</a:t>
              </a:r>
              <a:endParaRPr dirty="0">
                <a:latin typeface="+mn-ea"/>
                <a:cs typeface="+mn-ea"/>
                <a:sym typeface="+mn-lt"/>
              </a:endParaRPr>
            </a:p>
          </p:txBody>
        </p:sp>
        <p:sp>
          <p:nvSpPr>
            <p:cNvPr id="68" name="object 94">
              <a:extLst>
                <a:ext uri="{FF2B5EF4-FFF2-40B4-BE49-F238E27FC236}">
                  <a16:creationId xmlns:a16="http://schemas.microsoft.com/office/drawing/2014/main" xmlns="" id="{886FF164-C620-4D17-A22F-454768029CA0}"/>
                </a:ext>
              </a:extLst>
            </p:cNvPr>
            <p:cNvSpPr/>
            <p:nvPr/>
          </p:nvSpPr>
          <p:spPr>
            <a:xfrm>
              <a:off x="4457502" y="3601907"/>
              <a:ext cx="1181100" cy="368300"/>
            </a:xfrm>
            <a:custGeom>
              <a:avLst/>
              <a:gdLst/>
              <a:ahLst/>
              <a:cxnLst/>
              <a:rect l="l" t="t" r="r" b="b"/>
              <a:pathLst>
                <a:path w="1054100" h="368300">
                  <a:moveTo>
                    <a:pt x="0" y="368300"/>
                  </a:moveTo>
                  <a:lnTo>
                    <a:pt x="1054100" y="368300"/>
                  </a:lnTo>
                  <a:lnTo>
                    <a:pt x="1054100" y="0"/>
                  </a:lnTo>
                  <a:lnTo>
                    <a:pt x="0" y="0"/>
                  </a:lnTo>
                  <a:lnTo>
                    <a:pt x="0" y="368300"/>
                  </a:lnTo>
                  <a:close/>
                </a:path>
              </a:pathLst>
            </a:custGeom>
            <a:solidFill>
              <a:srgbClr val="D9D9D9"/>
            </a:solidFill>
          </p:spPr>
          <p:txBody>
            <a:bodyPr wrap="square" lIns="0" tIns="0" rIns="0" bIns="0" rtlCol="0">
              <a:noAutofit/>
            </a:bodyPr>
            <a:lstStyle/>
            <a:p>
              <a:endParaRPr>
                <a:latin typeface="+mn-ea"/>
                <a:cs typeface="+mn-ea"/>
                <a:sym typeface="+mn-lt"/>
              </a:endParaRPr>
            </a:p>
          </p:txBody>
        </p:sp>
        <p:sp>
          <p:nvSpPr>
            <p:cNvPr id="69" name="object 95">
              <a:extLst>
                <a:ext uri="{FF2B5EF4-FFF2-40B4-BE49-F238E27FC236}">
                  <a16:creationId xmlns:a16="http://schemas.microsoft.com/office/drawing/2014/main" xmlns="" id="{96C5376A-91A6-4421-A0C0-4AFDFF9ED6B2}"/>
                </a:ext>
              </a:extLst>
            </p:cNvPr>
            <p:cNvSpPr txBox="1"/>
            <p:nvPr/>
          </p:nvSpPr>
          <p:spPr>
            <a:xfrm>
              <a:off x="4751966" y="3627299"/>
              <a:ext cx="711200" cy="301625"/>
            </a:xfrm>
            <a:prstGeom prst="rect">
              <a:avLst/>
            </a:prstGeom>
          </p:spPr>
          <p:txBody>
            <a:bodyPr vert="horz" wrap="square" lIns="0" tIns="0" rIns="0" bIns="0" rtlCol="0">
              <a:noAutofit/>
            </a:bodyPr>
            <a:lstStyle/>
            <a:p>
              <a:pPr marL="12700">
                <a:lnSpc>
                  <a:spcPct val="100000"/>
                </a:lnSpc>
              </a:pPr>
              <a:r>
                <a:rPr dirty="0">
                  <a:solidFill>
                    <a:srgbClr val="0F253F"/>
                  </a:solidFill>
                  <a:latin typeface="+mn-ea"/>
                  <a:cs typeface="+mn-ea"/>
                  <a:sym typeface="+mn-lt"/>
                </a:rPr>
                <a:t>供应链</a:t>
              </a:r>
              <a:endParaRPr>
                <a:latin typeface="+mn-ea"/>
                <a:cs typeface="+mn-ea"/>
                <a:sym typeface="+mn-lt"/>
              </a:endParaRPr>
            </a:p>
          </p:txBody>
        </p:sp>
        <p:sp>
          <p:nvSpPr>
            <p:cNvPr id="70" name="object 96">
              <a:extLst>
                <a:ext uri="{FF2B5EF4-FFF2-40B4-BE49-F238E27FC236}">
                  <a16:creationId xmlns:a16="http://schemas.microsoft.com/office/drawing/2014/main" xmlns="" id="{21E0CC6F-F01D-4210-8E65-B8105E216AAC}"/>
                </a:ext>
              </a:extLst>
            </p:cNvPr>
            <p:cNvSpPr/>
            <p:nvPr/>
          </p:nvSpPr>
          <p:spPr>
            <a:xfrm>
              <a:off x="5765602" y="3601907"/>
              <a:ext cx="1181100" cy="368300"/>
            </a:xfrm>
            <a:custGeom>
              <a:avLst/>
              <a:gdLst/>
              <a:ahLst/>
              <a:cxnLst/>
              <a:rect l="l" t="t" r="r" b="b"/>
              <a:pathLst>
                <a:path w="1181100" h="368300">
                  <a:moveTo>
                    <a:pt x="0" y="368300"/>
                  </a:moveTo>
                  <a:lnTo>
                    <a:pt x="1181100" y="368300"/>
                  </a:lnTo>
                  <a:lnTo>
                    <a:pt x="1181100" y="0"/>
                  </a:lnTo>
                  <a:lnTo>
                    <a:pt x="0" y="0"/>
                  </a:lnTo>
                  <a:lnTo>
                    <a:pt x="0" y="368300"/>
                  </a:lnTo>
                  <a:close/>
                </a:path>
              </a:pathLst>
            </a:custGeom>
            <a:solidFill>
              <a:srgbClr val="D9D9D9"/>
            </a:solidFill>
          </p:spPr>
          <p:txBody>
            <a:bodyPr wrap="square" lIns="0" tIns="0" rIns="0" bIns="0" rtlCol="0">
              <a:noAutofit/>
            </a:bodyPr>
            <a:lstStyle/>
            <a:p>
              <a:endParaRPr>
                <a:latin typeface="+mn-ea"/>
                <a:cs typeface="+mn-ea"/>
                <a:sym typeface="+mn-lt"/>
              </a:endParaRPr>
            </a:p>
          </p:txBody>
        </p:sp>
        <p:sp>
          <p:nvSpPr>
            <p:cNvPr id="71" name="object 97">
              <a:extLst>
                <a:ext uri="{FF2B5EF4-FFF2-40B4-BE49-F238E27FC236}">
                  <a16:creationId xmlns:a16="http://schemas.microsoft.com/office/drawing/2014/main" xmlns="" id="{5FD28C52-38C5-48DC-A26A-C22AD6776562}"/>
                </a:ext>
              </a:extLst>
            </p:cNvPr>
            <p:cNvSpPr txBox="1"/>
            <p:nvPr/>
          </p:nvSpPr>
          <p:spPr>
            <a:xfrm>
              <a:off x="5881744" y="3627299"/>
              <a:ext cx="939800" cy="301625"/>
            </a:xfrm>
            <a:prstGeom prst="rect">
              <a:avLst/>
            </a:prstGeom>
          </p:spPr>
          <p:txBody>
            <a:bodyPr vert="horz" wrap="square" lIns="0" tIns="0" rIns="0" bIns="0" rtlCol="0">
              <a:noAutofit/>
            </a:bodyPr>
            <a:lstStyle/>
            <a:p>
              <a:pPr marL="12700">
                <a:lnSpc>
                  <a:spcPct val="100000"/>
                </a:lnSpc>
              </a:pPr>
              <a:r>
                <a:rPr dirty="0">
                  <a:solidFill>
                    <a:srgbClr val="0F253F"/>
                  </a:solidFill>
                  <a:latin typeface="+mn-ea"/>
                  <a:cs typeface="+mn-ea"/>
                  <a:sym typeface="+mn-lt"/>
                </a:rPr>
                <a:t>社交媒体</a:t>
              </a:r>
              <a:endParaRPr>
                <a:latin typeface="+mn-ea"/>
                <a:cs typeface="+mn-ea"/>
                <a:sym typeface="+mn-lt"/>
              </a:endParaRPr>
            </a:p>
          </p:txBody>
        </p:sp>
        <p:sp>
          <p:nvSpPr>
            <p:cNvPr id="72" name="object 98">
              <a:extLst>
                <a:ext uri="{FF2B5EF4-FFF2-40B4-BE49-F238E27FC236}">
                  <a16:creationId xmlns:a16="http://schemas.microsoft.com/office/drawing/2014/main" xmlns="" id="{1779EF5C-DDAF-4739-9441-631FEEDEC966}"/>
                </a:ext>
              </a:extLst>
            </p:cNvPr>
            <p:cNvSpPr/>
            <p:nvPr/>
          </p:nvSpPr>
          <p:spPr>
            <a:xfrm>
              <a:off x="7073702" y="3601907"/>
              <a:ext cx="1181100" cy="368300"/>
            </a:xfrm>
            <a:custGeom>
              <a:avLst/>
              <a:gdLst/>
              <a:ahLst/>
              <a:cxnLst/>
              <a:rect l="l" t="t" r="r" b="b"/>
              <a:pathLst>
                <a:path w="1181100" h="368300">
                  <a:moveTo>
                    <a:pt x="0" y="368300"/>
                  </a:moveTo>
                  <a:lnTo>
                    <a:pt x="1181100" y="368300"/>
                  </a:lnTo>
                  <a:lnTo>
                    <a:pt x="1181100" y="0"/>
                  </a:lnTo>
                  <a:lnTo>
                    <a:pt x="0" y="0"/>
                  </a:lnTo>
                  <a:lnTo>
                    <a:pt x="0" y="368300"/>
                  </a:lnTo>
                  <a:close/>
                </a:path>
              </a:pathLst>
            </a:custGeom>
            <a:solidFill>
              <a:srgbClr val="D9D9D9"/>
            </a:solidFill>
          </p:spPr>
          <p:txBody>
            <a:bodyPr wrap="square" lIns="0" tIns="0" rIns="0" bIns="0" rtlCol="0">
              <a:noAutofit/>
            </a:bodyPr>
            <a:lstStyle/>
            <a:p>
              <a:endParaRPr>
                <a:latin typeface="+mn-ea"/>
                <a:cs typeface="+mn-ea"/>
                <a:sym typeface="+mn-lt"/>
              </a:endParaRPr>
            </a:p>
          </p:txBody>
        </p:sp>
        <p:sp>
          <p:nvSpPr>
            <p:cNvPr id="73" name="object 99">
              <a:extLst>
                <a:ext uri="{FF2B5EF4-FFF2-40B4-BE49-F238E27FC236}">
                  <a16:creationId xmlns:a16="http://schemas.microsoft.com/office/drawing/2014/main" xmlns="" id="{E892C0A2-B962-4DE0-ACE3-C66C438BF544}"/>
                </a:ext>
              </a:extLst>
            </p:cNvPr>
            <p:cNvSpPr txBox="1"/>
            <p:nvPr/>
          </p:nvSpPr>
          <p:spPr>
            <a:xfrm>
              <a:off x="7416411" y="3627299"/>
              <a:ext cx="482600" cy="301625"/>
            </a:xfrm>
            <a:prstGeom prst="rect">
              <a:avLst/>
            </a:prstGeom>
          </p:spPr>
          <p:txBody>
            <a:bodyPr vert="horz" wrap="square" lIns="0" tIns="0" rIns="0" bIns="0" rtlCol="0">
              <a:noAutofit/>
            </a:bodyPr>
            <a:lstStyle/>
            <a:p>
              <a:pPr marL="12700">
                <a:lnSpc>
                  <a:spcPct val="100000"/>
                </a:lnSpc>
              </a:pPr>
              <a:r>
                <a:rPr dirty="0">
                  <a:solidFill>
                    <a:srgbClr val="0F253F"/>
                  </a:solidFill>
                  <a:latin typeface="+mn-ea"/>
                  <a:cs typeface="+mn-ea"/>
                  <a:sym typeface="+mn-lt"/>
                </a:rPr>
                <a:t>版权</a:t>
              </a:r>
              <a:endParaRPr>
                <a:latin typeface="+mn-ea"/>
                <a:cs typeface="+mn-ea"/>
                <a:sym typeface="+mn-lt"/>
              </a:endParaRPr>
            </a:p>
          </p:txBody>
        </p:sp>
        <p:sp>
          <p:nvSpPr>
            <p:cNvPr id="74" name="object 100">
              <a:extLst>
                <a:ext uri="{FF2B5EF4-FFF2-40B4-BE49-F238E27FC236}">
                  <a16:creationId xmlns:a16="http://schemas.microsoft.com/office/drawing/2014/main" xmlns="" id="{2FF29848-BDCB-42B9-A68C-4D7A80AC3EAB}"/>
                </a:ext>
              </a:extLst>
            </p:cNvPr>
            <p:cNvSpPr/>
            <p:nvPr/>
          </p:nvSpPr>
          <p:spPr>
            <a:xfrm>
              <a:off x="8381802" y="3601907"/>
              <a:ext cx="1181100" cy="368300"/>
            </a:xfrm>
            <a:custGeom>
              <a:avLst/>
              <a:gdLst/>
              <a:ahLst/>
              <a:cxnLst/>
              <a:rect l="l" t="t" r="r" b="b"/>
              <a:pathLst>
                <a:path w="1181100" h="368300">
                  <a:moveTo>
                    <a:pt x="0" y="368300"/>
                  </a:moveTo>
                  <a:lnTo>
                    <a:pt x="1181100" y="368300"/>
                  </a:lnTo>
                  <a:lnTo>
                    <a:pt x="1181100" y="0"/>
                  </a:lnTo>
                  <a:lnTo>
                    <a:pt x="0" y="0"/>
                  </a:lnTo>
                  <a:lnTo>
                    <a:pt x="0" y="368300"/>
                  </a:lnTo>
                  <a:close/>
                </a:path>
              </a:pathLst>
            </a:custGeom>
            <a:solidFill>
              <a:srgbClr val="D9D9D9"/>
            </a:solidFill>
          </p:spPr>
          <p:txBody>
            <a:bodyPr wrap="square" lIns="0" tIns="0" rIns="0" bIns="0" rtlCol="0">
              <a:noAutofit/>
            </a:bodyPr>
            <a:lstStyle/>
            <a:p>
              <a:endParaRPr>
                <a:latin typeface="+mn-ea"/>
                <a:cs typeface="+mn-ea"/>
                <a:sym typeface="+mn-lt"/>
              </a:endParaRPr>
            </a:p>
          </p:txBody>
        </p:sp>
        <p:sp>
          <p:nvSpPr>
            <p:cNvPr id="75" name="object 101">
              <a:extLst>
                <a:ext uri="{FF2B5EF4-FFF2-40B4-BE49-F238E27FC236}">
                  <a16:creationId xmlns:a16="http://schemas.microsoft.com/office/drawing/2014/main" xmlns="" id="{7FD21FCD-C090-4315-B483-267052492F6E}"/>
                </a:ext>
              </a:extLst>
            </p:cNvPr>
            <p:cNvSpPr txBox="1"/>
            <p:nvPr/>
          </p:nvSpPr>
          <p:spPr>
            <a:xfrm>
              <a:off x="8722479" y="3627299"/>
              <a:ext cx="482600" cy="301625"/>
            </a:xfrm>
            <a:prstGeom prst="rect">
              <a:avLst/>
            </a:prstGeom>
          </p:spPr>
          <p:txBody>
            <a:bodyPr vert="horz" wrap="square" lIns="0" tIns="0" rIns="0" bIns="0" rtlCol="0">
              <a:noAutofit/>
            </a:bodyPr>
            <a:lstStyle/>
            <a:p>
              <a:pPr marL="12700">
                <a:lnSpc>
                  <a:spcPct val="100000"/>
                </a:lnSpc>
              </a:pPr>
              <a:r>
                <a:rPr dirty="0">
                  <a:solidFill>
                    <a:srgbClr val="0F253F"/>
                  </a:solidFill>
                  <a:latin typeface="+mn-ea"/>
                  <a:cs typeface="+mn-ea"/>
                  <a:sym typeface="+mn-lt"/>
                </a:rPr>
                <a:t>电商</a:t>
              </a:r>
              <a:endParaRPr>
                <a:latin typeface="+mn-ea"/>
                <a:cs typeface="+mn-ea"/>
                <a:sym typeface="+mn-lt"/>
              </a:endParaRPr>
            </a:p>
          </p:txBody>
        </p:sp>
        <p:sp>
          <p:nvSpPr>
            <p:cNvPr id="76" name="object 102">
              <a:extLst>
                <a:ext uri="{FF2B5EF4-FFF2-40B4-BE49-F238E27FC236}">
                  <a16:creationId xmlns:a16="http://schemas.microsoft.com/office/drawing/2014/main" xmlns="" id="{91A71D23-CE8B-4E04-8737-429F7D91BEAA}"/>
                </a:ext>
              </a:extLst>
            </p:cNvPr>
            <p:cNvSpPr/>
            <p:nvPr/>
          </p:nvSpPr>
          <p:spPr>
            <a:xfrm>
              <a:off x="9677202" y="3601907"/>
              <a:ext cx="1181100" cy="368300"/>
            </a:xfrm>
            <a:custGeom>
              <a:avLst/>
              <a:gdLst/>
              <a:ahLst/>
              <a:cxnLst/>
              <a:rect l="l" t="t" r="r" b="b"/>
              <a:pathLst>
                <a:path w="1181100" h="368300">
                  <a:moveTo>
                    <a:pt x="0" y="368300"/>
                  </a:moveTo>
                  <a:lnTo>
                    <a:pt x="1181100" y="368300"/>
                  </a:lnTo>
                  <a:lnTo>
                    <a:pt x="1181100" y="0"/>
                  </a:lnTo>
                  <a:lnTo>
                    <a:pt x="0" y="0"/>
                  </a:lnTo>
                  <a:lnTo>
                    <a:pt x="0" y="368300"/>
                  </a:lnTo>
                  <a:close/>
                </a:path>
              </a:pathLst>
            </a:custGeom>
            <a:solidFill>
              <a:srgbClr val="D9D9D9"/>
            </a:solidFill>
          </p:spPr>
          <p:txBody>
            <a:bodyPr wrap="square" lIns="0" tIns="0" rIns="0" bIns="0" rtlCol="0">
              <a:noAutofit/>
            </a:bodyPr>
            <a:lstStyle/>
            <a:p>
              <a:endParaRPr>
                <a:latin typeface="+mn-ea"/>
                <a:cs typeface="+mn-ea"/>
                <a:sym typeface="+mn-lt"/>
              </a:endParaRPr>
            </a:p>
          </p:txBody>
        </p:sp>
        <p:sp>
          <p:nvSpPr>
            <p:cNvPr id="77" name="object 103">
              <a:extLst>
                <a:ext uri="{FF2B5EF4-FFF2-40B4-BE49-F238E27FC236}">
                  <a16:creationId xmlns:a16="http://schemas.microsoft.com/office/drawing/2014/main" xmlns="" id="{B414E748-B19B-41D8-9D5C-38DBABC0BC35}"/>
                </a:ext>
              </a:extLst>
            </p:cNvPr>
            <p:cNvSpPr txBox="1"/>
            <p:nvPr/>
          </p:nvSpPr>
          <p:spPr>
            <a:xfrm>
              <a:off x="10028546" y="3627299"/>
              <a:ext cx="482600" cy="301625"/>
            </a:xfrm>
            <a:prstGeom prst="rect">
              <a:avLst/>
            </a:prstGeom>
          </p:spPr>
          <p:txBody>
            <a:bodyPr vert="horz" wrap="square" lIns="0" tIns="0" rIns="0" bIns="0" rtlCol="0">
              <a:noAutofit/>
            </a:bodyPr>
            <a:lstStyle/>
            <a:p>
              <a:pPr marL="12700">
                <a:lnSpc>
                  <a:spcPct val="100000"/>
                </a:lnSpc>
              </a:pPr>
              <a:r>
                <a:rPr dirty="0">
                  <a:solidFill>
                    <a:srgbClr val="0F253F"/>
                  </a:solidFill>
                  <a:latin typeface="+mn-ea"/>
                  <a:cs typeface="+mn-ea"/>
                  <a:sym typeface="+mn-lt"/>
                </a:rPr>
                <a:t>体育</a:t>
              </a:r>
              <a:endParaRPr>
                <a:latin typeface="+mn-ea"/>
                <a:cs typeface="+mn-ea"/>
                <a:sym typeface="+mn-lt"/>
              </a:endParaRPr>
            </a:p>
          </p:txBody>
        </p:sp>
        <p:sp>
          <p:nvSpPr>
            <p:cNvPr id="78" name="object 104">
              <a:extLst>
                <a:ext uri="{FF2B5EF4-FFF2-40B4-BE49-F238E27FC236}">
                  <a16:creationId xmlns:a16="http://schemas.microsoft.com/office/drawing/2014/main" xmlns="" id="{6785E4D2-FF98-4CB3-91BE-187F07300D29}"/>
                </a:ext>
              </a:extLst>
            </p:cNvPr>
            <p:cNvSpPr/>
            <p:nvPr/>
          </p:nvSpPr>
          <p:spPr>
            <a:xfrm>
              <a:off x="3149402" y="4071807"/>
              <a:ext cx="1200150" cy="368300"/>
            </a:xfrm>
            <a:custGeom>
              <a:avLst/>
              <a:gdLst/>
              <a:ahLst/>
              <a:cxnLst/>
              <a:rect l="l" t="t" r="r" b="b"/>
              <a:pathLst>
                <a:path w="1181100" h="368300">
                  <a:moveTo>
                    <a:pt x="0" y="368300"/>
                  </a:moveTo>
                  <a:lnTo>
                    <a:pt x="1181100" y="368300"/>
                  </a:lnTo>
                  <a:lnTo>
                    <a:pt x="1181100" y="0"/>
                  </a:lnTo>
                  <a:lnTo>
                    <a:pt x="0" y="0"/>
                  </a:lnTo>
                  <a:lnTo>
                    <a:pt x="0" y="368300"/>
                  </a:lnTo>
                  <a:close/>
                </a:path>
              </a:pathLst>
            </a:custGeom>
            <a:solidFill>
              <a:srgbClr val="D9D9D9"/>
            </a:solidFill>
          </p:spPr>
          <p:txBody>
            <a:bodyPr wrap="square" lIns="0" tIns="0" rIns="0" bIns="0" rtlCol="0">
              <a:noAutofit/>
            </a:bodyPr>
            <a:lstStyle/>
            <a:p>
              <a:endParaRPr>
                <a:latin typeface="+mn-ea"/>
                <a:cs typeface="+mn-ea"/>
                <a:sym typeface="+mn-lt"/>
              </a:endParaRPr>
            </a:p>
          </p:txBody>
        </p:sp>
        <p:sp>
          <p:nvSpPr>
            <p:cNvPr id="79" name="object 105">
              <a:extLst>
                <a:ext uri="{FF2B5EF4-FFF2-40B4-BE49-F238E27FC236}">
                  <a16:creationId xmlns:a16="http://schemas.microsoft.com/office/drawing/2014/main" xmlns="" id="{1B6E00AC-4A2E-4085-8FBF-8AE2BD40F55C}"/>
                </a:ext>
              </a:extLst>
            </p:cNvPr>
            <p:cNvSpPr txBox="1"/>
            <p:nvPr/>
          </p:nvSpPr>
          <p:spPr>
            <a:xfrm>
              <a:off x="3269605" y="4086630"/>
              <a:ext cx="939800" cy="301625"/>
            </a:xfrm>
            <a:prstGeom prst="rect">
              <a:avLst/>
            </a:prstGeom>
          </p:spPr>
          <p:txBody>
            <a:bodyPr vert="horz" wrap="square" lIns="0" tIns="0" rIns="0" bIns="0" rtlCol="0">
              <a:noAutofit/>
            </a:bodyPr>
            <a:lstStyle/>
            <a:p>
              <a:pPr marL="12700">
                <a:lnSpc>
                  <a:spcPct val="100000"/>
                </a:lnSpc>
              </a:pPr>
              <a:r>
                <a:rPr dirty="0">
                  <a:solidFill>
                    <a:srgbClr val="0F253F"/>
                  </a:solidFill>
                  <a:latin typeface="+mn-ea"/>
                  <a:cs typeface="+mn-ea"/>
                  <a:sym typeface="+mn-lt"/>
                </a:rPr>
                <a:t>内容平台</a:t>
              </a:r>
              <a:endParaRPr dirty="0">
                <a:latin typeface="+mn-ea"/>
                <a:cs typeface="+mn-ea"/>
                <a:sym typeface="+mn-lt"/>
              </a:endParaRPr>
            </a:p>
          </p:txBody>
        </p:sp>
        <p:sp>
          <p:nvSpPr>
            <p:cNvPr id="80" name="object 106">
              <a:extLst>
                <a:ext uri="{FF2B5EF4-FFF2-40B4-BE49-F238E27FC236}">
                  <a16:creationId xmlns:a16="http://schemas.microsoft.com/office/drawing/2014/main" xmlns="" id="{C6F5E107-9FD8-4BE2-BB1D-F05EA0D17156}"/>
                </a:ext>
              </a:extLst>
            </p:cNvPr>
            <p:cNvSpPr/>
            <p:nvPr/>
          </p:nvSpPr>
          <p:spPr>
            <a:xfrm>
              <a:off x="4457502" y="4071807"/>
              <a:ext cx="1181100" cy="368300"/>
            </a:xfrm>
            <a:custGeom>
              <a:avLst/>
              <a:gdLst/>
              <a:ahLst/>
              <a:cxnLst/>
              <a:rect l="l" t="t" r="r" b="b"/>
              <a:pathLst>
                <a:path w="1181100" h="368300">
                  <a:moveTo>
                    <a:pt x="0" y="368300"/>
                  </a:moveTo>
                  <a:lnTo>
                    <a:pt x="1181100" y="368300"/>
                  </a:lnTo>
                  <a:lnTo>
                    <a:pt x="1181100" y="0"/>
                  </a:lnTo>
                  <a:lnTo>
                    <a:pt x="0" y="0"/>
                  </a:lnTo>
                  <a:lnTo>
                    <a:pt x="0" y="368300"/>
                  </a:lnTo>
                  <a:close/>
                </a:path>
              </a:pathLst>
            </a:custGeom>
            <a:solidFill>
              <a:srgbClr val="D9D9D9"/>
            </a:solidFill>
          </p:spPr>
          <p:txBody>
            <a:bodyPr wrap="square" lIns="0" tIns="0" rIns="0" bIns="0" rtlCol="0">
              <a:noAutofit/>
            </a:bodyPr>
            <a:lstStyle/>
            <a:p>
              <a:endParaRPr>
                <a:latin typeface="+mn-ea"/>
                <a:cs typeface="+mn-ea"/>
                <a:sym typeface="+mn-lt"/>
              </a:endParaRPr>
            </a:p>
          </p:txBody>
        </p:sp>
        <p:sp>
          <p:nvSpPr>
            <p:cNvPr id="81" name="object 107">
              <a:extLst>
                <a:ext uri="{FF2B5EF4-FFF2-40B4-BE49-F238E27FC236}">
                  <a16:creationId xmlns:a16="http://schemas.microsoft.com/office/drawing/2014/main" xmlns="" id="{93813FF0-7E45-4C78-9D2B-FFAD442D6829}"/>
                </a:ext>
              </a:extLst>
            </p:cNvPr>
            <p:cNvSpPr txBox="1"/>
            <p:nvPr/>
          </p:nvSpPr>
          <p:spPr>
            <a:xfrm>
              <a:off x="4689974" y="4086630"/>
              <a:ext cx="711200" cy="301625"/>
            </a:xfrm>
            <a:prstGeom prst="rect">
              <a:avLst/>
            </a:prstGeom>
          </p:spPr>
          <p:txBody>
            <a:bodyPr vert="horz" wrap="square" lIns="0" tIns="0" rIns="0" bIns="0" rtlCol="0">
              <a:noAutofit/>
            </a:bodyPr>
            <a:lstStyle/>
            <a:p>
              <a:pPr marL="12700">
                <a:lnSpc>
                  <a:spcPct val="100000"/>
                </a:lnSpc>
              </a:pPr>
              <a:r>
                <a:rPr dirty="0">
                  <a:solidFill>
                    <a:srgbClr val="0F253F"/>
                  </a:solidFill>
                  <a:latin typeface="+mn-ea"/>
                  <a:cs typeface="+mn-ea"/>
                  <a:sym typeface="+mn-lt"/>
                </a:rPr>
                <a:t>流媒体</a:t>
              </a:r>
              <a:endParaRPr dirty="0">
                <a:latin typeface="+mn-ea"/>
                <a:cs typeface="+mn-ea"/>
                <a:sym typeface="+mn-lt"/>
              </a:endParaRPr>
            </a:p>
          </p:txBody>
        </p:sp>
        <p:sp>
          <p:nvSpPr>
            <p:cNvPr id="82" name="object 108">
              <a:extLst>
                <a:ext uri="{FF2B5EF4-FFF2-40B4-BE49-F238E27FC236}">
                  <a16:creationId xmlns:a16="http://schemas.microsoft.com/office/drawing/2014/main" xmlns="" id="{BF408972-37D1-4824-A962-400CB216047E}"/>
                </a:ext>
              </a:extLst>
            </p:cNvPr>
            <p:cNvSpPr/>
            <p:nvPr/>
          </p:nvSpPr>
          <p:spPr>
            <a:xfrm>
              <a:off x="5765602" y="4071807"/>
              <a:ext cx="1181100" cy="368300"/>
            </a:xfrm>
            <a:custGeom>
              <a:avLst/>
              <a:gdLst/>
              <a:ahLst/>
              <a:cxnLst/>
              <a:rect l="l" t="t" r="r" b="b"/>
              <a:pathLst>
                <a:path w="1181100" h="368300">
                  <a:moveTo>
                    <a:pt x="0" y="368300"/>
                  </a:moveTo>
                  <a:lnTo>
                    <a:pt x="1181100" y="368300"/>
                  </a:lnTo>
                  <a:lnTo>
                    <a:pt x="1181100" y="0"/>
                  </a:lnTo>
                  <a:lnTo>
                    <a:pt x="0" y="0"/>
                  </a:lnTo>
                  <a:lnTo>
                    <a:pt x="0" y="368300"/>
                  </a:lnTo>
                  <a:close/>
                </a:path>
              </a:pathLst>
            </a:custGeom>
            <a:solidFill>
              <a:srgbClr val="D9D9D9"/>
            </a:solidFill>
          </p:spPr>
          <p:txBody>
            <a:bodyPr wrap="square" lIns="0" tIns="0" rIns="0" bIns="0" rtlCol="0">
              <a:noAutofit/>
            </a:bodyPr>
            <a:lstStyle/>
            <a:p>
              <a:endParaRPr>
                <a:latin typeface="+mn-ea"/>
                <a:cs typeface="+mn-ea"/>
                <a:sym typeface="+mn-lt"/>
              </a:endParaRPr>
            </a:p>
          </p:txBody>
        </p:sp>
        <p:sp>
          <p:nvSpPr>
            <p:cNvPr id="83" name="object 109">
              <a:extLst>
                <a:ext uri="{FF2B5EF4-FFF2-40B4-BE49-F238E27FC236}">
                  <a16:creationId xmlns:a16="http://schemas.microsoft.com/office/drawing/2014/main" xmlns="" id="{091B540B-B2B2-4E14-8CFC-8A9EF10A1B8B}"/>
                </a:ext>
              </a:extLst>
            </p:cNvPr>
            <p:cNvSpPr txBox="1"/>
            <p:nvPr/>
          </p:nvSpPr>
          <p:spPr>
            <a:xfrm>
              <a:off x="5996044" y="4086630"/>
              <a:ext cx="711200" cy="301625"/>
            </a:xfrm>
            <a:prstGeom prst="rect">
              <a:avLst/>
            </a:prstGeom>
          </p:spPr>
          <p:txBody>
            <a:bodyPr vert="horz" wrap="square" lIns="0" tIns="0" rIns="0" bIns="0" rtlCol="0">
              <a:noAutofit/>
            </a:bodyPr>
            <a:lstStyle/>
            <a:p>
              <a:pPr marL="12700">
                <a:lnSpc>
                  <a:spcPct val="100000"/>
                </a:lnSpc>
              </a:pPr>
              <a:r>
                <a:rPr dirty="0">
                  <a:solidFill>
                    <a:srgbClr val="0F253F"/>
                  </a:solidFill>
                  <a:latin typeface="+mn-ea"/>
                  <a:cs typeface="+mn-ea"/>
                  <a:sym typeface="+mn-lt"/>
                </a:rPr>
                <a:t>大数据</a:t>
              </a:r>
              <a:endParaRPr>
                <a:latin typeface="+mn-ea"/>
                <a:cs typeface="+mn-ea"/>
                <a:sym typeface="+mn-lt"/>
              </a:endParaRPr>
            </a:p>
          </p:txBody>
        </p:sp>
        <p:sp>
          <p:nvSpPr>
            <p:cNvPr id="84" name="object 110">
              <a:extLst>
                <a:ext uri="{FF2B5EF4-FFF2-40B4-BE49-F238E27FC236}">
                  <a16:creationId xmlns:a16="http://schemas.microsoft.com/office/drawing/2014/main" xmlns="" id="{E31C9B17-BCE8-4FAD-BC34-325C5F6C9014}"/>
                </a:ext>
              </a:extLst>
            </p:cNvPr>
            <p:cNvSpPr/>
            <p:nvPr/>
          </p:nvSpPr>
          <p:spPr>
            <a:xfrm>
              <a:off x="7073702" y="4071807"/>
              <a:ext cx="1181100" cy="368300"/>
            </a:xfrm>
            <a:custGeom>
              <a:avLst/>
              <a:gdLst/>
              <a:ahLst/>
              <a:cxnLst/>
              <a:rect l="l" t="t" r="r" b="b"/>
              <a:pathLst>
                <a:path w="1181100" h="368300">
                  <a:moveTo>
                    <a:pt x="0" y="368300"/>
                  </a:moveTo>
                  <a:lnTo>
                    <a:pt x="1181100" y="368300"/>
                  </a:lnTo>
                  <a:lnTo>
                    <a:pt x="1181100" y="0"/>
                  </a:lnTo>
                  <a:lnTo>
                    <a:pt x="0" y="0"/>
                  </a:lnTo>
                  <a:lnTo>
                    <a:pt x="0" y="368300"/>
                  </a:lnTo>
                  <a:close/>
                </a:path>
              </a:pathLst>
            </a:custGeom>
            <a:solidFill>
              <a:srgbClr val="D9D9D9"/>
            </a:solidFill>
          </p:spPr>
          <p:txBody>
            <a:bodyPr wrap="square" lIns="0" tIns="0" rIns="0" bIns="0" rtlCol="0">
              <a:noAutofit/>
            </a:bodyPr>
            <a:lstStyle/>
            <a:p>
              <a:endParaRPr>
                <a:latin typeface="+mn-ea"/>
                <a:cs typeface="+mn-ea"/>
                <a:sym typeface="+mn-lt"/>
              </a:endParaRPr>
            </a:p>
          </p:txBody>
        </p:sp>
        <p:sp>
          <p:nvSpPr>
            <p:cNvPr id="85" name="object 111">
              <a:extLst>
                <a:ext uri="{FF2B5EF4-FFF2-40B4-BE49-F238E27FC236}">
                  <a16:creationId xmlns:a16="http://schemas.microsoft.com/office/drawing/2014/main" xmlns="" id="{9AA084BF-F1AF-404B-B479-BBA2C89218E9}"/>
                </a:ext>
              </a:extLst>
            </p:cNvPr>
            <p:cNvSpPr txBox="1"/>
            <p:nvPr/>
          </p:nvSpPr>
          <p:spPr>
            <a:xfrm>
              <a:off x="7518042" y="4086630"/>
              <a:ext cx="272415" cy="301625"/>
            </a:xfrm>
            <a:prstGeom prst="rect">
              <a:avLst/>
            </a:prstGeom>
          </p:spPr>
          <p:txBody>
            <a:bodyPr vert="horz" wrap="square" lIns="0" tIns="0" rIns="0" bIns="0" rtlCol="0">
              <a:noAutofit/>
            </a:bodyPr>
            <a:lstStyle/>
            <a:p>
              <a:pPr marL="12700">
                <a:lnSpc>
                  <a:spcPct val="100000"/>
                </a:lnSpc>
              </a:pPr>
              <a:r>
                <a:rPr spc="80" dirty="0">
                  <a:solidFill>
                    <a:srgbClr val="0F253F"/>
                  </a:solidFill>
                  <a:latin typeface="+mn-ea"/>
                  <a:cs typeface="+mn-ea"/>
                  <a:sym typeface="+mn-lt"/>
                </a:rPr>
                <a:t>AI</a:t>
              </a:r>
              <a:endParaRPr>
                <a:latin typeface="+mn-ea"/>
                <a:cs typeface="+mn-ea"/>
                <a:sym typeface="+mn-lt"/>
              </a:endParaRPr>
            </a:p>
          </p:txBody>
        </p:sp>
        <p:sp>
          <p:nvSpPr>
            <p:cNvPr id="86" name="object 112">
              <a:extLst>
                <a:ext uri="{FF2B5EF4-FFF2-40B4-BE49-F238E27FC236}">
                  <a16:creationId xmlns:a16="http://schemas.microsoft.com/office/drawing/2014/main" xmlns="" id="{0AE3692F-674E-4E48-AFFC-1B4706648A04}"/>
                </a:ext>
              </a:extLst>
            </p:cNvPr>
            <p:cNvSpPr/>
            <p:nvPr/>
          </p:nvSpPr>
          <p:spPr>
            <a:xfrm>
              <a:off x="8381802" y="4071807"/>
              <a:ext cx="1181100" cy="368300"/>
            </a:xfrm>
            <a:custGeom>
              <a:avLst/>
              <a:gdLst/>
              <a:ahLst/>
              <a:cxnLst/>
              <a:rect l="l" t="t" r="r" b="b"/>
              <a:pathLst>
                <a:path w="1181100" h="368300">
                  <a:moveTo>
                    <a:pt x="0" y="368300"/>
                  </a:moveTo>
                  <a:lnTo>
                    <a:pt x="1181100" y="368300"/>
                  </a:lnTo>
                  <a:lnTo>
                    <a:pt x="1181100" y="0"/>
                  </a:lnTo>
                  <a:lnTo>
                    <a:pt x="0" y="0"/>
                  </a:lnTo>
                  <a:lnTo>
                    <a:pt x="0" y="368300"/>
                  </a:lnTo>
                  <a:close/>
                </a:path>
              </a:pathLst>
            </a:custGeom>
            <a:solidFill>
              <a:srgbClr val="D9D9D9"/>
            </a:solidFill>
          </p:spPr>
          <p:txBody>
            <a:bodyPr wrap="square" lIns="0" tIns="0" rIns="0" bIns="0" rtlCol="0">
              <a:noAutofit/>
            </a:bodyPr>
            <a:lstStyle/>
            <a:p>
              <a:endParaRPr>
                <a:latin typeface="+mn-ea"/>
                <a:cs typeface="+mn-ea"/>
                <a:sym typeface="+mn-lt"/>
              </a:endParaRPr>
            </a:p>
          </p:txBody>
        </p:sp>
        <p:sp>
          <p:nvSpPr>
            <p:cNvPr id="87" name="object 113">
              <a:extLst>
                <a:ext uri="{FF2B5EF4-FFF2-40B4-BE49-F238E27FC236}">
                  <a16:creationId xmlns:a16="http://schemas.microsoft.com/office/drawing/2014/main" xmlns="" id="{C448E03B-B675-4D70-A521-1319E3820FC6}"/>
                </a:ext>
              </a:extLst>
            </p:cNvPr>
            <p:cNvSpPr txBox="1"/>
            <p:nvPr/>
          </p:nvSpPr>
          <p:spPr>
            <a:xfrm>
              <a:off x="8722477" y="4086630"/>
              <a:ext cx="482600" cy="301625"/>
            </a:xfrm>
            <a:prstGeom prst="rect">
              <a:avLst/>
            </a:prstGeom>
          </p:spPr>
          <p:txBody>
            <a:bodyPr vert="horz" wrap="square" lIns="0" tIns="0" rIns="0" bIns="0" rtlCol="0">
              <a:noAutofit/>
            </a:bodyPr>
            <a:lstStyle/>
            <a:p>
              <a:pPr marL="12700">
                <a:lnSpc>
                  <a:spcPct val="100000"/>
                </a:lnSpc>
              </a:pPr>
              <a:r>
                <a:rPr dirty="0">
                  <a:solidFill>
                    <a:srgbClr val="0F253F"/>
                  </a:solidFill>
                  <a:latin typeface="+mn-ea"/>
                  <a:cs typeface="+mn-ea"/>
                  <a:sym typeface="+mn-lt"/>
                </a:rPr>
                <a:t>金融</a:t>
              </a:r>
              <a:endParaRPr>
                <a:latin typeface="+mn-ea"/>
                <a:cs typeface="+mn-ea"/>
                <a:sym typeface="+mn-lt"/>
              </a:endParaRPr>
            </a:p>
          </p:txBody>
        </p:sp>
        <p:sp>
          <p:nvSpPr>
            <p:cNvPr id="88" name="object 126">
              <a:extLst>
                <a:ext uri="{FF2B5EF4-FFF2-40B4-BE49-F238E27FC236}">
                  <a16:creationId xmlns:a16="http://schemas.microsoft.com/office/drawing/2014/main" xmlns="" id="{BBEF918F-7EEA-4C14-BB53-103F49C9321A}"/>
                </a:ext>
              </a:extLst>
            </p:cNvPr>
            <p:cNvSpPr/>
            <p:nvPr/>
          </p:nvSpPr>
          <p:spPr>
            <a:xfrm>
              <a:off x="3149402" y="3106607"/>
              <a:ext cx="1181100" cy="368300"/>
            </a:xfrm>
            <a:custGeom>
              <a:avLst/>
              <a:gdLst/>
              <a:ahLst/>
              <a:cxnLst/>
              <a:rect l="l" t="t" r="r" b="b"/>
              <a:pathLst>
                <a:path w="1181100" h="368300">
                  <a:moveTo>
                    <a:pt x="0" y="368300"/>
                  </a:moveTo>
                  <a:lnTo>
                    <a:pt x="1181100" y="368300"/>
                  </a:lnTo>
                  <a:lnTo>
                    <a:pt x="1181100" y="0"/>
                  </a:lnTo>
                  <a:lnTo>
                    <a:pt x="0" y="0"/>
                  </a:lnTo>
                  <a:lnTo>
                    <a:pt x="0" y="368300"/>
                  </a:lnTo>
                  <a:close/>
                </a:path>
              </a:pathLst>
            </a:custGeom>
            <a:solidFill>
              <a:srgbClr val="D9D9D9"/>
            </a:solidFill>
          </p:spPr>
          <p:txBody>
            <a:bodyPr wrap="square" lIns="0" tIns="0" rIns="0" bIns="0" rtlCol="0">
              <a:noAutofit/>
            </a:bodyPr>
            <a:lstStyle/>
            <a:p>
              <a:endParaRPr>
                <a:latin typeface="+mn-ea"/>
                <a:cs typeface="+mn-ea"/>
                <a:sym typeface="+mn-lt"/>
              </a:endParaRPr>
            </a:p>
          </p:txBody>
        </p:sp>
        <p:sp>
          <p:nvSpPr>
            <p:cNvPr id="89" name="object 127">
              <a:extLst>
                <a:ext uri="{FF2B5EF4-FFF2-40B4-BE49-F238E27FC236}">
                  <a16:creationId xmlns:a16="http://schemas.microsoft.com/office/drawing/2014/main" xmlns="" id="{FB340048-B66D-4B6A-AC7F-E1CAF251CDBF}"/>
                </a:ext>
              </a:extLst>
            </p:cNvPr>
            <p:cNvSpPr txBox="1"/>
            <p:nvPr/>
          </p:nvSpPr>
          <p:spPr>
            <a:xfrm>
              <a:off x="3149402" y="3125060"/>
              <a:ext cx="1200149" cy="362547"/>
            </a:xfrm>
            <a:prstGeom prst="rect">
              <a:avLst/>
            </a:prstGeom>
          </p:spPr>
          <p:txBody>
            <a:bodyPr vert="horz" wrap="square" lIns="0" tIns="0" rIns="0" bIns="0" rtlCol="0" anchor="ctr">
              <a:noAutofit/>
            </a:bodyPr>
            <a:lstStyle/>
            <a:p>
              <a:pPr marL="12700" algn="ctr">
                <a:lnSpc>
                  <a:spcPct val="100000"/>
                </a:lnSpc>
              </a:pPr>
              <a:r>
                <a:rPr lang="zh-CN" altLang="en-US" dirty="0" smtClean="0">
                  <a:solidFill>
                    <a:srgbClr val="0F253F"/>
                  </a:solidFill>
                  <a:latin typeface="+mn-ea"/>
                  <a:cs typeface="+mn-ea"/>
                  <a:sym typeface="+mn-lt"/>
                </a:rPr>
                <a:t>数字认证</a:t>
              </a:r>
              <a:endParaRPr lang="zh-CN" altLang="en-US" dirty="0">
                <a:latin typeface="+mn-ea"/>
                <a:cs typeface="+mn-ea"/>
                <a:sym typeface="+mn-lt"/>
              </a:endParaRPr>
            </a:p>
          </p:txBody>
        </p:sp>
      </p:grpSp>
    </p:spTree>
    <p:extLst>
      <p:ext uri="{BB962C8B-B14F-4D97-AF65-F5344CB8AC3E}">
        <p14:creationId xmlns:p14="http://schemas.microsoft.com/office/powerpoint/2010/main" val="18726090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C4A67DA-82CD-4FD9-9A56-52D73B62D320}"/>
              </a:ext>
            </a:extLst>
          </p:cNvPr>
          <p:cNvSpPr>
            <a:spLocks noGrp="1"/>
          </p:cNvSpPr>
          <p:nvPr>
            <p:ph type="title"/>
          </p:nvPr>
        </p:nvSpPr>
        <p:spPr/>
        <p:txBody>
          <a:bodyPr/>
          <a:lstStyle/>
          <a:p>
            <a:r>
              <a:rPr lang="zh-CN" altLang="en-US" dirty="0"/>
              <a:t>区块链行业应用</a:t>
            </a:r>
            <a:r>
              <a:rPr lang="en-US" altLang="zh-CN" dirty="0"/>
              <a:t>-</a:t>
            </a:r>
            <a:r>
              <a:rPr lang="zh-CN" altLang="en-US" dirty="0"/>
              <a:t>学术</a:t>
            </a:r>
            <a:r>
              <a:rPr lang="zh-CN" altLang="en-US" dirty="0" smtClean="0"/>
              <a:t>分析</a:t>
            </a:r>
            <a:endParaRPr lang="zh-CN" altLang="en-US" dirty="0"/>
          </a:p>
        </p:txBody>
      </p:sp>
      <p:sp>
        <p:nvSpPr>
          <p:cNvPr id="4" name="灯片编号占位符 3">
            <a:extLst>
              <a:ext uri="{FF2B5EF4-FFF2-40B4-BE49-F238E27FC236}">
                <a16:creationId xmlns:a16="http://schemas.microsoft.com/office/drawing/2014/main" xmlns="" id="{A6207B8B-61A3-4989-8123-EA40F6B5F5E8}"/>
              </a:ext>
            </a:extLst>
          </p:cNvPr>
          <p:cNvSpPr>
            <a:spLocks noGrp="1"/>
          </p:cNvSpPr>
          <p:nvPr>
            <p:ph type="sldNum" sz="quarter" idx="12"/>
          </p:nvPr>
        </p:nvSpPr>
        <p:spPr/>
        <p:txBody>
          <a:bodyPr/>
          <a:lstStyle/>
          <a:p>
            <a:fld id="{5DD3DB80-B894-403A-B48E-6FDC1A72010E}" type="slidenum">
              <a:rPr lang="zh-CN" altLang="en-US" smtClean="0"/>
              <a:pPr/>
              <a:t>13</a:t>
            </a:fld>
            <a:endParaRPr lang="zh-CN" altLang="en-US"/>
          </a:p>
        </p:txBody>
      </p:sp>
      <p:sp>
        <p:nvSpPr>
          <p:cNvPr id="6" name="矩形 5">
            <a:extLst>
              <a:ext uri="{FF2B5EF4-FFF2-40B4-BE49-F238E27FC236}">
                <a16:creationId xmlns:a16="http://schemas.microsoft.com/office/drawing/2014/main" xmlns="" id="{D8453C29-4EAE-214E-A50E-E02522142A27}"/>
              </a:ext>
            </a:extLst>
          </p:cNvPr>
          <p:cNvSpPr/>
          <p:nvPr/>
        </p:nvSpPr>
        <p:spPr>
          <a:xfrm>
            <a:off x="669923" y="1113175"/>
            <a:ext cx="9877873" cy="1289456"/>
          </a:xfrm>
          <a:prstGeom prst="rect">
            <a:avLst/>
          </a:prstGeom>
        </p:spPr>
        <p:txBody>
          <a:bodyPr wrap="square">
            <a:spAutoFit/>
          </a:bodyPr>
          <a:lstStyle/>
          <a:p>
            <a:pPr marL="285750" indent="-285750">
              <a:lnSpc>
                <a:spcPct val="150000"/>
              </a:lnSpc>
              <a:buClr>
                <a:srgbClr val="182452"/>
              </a:buClr>
              <a:buFont typeface="Wingdings" pitchFamily="2" charset="2"/>
              <a:buChar char="ü"/>
            </a:pPr>
            <a:r>
              <a:rPr lang="zh-CN" altLang="en-US" dirty="0">
                <a:solidFill>
                  <a:srgbClr val="24292E"/>
                </a:solidFill>
                <a:latin typeface="-apple-system"/>
              </a:rPr>
              <a:t>数字货币、金融、物联网、供应链、能源的行业应用是国内外的热点学术研究领域</a:t>
            </a:r>
            <a:endParaRPr lang="en-US" altLang="zh-CN" dirty="0">
              <a:solidFill>
                <a:srgbClr val="24292E"/>
              </a:solidFill>
              <a:latin typeface="-apple-system"/>
            </a:endParaRPr>
          </a:p>
          <a:p>
            <a:pPr marL="285750" indent="-285750">
              <a:lnSpc>
                <a:spcPct val="150000"/>
              </a:lnSpc>
              <a:buClr>
                <a:srgbClr val="182452"/>
              </a:buClr>
              <a:buFont typeface="Wingdings" pitchFamily="2" charset="2"/>
              <a:buChar char="ü"/>
            </a:pPr>
            <a:r>
              <a:rPr lang="zh-CN" altLang="en-US" dirty="0">
                <a:solidFill>
                  <a:srgbClr val="24292E"/>
                </a:solidFill>
                <a:latin typeface="-apple-system"/>
              </a:rPr>
              <a:t>数字货币领域的研究是国内外最最热门的话题</a:t>
            </a:r>
            <a:endParaRPr lang="en-US" altLang="zh-CN" dirty="0">
              <a:solidFill>
                <a:srgbClr val="24292E"/>
              </a:solidFill>
              <a:latin typeface="-apple-system"/>
            </a:endParaRPr>
          </a:p>
          <a:p>
            <a:pPr marL="285750" indent="-285750">
              <a:lnSpc>
                <a:spcPct val="150000"/>
              </a:lnSpc>
              <a:buClr>
                <a:srgbClr val="182452"/>
              </a:buClr>
              <a:buFont typeface="Wingdings" pitchFamily="2" charset="2"/>
              <a:buChar char="ü"/>
            </a:pPr>
            <a:r>
              <a:rPr lang="zh-CN" altLang="en-US" dirty="0">
                <a:solidFill>
                  <a:srgbClr val="24292E"/>
                </a:solidFill>
                <a:latin typeface="-apple-system"/>
              </a:rPr>
              <a:t>供应链领域，在中文文献和外文文献排名都比较靠前，国内文献中供应链与金融关联度较高</a:t>
            </a:r>
            <a:endParaRPr lang="zh-CN" altLang="en-US" dirty="0"/>
          </a:p>
        </p:txBody>
      </p:sp>
      <p:sp>
        <p:nvSpPr>
          <p:cNvPr id="7" name="矩形 6">
            <a:extLst>
              <a:ext uri="{FF2B5EF4-FFF2-40B4-BE49-F238E27FC236}">
                <a16:creationId xmlns:a16="http://schemas.microsoft.com/office/drawing/2014/main" xmlns="" id="{9D362553-6975-4B4D-A63C-DF06F099F9D7}"/>
              </a:ext>
            </a:extLst>
          </p:cNvPr>
          <p:cNvSpPr/>
          <p:nvPr/>
        </p:nvSpPr>
        <p:spPr>
          <a:xfrm>
            <a:off x="669923" y="5978910"/>
            <a:ext cx="4108899" cy="569387"/>
          </a:xfrm>
          <a:prstGeom prst="rect">
            <a:avLst/>
          </a:prstGeom>
        </p:spPr>
        <p:txBody>
          <a:bodyPr wrap="square">
            <a:spAutoFit/>
          </a:bodyPr>
          <a:lstStyle/>
          <a:p>
            <a:pPr algn="ctr"/>
            <a:r>
              <a:rPr lang="zh-CN" altLang="en-US" sz="1100" b="1" dirty="0"/>
              <a:t>国内文献</a:t>
            </a:r>
            <a:endParaRPr lang="en-US" altLang="zh-CN" sz="1100" dirty="0"/>
          </a:p>
          <a:p>
            <a:r>
              <a:rPr lang="zh-CN" altLang="en-US" sz="1000" dirty="0"/>
              <a:t>选择硕博学位论文和</a:t>
            </a:r>
            <a:r>
              <a:rPr lang="en-US" altLang="zh-CN" sz="1000" dirty="0"/>
              <a:t>SCI</a:t>
            </a:r>
            <a:r>
              <a:rPr lang="zh-CN" altLang="en-US" sz="1000" dirty="0"/>
              <a:t>来源期刊、</a:t>
            </a:r>
            <a:r>
              <a:rPr lang="en-US" altLang="zh-CN" sz="1000" dirty="0"/>
              <a:t>EI</a:t>
            </a:r>
            <a:r>
              <a:rPr lang="zh-CN" altLang="en-US" sz="1000" dirty="0"/>
              <a:t>期刊、核心期刊、</a:t>
            </a:r>
            <a:r>
              <a:rPr lang="en-US" altLang="zh-CN" sz="1000" dirty="0"/>
              <a:t>CSSCI</a:t>
            </a:r>
            <a:r>
              <a:rPr lang="zh-CN" altLang="en-US" sz="1000" dirty="0"/>
              <a:t>期刊、</a:t>
            </a:r>
            <a:r>
              <a:rPr lang="en-US" altLang="zh-CN" sz="1000" dirty="0"/>
              <a:t>CSCD</a:t>
            </a:r>
            <a:r>
              <a:rPr lang="zh-CN" altLang="en-US" sz="1000" dirty="0"/>
              <a:t>期刊，</a:t>
            </a:r>
            <a:r>
              <a:rPr lang="en-US" altLang="zh-CN" sz="1000" dirty="0"/>
              <a:t>1019</a:t>
            </a:r>
            <a:r>
              <a:rPr lang="zh-CN" altLang="en-US" sz="1000" dirty="0"/>
              <a:t>篇学术文献，样本文献时间区间为 </a:t>
            </a:r>
            <a:r>
              <a:rPr lang="en-US" altLang="zh-CN" sz="1000" dirty="0"/>
              <a:t>2014</a:t>
            </a:r>
            <a:r>
              <a:rPr lang="zh-CN" altLang="en-US" sz="1000" dirty="0"/>
              <a:t>至</a:t>
            </a:r>
            <a:r>
              <a:rPr lang="en-US" altLang="zh-CN" sz="1000" dirty="0"/>
              <a:t>2019</a:t>
            </a:r>
            <a:r>
              <a:rPr lang="zh-CN" altLang="en-US" sz="1000" dirty="0"/>
              <a:t>年。</a:t>
            </a:r>
          </a:p>
        </p:txBody>
      </p:sp>
      <p:sp>
        <p:nvSpPr>
          <p:cNvPr id="8" name="矩形 7">
            <a:extLst>
              <a:ext uri="{FF2B5EF4-FFF2-40B4-BE49-F238E27FC236}">
                <a16:creationId xmlns:a16="http://schemas.microsoft.com/office/drawing/2014/main" xmlns="" id="{A21398C7-5AD2-3045-B35B-B1BCE9C17CEB}"/>
              </a:ext>
            </a:extLst>
          </p:cNvPr>
          <p:cNvSpPr/>
          <p:nvPr/>
        </p:nvSpPr>
        <p:spPr>
          <a:xfrm>
            <a:off x="6095205" y="5978909"/>
            <a:ext cx="4108899" cy="569387"/>
          </a:xfrm>
          <a:prstGeom prst="rect">
            <a:avLst/>
          </a:prstGeom>
        </p:spPr>
        <p:txBody>
          <a:bodyPr wrap="square">
            <a:spAutoFit/>
          </a:bodyPr>
          <a:lstStyle/>
          <a:p>
            <a:pPr algn="ctr"/>
            <a:r>
              <a:rPr lang="zh-CN" altLang="en-US" sz="1100" b="1" dirty="0"/>
              <a:t>国际文献</a:t>
            </a:r>
            <a:endParaRPr lang="en-US" altLang="zh-CN" sz="1100" dirty="0"/>
          </a:p>
          <a:p>
            <a:r>
              <a:rPr lang="zh-CN" altLang="en-US" sz="1000" dirty="0"/>
              <a:t>以 </a:t>
            </a:r>
            <a:r>
              <a:rPr lang="en-US" altLang="zh-CN" sz="1000" dirty="0"/>
              <a:t>web of science </a:t>
            </a:r>
            <a:r>
              <a:rPr lang="zh-CN" altLang="en-US" sz="1000" dirty="0"/>
              <a:t>核心文献为数据源，检索 </a:t>
            </a:r>
            <a:r>
              <a:rPr lang="en-US" altLang="zh-CN" sz="1000" dirty="0"/>
              <a:t>blockchain </a:t>
            </a:r>
            <a:r>
              <a:rPr lang="zh-CN" altLang="en-US" sz="1000" dirty="0"/>
              <a:t>主题词，共得到 </a:t>
            </a:r>
            <a:r>
              <a:rPr lang="en-US" altLang="zh-CN" sz="1000" dirty="0"/>
              <a:t>1942 </a:t>
            </a:r>
            <a:r>
              <a:rPr lang="zh-CN" altLang="en-US" sz="1000" dirty="0"/>
              <a:t>篇学术文献，样本文献时间区间为 </a:t>
            </a:r>
            <a:r>
              <a:rPr lang="en-US" altLang="zh-CN" sz="1000" dirty="0"/>
              <a:t>2013</a:t>
            </a:r>
            <a:r>
              <a:rPr lang="zh-CN" altLang="en-US" sz="1000" dirty="0"/>
              <a:t>至</a:t>
            </a:r>
            <a:r>
              <a:rPr lang="en-US" altLang="zh-CN" sz="1000" dirty="0"/>
              <a:t>2019</a:t>
            </a:r>
            <a:r>
              <a:rPr lang="zh-CN" altLang="en-US" sz="1000" dirty="0"/>
              <a:t>年。</a:t>
            </a:r>
          </a:p>
        </p:txBody>
      </p:sp>
      <p:pic>
        <p:nvPicPr>
          <p:cNvPr id="9" name="图片 8">
            <a:extLst>
              <a:ext uri="{FF2B5EF4-FFF2-40B4-BE49-F238E27FC236}">
                <a16:creationId xmlns="" xmlns:a16="http://schemas.microsoft.com/office/drawing/2014/main" id="{60C9B0B0-D332-6E41-8003-3EBFD4931C4E}"/>
              </a:ext>
            </a:extLst>
          </p:cNvPr>
          <p:cNvPicPr>
            <a:picLocks noChangeAspect="1"/>
          </p:cNvPicPr>
          <p:nvPr/>
        </p:nvPicPr>
        <p:blipFill>
          <a:blip r:embed="rId4"/>
          <a:stretch>
            <a:fillRect/>
          </a:stretch>
        </p:blipFill>
        <p:spPr>
          <a:xfrm>
            <a:off x="960885" y="2573014"/>
            <a:ext cx="3708891" cy="3405895"/>
          </a:xfrm>
          <a:prstGeom prst="rect">
            <a:avLst/>
          </a:prstGeom>
        </p:spPr>
      </p:pic>
      <p:pic>
        <p:nvPicPr>
          <p:cNvPr id="10" name="图片 9">
            <a:extLst>
              <a:ext uri="{FF2B5EF4-FFF2-40B4-BE49-F238E27FC236}">
                <a16:creationId xmlns="" xmlns:a16="http://schemas.microsoft.com/office/drawing/2014/main" id="{923D9171-95F0-EE4E-8756-3A1C54DBD48F}"/>
              </a:ext>
            </a:extLst>
          </p:cNvPr>
          <p:cNvPicPr>
            <a:picLocks noChangeAspect="1"/>
          </p:cNvPicPr>
          <p:nvPr/>
        </p:nvPicPr>
        <p:blipFill>
          <a:blip r:embed="rId5"/>
          <a:stretch>
            <a:fillRect/>
          </a:stretch>
        </p:blipFill>
        <p:spPr>
          <a:xfrm>
            <a:off x="5680685" y="2585177"/>
            <a:ext cx="4523419" cy="3291595"/>
          </a:xfrm>
          <a:prstGeom prst="rect">
            <a:avLst/>
          </a:prstGeom>
        </p:spPr>
      </p:pic>
    </p:spTree>
    <p:extLst>
      <p:ext uri="{BB962C8B-B14F-4D97-AF65-F5344CB8AC3E}">
        <p14:creationId xmlns:p14="http://schemas.microsoft.com/office/powerpoint/2010/main" val="33922881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C4A67DA-82CD-4FD9-9A56-52D73B62D320}"/>
              </a:ext>
            </a:extLst>
          </p:cNvPr>
          <p:cNvSpPr>
            <a:spLocks noGrp="1"/>
          </p:cNvSpPr>
          <p:nvPr>
            <p:ph type="title"/>
          </p:nvPr>
        </p:nvSpPr>
        <p:spPr/>
        <p:txBody>
          <a:bodyPr/>
          <a:lstStyle/>
          <a:p>
            <a:r>
              <a:rPr lang="zh-CN" altLang="en-US" dirty="0"/>
              <a:t>区块链行业应用</a:t>
            </a:r>
            <a:r>
              <a:rPr lang="en-US" altLang="zh-CN" dirty="0"/>
              <a:t>-</a:t>
            </a:r>
            <a:r>
              <a:rPr lang="zh-CN" altLang="en-US" dirty="0"/>
              <a:t>专利分析</a:t>
            </a:r>
            <a:r>
              <a:rPr lang="zh-CN" altLang="en-US" dirty="0">
                <a:cs typeface="+mn-ea"/>
                <a:sym typeface="+mn-lt"/>
              </a:rPr>
              <a:t>√</a:t>
            </a:r>
            <a:endParaRPr lang="zh-CN" altLang="en-US" dirty="0"/>
          </a:p>
        </p:txBody>
      </p:sp>
      <p:sp>
        <p:nvSpPr>
          <p:cNvPr id="4" name="灯片编号占位符 3">
            <a:extLst>
              <a:ext uri="{FF2B5EF4-FFF2-40B4-BE49-F238E27FC236}">
                <a16:creationId xmlns:a16="http://schemas.microsoft.com/office/drawing/2014/main" xmlns="" id="{A6207B8B-61A3-4989-8123-EA40F6B5F5E8}"/>
              </a:ext>
            </a:extLst>
          </p:cNvPr>
          <p:cNvSpPr>
            <a:spLocks noGrp="1"/>
          </p:cNvSpPr>
          <p:nvPr>
            <p:ph type="sldNum" sz="quarter" idx="12"/>
          </p:nvPr>
        </p:nvSpPr>
        <p:spPr/>
        <p:txBody>
          <a:bodyPr/>
          <a:lstStyle/>
          <a:p>
            <a:fld id="{5DD3DB80-B894-403A-B48E-6FDC1A72010E}" type="slidenum">
              <a:rPr lang="zh-CN" altLang="en-US" smtClean="0"/>
              <a:pPr/>
              <a:t>14</a:t>
            </a:fld>
            <a:endParaRPr lang="zh-CN" altLang="en-US"/>
          </a:p>
        </p:txBody>
      </p:sp>
      <p:pic>
        <p:nvPicPr>
          <p:cNvPr id="3" name="图片 2" descr="多系列条形图.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17100" y="1139452"/>
            <a:ext cx="5390202" cy="5307392"/>
          </a:xfrm>
          <a:prstGeom prst="rect">
            <a:avLst/>
          </a:prstGeom>
        </p:spPr>
      </p:pic>
      <p:sp>
        <p:nvSpPr>
          <p:cNvPr id="6" name="矩形 5">
            <a:extLst>
              <a:ext uri="{FF2B5EF4-FFF2-40B4-BE49-F238E27FC236}">
                <a16:creationId xmlns:a16="http://schemas.microsoft.com/office/drawing/2014/main" xmlns="" id="{D8453C29-4EAE-214E-A50E-E02522142A27}"/>
              </a:ext>
            </a:extLst>
          </p:cNvPr>
          <p:cNvSpPr/>
          <p:nvPr/>
        </p:nvSpPr>
        <p:spPr>
          <a:xfrm>
            <a:off x="669924" y="1524632"/>
            <a:ext cx="4930776" cy="3808735"/>
          </a:xfrm>
          <a:prstGeom prst="rect">
            <a:avLst/>
          </a:prstGeom>
        </p:spPr>
        <p:txBody>
          <a:bodyPr wrap="square">
            <a:spAutoFit/>
          </a:bodyPr>
          <a:lstStyle/>
          <a:p>
            <a:pPr marL="285750" indent="-285750">
              <a:lnSpc>
                <a:spcPct val="150000"/>
              </a:lnSpc>
              <a:buFont typeface="Wingdings" pitchFamily="2" charset="2"/>
              <a:buChar char="ü"/>
            </a:pPr>
            <a:r>
              <a:rPr lang="zh-CN" altLang="en-US" dirty="0">
                <a:solidFill>
                  <a:srgbClr val="24292E"/>
                </a:solidFill>
                <a:latin typeface="-apple-system"/>
              </a:rPr>
              <a:t>区块链相关领域专利共检索到</a:t>
            </a:r>
            <a:r>
              <a:rPr lang="en-US" altLang="zh-CN" dirty="0">
                <a:solidFill>
                  <a:srgbClr val="24292E"/>
                </a:solidFill>
                <a:latin typeface="-apple-system"/>
              </a:rPr>
              <a:t>6641</a:t>
            </a:r>
            <a:r>
              <a:rPr lang="zh-CN" altLang="en-US" dirty="0">
                <a:solidFill>
                  <a:srgbClr val="24292E"/>
                </a:solidFill>
                <a:latin typeface="-apple-system"/>
              </a:rPr>
              <a:t>件</a:t>
            </a:r>
            <a:endParaRPr lang="en-US" altLang="zh-CN" dirty="0">
              <a:solidFill>
                <a:srgbClr val="24292E"/>
              </a:solidFill>
              <a:latin typeface="-apple-system"/>
            </a:endParaRPr>
          </a:p>
          <a:p>
            <a:pPr marL="285750" indent="-285750">
              <a:lnSpc>
                <a:spcPct val="150000"/>
              </a:lnSpc>
              <a:buFont typeface="Wingdings" pitchFamily="2" charset="2"/>
              <a:buChar char="ü"/>
            </a:pPr>
            <a:r>
              <a:rPr lang="zh-CN" altLang="en-US" dirty="0">
                <a:solidFill>
                  <a:srgbClr val="24292E"/>
                </a:solidFill>
                <a:latin typeface="-apple-system"/>
              </a:rPr>
              <a:t>从专利申请领域看，除关注底层协议的专利</a:t>
            </a:r>
            <a:r>
              <a:rPr lang="en-US" altLang="zh-CN" dirty="0">
                <a:solidFill>
                  <a:srgbClr val="24292E"/>
                </a:solidFill>
                <a:latin typeface="-apple-system"/>
              </a:rPr>
              <a:t>2539</a:t>
            </a:r>
            <a:r>
              <a:rPr lang="zh-CN" altLang="en-US" dirty="0">
                <a:solidFill>
                  <a:srgbClr val="24292E"/>
                </a:solidFill>
                <a:latin typeface="-apple-system"/>
              </a:rPr>
              <a:t>件外，热点领域主要集中在金融交易（</a:t>
            </a:r>
            <a:r>
              <a:rPr lang="en-US" altLang="zh-CN" dirty="0">
                <a:solidFill>
                  <a:srgbClr val="24292E"/>
                </a:solidFill>
                <a:latin typeface="-apple-system"/>
              </a:rPr>
              <a:t>1215</a:t>
            </a:r>
            <a:r>
              <a:rPr lang="zh-CN" altLang="en-US" dirty="0">
                <a:solidFill>
                  <a:srgbClr val="24292E"/>
                </a:solidFill>
                <a:latin typeface="-apple-system"/>
              </a:rPr>
              <a:t>）、传输控制（</a:t>
            </a:r>
            <a:r>
              <a:rPr lang="en-US" altLang="zh-CN" dirty="0">
                <a:solidFill>
                  <a:srgbClr val="24292E"/>
                </a:solidFill>
                <a:latin typeface="-apple-system"/>
              </a:rPr>
              <a:t>1209</a:t>
            </a:r>
            <a:r>
              <a:rPr lang="zh-CN" altLang="en-US" dirty="0">
                <a:solidFill>
                  <a:srgbClr val="24292E"/>
                </a:solidFill>
                <a:latin typeface="-apple-system"/>
              </a:rPr>
              <a:t>）、用户凭证（</a:t>
            </a:r>
            <a:r>
              <a:rPr lang="en-US" altLang="zh-CN" dirty="0">
                <a:solidFill>
                  <a:srgbClr val="24292E"/>
                </a:solidFill>
                <a:latin typeface="-apple-system"/>
              </a:rPr>
              <a:t>857</a:t>
            </a:r>
            <a:r>
              <a:rPr lang="zh-CN" altLang="en-US" dirty="0">
                <a:solidFill>
                  <a:srgbClr val="24292E"/>
                </a:solidFill>
                <a:latin typeface="-apple-system"/>
              </a:rPr>
              <a:t>）、信息检索（</a:t>
            </a:r>
            <a:r>
              <a:rPr lang="en-US" altLang="zh-CN" dirty="0">
                <a:solidFill>
                  <a:srgbClr val="24292E"/>
                </a:solidFill>
                <a:latin typeface="-apple-system"/>
              </a:rPr>
              <a:t>539</a:t>
            </a:r>
            <a:r>
              <a:rPr lang="zh-CN" altLang="en-US" dirty="0">
                <a:solidFill>
                  <a:srgbClr val="24292E"/>
                </a:solidFill>
                <a:latin typeface="-apple-system"/>
              </a:rPr>
              <a:t>）、授权识别（</a:t>
            </a:r>
            <a:r>
              <a:rPr lang="en-US" altLang="zh-CN" dirty="0">
                <a:solidFill>
                  <a:srgbClr val="24292E"/>
                </a:solidFill>
                <a:latin typeface="-apple-system"/>
              </a:rPr>
              <a:t>439</a:t>
            </a:r>
            <a:r>
              <a:rPr lang="zh-CN" altLang="en-US" dirty="0">
                <a:solidFill>
                  <a:srgbClr val="24292E"/>
                </a:solidFill>
                <a:latin typeface="-apple-system"/>
              </a:rPr>
              <a:t>）、电子商务（</a:t>
            </a:r>
            <a:r>
              <a:rPr lang="en-US" altLang="zh-CN" dirty="0">
                <a:solidFill>
                  <a:srgbClr val="24292E"/>
                </a:solidFill>
                <a:latin typeface="-apple-system"/>
              </a:rPr>
              <a:t>353</a:t>
            </a:r>
            <a:r>
              <a:rPr lang="zh-CN" altLang="en-US" dirty="0">
                <a:solidFill>
                  <a:srgbClr val="24292E"/>
                </a:solidFill>
                <a:latin typeface="-apple-system"/>
              </a:rPr>
              <a:t>）。</a:t>
            </a:r>
            <a:endParaRPr lang="en-US" altLang="zh-CN" dirty="0">
              <a:solidFill>
                <a:srgbClr val="24292E"/>
              </a:solidFill>
              <a:latin typeface="-apple-system"/>
            </a:endParaRPr>
          </a:p>
          <a:p>
            <a:pPr marL="285750" indent="-285750">
              <a:lnSpc>
                <a:spcPct val="150000"/>
              </a:lnSpc>
              <a:buFont typeface="Wingdings" pitchFamily="2" charset="2"/>
              <a:buChar char="ü"/>
            </a:pPr>
            <a:r>
              <a:rPr lang="zh-CN" altLang="en-US" dirty="0">
                <a:solidFill>
                  <a:srgbClr val="24292E"/>
                </a:solidFill>
                <a:latin typeface="-apple-system"/>
              </a:rPr>
              <a:t>在国内专利排名靠前的公司集中在金融保险领域、各互联网大厂（电商公司较多）</a:t>
            </a:r>
            <a:endParaRPr lang="en-US" altLang="zh-CN" dirty="0">
              <a:solidFill>
                <a:srgbClr val="24292E"/>
              </a:solidFill>
              <a:latin typeface="-apple-system"/>
            </a:endParaRPr>
          </a:p>
          <a:p>
            <a:pPr marL="285750" indent="-285750">
              <a:lnSpc>
                <a:spcPct val="150000"/>
              </a:lnSpc>
              <a:buFont typeface="Wingdings" pitchFamily="2" charset="2"/>
              <a:buChar char="ü"/>
            </a:pPr>
            <a:r>
              <a:rPr lang="zh-CN" altLang="en-US" dirty="0">
                <a:solidFill>
                  <a:srgbClr val="24292E"/>
                </a:solidFill>
                <a:latin typeface="-apple-system"/>
              </a:rPr>
              <a:t>与学术研究中金融和供应链热点也比较吻合</a:t>
            </a:r>
          </a:p>
        </p:txBody>
      </p:sp>
    </p:spTree>
    <p:extLst>
      <p:ext uri="{BB962C8B-B14F-4D97-AF65-F5344CB8AC3E}">
        <p14:creationId xmlns:p14="http://schemas.microsoft.com/office/powerpoint/2010/main" val="19429581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C4A67DA-82CD-4FD9-9A56-52D73B62D320}"/>
              </a:ext>
            </a:extLst>
          </p:cNvPr>
          <p:cNvSpPr>
            <a:spLocks noGrp="1"/>
          </p:cNvSpPr>
          <p:nvPr>
            <p:ph type="title"/>
          </p:nvPr>
        </p:nvSpPr>
        <p:spPr/>
        <p:txBody>
          <a:bodyPr/>
          <a:lstStyle/>
          <a:p>
            <a:r>
              <a:rPr lang="zh-CN" altLang="en-US" dirty="0"/>
              <a:t>区块链行业应用</a:t>
            </a:r>
            <a:r>
              <a:rPr lang="en-US" altLang="zh-CN" dirty="0"/>
              <a:t>-</a:t>
            </a:r>
            <a:r>
              <a:rPr lang="zh-CN" altLang="en-US" dirty="0"/>
              <a:t>投融资</a:t>
            </a:r>
            <a:r>
              <a:rPr lang="zh-CN" altLang="en-US" dirty="0" smtClean="0"/>
              <a:t>分析</a:t>
            </a:r>
            <a:endParaRPr lang="zh-CN" altLang="en-US" dirty="0"/>
          </a:p>
        </p:txBody>
      </p:sp>
      <p:sp>
        <p:nvSpPr>
          <p:cNvPr id="4" name="灯片编号占位符 3">
            <a:extLst>
              <a:ext uri="{FF2B5EF4-FFF2-40B4-BE49-F238E27FC236}">
                <a16:creationId xmlns:a16="http://schemas.microsoft.com/office/drawing/2014/main" xmlns="" id="{A6207B8B-61A3-4989-8123-EA40F6B5F5E8}"/>
              </a:ext>
            </a:extLst>
          </p:cNvPr>
          <p:cNvSpPr>
            <a:spLocks noGrp="1"/>
          </p:cNvSpPr>
          <p:nvPr>
            <p:ph type="sldNum" sz="quarter" idx="12"/>
          </p:nvPr>
        </p:nvSpPr>
        <p:spPr/>
        <p:txBody>
          <a:bodyPr/>
          <a:lstStyle/>
          <a:p>
            <a:fld id="{5DD3DB80-B894-403A-B48E-6FDC1A72010E}" type="slidenum">
              <a:rPr lang="zh-CN" altLang="en-US" smtClean="0"/>
              <a:pPr/>
              <a:t>15</a:t>
            </a:fld>
            <a:endParaRPr lang="zh-CN" altLang="en-US"/>
          </a:p>
        </p:txBody>
      </p:sp>
      <p:pic>
        <p:nvPicPr>
          <p:cNvPr id="8" name="图片 7" descr="屏幕剪辑"/>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61297" y="1100408"/>
            <a:ext cx="5459190" cy="5068347"/>
          </a:xfrm>
          <a:prstGeom prst="rect">
            <a:avLst/>
          </a:prstGeom>
        </p:spPr>
      </p:pic>
      <p:grpSp>
        <p:nvGrpSpPr>
          <p:cNvPr id="39" name="组合 38">
            <a:extLst>
              <a:ext uri="{FF2B5EF4-FFF2-40B4-BE49-F238E27FC236}">
                <a16:creationId xmlns:a16="http://schemas.microsoft.com/office/drawing/2014/main" xmlns="" id="{47573242-A996-4EDD-BD1E-3B66D1587D5F}"/>
              </a:ext>
            </a:extLst>
          </p:cNvPr>
          <p:cNvGrpSpPr/>
          <p:nvPr/>
        </p:nvGrpSpPr>
        <p:grpSpPr>
          <a:xfrm>
            <a:off x="-196696" y="2774150"/>
            <a:ext cx="3689008" cy="2592209"/>
            <a:chOff x="0" y="2396298"/>
            <a:chExt cx="3689008" cy="2592209"/>
          </a:xfrm>
        </p:grpSpPr>
        <p:sp>
          <p:nvSpPr>
            <p:cNvPr id="35" name="íšḷiďe">
              <a:extLst>
                <a:ext uri="{FF2B5EF4-FFF2-40B4-BE49-F238E27FC236}">
                  <a16:creationId xmlns:a16="http://schemas.microsoft.com/office/drawing/2014/main" xmlns="" id="{9DD1F14A-B738-481A-BCDE-3E7DF0163103}"/>
                </a:ext>
              </a:extLst>
            </p:cNvPr>
            <p:cNvSpPr/>
            <p:nvPr/>
          </p:nvSpPr>
          <p:spPr>
            <a:xfrm>
              <a:off x="1156625" y="2396298"/>
              <a:ext cx="1375760" cy="1375760"/>
            </a:xfrm>
            <a:prstGeom prst="ellipse">
              <a:avLst/>
            </a:prstGeom>
            <a:solidFill>
              <a:schemeClr val="bg1"/>
            </a:solidFill>
            <a:ln w="28575" cap="rnd">
              <a:solidFill>
                <a:schemeClr val="bg1">
                  <a:lumMod val="75000"/>
                </a:schemeClr>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34" name="í$ḷiḓe">
              <a:extLst>
                <a:ext uri="{FF2B5EF4-FFF2-40B4-BE49-F238E27FC236}">
                  <a16:creationId xmlns:a16="http://schemas.microsoft.com/office/drawing/2014/main" xmlns="" id="{39DF16E5-19B5-4F46-9CFC-50526C420232}"/>
                </a:ext>
              </a:extLst>
            </p:cNvPr>
            <p:cNvSpPr/>
            <p:nvPr/>
          </p:nvSpPr>
          <p:spPr>
            <a:xfrm>
              <a:off x="0" y="4070255"/>
              <a:ext cx="3689008" cy="918252"/>
            </a:xfrm>
            <a:prstGeom prst="rect">
              <a:avLst/>
            </a:prstGeom>
            <a:noFill/>
            <a:ln w="3175"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lang="zh-CN" altLang="en-US" b="1" dirty="0">
                  <a:solidFill>
                    <a:schemeClr val="tx1"/>
                  </a:solidFill>
                </a:rPr>
                <a:t>排名前</a:t>
              </a:r>
              <a:r>
                <a:rPr lang="en-US" altLang="zh-CN" b="1" dirty="0">
                  <a:solidFill>
                    <a:schemeClr val="tx1"/>
                  </a:solidFill>
                </a:rPr>
                <a:t>20</a:t>
              </a:r>
              <a:r>
                <a:rPr lang="zh-CN" altLang="en-US" b="1" dirty="0">
                  <a:solidFill>
                    <a:schemeClr val="tx1"/>
                  </a:solidFill>
                </a:rPr>
                <a:t>的风投公司</a:t>
              </a:r>
              <a:endParaRPr lang="id-ID" altLang="zh-CN" b="1" dirty="0">
                <a:solidFill>
                  <a:schemeClr val="tx1"/>
                </a:solidFill>
              </a:endParaRPr>
            </a:p>
          </p:txBody>
        </p:sp>
        <p:sp>
          <p:nvSpPr>
            <p:cNvPr id="6" name="矩形 5">
              <a:extLst>
                <a:ext uri="{FF2B5EF4-FFF2-40B4-BE49-F238E27FC236}">
                  <a16:creationId xmlns:a16="http://schemas.microsoft.com/office/drawing/2014/main" xmlns="" id="{7238D15A-39D4-4CE7-8A99-A690168871BC}"/>
                </a:ext>
              </a:extLst>
            </p:cNvPr>
            <p:cNvSpPr/>
            <p:nvPr/>
          </p:nvSpPr>
          <p:spPr>
            <a:xfrm>
              <a:off x="1436379" y="2761012"/>
              <a:ext cx="816250" cy="707886"/>
            </a:xfrm>
            <a:prstGeom prst="rect">
              <a:avLst/>
            </a:prstGeom>
          </p:spPr>
          <p:txBody>
            <a:bodyPr wrap="none">
              <a:spAutoFit/>
            </a:bodyPr>
            <a:lstStyle/>
            <a:p>
              <a:pPr algn="ctr"/>
              <a:r>
                <a:rPr lang="en-US" altLang="zh-CN" sz="4000" b="1" dirty="0">
                  <a:latin typeface="+mn-ea"/>
                </a:rPr>
                <a:t>20</a:t>
              </a:r>
              <a:endParaRPr lang="id-ID" altLang="zh-CN" sz="4000" b="1" dirty="0">
                <a:latin typeface="+mn-ea"/>
              </a:endParaRPr>
            </a:p>
          </p:txBody>
        </p:sp>
      </p:grpSp>
      <p:grpSp>
        <p:nvGrpSpPr>
          <p:cNvPr id="40" name="组合 39">
            <a:extLst>
              <a:ext uri="{FF2B5EF4-FFF2-40B4-BE49-F238E27FC236}">
                <a16:creationId xmlns:a16="http://schemas.microsoft.com/office/drawing/2014/main" xmlns="" id="{DAD04465-C4F6-465D-A760-BB48788C37B5}"/>
              </a:ext>
            </a:extLst>
          </p:cNvPr>
          <p:cNvGrpSpPr/>
          <p:nvPr/>
        </p:nvGrpSpPr>
        <p:grpSpPr>
          <a:xfrm>
            <a:off x="2615443" y="2774150"/>
            <a:ext cx="3689008" cy="2592209"/>
            <a:chOff x="2713883" y="2396298"/>
            <a:chExt cx="3689008" cy="2592209"/>
          </a:xfrm>
        </p:grpSpPr>
        <p:sp>
          <p:nvSpPr>
            <p:cNvPr id="28" name="íṩľíďê">
              <a:extLst>
                <a:ext uri="{FF2B5EF4-FFF2-40B4-BE49-F238E27FC236}">
                  <a16:creationId xmlns:a16="http://schemas.microsoft.com/office/drawing/2014/main" xmlns="" id="{8238AAF9-DFAF-463E-9125-1F4ACF9755B2}"/>
                </a:ext>
              </a:extLst>
            </p:cNvPr>
            <p:cNvSpPr/>
            <p:nvPr/>
          </p:nvSpPr>
          <p:spPr>
            <a:xfrm>
              <a:off x="3870508" y="2396298"/>
              <a:ext cx="1375760" cy="1375760"/>
            </a:xfrm>
            <a:prstGeom prst="ellipse">
              <a:avLst/>
            </a:prstGeom>
            <a:solidFill>
              <a:schemeClr val="bg1"/>
            </a:solidFill>
            <a:ln w="28575" cap="rnd">
              <a:solidFill>
                <a:schemeClr val="bg1">
                  <a:lumMod val="75000"/>
                </a:schemeClr>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27" name="íṣ1íḋè">
              <a:extLst>
                <a:ext uri="{FF2B5EF4-FFF2-40B4-BE49-F238E27FC236}">
                  <a16:creationId xmlns:a16="http://schemas.microsoft.com/office/drawing/2014/main" xmlns="" id="{A4D32FE0-0B94-4AD2-A519-1B36A05F1842}"/>
                </a:ext>
              </a:extLst>
            </p:cNvPr>
            <p:cNvSpPr/>
            <p:nvPr/>
          </p:nvSpPr>
          <p:spPr>
            <a:xfrm>
              <a:off x="2713883" y="4070255"/>
              <a:ext cx="3689008" cy="918252"/>
            </a:xfrm>
            <a:prstGeom prst="rect">
              <a:avLst/>
            </a:prstGeom>
            <a:noFill/>
            <a:ln w="3175"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lang="en-US" altLang="zh-CN" b="1" dirty="0">
                  <a:solidFill>
                    <a:schemeClr val="tx1"/>
                  </a:solidFill>
                </a:rPr>
                <a:t>311</a:t>
              </a:r>
              <a:r>
                <a:rPr lang="zh-CN" altLang="en-US" b="1" dirty="0">
                  <a:solidFill>
                    <a:schemeClr val="tx1"/>
                  </a:solidFill>
                </a:rPr>
                <a:t>个区块链投资项目</a:t>
              </a:r>
              <a:endParaRPr lang="id-ID" altLang="zh-CN" b="1" dirty="0">
                <a:solidFill>
                  <a:schemeClr val="tx1"/>
                </a:solidFill>
              </a:endParaRPr>
            </a:p>
          </p:txBody>
        </p:sp>
        <p:sp>
          <p:nvSpPr>
            <p:cNvPr id="38" name="矩形 37">
              <a:extLst>
                <a:ext uri="{FF2B5EF4-FFF2-40B4-BE49-F238E27FC236}">
                  <a16:creationId xmlns:a16="http://schemas.microsoft.com/office/drawing/2014/main" xmlns="" id="{F72A2243-1037-45C1-BA22-D018424CBDBD}"/>
                </a:ext>
              </a:extLst>
            </p:cNvPr>
            <p:cNvSpPr/>
            <p:nvPr/>
          </p:nvSpPr>
          <p:spPr>
            <a:xfrm>
              <a:off x="3992367" y="2761012"/>
              <a:ext cx="1132041" cy="707886"/>
            </a:xfrm>
            <a:prstGeom prst="rect">
              <a:avLst/>
            </a:prstGeom>
          </p:spPr>
          <p:txBody>
            <a:bodyPr wrap="none">
              <a:spAutoFit/>
            </a:bodyPr>
            <a:lstStyle/>
            <a:p>
              <a:pPr algn="ctr"/>
              <a:r>
                <a:rPr lang="en-US" altLang="zh-CN" sz="4000" b="1" dirty="0">
                  <a:latin typeface="+mn-ea"/>
                </a:rPr>
                <a:t>311</a:t>
              </a:r>
              <a:endParaRPr lang="id-ID" altLang="zh-CN" sz="4000" b="1" dirty="0">
                <a:latin typeface="+mn-ea"/>
              </a:endParaRPr>
            </a:p>
          </p:txBody>
        </p:sp>
      </p:grpSp>
    </p:spTree>
    <p:extLst>
      <p:ext uri="{BB962C8B-B14F-4D97-AF65-F5344CB8AC3E}">
        <p14:creationId xmlns:p14="http://schemas.microsoft.com/office/powerpoint/2010/main" val="5186970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8095189" y="2029668"/>
            <a:ext cx="2359742" cy="998932"/>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xmlns="" id="{06DC6D8B-67DD-415D-930F-3710EFAFF256}"/>
              </a:ext>
            </a:extLst>
          </p:cNvPr>
          <p:cNvSpPr>
            <a:spLocks noGrp="1"/>
          </p:cNvSpPr>
          <p:nvPr>
            <p:ph type="title"/>
          </p:nvPr>
        </p:nvSpPr>
        <p:spPr/>
        <p:txBody>
          <a:bodyPr/>
          <a:lstStyle/>
          <a:p>
            <a:r>
              <a:rPr lang="zh-CN" altLang="en-US" dirty="0">
                <a:cs typeface="+mn-ea"/>
                <a:sym typeface="+mn-lt"/>
              </a:rPr>
              <a:t>除金融行业外，供应链行业发展最</a:t>
            </a:r>
            <a:r>
              <a:rPr lang="zh-CN" altLang="en-US" dirty="0" smtClean="0">
                <a:cs typeface="+mn-ea"/>
                <a:sym typeface="+mn-lt"/>
              </a:rPr>
              <a:t>成熟</a:t>
            </a:r>
            <a:endParaRPr lang="zh-CN" altLang="en-US" dirty="0"/>
          </a:p>
        </p:txBody>
      </p:sp>
      <p:sp>
        <p:nvSpPr>
          <p:cNvPr id="4" name="灯片编号占位符 3">
            <a:extLst>
              <a:ext uri="{FF2B5EF4-FFF2-40B4-BE49-F238E27FC236}">
                <a16:creationId xmlns:a16="http://schemas.microsoft.com/office/drawing/2014/main" xmlns="" id="{2DDAD426-1090-4A64-BC8D-4D5CD2326E9F}"/>
              </a:ext>
            </a:extLst>
          </p:cNvPr>
          <p:cNvSpPr>
            <a:spLocks noGrp="1"/>
          </p:cNvSpPr>
          <p:nvPr>
            <p:ph type="sldNum" sz="quarter" idx="12"/>
          </p:nvPr>
        </p:nvSpPr>
        <p:spPr/>
        <p:txBody>
          <a:bodyPr/>
          <a:lstStyle/>
          <a:p>
            <a:fld id="{5DD3DB80-B894-403A-B48E-6FDC1A72010E}" type="slidenum">
              <a:rPr lang="zh-CN" altLang="en-US" smtClean="0"/>
              <a:pPr/>
              <a:t>16</a:t>
            </a:fld>
            <a:endParaRPr lang="zh-CN" altLang="en-US" dirty="0"/>
          </a:p>
        </p:txBody>
      </p:sp>
      <p:grpSp>
        <p:nvGrpSpPr>
          <p:cNvPr id="5" name="99df9b78-0bad-45b2-a47b-2cded0ae774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a:extLst>
              <a:ext uri="{FF2B5EF4-FFF2-40B4-BE49-F238E27FC236}">
                <a16:creationId xmlns:a16="http://schemas.microsoft.com/office/drawing/2014/main" xmlns="" id="{956925CA-858E-4E4D-8532-640A56CA23CB}"/>
              </a:ext>
            </a:extLst>
          </p:cNvPr>
          <p:cNvGrpSpPr>
            <a:grpSpLocks noChangeAspect="1"/>
          </p:cNvGrpSpPr>
          <p:nvPr>
            <p:custDataLst>
              <p:tags r:id="rId2"/>
            </p:custDataLst>
          </p:nvPr>
        </p:nvGrpSpPr>
        <p:grpSpPr>
          <a:xfrm>
            <a:off x="669924" y="2169073"/>
            <a:ext cx="10850564" cy="3095407"/>
            <a:chOff x="669924" y="2169073"/>
            <a:chExt cx="10850564" cy="3095407"/>
          </a:xfrm>
        </p:grpSpPr>
        <p:sp>
          <p:nvSpPr>
            <p:cNvPr id="6" name="îş1iḑê">
              <a:extLst>
                <a:ext uri="{FF2B5EF4-FFF2-40B4-BE49-F238E27FC236}">
                  <a16:creationId xmlns:a16="http://schemas.microsoft.com/office/drawing/2014/main" xmlns="" id="{19C61D46-1944-42A4-B1B7-B999640165E7}"/>
                </a:ext>
              </a:extLst>
            </p:cNvPr>
            <p:cNvSpPr/>
            <p:nvPr/>
          </p:nvSpPr>
          <p:spPr bwMode="auto">
            <a:xfrm flipH="1">
              <a:off x="669924" y="3686772"/>
              <a:ext cx="4622967" cy="0"/>
            </a:xfrm>
            <a:prstGeom prst="line">
              <a:avLst/>
            </a:prstGeom>
            <a:noFill/>
            <a:ln w="22225">
              <a:solidFill>
                <a:schemeClr val="bg1">
                  <a:lumMod val="75000"/>
                </a:scheme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endParaRPr lang="zh-CN" altLang="en-US"/>
            </a:p>
          </p:txBody>
        </p:sp>
        <p:sp>
          <p:nvSpPr>
            <p:cNvPr id="7" name="iṣḻîdé">
              <a:extLst>
                <a:ext uri="{FF2B5EF4-FFF2-40B4-BE49-F238E27FC236}">
                  <a16:creationId xmlns:a16="http://schemas.microsoft.com/office/drawing/2014/main" xmlns="" id="{176612AE-9F6A-46AC-85E5-6C697DCA5079}"/>
                </a:ext>
              </a:extLst>
            </p:cNvPr>
            <p:cNvSpPr/>
            <p:nvPr/>
          </p:nvSpPr>
          <p:spPr bwMode="auto">
            <a:xfrm>
              <a:off x="6994185" y="3168005"/>
              <a:ext cx="4526303" cy="0"/>
            </a:xfrm>
            <a:prstGeom prst="line">
              <a:avLst/>
            </a:prstGeom>
            <a:noFill/>
            <a:ln w="22225">
              <a:solidFill>
                <a:schemeClr val="bg1">
                  <a:lumMod val="75000"/>
                </a:scheme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endParaRPr lang="zh-CN" altLang="en-US"/>
            </a:p>
          </p:txBody>
        </p:sp>
        <p:sp>
          <p:nvSpPr>
            <p:cNvPr id="8" name="ïšlîdé">
              <a:extLst>
                <a:ext uri="{FF2B5EF4-FFF2-40B4-BE49-F238E27FC236}">
                  <a16:creationId xmlns:a16="http://schemas.microsoft.com/office/drawing/2014/main" xmlns="" id="{31C30AF8-E0DB-4D7B-B176-4C3B007926B7}"/>
                </a:ext>
              </a:extLst>
            </p:cNvPr>
            <p:cNvSpPr/>
            <p:nvPr/>
          </p:nvSpPr>
          <p:spPr bwMode="auto">
            <a:xfrm>
              <a:off x="5199451" y="2513910"/>
              <a:ext cx="1830181" cy="1830180"/>
            </a:xfrm>
            <a:prstGeom prst="ellipse">
              <a:avLst/>
            </a:prstGeom>
            <a:solidFill>
              <a:schemeClr val="hlink"/>
            </a:solidFill>
            <a:ln>
              <a:noFill/>
            </a:ln>
            <a:effectLst/>
            <a:extLst>
              <a:ext uri="{91240B29-F687-4F45-9708-019B960494DF}">
                <a14:hiddenLine xmlns:a14="http://schemas.microsoft.com/office/drawing/2010/main" w="6350">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lvl1pPr>
                <a:defRPr sz="1300" b="1">
                  <a:solidFill>
                    <a:srgbClr val="000000"/>
                  </a:solidFill>
                </a:defRPr>
              </a:lvl1pPr>
              <a:lvl2pPr marL="742950" indent="-285750">
                <a:defRPr sz="1300" b="1">
                  <a:solidFill>
                    <a:srgbClr val="000000"/>
                  </a:solidFill>
                </a:defRPr>
              </a:lvl2pPr>
              <a:lvl3pPr marL="1143000" indent="-228600">
                <a:defRPr sz="1300" b="1">
                  <a:solidFill>
                    <a:srgbClr val="000000"/>
                  </a:solidFill>
                </a:defRPr>
              </a:lvl3pPr>
              <a:lvl4pPr marL="1600200" indent="-228600">
                <a:defRPr sz="1300" b="1">
                  <a:solidFill>
                    <a:srgbClr val="000000"/>
                  </a:solidFill>
                </a:defRPr>
              </a:lvl4pPr>
              <a:lvl5pPr marL="2057400" indent="-228600">
                <a:defRPr sz="1300" b="1">
                  <a:solidFill>
                    <a:srgbClr val="000000"/>
                  </a:solidFill>
                </a:defRPr>
              </a:lvl5pPr>
              <a:lvl6pPr marL="2514600" indent="-228600" eaLnBrk="0" fontAlgn="base" hangingPunct="0">
                <a:spcBef>
                  <a:spcPct val="0"/>
                </a:spcBef>
                <a:spcAft>
                  <a:spcPct val="0"/>
                </a:spcAft>
                <a:defRPr sz="1300" b="1">
                  <a:solidFill>
                    <a:srgbClr val="000000"/>
                  </a:solidFill>
                </a:defRPr>
              </a:lvl6pPr>
              <a:lvl7pPr marL="2971800" indent="-228600" eaLnBrk="0" fontAlgn="base" hangingPunct="0">
                <a:spcBef>
                  <a:spcPct val="0"/>
                </a:spcBef>
                <a:spcAft>
                  <a:spcPct val="0"/>
                </a:spcAft>
                <a:defRPr sz="1300" b="1">
                  <a:solidFill>
                    <a:srgbClr val="000000"/>
                  </a:solidFill>
                </a:defRPr>
              </a:lvl7pPr>
              <a:lvl8pPr marL="3429000" indent="-228600" eaLnBrk="0" fontAlgn="base" hangingPunct="0">
                <a:spcBef>
                  <a:spcPct val="0"/>
                </a:spcBef>
                <a:spcAft>
                  <a:spcPct val="0"/>
                </a:spcAft>
                <a:defRPr sz="1300" b="1">
                  <a:solidFill>
                    <a:srgbClr val="000000"/>
                  </a:solidFill>
                </a:defRPr>
              </a:lvl8pPr>
              <a:lvl9pPr marL="3886200" indent="-228600" eaLnBrk="0" fontAlgn="base" hangingPunct="0">
                <a:spcBef>
                  <a:spcPct val="0"/>
                </a:spcBef>
                <a:spcAft>
                  <a:spcPct val="0"/>
                </a:spcAft>
                <a:defRPr sz="1300" b="1">
                  <a:solidFill>
                    <a:srgbClr val="000000"/>
                  </a:solidFill>
                </a:defRPr>
              </a:lvl9pPr>
            </a:lstStyle>
            <a:p>
              <a:endParaRPr lang="zh-CN" altLang="en-US"/>
            </a:p>
          </p:txBody>
        </p:sp>
        <p:sp>
          <p:nvSpPr>
            <p:cNvPr id="9" name="íş1ïďe">
              <a:extLst>
                <a:ext uri="{FF2B5EF4-FFF2-40B4-BE49-F238E27FC236}">
                  <a16:creationId xmlns:a16="http://schemas.microsoft.com/office/drawing/2014/main" xmlns="" id="{C5745F17-C228-4EC2-A750-4255A4E8CB96}"/>
                </a:ext>
              </a:extLst>
            </p:cNvPr>
            <p:cNvSpPr/>
            <p:nvPr/>
          </p:nvSpPr>
          <p:spPr bwMode="auto">
            <a:xfrm>
              <a:off x="5241338" y="3342001"/>
              <a:ext cx="1459635" cy="673430"/>
            </a:xfrm>
            <a:custGeom>
              <a:avLst/>
              <a:gdLst>
                <a:gd name="T0" fmla="*/ 0 w 453"/>
                <a:gd name="T1" fmla="*/ 2147483646 h 209"/>
                <a:gd name="T2" fmla="*/ 2147483646 w 453"/>
                <a:gd name="T3" fmla="*/ 2147483646 h 209"/>
                <a:gd name="T4" fmla="*/ 2147483646 w 453"/>
                <a:gd name="T5" fmla="*/ 0 h 209"/>
                <a:gd name="T6" fmla="*/ 2147483646 w 453"/>
                <a:gd name="T7" fmla="*/ 2147483646 h 209"/>
                <a:gd name="T8" fmla="*/ 2147483646 w 453"/>
                <a:gd name="T9" fmla="*/ 2147483646 h 209"/>
                <a:gd name="T10" fmla="*/ 2147483646 w 453"/>
                <a:gd name="T11" fmla="*/ 2147483646 h 20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53" h="209">
                  <a:moveTo>
                    <a:pt x="0" y="107"/>
                  </a:moveTo>
                  <a:lnTo>
                    <a:pt x="84" y="107"/>
                  </a:lnTo>
                  <a:lnTo>
                    <a:pt x="269" y="0"/>
                  </a:lnTo>
                  <a:lnTo>
                    <a:pt x="453" y="106"/>
                  </a:lnTo>
                  <a:lnTo>
                    <a:pt x="266" y="209"/>
                  </a:lnTo>
                  <a:lnTo>
                    <a:pt x="266" y="80"/>
                  </a:lnTo>
                </a:path>
              </a:pathLst>
            </a:custGeom>
            <a:noFill/>
            <a:ln w="22225" cap="flat" cmpd="sng">
              <a:solidFill>
                <a:schemeClr val="bg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endParaRPr lang="zh-CN" altLang="en-US"/>
            </a:p>
          </p:txBody>
        </p:sp>
        <p:sp>
          <p:nvSpPr>
            <p:cNvPr id="10" name="ïšļïḓè">
              <a:extLst>
                <a:ext uri="{FF2B5EF4-FFF2-40B4-BE49-F238E27FC236}">
                  <a16:creationId xmlns:a16="http://schemas.microsoft.com/office/drawing/2014/main" xmlns="" id="{014D2DE0-21B6-49EB-AA7D-1E3B6E055DE0}"/>
                </a:ext>
              </a:extLst>
            </p:cNvPr>
            <p:cNvSpPr/>
            <p:nvPr/>
          </p:nvSpPr>
          <p:spPr bwMode="auto">
            <a:xfrm>
              <a:off x="5531331" y="2842569"/>
              <a:ext cx="1462856" cy="673428"/>
            </a:xfrm>
            <a:custGeom>
              <a:avLst/>
              <a:gdLst>
                <a:gd name="T0" fmla="*/ 2147483646 w 454"/>
                <a:gd name="T1" fmla="*/ 2147483646 h 209"/>
                <a:gd name="T2" fmla="*/ 2147483646 w 454"/>
                <a:gd name="T3" fmla="*/ 2147483646 h 209"/>
                <a:gd name="T4" fmla="*/ 2147483646 w 454"/>
                <a:gd name="T5" fmla="*/ 2147483646 h 209"/>
                <a:gd name="T6" fmla="*/ 0 w 454"/>
                <a:gd name="T7" fmla="*/ 2147483646 h 209"/>
                <a:gd name="T8" fmla="*/ 2147483646 w 454"/>
                <a:gd name="T9" fmla="*/ 0 h 209"/>
                <a:gd name="T10" fmla="*/ 2147483646 w 454"/>
                <a:gd name="T11" fmla="*/ 2147483646 h 20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54" h="209">
                  <a:moveTo>
                    <a:pt x="454" y="102"/>
                  </a:moveTo>
                  <a:lnTo>
                    <a:pt x="369" y="102"/>
                  </a:lnTo>
                  <a:lnTo>
                    <a:pt x="184" y="209"/>
                  </a:lnTo>
                  <a:lnTo>
                    <a:pt x="0" y="103"/>
                  </a:lnTo>
                  <a:lnTo>
                    <a:pt x="187" y="0"/>
                  </a:lnTo>
                  <a:lnTo>
                    <a:pt x="187" y="129"/>
                  </a:lnTo>
                </a:path>
              </a:pathLst>
            </a:custGeom>
            <a:noFill/>
            <a:ln w="22225" cap="flat" cmpd="sng">
              <a:solidFill>
                <a:schemeClr val="bg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endParaRPr lang="zh-CN" altLang="en-US"/>
            </a:p>
          </p:txBody>
        </p:sp>
        <p:sp>
          <p:nvSpPr>
            <p:cNvPr id="11" name="iṥḷïḑè">
              <a:extLst>
                <a:ext uri="{FF2B5EF4-FFF2-40B4-BE49-F238E27FC236}">
                  <a16:creationId xmlns:a16="http://schemas.microsoft.com/office/drawing/2014/main" xmlns="" id="{BC66B1CF-CE61-4B3E-B5D7-2FFCDD8B50E8}"/>
                </a:ext>
              </a:extLst>
            </p:cNvPr>
            <p:cNvSpPr/>
            <p:nvPr/>
          </p:nvSpPr>
          <p:spPr bwMode="auto">
            <a:xfrm>
              <a:off x="669925" y="2169073"/>
              <a:ext cx="4494081" cy="1517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fontScale="92500" lnSpcReduction="2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60000"/>
                </a:lnSpc>
              </a:pPr>
              <a:r>
                <a:rPr lang="zh-CN" altLang="en-US" sz="2400" dirty="0">
                  <a:cs typeface="+mn-ea"/>
                  <a:sym typeface="+mn-lt"/>
                </a:rPr>
                <a:t>从学术、专利和投融资的角度来看，区块链在实体产业的应用聚焦在金融和供应链</a:t>
              </a:r>
              <a:endParaRPr lang="en-US" altLang="zh-CN" sz="2400" dirty="0"/>
            </a:p>
          </p:txBody>
        </p:sp>
        <p:sp>
          <p:nvSpPr>
            <p:cNvPr id="13" name="ï$lïḋè">
              <a:extLst>
                <a:ext uri="{FF2B5EF4-FFF2-40B4-BE49-F238E27FC236}">
                  <a16:creationId xmlns:a16="http://schemas.microsoft.com/office/drawing/2014/main" xmlns="" id="{E5F21D17-61A9-4466-A4EF-38613927A28D}"/>
                </a:ext>
              </a:extLst>
            </p:cNvPr>
            <p:cNvSpPr/>
            <p:nvPr/>
          </p:nvSpPr>
          <p:spPr bwMode="auto">
            <a:xfrm>
              <a:off x="7026407" y="3746781"/>
              <a:ext cx="4494081" cy="1517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40000"/>
                </a:lnSpc>
              </a:pPr>
              <a:r>
                <a:rPr lang="zh-CN" altLang="en-US" sz="2200" dirty="0">
                  <a:cs typeface="+mn-ea"/>
                  <a:sym typeface="+mn-lt"/>
                </a:rPr>
                <a:t>去除金融领域在政策方面比较敏感，可以从供应链行业的落地情况一窥区块链在实体产业的落地现状</a:t>
              </a:r>
            </a:p>
            <a:p>
              <a:pPr algn="r">
                <a:lnSpc>
                  <a:spcPct val="160000"/>
                </a:lnSpc>
              </a:pPr>
              <a:endParaRPr lang="en-US" altLang="zh-CN" sz="1100" dirty="0"/>
            </a:p>
          </p:txBody>
        </p:sp>
      </p:grpSp>
      <p:sp>
        <p:nvSpPr>
          <p:cNvPr id="3" name="矩形 2"/>
          <p:cNvSpPr/>
          <p:nvPr/>
        </p:nvSpPr>
        <p:spPr>
          <a:xfrm>
            <a:off x="2376113" y="3928995"/>
            <a:ext cx="1210588" cy="707886"/>
          </a:xfrm>
          <a:prstGeom prst="rect">
            <a:avLst/>
          </a:prstGeom>
        </p:spPr>
        <p:txBody>
          <a:bodyPr wrap="none">
            <a:spAutoFit/>
          </a:bodyPr>
          <a:lstStyle/>
          <a:p>
            <a:r>
              <a:rPr lang="zh-CN" altLang="en-US" sz="4000" dirty="0">
                <a:cs typeface="+mn-ea"/>
                <a:sym typeface="+mn-lt"/>
              </a:rPr>
              <a:t>金融</a:t>
            </a:r>
            <a:endParaRPr lang="zh-CN" altLang="en-US" sz="4000" dirty="0"/>
          </a:p>
        </p:txBody>
      </p:sp>
      <p:sp>
        <p:nvSpPr>
          <p:cNvPr id="12" name="矩形 11"/>
          <p:cNvSpPr/>
          <p:nvPr/>
        </p:nvSpPr>
        <p:spPr>
          <a:xfrm>
            <a:off x="8259398" y="2113636"/>
            <a:ext cx="2031325" cy="830997"/>
          </a:xfrm>
          <a:prstGeom prst="rect">
            <a:avLst/>
          </a:prstGeom>
        </p:spPr>
        <p:txBody>
          <a:bodyPr wrap="none">
            <a:spAutoFit/>
          </a:bodyPr>
          <a:lstStyle/>
          <a:p>
            <a:r>
              <a:rPr lang="zh-CN" altLang="en-US" sz="4800" b="1" dirty="0">
                <a:cs typeface="+mn-ea"/>
                <a:sym typeface="+mn-lt"/>
              </a:rPr>
              <a:t>供应链</a:t>
            </a:r>
            <a:endParaRPr lang="zh-CN" altLang="en-US" sz="4800" b="1" dirty="0"/>
          </a:p>
        </p:txBody>
      </p:sp>
    </p:spTree>
    <p:extLst>
      <p:ext uri="{BB962C8B-B14F-4D97-AF65-F5344CB8AC3E}">
        <p14:creationId xmlns:p14="http://schemas.microsoft.com/office/powerpoint/2010/main" val="3958743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形 3" descr="女性形象">
            <a:extLst>
              <a:ext uri="{FF2B5EF4-FFF2-40B4-BE49-F238E27FC236}">
                <a16:creationId xmlns:a16="http://schemas.microsoft.com/office/drawing/2014/main" xmlns="" id="{4592F192-E4E5-3F48-9584-78C0EE13EBC5}"/>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177794" y="995193"/>
            <a:ext cx="2226040" cy="2226040"/>
          </a:xfrm>
          <a:prstGeom prst="rect">
            <a:avLst/>
          </a:prstGeom>
        </p:spPr>
      </p:pic>
      <p:sp>
        <p:nvSpPr>
          <p:cNvPr id="8" name="线形标注 2 7">
            <a:extLst>
              <a:ext uri="{FF2B5EF4-FFF2-40B4-BE49-F238E27FC236}">
                <a16:creationId xmlns:a16="http://schemas.microsoft.com/office/drawing/2014/main" xmlns="" id="{53357760-6DA5-774B-97C3-2984C57B4019}"/>
              </a:ext>
            </a:extLst>
          </p:cNvPr>
          <p:cNvSpPr/>
          <p:nvPr/>
        </p:nvSpPr>
        <p:spPr>
          <a:xfrm>
            <a:off x="2502845" y="1170344"/>
            <a:ext cx="4680000" cy="180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r>
              <a:rPr lang="zh-CN" altLang="en-US" sz="2000" dirty="0" smtClean="0">
                <a:cs typeface="+mn-ea"/>
              </a:rPr>
              <a:t>那赶快介绍介绍</a:t>
            </a:r>
            <a:r>
              <a:rPr lang="zh-CN" altLang="en-US" sz="2000" dirty="0">
                <a:cs typeface="+mn-ea"/>
              </a:rPr>
              <a:t>做得好的</a:t>
            </a:r>
            <a:r>
              <a:rPr lang="zh-CN" altLang="en-US" sz="2000" dirty="0" smtClean="0">
                <a:cs typeface="+mn-ea"/>
              </a:rPr>
              <a:t>公司</a:t>
            </a:r>
            <a:endParaRPr lang="zh-CN" altLang="en-US" sz="2000" dirty="0">
              <a:cs typeface="+mn-ea"/>
            </a:endParaRPr>
          </a:p>
        </p:txBody>
      </p:sp>
      <p:sp>
        <p:nvSpPr>
          <p:cNvPr id="11" name="线形标注 1 10">
            <a:extLst>
              <a:ext uri="{FF2B5EF4-FFF2-40B4-BE49-F238E27FC236}">
                <a16:creationId xmlns:a16="http://schemas.microsoft.com/office/drawing/2014/main" xmlns="" id="{6915A567-05C6-2F47-8CA8-A37AC137D2DE}"/>
              </a:ext>
            </a:extLst>
          </p:cNvPr>
          <p:cNvSpPr/>
          <p:nvPr/>
        </p:nvSpPr>
        <p:spPr>
          <a:xfrm>
            <a:off x="4336077" y="3929527"/>
            <a:ext cx="4680000" cy="1800000"/>
          </a:xfrm>
          <a:prstGeom prst="rect">
            <a:avLst/>
          </a:prstGeom>
          <a:solidFill>
            <a:srgbClr val="1B9ED2"/>
          </a:solidFill>
          <a:ln>
            <a:solidFill>
              <a:srgbClr val="1B9E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r>
              <a:rPr lang="zh-CN" altLang="en-US" sz="2000" dirty="0">
                <a:cs typeface="+mn-ea"/>
                <a:sym typeface="+mn-lt"/>
              </a:rPr>
              <a:t>别着急，我从行业特点入手仔细分析</a:t>
            </a:r>
            <a:r>
              <a:rPr lang="zh-CN" altLang="en-US" sz="2400" dirty="0">
                <a:cs typeface="+mn-ea"/>
                <a:sym typeface="+mn-lt"/>
              </a:rPr>
              <a:t>。</a:t>
            </a:r>
          </a:p>
        </p:txBody>
      </p:sp>
      <p:pic>
        <p:nvPicPr>
          <p:cNvPr id="12" name="图形 11" descr="女学生">
            <a:extLst>
              <a:ext uri="{FF2B5EF4-FFF2-40B4-BE49-F238E27FC236}">
                <a16:creationId xmlns:a16="http://schemas.microsoft.com/office/drawing/2014/main" xmlns="" id="{433C5768-4204-4207-9543-E858CCA4881A}"/>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9198287" y="3589567"/>
            <a:ext cx="2381303" cy="2381303"/>
          </a:xfrm>
          <a:prstGeom prst="rect">
            <a:avLst/>
          </a:prstGeom>
        </p:spPr>
      </p:pic>
    </p:spTree>
    <p:extLst>
      <p:ext uri="{BB962C8B-B14F-4D97-AF65-F5344CB8AC3E}">
        <p14:creationId xmlns:p14="http://schemas.microsoft.com/office/powerpoint/2010/main" val="11159766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F5E85FD-46A4-41C7-B5AA-7D13B45BCB1F}"/>
              </a:ext>
            </a:extLst>
          </p:cNvPr>
          <p:cNvSpPr>
            <a:spLocks noGrp="1"/>
          </p:cNvSpPr>
          <p:nvPr>
            <p:ph type="title"/>
          </p:nvPr>
        </p:nvSpPr>
        <p:spPr>
          <a:xfrm>
            <a:off x="675699" y="2076450"/>
            <a:ext cx="9382701" cy="895350"/>
          </a:xfrm>
        </p:spPr>
        <p:txBody>
          <a:bodyPr>
            <a:noAutofit/>
          </a:bodyPr>
          <a:lstStyle/>
          <a:p>
            <a:r>
              <a:rPr lang="zh-CN" altLang="en-US" sz="5400" dirty="0">
                <a:solidFill>
                  <a:schemeClr val="bg1"/>
                </a:solidFill>
                <a:latin typeface="+mn-lt"/>
                <a:ea typeface="+mn-ea"/>
                <a:cs typeface="+mn-ea"/>
                <a:sym typeface="+mn-lt"/>
              </a:rPr>
              <a:t>寻找有价值的公司和应用</a:t>
            </a:r>
          </a:p>
        </p:txBody>
      </p:sp>
    </p:spTree>
    <p:extLst>
      <p:ext uri="{BB962C8B-B14F-4D97-AF65-F5344CB8AC3E}">
        <p14:creationId xmlns:p14="http://schemas.microsoft.com/office/powerpoint/2010/main" val="40873612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C4A67DA-82CD-4FD9-9A56-52D73B62D320}"/>
              </a:ext>
            </a:extLst>
          </p:cNvPr>
          <p:cNvSpPr>
            <a:spLocks noGrp="1"/>
          </p:cNvSpPr>
          <p:nvPr>
            <p:ph type="title"/>
          </p:nvPr>
        </p:nvSpPr>
        <p:spPr/>
        <p:txBody>
          <a:bodyPr/>
          <a:lstStyle/>
          <a:p>
            <a:r>
              <a:rPr lang="zh-CN" altLang="en-US" dirty="0">
                <a:latin typeface="+mn-lt"/>
                <a:ea typeface="+mn-ea"/>
                <a:cs typeface="+mn-ea"/>
                <a:sym typeface="+mn-lt"/>
              </a:rPr>
              <a:t>供应链</a:t>
            </a:r>
            <a:r>
              <a:rPr lang="en-US" altLang="zh-CN" dirty="0">
                <a:latin typeface="+mn-lt"/>
                <a:ea typeface="+mn-ea"/>
                <a:cs typeface="+mn-ea"/>
                <a:sym typeface="+mn-lt"/>
              </a:rPr>
              <a:t>/</a:t>
            </a:r>
            <a:r>
              <a:rPr lang="zh-CN" altLang="en-US" dirty="0">
                <a:latin typeface="+mn-lt"/>
                <a:ea typeface="+mn-ea"/>
                <a:cs typeface="+mn-ea"/>
                <a:sym typeface="+mn-lt"/>
              </a:rPr>
              <a:t>溯源行业</a:t>
            </a:r>
            <a:r>
              <a:rPr lang="zh-CN" altLang="en-US" dirty="0" smtClean="0">
                <a:latin typeface="+mn-lt"/>
                <a:ea typeface="+mn-ea"/>
                <a:cs typeface="+mn-ea"/>
                <a:sym typeface="+mn-lt"/>
              </a:rPr>
              <a:t>概览</a:t>
            </a:r>
            <a:endParaRPr lang="zh-CN" altLang="en-US" dirty="0">
              <a:latin typeface="+mn-lt"/>
              <a:ea typeface="+mn-ea"/>
              <a:cs typeface="+mn-ea"/>
              <a:sym typeface="+mn-lt"/>
            </a:endParaRPr>
          </a:p>
        </p:txBody>
      </p:sp>
      <p:sp>
        <p:nvSpPr>
          <p:cNvPr id="4" name="灯片编号占位符 3">
            <a:extLst>
              <a:ext uri="{FF2B5EF4-FFF2-40B4-BE49-F238E27FC236}">
                <a16:creationId xmlns:a16="http://schemas.microsoft.com/office/drawing/2014/main" xmlns="" id="{A6207B8B-61A3-4989-8123-EA40F6B5F5E8}"/>
              </a:ext>
            </a:extLst>
          </p:cNvPr>
          <p:cNvSpPr>
            <a:spLocks noGrp="1"/>
          </p:cNvSpPr>
          <p:nvPr>
            <p:ph type="sldNum" sz="quarter" idx="12"/>
          </p:nvPr>
        </p:nvSpPr>
        <p:spPr/>
        <p:txBody>
          <a:bodyPr/>
          <a:lstStyle/>
          <a:p>
            <a:fld id="{5DD3DB80-B894-403A-B48E-6FDC1A72010E}" type="slidenum">
              <a:rPr lang="zh-CN" altLang="en-US" smtClean="0">
                <a:cs typeface="+mn-ea"/>
                <a:sym typeface="+mn-lt"/>
              </a:rPr>
              <a:pPr/>
              <a:t>19</a:t>
            </a:fld>
            <a:endParaRPr lang="zh-CN" altLang="en-US">
              <a:cs typeface="+mn-ea"/>
              <a:sym typeface="+mn-lt"/>
            </a:endParaRPr>
          </a:p>
        </p:txBody>
      </p:sp>
      <p:sp>
        <p:nvSpPr>
          <p:cNvPr id="6" name="文本框 5"/>
          <p:cNvSpPr txBox="1"/>
          <p:nvPr/>
        </p:nvSpPr>
        <p:spPr>
          <a:xfrm>
            <a:off x="417678" y="1777769"/>
            <a:ext cx="10961522" cy="1015663"/>
          </a:xfrm>
          <a:prstGeom prst="rect">
            <a:avLst/>
          </a:prstGeom>
          <a:noFill/>
        </p:spPr>
        <p:txBody>
          <a:bodyPr wrap="square" rtlCol="0">
            <a:spAutoFit/>
          </a:bodyPr>
          <a:lstStyle/>
          <a:p>
            <a:r>
              <a:rPr lang="zh-CN" altLang="en-US" sz="2000" b="1" dirty="0">
                <a:cs typeface="+mn-ea"/>
                <a:sym typeface="+mn-lt"/>
              </a:rPr>
              <a:t>定义</a:t>
            </a:r>
            <a:r>
              <a:rPr lang="zh-CN" altLang="en-US" sz="2000" dirty="0">
                <a:cs typeface="+mn-ea"/>
                <a:sym typeface="+mn-lt"/>
              </a:rPr>
              <a:t>：区块链在供应链行业的应用也被称为区块链溯源，是指利用区块链技术通过其独特的不可篡改的分布式账本记录特性与物联⽹等技术相结合，对商品实现从源头到消费者之间各个环节的信息追踪。</a:t>
            </a:r>
          </a:p>
        </p:txBody>
      </p:sp>
      <p:sp>
        <p:nvSpPr>
          <p:cNvPr id="10" name="矩形 9"/>
          <p:cNvSpPr/>
          <p:nvPr/>
        </p:nvSpPr>
        <p:spPr>
          <a:xfrm>
            <a:off x="417678" y="3542501"/>
            <a:ext cx="3367255" cy="1938992"/>
          </a:xfrm>
          <a:prstGeom prst="rect">
            <a:avLst/>
          </a:prstGeom>
        </p:spPr>
        <p:txBody>
          <a:bodyPr wrap="square">
            <a:spAutoFit/>
          </a:bodyPr>
          <a:lstStyle/>
          <a:p>
            <a:r>
              <a:rPr lang="zh-CN" altLang="en-US" sz="2000" b="1" dirty="0">
                <a:cs typeface="+mn-ea"/>
                <a:sym typeface="+mn-lt"/>
              </a:rPr>
              <a:t>特点</a:t>
            </a:r>
            <a:r>
              <a:rPr lang="zh-CN" altLang="en-US" sz="2000" dirty="0">
                <a:cs typeface="+mn-ea"/>
                <a:sym typeface="+mn-lt"/>
              </a:rPr>
              <a:t>：</a:t>
            </a:r>
            <a:endParaRPr lang="en-US" altLang="zh-CN" sz="2000" dirty="0">
              <a:cs typeface="+mn-ea"/>
              <a:sym typeface="+mn-lt"/>
            </a:endParaRPr>
          </a:p>
          <a:p>
            <a:pPr marL="457200" indent="-457200">
              <a:buFont typeface="+mj-lt"/>
              <a:buAutoNum type="arabicPeriod"/>
            </a:pPr>
            <a:r>
              <a:rPr lang="zh-CN" altLang="en-US" sz="2000" dirty="0">
                <a:cs typeface="+mn-ea"/>
                <a:sym typeface="+mn-lt"/>
              </a:rPr>
              <a:t>需要存储数据</a:t>
            </a:r>
            <a:endParaRPr lang="en-US" altLang="zh-CN" sz="2000" dirty="0">
              <a:cs typeface="+mn-ea"/>
              <a:sym typeface="+mn-lt"/>
            </a:endParaRPr>
          </a:p>
          <a:p>
            <a:pPr marL="457200" indent="-457200">
              <a:buFont typeface="+mj-lt"/>
              <a:buAutoNum type="arabicPeriod"/>
            </a:pPr>
            <a:r>
              <a:rPr lang="zh-CN" altLang="en-US" sz="2000" dirty="0">
                <a:cs typeface="+mn-ea"/>
                <a:sym typeface="+mn-lt"/>
              </a:rPr>
              <a:t>需要多方共同输入数据</a:t>
            </a:r>
            <a:endParaRPr lang="en-US" altLang="zh-CN" sz="2000" dirty="0">
              <a:cs typeface="+mn-ea"/>
              <a:sym typeface="+mn-lt"/>
            </a:endParaRPr>
          </a:p>
          <a:p>
            <a:pPr marL="457200" indent="-457200">
              <a:buFont typeface="+mj-lt"/>
              <a:buAutoNum type="arabicPeriod"/>
            </a:pPr>
            <a:r>
              <a:rPr lang="zh-CN" altLang="en-US" sz="2000" dirty="0">
                <a:cs typeface="+mn-ea"/>
                <a:sym typeface="+mn-lt"/>
              </a:rPr>
              <a:t>互相之间对数据不信任</a:t>
            </a:r>
            <a:endParaRPr lang="en-US" altLang="zh-CN" sz="2000" dirty="0">
              <a:cs typeface="+mn-ea"/>
              <a:sym typeface="+mn-lt"/>
            </a:endParaRPr>
          </a:p>
          <a:p>
            <a:pPr marL="457200" indent="-457200">
              <a:buFont typeface="+mj-lt"/>
              <a:buAutoNum type="arabicPeriod"/>
            </a:pPr>
            <a:r>
              <a:rPr lang="zh-CN" altLang="en-US" sz="2000" dirty="0">
                <a:cs typeface="+mn-ea"/>
                <a:sym typeface="+mn-lt"/>
              </a:rPr>
              <a:t>商品流转可使用智能合约</a:t>
            </a:r>
            <a:endParaRPr lang="en-US" altLang="zh-CN" sz="2000" dirty="0">
              <a:cs typeface="+mn-ea"/>
              <a:sym typeface="+mn-lt"/>
            </a:endParaRPr>
          </a:p>
        </p:txBody>
      </p:sp>
      <p:pic>
        <p:nvPicPr>
          <p:cNvPr id="8" name="图片 7"/>
          <p:cNvPicPr>
            <a:picLocks noChangeAspect="1"/>
          </p:cNvPicPr>
          <p:nvPr/>
        </p:nvPicPr>
        <p:blipFill>
          <a:blip r:embed="rId4" cstate="print"/>
          <a:stretch>
            <a:fillRect/>
          </a:stretch>
        </p:blipFill>
        <p:spPr>
          <a:xfrm>
            <a:off x="3784933" y="2583832"/>
            <a:ext cx="7849712" cy="4165311"/>
          </a:xfrm>
          <a:prstGeom prst="rect">
            <a:avLst/>
          </a:prstGeom>
        </p:spPr>
      </p:pic>
    </p:spTree>
    <p:extLst>
      <p:ext uri="{BB962C8B-B14F-4D97-AF65-F5344CB8AC3E}">
        <p14:creationId xmlns:p14="http://schemas.microsoft.com/office/powerpoint/2010/main" val="8102346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形 6" descr="女学生">
            <a:extLst>
              <a:ext uri="{FF2B5EF4-FFF2-40B4-BE49-F238E27FC236}">
                <a16:creationId xmlns:a16="http://schemas.microsoft.com/office/drawing/2014/main" xmlns="" id="{22E57231-6D93-9E4F-81C5-93A67C62FF71}"/>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8846595" y="3710251"/>
            <a:ext cx="2381303" cy="2381303"/>
          </a:xfrm>
          <a:prstGeom prst="rect">
            <a:avLst/>
          </a:prstGeom>
        </p:spPr>
      </p:pic>
      <p:sp>
        <p:nvSpPr>
          <p:cNvPr id="8" name="线形标注 2 7">
            <a:extLst>
              <a:ext uri="{FF2B5EF4-FFF2-40B4-BE49-F238E27FC236}">
                <a16:creationId xmlns:a16="http://schemas.microsoft.com/office/drawing/2014/main" xmlns="" id="{53357760-6DA5-774B-97C3-2984C57B4019}"/>
              </a:ext>
            </a:extLst>
          </p:cNvPr>
          <p:cNvSpPr/>
          <p:nvPr/>
        </p:nvSpPr>
        <p:spPr>
          <a:xfrm>
            <a:off x="3006154" y="1162050"/>
            <a:ext cx="4613846" cy="2305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2000" dirty="0" smtClean="0"/>
              <a:t>最近区块链很火，隔壁老张买比特币都财富自由了，隔壁老王农场用区块链养鸡，卖</a:t>
            </a:r>
            <a:r>
              <a:rPr lang="en-US" altLang="zh-CN" sz="2000" dirty="0" smtClean="0"/>
              <a:t>238</a:t>
            </a:r>
            <a:r>
              <a:rPr lang="zh-CN" altLang="zh-CN" sz="2000" dirty="0" smtClean="0"/>
              <a:t>一只，还供不应求。</a:t>
            </a:r>
          </a:p>
          <a:p>
            <a:r>
              <a:rPr lang="zh-CN" altLang="zh-CN" sz="2000" dirty="0" smtClean="0"/>
              <a:t>我是不是也该投点钱到区块链，躺着赚钱，让家产翻倍呢？</a:t>
            </a:r>
            <a:endParaRPr lang="zh-CN" altLang="zh-CN" sz="2000" dirty="0"/>
          </a:p>
        </p:txBody>
      </p:sp>
      <p:grpSp>
        <p:nvGrpSpPr>
          <p:cNvPr id="2" name="组合 1">
            <a:extLst>
              <a:ext uri="{FF2B5EF4-FFF2-40B4-BE49-F238E27FC236}">
                <a16:creationId xmlns:a16="http://schemas.microsoft.com/office/drawing/2014/main" xmlns="" id="{F12244A7-590C-4978-B278-B2FAE05A0034}"/>
              </a:ext>
            </a:extLst>
          </p:cNvPr>
          <p:cNvGrpSpPr/>
          <p:nvPr/>
        </p:nvGrpSpPr>
        <p:grpSpPr>
          <a:xfrm>
            <a:off x="351559" y="609093"/>
            <a:ext cx="2492991" cy="3096906"/>
            <a:chOff x="136763" y="436559"/>
            <a:chExt cx="2492991" cy="3096906"/>
          </a:xfrm>
        </p:grpSpPr>
        <p:pic>
          <p:nvPicPr>
            <p:cNvPr id="4" name="图形 3" descr="女性形象">
              <a:extLst>
                <a:ext uri="{FF2B5EF4-FFF2-40B4-BE49-F238E27FC236}">
                  <a16:creationId xmlns:a16="http://schemas.microsoft.com/office/drawing/2014/main" xmlns="" id="{4592F192-E4E5-3F48-9584-78C0EE13EBC5}"/>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252179" y="436559"/>
              <a:ext cx="2226040" cy="2226040"/>
            </a:xfrm>
            <a:prstGeom prst="rect">
              <a:avLst/>
            </a:prstGeom>
          </p:spPr>
        </p:pic>
        <p:sp>
          <p:nvSpPr>
            <p:cNvPr id="9" name="矩形 8">
              <a:extLst>
                <a:ext uri="{FF2B5EF4-FFF2-40B4-BE49-F238E27FC236}">
                  <a16:creationId xmlns:a16="http://schemas.microsoft.com/office/drawing/2014/main" xmlns="" id="{EAC89A32-3FA3-194F-9070-253906390B00}"/>
                </a:ext>
              </a:extLst>
            </p:cNvPr>
            <p:cNvSpPr/>
            <p:nvPr/>
          </p:nvSpPr>
          <p:spPr>
            <a:xfrm>
              <a:off x="136763" y="2610135"/>
              <a:ext cx="2492991" cy="923330"/>
            </a:xfrm>
            <a:prstGeom prst="rect">
              <a:avLst/>
            </a:prstGeom>
          </p:spPr>
          <p:txBody>
            <a:bodyPr wrap="none">
              <a:spAutoFit/>
            </a:bodyPr>
            <a:lstStyle/>
            <a:p>
              <a:pPr algn="ctr"/>
              <a:r>
                <a:rPr lang="zh-CN" altLang="en-US" dirty="0" smtClean="0">
                  <a:cs typeface="+mn-ea"/>
                  <a:sym typeface="+mn-lt"/>
                </a:rPr>
                <a:t>追逐投资热点</a:t>
              </a:r>
              <a:endParaRPr lang="en-US" altLang="zh-CN" dirty="0" smtClean="0">
                <a:cs typeface="+mn-ea"/>
                <a:sym typeface="+mn-lt"/>
              </a:endParaRPr>
            </a:p>
            <a:p>
              <a:pPr algn="ctr"/>
              <a:r>
                <a:rPr lang="zh-CN" altLang="en-US" dirty="0" smtClean="0">
                  <a:cs typeface="+mn-ea"/>
                  <a:sym typeface="+mn-lt"/>
                </a:rPr>
                <a:t>信息来源为“听人说”</a:t>
              </a:r>
              <a:endParaRPr lang="en-US" altLang="zh-CN" dirty="0" smtClean="0">
                <a:cs typeface="+mn-ea"/>
                <a:sym typeface="+mn-lt"/>
              </a:endParaRPr>
            </a:p>
            <a:p>
              <a:pPr algn="ctr"/>
              <a:r>
                <a:rPr lang="zh-CN" altLang="en-US" dirty="0" smtClean="0">
                  <a:cs typeface="+mn-ea"/>
                  <a:sym typeface="+mn-lt"/>
                </a:rPr>
                <a:t>的母亲大人</a:t>
              </a:r>
              <a:endParaRPr lang="zh-CN" altLang="en-US" dirty="0"/>
            </a:p>
          </p:txBody>
        </p:sp>
      </p:grpSp>
      <p:sp>
        <p:nvSpPr>
          <p:cNvPr id="10" name="矩形 9">
            <a:extLst>
              <a:ext uri="{FF2B5EF4-FFF2-40B4-BE49-F238E27FC236}">
                <a16:creationId xmlns:a16="http://schemas.microsoft.com/office/drawing/2014/main" xmlns="" id="{43599F26-B995-1B42-8E56-EBCC8B6576D6}"/>
              </a:ext>
            </a:extLst>
          </p:cNvPr>
          <p:cNvSpPr/>
          <p:nvPr/>
        </p:nvSpPr>
        <p:spPr>
          <a:xfrm>
            <a:off x="9080966" y="5906888"/>
            <a:ext cx="2262158" cy="369332"/>
          </a:xfrm>
          <a:prstGeom prst="rect">
            <a:avLst/>
          </a:prstGeom>
        </p:spPr>
        <p:txBody>
          <a:bodyPr wrap="none">
            <a:spAutoFit/>
          </a:bodyPr>
          <a:lstStyle/>
          <a:p>
            <a:r>
              <a:rPr lang="zh-CN" altLang="en-US" dirty="0" smtClean="0">
                <a:cs typeface="+mn-ea"/>
                <a:sym typeface="+mn-lt"/>
              </a:rPr>
              <a:t>擅长信息分析的</a:t>
            </a:r>
            <a:r>
              <a:rPr lang="zh-CN" altLang="en-US" dirty="0">
                <a:cs typeface="+mn-ea"/>
                <a:sym typeface="+mn-lt"/>
              </a:rPr>
              <a:t>女儿</a:t>
            </a:r>
            <a:endParaRPr lang="zh-CN" altLang="en-US" dirty="0"/>
          </a:p>
        </p:txBody>
      </p:sp>
      <p:sp>
        <p:nvSpPr>
          <p:cNvPr id="13" name="线形标注 1 12">
            <a:extLst>
              <a:ext uri="{FF2B5EF4-FFF2-40B4-BE49-F238E27FC236}">
                <a16:creationId xmlns:a16="http://schemas.microsoft.com/office/drawing/2014/main" xmlns="" id="{A12DB925-7D6C-F14E-9FCE-CB423B3C9BE3}"/>
              </a:ext>
            </a:extLst>
          </p:cNvPr>
          <p:cNvSpPr/>
          <p:nvPr/>
        </p:nvSpPr>
        <p:spPr>
          <a:xfrm>
            <a:off x="4166594" y="4362450"/>
            <a:ext cx="4680000" cy="1673438"/>
          </a:xfrm>
          <a:prstGeom prst="rect">
            <a:avLst/>
          </a:prstGeom>
          <a:solidFill>
            <a:schemeClr val="accent2"/>
          </a:solidFill>
          <a:ln>
            <a:solidFill>
              <a:srgbClr val="1B9E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r>
              <a:rPr lang="zh-CN" altLang="en-US" sz="2000" dirty="0" smtClean="0">
                <a:cs typeface="+mn-ea"/>
                <a:sym typeface="+mn-lt"/>
              </a:rPr>
              <a:t>妈，投资不能头脑热，需要仔细分析，找到价值投资点。</a:t>
            </a:r>
            <a:endParaRPr lang="en-US" altLang="zh-CN" sz="2000" dirty="0" smtClean="0">
              <a:cs typeface="+mn-ea"/>
              <a:sym typeface="+mn-lt"/>
            </a:endParaRPr>
          </a:p>
          <a:p>
            <a:pPr marL="0" lvl="1"/>
            <a:r>
              <a:rPr lang="zh-CN" altLang="en-US" sz="2000" dirty="0" smtClean="0">
                <a:cs typeface="+mn-ea"/>
                <a:sym typeface="+mn-lt"/>
              </a:rPr>
              <a:t>投资</a:t>
            </a:r>
            <a:r>
              <a:rPr lang="zh-CN" altLang="en-US" sz="2000" dirty="0">
                <a:cs typeface="+mn-ea"/>
                <a:sym typeface="+mn-lt"/>
              </a:rPr>
              <a:t>区块链产业需要谨慎，</a:t>
            </a:r>
            <a:r>
              <a:rPr lang="zh-CN" altLang="en-US" sz="2000" dirty="0" smtClean="0">
                <a:cs typeface="+mn-ea"/>
                <a:sym typeface="+mn-lt"/>
              </a:rPr>
              <a:t>且听</a:t>
            </a:r>
            <a:r>
              <a:rPr lang="zh-CN" altLang="en-US" sz="2000" dirty="0">
                <a:cs typeface="+mn-ea"/>
                <a:sym typeface="+mn-lt"/>
              </a:rPr>
              <a:t>女儿帮您分析分析</a:t>
            </a:r>
          </a:p>
        </p:txBody>
      </p:sp>
    </p:spTree>
    <p:extLst>
      <p:ext uri="{BB962C8B-B14F-4D97-AF65-F5344CB8AC3E}">
        <p14:creationId xmlns:p14="http://schemas.microsoft.com/office/powerpoint/2010/main" val="2586094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cs typeface="+mn-ea"/>
                <a:sym typeface="+mn-lt"/>
              </a:rPr>
              <a:t>区</a:t>
            </a:r>
            <a:r>
              <a:rPr lang="zh-CN" altLang="en-US" dirty="0" smtClean="0">
                <a:cs typeface="+mn-ea"/>
                <a:sym typeface="+mn-lt"/>
              </a:rPr>
              <a:t>块链行业应用的“元反空</a:t>
            </a:r>
            <a:r>
              <a:rPr lang="zh-CN" altLang="en-US" dirty="0">
                <a:cs typeface="+mn-ea"/>
                <a:sym typeface="+mn-lt"/>
              </a:rPr>
              <a:t>”</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20</a:t>
            </a:fld>
            <a:endParaRPr lang="zh-CN" altLang="en-US" dirty="0"/>
          </a:p>
        </p:txBody>
      </p:sp>
      <p:sp>
        <p:nvSpPr>
          <p:cNvPr id="6" name="îşlîdê">
            <a:extLst>
              <a:ext uri="{FF2B5EF4-FFF2-40B4-BE49-F238E27FC236}">
                <a16:creationId xmlns:a14="http://schemas.microsoft.com/office/drawing/2010/main" xmlns:p14="http://schemas.microsoft.com/office/powerpoint/2010/main" xmlns:a16="http://schemas.microsoft.com/office/drawing/2014/main" xmlns:lc="http://schemas.openxmlformats.org/drawingml/2006/lockedCanvas" xmlns="" id="{7DE03617-3133-4BFC-A9BA-ABF662660316}"/>
              </a:ext>
            </a:extLst>
          </p:cNvPr>
          <p:cNvSpPr/>
          <p:nvPr/>
        </p:nvSpPr>
        <p:spPr>
          <a:xfrm>
            <a:off x="0" y="2916949"/>
            <a:ext cx="12192000" cy="544556"/>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p>
        </p:txBody>
      </p:sp>
      <p:grpSp>
        <p:nvGrpSpPr>
          <p:cNvPr id="7" name="ïṡļîďe"/>
          <p:cNvGrpSpPr/>
          <p:nvPr/>
        </p:nvGrpSpPr>
        <p:grpSpPr>
          <a:xfrm>
            <a:off x="975633" y="1683272"/>
            <a:ext cx="2892528" cy="3939056"/>
            <a:chOff x="656430" y="1325020"/>
            <a:chExt cx="2892528" cy="3939056"/>
          </a:xfrm>
        </p:grpSpPr>
        <p:sp>
          <p:nvSpPr>
            <p:cNvPr id="22" name="išľîḍé">
              <a:extLst>
                <a:ext uri="{FF2B5EF4-FFF2-40B4-BE49-F238E27FC236}">
                  <a16:creationId xmlns:a14="http://schemas.microsoft.com/office/drawing/2010/main" xmlns:p14="http://schemas.microsoft.com/office/powerpoint/2010/main" xmlns:a16="http://schemas.microsoft.com/office/drawing/2014/main" xmlns:lc="http://schemas.openxmlformats.org/drawingml/2006/lockedCanvas" xmlns="" id="{11DACBA8-30CE-499A-A7A5-BB94DC3CD249}"/>
                </a:ext>
              </a:extLst>
            </p:cNvPr>
            <p:cNvSpPr/>
            <p:nvPr/>
          </p:nvSpPr>
          <p:spPr>
            <a:xfrm>
              <a:off x="660400" y="2041525"/>
              <a:ext cx="2888558" cy="31813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p>
          </p:txBody>
        </p:sp>
        <p:grpSp>
          <p:nvGrpSpPr>
            <p:cNvPr id="23" name="ïŝ1idè"/>
            <p:cNvGrpSpPr/>
            <p:nvPr/>
          </p:nvGrpSpPr>
          <p:grpSpPr>
            <a:xfrm>
              <a:off x="656430" y="2558697"/>
              <a:ext cx="2888558" cy="2705379"/>
              <a:chOff x="656957" y="2268543"/>
              <a:chExt cx="2505075" cy="2705379"/>
            </a:xfrm>
          </p:grpSpPr>
          <p:sp>
            <p:nvSpPr>
              <p:cNvPr id="25" name="ïsļíḋê">
                <a:extLst>
                  <a:ext uri="{FF2B5EF4-FFF2-40B4-BE49-F238E27FC236}">
                    <a16:creationId xmlns:a14="http://schemas.microsoft.com/office/drawing/2010/main" xmlns:p14="http://schemas.microsoft.com/office/powerpoint/2010/main" xmlns:a16="http://schemas.microsoft.com/office/drawing/2014/main" xmlns:lc="http://schemas.openxmlformats.org/drawingml/2006/lockedCanvas" xmlns="" id="{3933CFBE-9888-4020-8176-6AB8B781C44D}"/>
                  </a:ext>
                </a:extLst>
              </p:cNvPr>
              <p:cNvSpPr txBox="1"/>
              <p:nvPr/>
            </p:nvSpPr>
            <p:spPr bwMode="auto">
              <a:xfrm>
                <a:off x="663843" y="2268543"/>
                <a:ext cx="2498189" cy="67050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zh-CN" altLang="en-US" b="1" dirty="0"/>
                  <a:t>区块链解决了溯源行业的哪些问题？</a:t>
                </a:r>
              </a:p>
            </p:txBody>
          </p:sp>
          <p:sp>
            <p:nvSpPr>
              <p:cNvPr id="26" name="íṣľíḋe">
                <a:extLst>
                  <a:ext uri="{FF2B5EF4-FFF2-40B4-BE49-F238E27FC236}">
                    <a16:creationId xmlns:a14="http://schemas.microsoft.com/office/drawing/2010/main" xmlns:p14="http://schemas.microsoft.com/office/powerpoint/2010/main" xmlns:a16="http://schemas.microsoft.com/office/drawing/2014/main" xmlns:lc="http://schemas.openxmlformats.org/drawingml/2006/lockedCanvas" xmlns="" id="{97F5B129-193C-41B2-ACD1-BAE056CE49B3}"/>
                  </a:ext>
                </a:extLst>
              </p:cNvPr>
              <p:cNvSpPr/>
              <p:nvPr/>
            </p:nvSpPr>
            <p:spPr bwMode="auto">
              <a:xfrm>
                <a:off x="656957" y="2980250"/>
                <a:ext cx="2505075" cy="1993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pPr>
                <a:r>
                  <a:rPr lang="zh-CN" altLang="en-US" sz="1600" dirty="0"/>
                  <a:t>分布式存储实现了信息不可</a:t>
                </a:r>
                <a:r>
                  <a:rPr lang="zh-CN" altLang="en-US" sz="1600" dirty="0" smtClean="0"/>
                  <a:t>更改</a:t>
                </a:r>
                <a:endParaRPr lang="en-US" altLang="zh-CN" sz="1600" dirty="0" smtClean="0"/>
              </a:p>
              <a:p>
                <a:pPr>
                  <a:lnSpc>
                    <a:spcPct val="150000"/>
                  </a:lnSpc>
                </a:pPr>
                <a:r>
                  <a:rPr lang="zh-CN" altLang="en-US" sz="1600" dirty="0" smtClean="0"/>
                  <a:t>确保隐私安全</a:t>
                </a:r>
                <a:endParaRPr lang="en-US" altLang="zh-CN" sz="1600" dirty="0"/>
              </a:p>
            </p:txBody>
          </p:sp>
          <p:sp>
            <p:nvSpPr>
              <p:cNvPr id="27" name="ïšlîḓe">
                <a:extLst>
                  <a:ext uri="{FF2B5EF4-FFF2-40B4-BE49-F238E27FC236}">
                    <a16:creationId xmlns:a14="http://schemas.microsoft.com/office/drawing/2010/main" xmlns:p14="http://schemas.microsoft.com/office/powerpoint/2010/main" xmlns:a16="http://schemas.microsoft.com/office/drawing/2014/main" xmlns:lc="http://schemas.openxmlformats.org/drawingml/2006/lockedCanvas" xmlns="" id="{97F5B129-193C-41B2-ACD1-BAE056CE49B3}"/>
                  </a:ext>
                </a:extLst>
              </p:cNvPr>
              <p:cNvSpPr/>
              <p:nvPr/>
            </p:nvSpPr>
            <p:spPr bwMode="auto">
              <a:xfrm>
                <a:off x="663843" y="3898347"/>
                <a:ext cx="2498189" cy="918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pPr>
                <a:endParaRPr lang="en-US" altLang="zh-CN" sz="1600" dirty="0"/>
              </a:p>
            </p:txBody>
          </p:sp>
        </p:grpSp>
        <p:sp>
          <p:nvSpPr>
            <p:cNvPr id="24" name="ïšḻíḍè">
              <a:extLst>
                <a:ext uri="{FF2B5EF4-FFF2-40B4-BE49-F238E27FC236}">
                  <a16:creationId xmlns:a14="http://schemas.microsoft.com/office/drawing/2010/main" xmlns:p14="http://schemas.microsoft.com/office/powerpoint/2010/main" xmlns:a16="http://schemas.microsoft.com/office/drawing/2014/main" xmlns:lc="http://schemas.openxmlformats.org/drawingml/2006/lockedCanvas" xmlns="" id="{A5A6FDCC-9D87-4AFE-A57B-8977F1197217}"/>
                </a:ext>
              </a:extLst>
            </p:cNvPr>
            <p:cNvSpPr/>
            <p:nvPr/>
          </p:nvSpPr>
          <p:spPr>
            <a:xfrm>
              <a:off x="1508441" y="1325020"/>
              <a:ext cx="1192476" cy="1192476"/>
            </a:xfrm>
            <a:prstGeom prst="ellipse">
              <a:avLst/>
            </a:prstGeom>
            <a:solidFill>
              <a:srgbClr val="1B9ED2"/>
            </a:solidFill>
            <a:ln w="381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77"/>
              <a:endParaRPr lang="zh-CN" altLang="en-US"/>
            </a:p>
          </p:txBody>
        </p:sp>
      </p:grpSp>
      <p:grpSp>
        <p:nvGrpSpPr>
          <p:cNvPr id="8" name="iṣḷïḍé"/>
          <p:cNvGrpSpPr/>
          <p:nvPr/>
        </p:nvGrpSpPr>
        <p:grpSpPr>
          <a:xfrm>
            <a:off x="4645371" y="1683272"/>
            <a:ext cx="2888558" cy="3897855"/>
            <a:chOff x="660400" y="1325020"/>
            <a:chExt cx="2888558" cy="3897855"/>
          </a:xfrm>
        </p:grpSpPr>
        <p:sp>
          <p:nvSpPr>
            <p:cNvPr id="16" name="iśḻiḓe">
              <a:extLst>
                <a:ext uri="{FF2B5EF4-FFF2-40B4-BE49-F238E27FC236}">
                  <a16:creationId xmlns:a14="http://schemas.microsoft.com/office/drawing/2010/main" xmlns:p14="http://schemas.microsoft.com/office/powerpoint/2010/main" xmlns:a16="http://schemas.microsoft.com/office/drawing/2014/main" xmlns:lc="http://schemas.openxmlformats.org/drawingml/2006/lockedCanvas" xmlns="" id="{11DACBA8-30CE-499A-A7A5-BB94DC3CD249}"/>
                </a:ext>
              </a:extLst>
            </p:cNvPr>
            <p:cNvSpPr/>
            <p:nvPr/>
          </p:nvSpPr>
          <p:spPr>
            <a:xfrm>
              <a:off x="660400" y="2041525"/>
              <a:ext cx="2888558" cy="3181350"/>
            </a:xfrm>
            <a:prstGeom prst="rect">
              <a:avLst/>
            </a:prstGeom>
            <a:solidFill>
              <a:schemeClr val="bg1"/>
            </a:solidFill>
            <a:ln>
              <a:solidFill>
                <a:srgbClr val="0C4DA2"/>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p>
          </p:txBody>
        </p:sp>
        <p:grpSp>
          <p:nvGrpSpPr>
            <p:cNvPr id="17" name="îşļîde"/>
            <p:cNvGrpSpPr/>
            <p:nvPr/>
          </p:nvGrpSpPr>
          <p:grpSpPr>
            <a:xfrm>
              <a:off x="664370" y="2558697"/>
              <a:ext cx="2880618" cy="2547901"/>
              <a:chOff x="663843" y="2268543"/>
              <a:chExt cx="2498189" cy="2547901"/>
            </a:xfrm>
          </p:grpSpPr>
          <p:sp>
            <p:nvSpPr>
              <p:cNvPr id="19" name="îṡlîḍé">
                <a:extLst>
                  <a:ext uri="{FF2B5EF4-FFF2-40B4-BE49-F238E27FC236}">
                    <a16:creationId xmlns:a14="http://schemas.microsoft.com/office/drawing/2010/main" xmlns:p14="http://schemas.microsoft.com/office/powerpoint/2010/main" xmlns:a16="http://schemas.microsoft.com/office/drawing/2014/main" xmlns:lc="http://schemas.openxmlformats.org/drawingml/2006/lockedCanvas" xmlns="" id="{3933CFBE-9888-4020-8176-6AB8B781C44D}"/>
                  </a:ext>
                </a:extLst>
              </p:cNvPr>
              <p:cNvSpPr txBox="1"/>
              <p:nvPr/>
            </p:nvSpPr>
            <p:spPr bwMode="auto">
              <a:xfrm>
                <a:off x="663843" y="2268543"/>
                <a:ext cx="2498189" cy="52012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zh-CN" altLang="en-US" b="1" dirty="0"/>
                  <a:t>解决不了哪些问题？</a:t>
                </a:r>
              </a:p>
            </p:txBody>
          </p:sp>
          <p:sp>
            <p:nvSpPr>
              <p:cNvPr id="20" name="ïśḻiďê">
                <a:extLst>
                  <a:ext uri="{FF2B5EF4-FFF2-40B4-BE49-F238E27FC236}">
                    <a16:creationId xmlns:a14="http://schemas.microsoft.com/office/drawing/2010/main" xmlns:p14="http://schemas.microsoft.com/office/powerpoint/2010/main" xmlns:a16="http://schemas.microsoft.com/office/drawing/2014/main" xmlns:lc="http://schemas.openxmlformats.org/drawingml/2006/lockedCanvas" xmlns="" id="{97F5B129-193C-41B2-ACD1-BAE056CE49B3}"/>
                  </a:ext>
                </a:extLst>
              </p:cNvPr>
              <p:cNvSpPr/>
              <p:nvPr/>
            </p:nvSpPr>
            <p:spPr bwMode="auto">
              <a:xfrm>
                <a:off x="663843" y="2980250"/>
                <a:ext cx="2498189" cy="918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pPr>
                <a:r>
                  <a:rPr lang="zh-CN" altLang="en-US" sz="1600" dirty="0" smtClean="0"/>
                  <a:t>无法确保实体物品和链上信息的接口的真实性</a:t>
                </a:r>
                <a:endParaRPr lang="en-US" altLang="zh-CN" sz="1600" dirty="0"/>
              </a:p>
            </p:txBody>
          </p:sp>
          <p:sp>
            <p:nvSpPr>
              <p:cNvPr id="21" name="iṩḷiďe">
                <a:extLst>
                  <a:ext uri="{FF2B5EF4-FFF2-40B4-BE49-F238E27FC236}">
                    <a16:creationId xmlns:a14="http://schemas.microsoft.com/office/drawing/2010/main" xmlns:p14="http://schemas.microsoft.com/office/powerpoint/2010/main" xmlns:a16="http://schemas.microsoft.com/office/drawing/2014/main" xmlns:lc="http://schemas.openxmlformats.org/drawingml/2006/lockedCanvas" xmlns="" id="{97F5B129-193C-41B2-ACD1-BAE056CE49B3}"/>
                  </a:ext>
                </a:extLst>
              </p:cNvPr>
              <p:cNvSpPr/>
              <p:nvPr/>
            </p:nvSpPr>
            <p:spPr bwMode="auto">
              <a:xfrm>
                <a:off x="663843" y="3898347"/>
                <a:ext cx="2498189" cy="918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pPr>
                <a:endParaRPr lang="en-US" altLang="zh-CN" sz="1600" dirty="0"/>
              </a:p>
            </p:txBody>
          </p:sp>
        </p:grpSp>
        <p:sp>
          <p:nvSpPr>
            <p:cNvPr id="18" name="îś1iḓé">
              <a:extLst>
                <a:ext uri="{FF2B5EF4-FFF2-40B4-BE49-F238E27FC236}">
                  <a16:creationId xmlns:a14="http://schemas.microsoft.com/office/drawing/2010/main" xmlns:p14="http://schemas.microsoft.com/office/powerpoint/2010/main" xmlns:a16="http://schemas.microsoft.com/office/drawing/2014/main" xmlns:lc="http://schemas.openxmlformats.org/drawingml/2006/lockedCanvas" xmlns="" id="{A5A6FDCC-9D87-4AFE-A57B-8977F1197217}"/>
                </a:ext>
              </a:extLst>
            </p:cNvPr>
            <p:cNvSpPr/>
            <p:nvPr/>
          </p:nvSpPr>
          <p:spPr>
            <a:xfrm>
              <a:off x="1508441" y="1325020"/>
              <a:ext cx="1192476" cy="1192476"/>
            </a:xfrm>
            <a:prstGeom prst="ellipse">
              <a:avLst/>
            </a:prstGeom>
            <a:solidFill>
              <a:srgbClr val="1B9ED2"/>
            </a:solidFill>
            <a:ln w="381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77"/>
              <a:endParaRPr lang="zh-CN" altLang="en-US"/>
            </a:p>
          </p:txBody>
        </p:sp>
      </p:grpSp>
      <p:grpSp>
        <p:nvGrpSpPr>
          <p:cNvPr id="9" name="îṣḻïḑè"/>
          <p:cNvGrpSpPr/>
          <p:nvPr/>
        </p:nvGrpSpPr>
        <p:grpSpPr>
          <a:xfrm>
            <a:off x="8311139" y="1683272"/>
            <a:ext cx="2888558" cy="3897855"/>
            <a:chOff x="660400" y="1325020"/>
            <a:chExt cx="2888558" cy="3897855"/>
          </a:xfrm>
        </p:grpSpPr>
        <p:sp>
          <p:nvSpPr>
            <p:cNvPr id="10" name="îśḷiḋê">
              <a:extLst>
                <a:ext uri="{FF2B5EF4-FFF2-40B4-BE49-F238E27FC236}">
                  <a16:creationId xmlns:a14="http://schemas.microsoft.com/office/drawing/2010/main" xmlns:p14="http://schemas.microsoft.com/office/powerpoint/2010/main" xmlns:a16="http://schemas.microsoft.com/office/drawing/2014/main" xmlns:lc="http://schemas.openxmlformats.org/drawingml/2006/lockedCanvas" xmlns="" id="{11DACBA8-30CE-499A-A7A5-BB94DC3CD249}"/>
                </a:ext>
              </a:extLst>
            </p:cNvPr>
            <p:cNvSpPr/>
            <p:nvPr/>
          </p:nvSpPr>
          <p:spPr>
            <a:xfrm>
              <a:off x="660400" y="2041525"/>
              <a:ext cx="2888558" cy="3181350"/>
            </a:xfrm>
            <a:prstGeom prst="rect">
              <a:avLst/>
            </a:prstGeom>
            <a:solidFill>
              <a:schemeClr val="bg1"/>
            </a:solidFill>
            <a:ln>
              <a:solidFill>
                <a:srgbClr val="0C4DA2"/>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p>
          </p:txBody>
        </p:sp>
        <p:grpSp>
          <p:nvGrpSpPr>
            <p:cNvPr id="11" name="í$1íḍè"/>
            <p:cNvGrpSpPr/>
            <p:nvPr/>
          </p:nvGrpSpPr>
          <p:grpSpPr>
            <a:xfrm>
              <a:off x="664370" y="2558697"/>
              <a:ext cx="2880618" cy="1629804"/>
              <a:chOff x="663843" y="2268543"/>
              <a:chExt cx="2498189" cy="1629804"/>
            </a:xfrm>
          </p:grpSpPr>
          <p:sp>
            <p:nvSpPr>
              <p:cNvPr id="13" name="ïṩḷíḓê">
                <a:extLst>
                  <a:ext uri="{FF2B5EF4-FFF2-40B4-BE49-F238E27FC236}">
                    <a16:creationId xmlns:a14="http://schemas.microsoft.com/office/drawing/2010/main" xmlns:p14="http://schemas.microsoft.com/office/powerpoint/2010/main" xmlns:a16="http://schemas.microsoft.com/office/drawing/2014/main" xmlns:lc="http://schemas.openxmlformats.org/drawingml/2006/lockedCanvas" xmlns="" id="{3933CFBE-9888-4020-8176-6AB8B781C44D}"/>
                  </a:ext>
                </a:extLst>
              </p:cNvPr>
              <p:cNvSpPr txBox="1"/>
              <p:nvPr/>
            </p:nvSpPr>
            <p:spPr bwMode="auto">
              <a:xfrm>
                <a:off x="663843" y="2268543"/>
                <a:ext cx="2498189" cy="52012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zh-CN" altLang="en-US" b="1" dirty="0"/>
                  <a:t>不用区</a:t>
                </a:r>
                <a:r>
                  <a:rPr lang="zh-CN" altLang="en-US" b="1" dirty="0" smtClean="0"/>
                  <a:t>块链会怎样？</a:t>
                </a:r>
                <a:endParaRPr lang="zh-CN" altLang="en-US" b="1" dirty="0"/>
              </a:p>
            </p:txBody>
          </p:sp>
          <p:sp>
            <p:nvSpPr>
              <p:cNvPr id="14" name="ïśľîḓé">
                <a:extLst>
                  <a:ext uri="{FF2B5EF4-FFF2-40B4-BE49-F238E27FC236}">
                    <a16:creationId xmlns:a14="http://schemas.microsoft.com/office/drawing/2010/main" xmlns:p14="http://schemas.microsoft.com/office/powerpoint/2010/main" xmlns:a16="http://schemas.microsoft.com/office/drawing/2014/main" xmlns:lc="http://schemas.openxmlformats.org/drawingml/2006/lockedCanvas" xmlns="" id="{97F5B129-193C-41B2-ACD1-BAE056CE49B3}"/>
                  </a:ext>
                </a:extLst>
              </p:cNvPr>
              <p:cNvSpPr/>
              <p:nvPr/>
            </p:nvSpPr>
            <p:spPr bwMode="auto">
              <a:xfrm>
                <a:off x="663843" y="2980250"/>
                <a:ext cx="2498189" cy="918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pPr>
                <a:r>
                  <a:rPr lang="zh-CN" altLang="en-US" sz="1600" dirty="0" smtClean="0"/>
                  <a:t>是否有其他替代解决方案</a:t>
                </a:r>
                <a:endParaRPr lang="en-US" altLang="zh-CN" sz="1600" dirty="0" smtClean="0"/>
              </a:p>
              <a:p>
                <a:pPr>
                  <a:lnSpc>
                    <a:spcPct val="150000"/>
                  </a:lnSpc>
                </a:pPr>
                <a:r>
                  <a:rPr lang="zh-CN" altLang="en-US" sz="1600" dirty="0" smtClean="0"/>
                  <a:t>使用中心数据库可以实现吗？</a:t>
                </a:r>
                <a:endParaRPr lang="en-US" altLang="zh-CN" sz="1600" dirty="0" smtClean="0"/>
              </a:p>
              <a:p>
                <a:pPr>
                  <a:lnSpc>
                    <a:spcPct val="150000"/>
                  </a:lnSpc>
                </a:pPr>
                <a:endParaRPr lang="en-US" altLang="zh-CN" sz="1600" dirty="0"/>
              </a:p>
            </p:txBody>
          </p:sp>
        </p:grpSp>
        <p:sp>
          <p:nvSpPr>
            <p:cNvPr id="12" name="îşľïḋè">
              <a:extLst>
                <a:ext uri="{FF2B5EF4-FFF2-40B4-BE49-F238E27FC236}">
                  <a16:creationId xmlns:a14="http://schemas.microsoft.com/office/drawing/2010/main" xmlns:p14="http://schemas.microsoft.com/office/powerpoint/2010/main" xmlns:a16="http://schemas.microsoft.com/office/drawing/2014/main" xmlns:lc="http://schemas.openxmlformats.org/drawingml/2006/lockedCanvas" xmlns="" id="{A5A6FDCC-9D87-4AFE-A57B-8977F1197217}"/>
                </a:ext>
              </a:extLst>
            </p:cNvPr>
            <p:cNvSpPr/>
            <p:nvPr/>
          </p:nvSpPr>
          <p:spPr>
            <a:xfrm>
              <a:off x="1508441" y="1325020"/>
              <a:ext cx="1192476" cy="1192476"/>
            </a:xfrm>
            <a:prstGeom prst="ellipse">
              <a:avLst/>
            </a:prstGeom>
            <a:solidFill>
              <a:srgbClr val="1B9ED2"/>
            </a:solidFill>
            <a:ln w="381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77"/>
              <a:endParaRPr lang="zh-CN" altLang="en-US"/>
            </a:p>
          </p:txBody>
        </p:sp>
      </p:grpSp>
      <p:sp>
        <p:nvSpPr>
          <p:cNvPr id="28" name="矩形 27"/>
          <p:cNvSpPr/>
          <p:nvPr/>
        </p:nvSpPr>
        <p:spPr>
          <a:xfrm>
            <a:off x="2082174" y="1888922"/>
            <a:ext cx="683416" cy="769441"/>
          </a:xfrm>
          <a:prstGeom prst="rect">
            <a:avLst/>
          </a:prstGeom>
        </p:spPr>
        <p:txBody>
          <a:bodyPr wrap="square">
            <a:spAutoFit/>
          </a:bodyPr>
          <a:lstStyle/>
          <a:p>
            <a:r>
              <a:rPr lang="zh-CN" altLang="en-US" sz="4400" dirty="0"/>
              <a:t>元</a:t>
            </a:r>
          </a:p>
        </p:txBody>
      </p:sp>
      <p:sp>
        <p:nvSpPr>
          <p:cNvPr id="29" name="矩形 28"/>
          <p:cNvSpPr/>
          <p:nvPr/>
        </p:nvSpPr>
        <p:spPr>
          <a:xfrm>
            <a:off x="5721538" y="1894107"/>
            <a:ext cx="748923" cy="769441"/>
          </a:xfrm>
          <a:prstGeom prst="rect">
            <a:avLst/>
          </a:prstGeom>
        </p:spPr>
        <p:txBody>
          <a:bodyPr wrap="none">
            <a:spAutoFit/>
          </a:bodyPr>
          <a:lstStyle/>
          <a:p>
            <a:r>
              <a:rPr lang="zh-CN" altLang="en-US" sz="4400" dirty="0"/>
              <a:t>反</a:t>
            </a:r>
          </a:p>
        </p:txBody>
      </p:sp>
      <p:sp>
        <p:nvSpPr>
          <p:cNvPr id="30" name="矩形 29"/>
          <p:cNvSpPr/>
          <p:nvPr/>
        </p:nvSpPr>
        <p:spPr>
          <a:xfrm>
            <a:off x="9380956" y="1888922"/>
            <a:ext cx="748923" cy="769441"/>
          </a:xfrm>
          <a:prstGeom prst="rect">
            <a:avLst/>
          </a:prstGeom>
        </p:spPr>
        <p:txBody>
          <a:bodyPr wrap="none">
            <a:spAutoFit/>
          </a:bodyPr>
          <a:lstStyle/>
          <a:p>
            <a:r>
              <a:rPr lang="zh-CN" altLang="en-US" sz="4400" dirty="0"/>
              <a:t>空</a:t>
            </a:r>
          </a:p>
        </p:txBody>
      </p:sp>
    </p:spTree>
    <p:extLst>
      <p:ext uri="{BB962C8B-B14F-4D97-AF65-F5344CB8AC3E}">
        <p14:creationId xmlns:p14="http://schemas.microsoft.com/office/powerpoint/2010/main" val="949788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D8B2978-64FD-415C-9DB4-583AA83CBC67}"/>
              </a:ext>
            </a:extLst>
          </p:cNvPr>
          <p:cNvSpPr>
            <a:spLocks noGrp="1"/>
          </p:cNvSpPr>
          <p:nvPr>
            <p:ph type="title"/>
          </p:nvPr>
        </p:nvSpPr>
        <p:spPr/>
        <p:txBody>
          <a:bodyPr/>
          <a:lstStyle/>
          <a:p>
            <a:r>
              <a:rPr lang="zh-CN" altLang="en-US" dirty="0">
                <a:latin typeface="+mn-lt"/>
                <a:ea typeface="+mn-ea"/>
                <a:cs typeface="+mn-ea"/>
                <a:sym typeface="+mn-lt"/>
              </a:rPr>
              <a:t>区块链行业应用公司评估</a:t>
            </a:r>
            <a:r>
              <a:rPr lang="zh-CN" altLang="en-US" dirty="0" smtClean="0">
                <a:latin typeface="+mn-lt"/>
                <a:ea typeface="+mn-ea"/>
                <a:cs typeface="+mn-ea"/>
                <a:sym typeface="+mn-lt"/>
              </a:rPr>
              <a:t>框架</a:t>
            </a:r>
            <a:endParaRPr lang="zh-CN" altLang="en-US" dirty="0">
              <a:latin typeface="+mn-lt"/>
              <a:ea typeface="+mn-ea"/>
              <a:cs typeface="+mn-ea"/>
              <a:sym typeface="+mn-lt"/>
            </a:endParaRPr>
          </a:p>
        </p:txBody>
      </p:sp>
      <p:graphicFrame>
        <p:nvGraphicFramePr>
          <p:cNvPr id="6" name="表格 5"/>
          <p:cNvGraphicFramePr>
            <a:graphicFrameLocks noGrp="1"/>
          </p:cNvGraphicFramePr>
          <p:nvPr>
            <p:extLst>
              <p:ext uri="{D42A27DB-BD31-4B8C-83A1-F6EECF244321}">
                <p14:modId xmlns:p14="http://schemas.microsoft.com/office/powerpoint/2010/main" val="796931349"/>
              </p:ext>
            </p:extLst>
          </p:nvPr>
        </p:nvGraphicFramePr>
        <p:xfrm>
          <a:off x="1454624" y="2310662"/>
          <a:ext cx="9281160" cy="2836525"/>
        </p:xfrm>
        <a:graphic>
          <a:graphicData uri="http://schemas.openxmlformats.org/drawingml/2006/table">
            <a:tbl>
              <a:tblPr/>
              <a:tblGrid>
                <a:gridCol w="3093720"/>
                <a:gridCol w="3093720"/>
                <a:gridCol w="3093720"/>
              </a:tblGrid>
              <a:tr h="488725">
                <a:tc>
                  <a:txBody>
                    <a:bodyPr/>
                    <a:lstStyle/>
                    <a:p>
                      <a:pPr algn="ctr" fontAlgn="ctr"/>
                      <a:r>
                        <a:rPr lang="zh-CN" altLang="en-US" sz="2000" b="1" i="0" u="none" strike="noStrike" dirty="0" smtClean="0">
                          <a:solidFill>
                            <a:srgbClr val="FFFFFF"/>
                          </a:solidFill>
                          <a:latin typeface="微软雅黑"/>
                        </a:rPr>
                        <a:t>商业属性</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76091"/>
                    </a:solidFill>
                  </a:tcPr>
                </a:tc>
                <a:tc>
                  <a:txBody>
                    <a:bodyPr/>
                    <a:lstStyle/>
                    <a:p>
                      <a:pPr algn="ctr" fontAlgn="ctr"/>
                      <a:r>
                        <a:rPr lang="zh-CN" altLang="en-US" sz="2000" b="1" i="0" u="none" strike="noStrike" dirty="0" smtClean="0">
                          <a:solidFill>
                            <a:srgbClr val="FFFFFF"/>
                          </a:solidFill>
                          <a:latin typeface="微软雅黑"/>
                        </a:rPr>
                        <a:t>业务属性</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76091"/>
                    </a:solidFill>
                  </a:tcPr>
                </a:tc>
                <a:tc>
                  <a:txBody>
                    <a:bodyPr/>
                    <a:lstStyle/>
                    <a:p>
                      <a:pPr algn="ctr" fontAlgn="ctr"/>
                      <a:r>
                        <a:rPr lang="zh-CN" altLang="en-US" sz="2000" b="1" i="0" u="none" strike="noStrike" dirty="0" smtClean="0">
                          <a:solidFill>
                            <a:srgbClr val="FFFFFF"/>
                          </a:solidFill>
                          <a:latin typeface="微软雅黑"/>
                        </a:rPr>
                        <a:t>战略控制点</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76091"/>
                    </a:solidFill>
                  </a:tcPr>
                </a:tc>
              </a:tr>
              <a:tr h="688658">
                <a:tc>
                  <a:txBody>
                    <a:bodyPr/>
                    <a:lstStyle/>
                    <a:p>
                      <a:pPr algn="ctr" fontAlgn="ctr"/>
                      <a:r>
                        <a:rPr lang="zh-CN" altLang="en-US" sz="1800" b="0" i="0" u="none" strike="noStrike" dirty="0">
                          <a:solidFill>
                            <a:srgbClr val="000000"/>
                          </a:solidFill>
                          <a:latin typeface="微软雅黑"/>
                        </a:rPr>
                        <a:t>核心业务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1EBFF"/>
                    </a:solidFill>
                  </a:tcPr>
                </a:tc>
                <a:tc>
                  <a:txBody>
                    <a:bodyPr/>
                    <a:lstStyle/>
                    <a:p>
                      <a:pPr algn="ctr" fontAlgn="ctr"/>
                      <a:r>
                        <a:rPr lang="zh-CN" altLang="en-US" sz="1800" b="0" i="0" u="none" strike="noStrike" dirty="0" smtClean="0">
                          <a:solidFill>
                            <a:srgbClr val="000000"/>
                          </a:solidFill>
                          <a:latin typeface="微软雅黑"/>
                        </a:rPr>
                        <a:t>存储数据</a:t>
                      </a:r>
                      <a:endParaRPr lang="zh-CN" altLang="en-US" sz="1800" b="0" i="0" u="none" strike="noStrike" dirty="0">
                        <a:solidFill>
                          <a:srgbClr val="000000"/>
                        </a:solidFill>
                        <a:latin typeface="微软雅黑"/>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1EBFF"/>
                    </a:solidFill>
                  </a:tcPr>
                </a:tc>
                <a:tc>
                  <a:txBody>
                    <a:bodyPr/>
                    <a:lstStyle/>
                    <a:p>
                      <a:pPr algn="ctr" fontAlgn="ctr"/>
                      <a:r>
                        <a:rPr lang="zh-CN" altLang="en-US" sz="1800" b="0" i="0" u="none" strike="noStrike" dirty="0" smtClean="0">
                          <a:solidFill>
                            <a:srgbClr val="000000"/>
                          </a:solidFill>
                          <a:latin typeface="微软雅黑"/>
                        </a:rPr>
                        <a:t>技术</a:t>
                      </a:r>
                      <a:r>
                        <a:rPr lang="zh-CN" altLang="en-US" sz="1800" b="0" i="0" u="none" strike="noStrike" dirty="0" smtClean="0">
                          <a:solidFill>
                            <a:srgbClr val="000000"/>
                          </a:solidFill>
                          <a:latin typeface="微软雅黑"/>
                        </a:rPr>
                        <a:t>壁垒</a:t>
                      </a:r>
                      <a:endParaRPr lang="zh-CN" altLang="en-US" sz="1800" b="0" i="0" u="none" strike="noStrike" dirty="0">
                        <a:solidFill>
                          <a:srgbClr val="000000"/>
                        </a:solidFill>
                        <a:latin typeface="微软雅黑"/>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1EBFF"/>
                    </a:solidFill>
                  </a:tcPr>
                </a:tc>
              </a:tr>
              <a:tr h="844161">
                <a:tc>
                  <a:txBody>
                    <a:bodyPr/>
                    <a:lstStyle/>
                    <a:p>
                      <a:pPr algn="ctr" fontAlgn="ctr"/>
                      <a:r>
                        <a:rPr lang="zh-CN" altLang="en-US" sz="1800" b="0" i="0" u="none" strike="noStrike" dirty="0" smtClean="0">
                          <a:solidFill>
                            <a:srgbClr val="000000"/>
                          </a:solidFill>
                          <a:latin typeface="微软雅黑"/>
                        </a:rPr>
                        <a:t>资金支持</a:t>
                      </a:r>
                      <a:endParaRPr lang="zh-CN" altLang="en-US" sz="1800" b="0" i="0" u="none" strike="noStrike" dirty="0">
                        <a:solidFill>
                          <a:srgbClr val="000000"/>
                        </a:solidFill>
                        <a:latin typeface="微软雅黑"/>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1EBFF"/>
                    </a:solidFill>
                  </a:tcPr>
                </a:tc>
                <a:tc>
                  <a:txBody>
                    <a:bodyPr/>
                    <a:lstStyle/>
                    <a:p>
                      <a:pPr algn="ctr" fontAlgn="ctr"/>
                      <a:r>
                        <a:rPr lang="zh-CN" altLang="en-US" sz="1800" b="0" i="0" u="none" strike="noStrike" dirty="0" smtClean="0">
                          <a:solidFill>
                            <a:srgbClr val="000000"/>
                          </a:solidFill>
                          <a:latin typeface="微软雅黑"/>
                        </a:rPr>
                        <a:t>需要协作</a:t>
                      </a:r>
                      <a:endParaRPr lang="zh-CN" altLang="en-US" sz="1800" b="0" i="0" u="none" strike="noStrike" dirty="0">
                        <a:solidFill>
                          <a:srgbClr val="000000"/>
                        </a:solidFill>
                        <a:latin typeface="微软雅黑"/>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1EBFF"/>
                    </a:solidFill>
                  </a:tcPr>
                </a:tc>
                <a:tc>
                  <a:txBody>
                    <a:bodyPr/>
                    <a:lstStyle/>
                    <a:p>
                      <a:pPr algn="ctr" fontAlgn="ctr"/>
                      <a:r>
                        <a:rPr lang="zh-CN" altLang="en-US" sz="1800" b="0" i="0" u="none" strike="noStrike" dirty="0" smtClean="0">
                          <a:solidFill>
                            <a:srgbClr val="000000"/>
                          </a:solidFill>
                          <a:latin typeface="微软雅黑"/>
                        </a:rPr>
                        <a:t>业务壁垒</a:t>
                      </a:r>
                      <a:endParaRPr lang="zh-CN" altLang="en-US" sz="1800" b="0" i="0" u="none" strike="noStrike" dirty="0">
                        <a:solidFill>
                          <a:srgbClr val="000000"/>
                        </a:solidFill>
                        <a:latin typeface="微软雅黑"/>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1EBFF"/>
                    </a:solidFill>
                  </a:tcPr>
                </a:tc>
              </a:tr>
              <a:tr h="814981">
                <a:tc>
                  <a:txBody>
                    <a:bodyPr/>
                    <a:lstStyle/>
                    <a:p>
                      <a:pPr marL="0" marR="0" lvl="0" indent="0" algn="ctr" defTabSz="914354" rtl="0" eaLnBrk="1" fontAlgn="ctr" latinLnBrk="0" hangingPunct="1">
                        <a:lnSpc>
                          <a:spcPct val="100000"/>
                        </a:lnSpc>
                        <a:spcBef>
                          <a:spcPts val="0"/>
                        </a:spcBef>
                        <a:spcAft>
                          <a:spcPts val="0"/>
                        </a:spcAft>
                        <a:buClrTx/>
                        <a:buSzTx/>
                        <a:buFontTx/>
                        <a:buNone/>
                        <a:tabLst/>
                        <a:defRPr/>
                      </a:pPr>
                      <a:r>
                        <a:rPr lang="zh-CN" altLang="en-US" sz="1800" b="0" i="0" u="none" strike="noStrike" dirty="0" smtClean="0">
                          <a:solidFill>
                            <a:srgbClr val="000000"/>
                          </a:solidFill>
                          <a:latin typeface="微软雅黑"/>
                        </a:rPr>
                        <a:t>核心团队 </a:t>
                      </a:r>
                      <a:endParaRPr lang="zh-CN" altLang="en-US" sz="1800" b="0" i="0" u="none" strike="noStrike" dirty="0">
                        <a:solidFill>
                          <a:srgbClr val="000000"/>
                        </a:solidFill>
                        <a:latin typeface="微软雅黑"/>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1EBFF"/>
                    </a:solidFill>
                  </a:tcPr>
                </a:tc>
                <a:tc>
                  <a:txBody>
                    <a:bodyPr/>
                    <a:lstStyle/>
                    <a:p>
                      <a:pPr algn="ctr" fontAlgn="ctr"/>
                      <a:r>
                        <a:rPr lang="zh-CN" altLang="en-US" sz="1800" b="0" i="0" u="none" strike="noStrike" dirty="0" smtClean="0">
                          <a:solidFill>
                            <a:srgbClr val="000000"/>
                          </a:solidFill>
                          <a:latin typeface="微软雅黑"/>
                        </a:rPr>
                        <a:t>协作者不可信</a:t>
                      </a:r>
                      <a:endParaRPr lang="zh-CN" altLang="en-US" sz="1800" b="0" i="0" u="none" strike="noStrike" dirty="0">
                        <a:solidFill>
                          <a:srgbClr val="000000"/>
                        </a:solidFill>
                        <a:latin typeface="微软雅黑"/>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1EBFF"/>
                    </a:solidFill>
                  </a:tcPr>
                </a:tc>
                <a:tc>
                  <a:txBody>
                    <a:bodyPr/>
                    <a:lstStyle/>
                    <a:p>
                      <a:pPr algn="ctr" fontAlgn="ctr"/>
                      <a:r>
                        <a:rPr lang="zh-CN" altLang="en-US" sz="1800" b="0" i="0" u="none" strike="noStrike" dirty="0">
                          <a:solidFill>
                            <a:srgbClr val="000000"/>
                          </a:solidFill>
                          <a:latin typeface="微软雅黑"/>
                        </a:rPr>
                        <a:t>产品提前期</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1EBFF"/>
                    </a:solidFill>
                  </a:tcPr>
                </a:tc>
              </a:tr>
            </a:tbl>
          </a:graphicData>
        </a:graphic>
      </p:graphicFrame>
    </p:spTree>
    <p:extLst>
      <p:ext uri="{BB962C8B-B14F-4D97-AF65-F5344CB8AC3E}">
        <p14:creationId xmlns:p14="http://schemas.microsoft.com/office/powerpoint/2010/main" val="36734404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5DD3DB80-B894-403A-B48E-6FDC1A72010E}" type="slidenum">
              <a:rPr lang="zh-CN" altLang="en-US" smtClean="0"/>
              <a:pPr/>
              <a:t>22</a:t>
            </a:fld>
            <a:endParaRPr lang="zh-CN" altLang="en-US"/>
          </a:p>
        </p:txBody>
      </p:sp>
      <p:sp>
        <p:nvSpPr>
          <p:cNvPr id="9" name="标题 1">
            <a:extLst>
              <a:ext uri="{FF2B5EF4-FFF2-40B4-BE49-F238E27FC236}">
                <a16:creationId xmlns:a16="http://schemas.microsoft.com/office/drawing/2014/main" xmlns="" id="{BD8B2978-64FD-415C-9DB4-583AA83CBC67}"/>
              </a:ext>
            </a:extLst>
          </p:cNvPr>
          <p:cNvSpPr>
            <a:spLocks noGrp="1"/>
          </p:cNvSpPr>
          <p:nvPr>
            <p:ph type="title"/>
          </p:nvPr>
        </p:nvSpPr>
        <p:spPr>
          <a:xfrm>
            <a:off x="669924" y="1"/>
            <a:ext cx="10850563" cy="1028699"/>
          </a:xfrm>
        </p:spPr>
        <p:txBody>
          <a:bodyPr/>
          <a:lstStyle/>
          <a:p>
            <a:r>
              <a:rPr lang="zh-CN" altLang="en-US" dirty="0">
                <a:latin typeface="+mn-lt"/>
                <a:ea typeface="+mn-ea"/>
                <a:cs typeface="+mn-ea"/>
                <a:sym typeface="+mn-lt"/>
              </a:rPr>
              <a:t>区块链行业应用公司评估</a:t>
            </a:r>
            <a:r>
              <a:rPr lang="zh-CN" altLang="en-US" dirty="0" smtClean="0">
                <a:latin typeface="+mn-lt"/>
                <a:ea typeface="+mn-ea"/>
                <a:cs typeface="+mn-ea"/>
                <a:sym typeface="+mn-lt"/>
              </a:rPr>
              <a:t>框架</a:t>
            </a:r>
            <a:endParaRPr lang="zh-CN" altLang="en-US" dirty="0">
              <a:latin typeface="+mn-lt"/>
              <a:ea typeface="+mn-ea"/>
              <a:cs typeface="+mn-ea"/>
              <a:sym typeface="+mn-lt"/>
            </a:endParaRPr>
          </a:p>
        </p:txBody>
      </p:sp>
      <p:graphicFrame>
        <p:nvGraphicFramePr>
          <p:cNvPr id="5" name="表格 4"/>
          <p:cNvGraphicFramePr>
            <a:graphicFrameLocks noGrp="1"/>
          </p:cNvGraphicFramePr>
          <p:nvPr>
            <p:extLst>
              <p:ext uri="{D42A27DB-BD31-4B8C-83A1-F6EECF244321}">
                <p14:modId xmlns:p14="http://schemas.microsoft.com/office/powerpoint/2010/main" val="4169041200"/>
              </p:ext>
            </p:extLst>
          </p:nvPr>
        </p:nvGraphicFramePr>
        <p:xfrm>
          <a:off x="340349" y="1427432"/>
          <a:ext cx="11509712" cy="5162920"/>
        </p:xfrm>
        <a:graphic>
          <a:graphicData uri="http://schemas.openxmlformats.org/drawingml/2006/table">
            <a:tbl>
              <a:tblPr firstRow="1" bandRow="1">
                <a:tableStyleId>{21E4AEA4-8DFA-4A89-87EB-49C32662AFE0}</a:tableStyleId>
              </a:tblPr>
              <a:tblGrid>
                <a:gridCol w="2021306"/>
                <a:gridCol w="1185064"/>
                <a:gridCol w="1017639"/>
                <a:gridCol w="7285703"/>
              </a:tblGrid>
              <a:tr h="555737">
                <a:tc>
                  <a:txBody>
                    <a:bodyPr/>
                    <a:lstStyle/>
                    <a:p>
                      <a:pPr algn="l" fontAlgn="ctr"/>
                      <a:r>
                        <a:rPr lang="zh-CN" altLang="en-US" sz="1800" u="none" strike="noStrike" dirty="0">
                          <a:effectLst/>
                        </a:rPr>
                        <a:t>项目</a:t>
                      </a:r>
                      <a:endParaRPr lang="zh-CN" altLang="en-US" sz="1800" b="1"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0" marT="0" marB="0" anchor="ctr"/>
                </a:tc>
                <a:tc>
                  <a:txBody>
                    <a:bodyPr/>
                    <a:lstStyle/>
                    <a:p>
                      <a:pPr algn="l" fontAlgn="ctr"/>
                      <a:r>
                        <a:rPr lang="zh-CN" altLang="en-US" sz="1800" u="none" strike="noStrike" dirty="0">
                          <a:effectLst/>
                        </a:rPr>
                        <a:t>投资时间</a:t>
                      </a:r>
                      <a:endParaRPr lang="zh-CN" altLang="en-US" sz="18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0" marT="0" marB="0" anchor="ctr"/>
                </a:tc>
                <a:tc>
                  <a:txBody>
                    <a:bodyPr/>
                    <a:lstStyle/>
                    <a:p>
                      <a:pPr algn="l" fontAlgn="ctr"/>
                      <a:r>
                        <a:rPr lang="zh-CN" altLang="en-US" sz="1800" u="none" strike="noStrike">
                          <a:effectLst/>
                        </a:rPr>
                        <a:t>最终轮次</a:t>
                      </a:r>
                      <a:endParaRPr lang="zh-CN" altLang="en-US" sz="1800" b="1" i="0" u="none" strike="noStrike">
                        <a:solidFill>
                          <a:srgbClr val="000000"/>
                        </a:solidFill>
                        <a:effectLst/>
                        <a:latin typeface="微软雅黑" panose="020B0503020204020204" pitchFamily="34" charset="-122"/>
                        <a:ea typeface="微软雅黑" panose="020B0503020204020204" pitchFamily="34" charset="-122"/>
                      </a:endParaRPr>
                    </a:p>
                  </a:txBody>
                  <a:tcPr marL="72000" marR="0" marT="0" marB="0" anchor="ctr"/>
                </a:tc>
                <a:tc>
                  <a:txBody>
                    <a:bodyPr/>
                    <a:lstStyle/>
                    <a:p>
                      <a:pPr algn="l" fontAlgn="ctr"/>
                      <a:r>
                        <a:rPr lang="zh-CN" altLang="en-US" sz="1800" u="none" strike="noStrike" dirty="0">
                          <a:effectLst/>
                        </a:rPr>
                        <a:t>投资方</a:t>
                      </a:r>
                      <a:endParaRPr lang="zh-CN" altLang="en-US" sz="18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0" marT="0" marB="0" anchor="ctr"/>
                </a:tc>
              </a:tr>
              <a:tr h="555737">
                <a:tc>
                  <a:txBody>
                    <a:bodyPr/>
                    <a:lstStyle/>
                    <a:p>
                      <a:pPr algn="l" fontAlgn="ctr"/>
                      <a:r>
                        <a:rPr lang="en-US" sz="1600" u="none" strike="noStrike">
                          <a:effectLst/>
                        </a:rPr>
                        <a:t>Everledger</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36000" marR="0" marT="0" marB="0" anchor="ctr"/>
                </a:tc>
                <a:tc>
                  <a:txBody>
                    <a:bodyPr/>
                    <a:lstStyle/>
                    <a:p>
                      <a:pPr algn="l" fontAlgn="ctr"/>
                      <a:r>
                        <a:rPr lang="en-US" altLang="zh-CN" sz="1600" u="none" strike="noStrike">
                          <a:effectLst/>
                        </a:rPr>
                        <a:t>2018/3/23</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72000" marR="0" marT="0" marB="0" anchor="ctr"/>
                </a:tc>
                <a:tc>
                  <a:txBody>
                    <a:bodyPr/>
                    <a:lstStyle/>
                    <a:p>
                      <a:pPr algn="l" fontAlgn="ctr"/>
                      <a:r>
                        <a:rPr lang="en-US" sz="1600" u="none" strike="noStrike" dirty="0">
                          <a:effectLst/>
                        </a:rPr>
                        <a:t>A</a:t>
                      </a:r>
                      <a:r>
                        <a:rPr lang="zh-CN" altLang="en-US" sz="1600" u="none" strike="noStrike" dirty="0">
                          <a:effectLst/>
                        </a:rPr>
                        <a:t>轮</a:t>
                      </a: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0" marT="0" marB="0" anchor="ctr"/>
                </a:tc>
                <a:tc>
                  <a:txBody>
                    <a:bodyPr/>
                    <a:lstStyle/>
                    <a:p>
                      <a:pPr algn="l" fontAlgn="ctr"/>
                      <a:r>
                        <a:rPr lang="en-US" sz="1600" u="none" strike="noStrike" dirty="0" err="1">
                          <a:effectLst/>
                        </a:rPr>
                        <a:t>pre-A:Rakuten</a:t>
                      </a:r>
                      <a:r>
                        <a:rPr lang="en-US" sz="1600" u="none" strike="noStrike" dirty="0">
                          <a:effectLst/>
                        </a:rPr>
                        <a:t>，</a:t>
                      </a:r>
                      <a:r>
                        <a:rPr lang="zh-CN" altLang="en-US" sz="1600" u="none" strike="noStrike" dirty="0">
                          <a:effectLst/>
                        </a:rPr>
                        <a:t>分布式资本</a:t>
                      </a:r>
                      <a:br>
                        <a:rPr lang="zh-CN" altLang="en-US" sz="1600" u="none" strike="noStrike" dirty="0">
                          <a:effectLst/>
                        </a:rPr>
                      </a:br>
                      <a:r>
                        <a:rPr lang="en-US" sz="1600" u="none" strike="noStrike" dirty="0">
                          <a:effectLst/>
                        </a:rPr>
                        <a:t>A:GMP </a:t>
                      </a:r>
                      <a:r>
                        <a:rPr lang="en-US" sz="1600" u="none" strike="noStrike" dirty="0" err="1">
                          <a:effectLst/>
                        </a:rPr>
                        <a:t>Securities，Fidelity</a:t>
                      </a:r>
                      <a:r>
                        <a:rPr lang="en-US" sz="1600" u="none" strike="noStrike" dirty="0">
                          <a:effectLst/>
                        </a:rPr>
                        <a:t> </a:t>
                      </a:r>
                      <a:r>
                        <a:rPr lang="en-US" sz="1600" u="none" strike="noStrike" dirty="0" err="1">
                          <a:effectLst/>
                        </a:rPr>
                        <a:t>Investments，Vickers</a:t>
                      </a:r>
                      <a:r>
                        <a:rPr lang="en-US" sz="1600" u="none" strike="noStrike" dirty="0">
                          <a:effectLst/>
                        </a:rPr>
                        <a:t> Venture </a:t>
                      </a:r>
                      <a:r>
                        <a:rPr lang="en-US" sz="1600" u="none" strike="noStrike" dirty="0" err="1">
                          <a:effectLst/>
                        </a:rPr>
                        <a:t>Partners，Rakuten，Graphene</a:t>
                      </a:r>
                      <a:r>
                        <a:rPr lang="en-US" sz="1600" u="none" strike="noStrike" dirty="0">
                          <a:effectLst/>
                        </a:rPr>
                        <a:t> Ventures，</a:t>
                      </a:r>
                      <a:r>
                        <a:rPr lang="zh-CN" altLang="en-US" sz="1600" u="none" strike="noStrike" dirty="0">
                          <a:effectLst/>
                        </a:rPr>
                        <a:t>分布式资本，</a:t>
                      </a:r>
                      <a:r>
                        <a:rPr lang="en-US" sz="1600" u="none" strike="noStrike" dirty="0">
                          <a:effectLst/>
                        </a:rPr>
                        <a:t>FPV </a:t>
                      </a:r>
                      <a:r>
                        <a:rPr lang="en-US" sz="1600" u="none" strike="noStrike" dirty="0" err="1">
                          <a:effectLst/>
                        </a:rPr>
                        <a:t>Factory，Bloomberg</a:t>
                      </a:r>
                      <a:r>
                        <a:rPr lang="en-US" sz="1600" u="none" strike="noStrike" dirty="0">
                          <a:effectLst/>
                        </a:rPr>
                        <a:t> Beta</a:t>
                      </a:r>
                      <a:endParaRPr 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0" marT="0" marB="0" anchor="ctr"/>
                </a:tc>
              </a:tr>
              <a:tr h="380143">
                <a:tc>
                  <a:txBody>
                    <a:bodyPr/>
                    <a:lstStyle/>
                    <a:p>
                      <a:pPr algn="l" fontAlgn="ctr"/>
                      <a:r>
                        <a:rPr lang="en-US" sz="1600" u="none" strike="noStrike">
                          <a:effectLst/>
                        </a:rPr>
                        <a:t>Skuchain</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36000" marR="0" marT="0" marB="0" anchor="ctr"/>
                </a:tc>
                <a:tc>
                  <a:txBody>
                    <a:bodyPr/>
                    <a:lstStyle/>
                    <a:p>
                      <a:pPr algn="l" fontAlgn="ctr"/>
                      <a:r>
                        <a:rPr lang="en-US" altLang="zh-CN" sz="1600" u="none" strike="noStrike" dirty="0">
                          <a:effectLst/>
                        </a:rPr>
                        <a:t>2016/2/3</a:t>
                      </a:r>
                      <a:endParaRPr lang="en-US" altLang="zh-CN"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0" marT="0" marB="0" anchor="ctr"/>
                </a:tc>
                <a:tc>
                  <a:txBody>
                    <a:bodyPr/>
                    <a:lstStyle/>
                    <a:p>
                      <a:pPr algn="l" fontAlgn="ctr"/>
                      <a:r>
                        <a:rPr lang="zh-CN" altLang="en-US" sz="1600" u="none" strike="noStrike">
                          <a:effectLst/>
                        </a:rPr>
                        <a:t>种子轮</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2000" marR="0" marT="0" marB="0" anchor="ctr"/>
                </a:tc>
                <a:tc>
                  <a:txBody>
                    <a:bodyPr/>
                    <a:lstStyle/>
                    <a:p>
                      <a:pPr algn="l" fontAlgn="ctr"/>
                      <a:r>
                        <a:rPr lang="zh-CN" altLang="en-US" sz="1600" u="none" strike="noStrike" dirty="0">
                          <a:effectLst/>
                        </a:rPr>
                        <a:t>种子轮：</a:t>
                      </a:r>
                      <a:r>
                        <a:rPr lang="en-US" sz="1600" u="none" strike="noStrike" dirty="0" err="1">
                          <a:effectLst/>
                        </a:rPr>
                        <a:t>Fenbushi</a:t>
                      </a:r>
                      <a:r>
                        <a:rPr lang="en-US" sz="1600" u="none" strike="noStrike" dirty="0">
                          <a:effectLst/>
                        </a:rPr>
                        <a:t> </a:t>
                      </a:r>
                      <a:r>
                        <a:rPr lang="en-US" sz="1600" u="none" strike="noStrike" dirty="0" err="1">
                          <a:effectLst/>
                        </a:rPr>
                        <a:t>Capital，Amino</a:t>
                      </a:r>
                      <a:r>
                        <a:rPr lang="en-US" sz="1600" u="none" strike="noStrike" dirty="0">
                          <a:effectLst/>
                        </a:rPr>
                        <a:t> </a:t>
                      </a:r>
                      <a:r>
                        <a:rPr lang="en-US" sz="1600" u="none" strike="noStrike" dirty="0" err="1">
                          <a:effectLst/>
                        </a:rPr>
                        <a:t>Capital，Digital</a:t>
                      </a:r>
                      <a:r>
                        <a:rPr lang="en-US" sz="1600" u="none" strike="noStrike" dirty="0">
                          <a:effectLst/>
                        </a:rPr>
                        <a:t> Currency Group</a:t>
                      </a:r>
                      <a:endParaRPr 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0" marT="0" marB="0" anchor="ctr"/>
                </a:tc>
              </a:tr>
              <a:tr h="325600">
                <a:tc>
                  <a:txBody>
                    <a:bodyPr/>
                    <a:lstStyle/>
                    <a:p>
                      <a:pPr algn="l" fontAlgn="ctr"/>
                      <a:r>
                        <a:rPr lang="zh-CN" altLang="en-US" sz="1600" u="none" strike="noStrike">
                          <a:effectLst/>
                        </a:rPr>
                        <a:t>漂流链</a:t>
                      </a:r>
                      <a:r>
                        <a:rPr lang="en-US" sz="1600" u="none" strike="noStrike">
                          <a:effectLst/>
                        </a:rPr>
                        <a:t>Plcchain</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36000" marR="0" marT="0" marB="0" anchor="ctr"/>
                </a:tc>
                <a:tc>
                  <a:txBody>
                    <a:bodyPr/>
                    <a:lstStyle/>
                    <a:p>
                      <a:pPr algn="l" fontAlgn="ctr"/>
                      <a:r>
                        <a:rPr lang="en-US" altLang="zh-CN" sz="1600" u="none" strike="noStrike" dirty="0">
                          <a:effectLst/>
                        </a:rPr>
                        <a:t>2017/9/2</a:t>
                      </a:r>
                      <a:endParaRPr lang="en-US" altLang="zh-CN"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0" marT="0" marB="0" anchor="ctr"/>
                </a:tc>
                <a:tc>
                  <a:txBody>
                    <a:bodyPr/>
                    <a:lstStyle/>
                    <a:p>
                      <a:pPr algn="l" fontAlgn="ctr"/>
                      <a:r>
                        <a:rPr lang="zh-CN" altLang="en-US" sz="1600" u="none" strike="noStrike" dirty="0">
                          <a:effectLst/>
                        </a:rPr>
                        <a:t>天使轮</a:t>
                      </a: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0" marT="0" marB="0" anchor="ctr"/>
                </a:tc>
                <a:tc>
                  <a:txBody>
                    <a:bodyPr/>
                    <a:lstStyle/>
                    <a:p>
                      <a:pPr algn="l" fontAlgn="ctr"/>
                      <a:r>
                        <a:rPr lang="zh-CN" altLang="en-US" sz="1600" u="none" strike="noStrike" dirty="0">
                          <a:effectLst/>
                        </a:rPr>
                        <a:t>天使轮：薛蛮子</a:t>
                      </a: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0" marT="0" marB="0" anchor="ctr"/>
                </a:tc>
              </a:tr>
              <a:tr h="288758">
                <a:tc>
                  <a:txBody>
                    <a:bodyPr/>
                    <a:lstStyle/>
                    <a:p>
                      <a:pPr algn="l" fontAlgn="ctr"/>
                      <a:r>
                        <a:rPr lang="zh-CN" altLang="en-US" sz="1600" u="none" strike="noStrike">
                          <a:effectLst/>
                        </a:rPr>
                        <a:t>食物优</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36000" marR="0" marT="0" marB="0" anchor="ctr"/>
                </a:tc>
                <a:tc>
                  <a:txBody>
                    <a:bodyPr/>
                    <a:lstStyle/>
                    <a:p>
                      <a:pPr algn="l" fontAlgn="ctr"/>
                      <a:r>
                        <a:rPr lang="en-US" altLang="zh-CN" sz="1600" u="none" strike="noStrike" dirty="0">
                          <a:effectLst/>
                        </a:rPr>
                        <a:t>2017/6/29</a:t>
                      </a:r>
                      <a:endParaRPr lang="en-US" altLang="zh-CN"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0" marT="0" marB="0" anchor="ctr"/>
                </a:tc>
                <a:tc>
                  <a:txBody>
                    <a:bodyPr/>
                    <a:lstStyle/>
                    <a:p>
                      <a:pPr algn="l" fontAlgn="ctr"/>
                      <a:r>
                        <a:rPr lang="en-US" sz="1600" u="none" strike="noStrike">
                          <a:effectLst/>
                        </a:rPr>
                        <a:t>A</a:t>
                      </a:r>
                      <a:r>
                        <a:rPr lang="zh-CN" altLang="en-US" sz="1600" u="none" strike="noStrike">
                          <a:effectLst/>
                        </a:rPr>
                        <a:t>轮</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2000" marR="0" marT="0" marB="0" anchor="ctr"/>
                </a:tc>
                <a:tc>
                  <a:txBody>
                    <a:bodyPr/>
                    <a:lstStyle/>
                    <a:p>
                      <a:pPr algn="l" fontAlgn="ctr"/>
                      <a:r>
                        <a:rPr lang="zh-CN" altLang="en-US" sz="1600" u="none" strike="noStrike" dirty="0">
                          <a:effectLst/>
                        </a:rPr>
                        <a:t>达孜达成天下信息科技有限公司、节点资本</a:t>
                      </a:r>
                      <a:br>
                        <a:rPr lang="zh-CN" altLang="en-US" sz="1600" u="none" strike="noStrike" dirty="0">
                          <a:effectLst/>
                        </a:rPr>
                      </a:br>
                      <a:r>
                        <a:rPr lang="en-US" altLang="zh-CN" sz="1600" u="none" strike="noStrike" dirty="0">
                          <a:effectLst/>
                        </a:rPr>
                        <a:t>A:</a:t>
                      </a:r>
                      <a:r>
                        <a:rPr lang="zh-CN" altLang="en-US" sz="1600" u="none" strike="noStrike" dirty="0">
                          <a:effectLst/>
                        </a:rPr>
                        <a:t>分布式资本，芳晟基金</a:t>
                      </a: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0" marT="0" marB="0" anchor="ctr"/>
                </a:tc>
              </a:tr>
              <a:tr h="490888">
                <a:tc>
                  <a:txBody>
                    <a:bodyPr/>
                    <a:lstStyle/>
                    <a:p>
                      <a:pPr algn="l" fontAlgn="ctr"/>
                      <a:r>
                        <a:rPr lang="zh-CN" altLang="en-US" sz="1600" u="none" strike="noStrike">
                          <a:effectLst/>
                        </a:rPr>
                        <a:t>溯源链</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36000" marR="0" marT="0" marB="0" anchor="ctr"/>
                </a:tc>
                <a:tc>
                  <a:txBody>
                    <a:bodyPr/>
                    <a:lstStyle/>
                    <a:p>
                      <a:pPr algn="l" fontAlgn="ctr"/>
                      <a:r>
                        <a:rPr lang="en-US" altLang="zh-CN" sz="1600" u="none" strike="noStrike" dirty="0">
                          <a:effectLst/>
                        </a:rPr>
                        <a:t>2018/5/24</a:t>
                      </a:r>
                      <a:endParaRPr lang="en-US" altLang="zh-CN"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0" marT="0" marB="0" anchor="ctr"/>
                </a:tc>
                <a:tc>
                  <a:txBody>
                    <a:bodyPr/>
                    <a:lstStyle/>
                    <a:p>
                      <a:pPr algn="l" fontAlgn="ctr"/>
                      <a:r>
                        <a:rPr lang="en-US" sz="1600" u="none" strike="noStrike">
                          <a:effectLst/>
                        </a:rPr>
                        <a:t>A</a:t>
                      </a:r>
                      <a:r>
                        <a:rPr lang="zh-CN" altLang="en-US" sz="1600" u="none" strike="noStrike">
                          <a:effectLst/>
                        </a:rPr>
                        <a:t>轮</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2000" marR="0" marT="0" marB="0" anchor="ctr"/>
                </a:tc>
                <a:tc>
                  <a:txBody>
                    <a:bodyPr/>
                    <a:lstStyle/>
                    <a:p>
                      <a:pPr algn="l" fontAlgn="ctr"/>
                      <a:r>
                        <a:rPr lang="zh-CN" altLang="en-US" sz="1600" u="none" strike="noStrike" dirty="0">
                          <a:effectLst/>
                        </a:rPr>
                        <a:t>天使轮：创世资本，星耀资本，先知资本</a:t>
                      </a:r>
                      <a:br>
                        <a:rPr lang="zh-CN" altLang="en-US" sz="1600" u="none" strike="noStrike" dirty="0">
                          <a:effectLst/>
                        </a:rPr>
                      </a:br>
                      <a:r>
                        <a:rPr lang="en-US" sz="1600" u="none" strike="noStrike" dirty="0">
                          <a:effectLst/>
                        </a:rPr>
                        <a:t>A:Hyper </a:t>
                      </a:r>
                      <a:r>
                        <a:rPr lang="en-US" sz="1600" u="none" strike="noStrike" dirty="0" err="1">
                          <a:effectLst/>
                        </a:rPr>
                        <a:t>Fund，H</a:t>
                      </a:r>
                      <a:r>
                        <a:rPr lang="en-US" sz="1600" u="none" strike="noStrike" dirty="0">
                          <a:effectLst/>
                        </a:rPr>
                        <a:t> </a:t>
                      </a:r>
                      <a:r>
                        <a:rPr lang="en-US" sz="1600" u="none" strike="noStrike" dirty="0" err="1">
                          <a:effectLst/>
                        </a:rPr>
                        <a:t>Capital，Beecool</a:t>
                      </a:r>
                      <a:r>
                        <a:rPr lang="en-US" sz="1600" u="none" strike="noStrike" dirty="0">
                          <a:effectLst/>
                        </a:rPr>
                        <a:t>，</a:t>
                      </a:r>
                      <a:r>
                        <a:rPr lang="zh-CN" altLang="en-US" sz="1600" u="none" strike="noStrike" dirty="0">
                          <a:effectLst/>
                        </a:rPr>
                        <a:t>节点资本，乐东资本，星耀资本，先知资本，</a:t>
                      </a:r>
                      <a:r>
                        <a:rPr lang="en-US" sz="1600" u="none" strike="noStrike" dirty="0" err="1">
                          <a:effectLst/>
                        </a:rPr>
                        <a:t>Astar</a:t>
                      </a:r>
                      <a:r>
                        <a:rPr lang="en-US" sz="1600" u="none" strike="noStrike" dirty="0">
                          <a:effectLst/>
                        </a:rPr>
                        <a:t> </a:t>
                      </a:r>
                      <a:r>
                        <a:rPr lang="en-US" sz="1600" u="none" strike="noStrike" dirty="0" err="1">
                          <a:effectLst/>
                        </a:rPr>
                        <a:t>Fund，BIT</a:t>
                      </a:r>
                      <a:r>
                        <a:rPr lang="en-US" sz="1600" u="none" strike="noStrike" dirty="0">
                          <a:effectLst/>
                        </a:rPr>
                        <a:t> VIVA </a:t>
                      </a:r>
                      <a:r>
                        <a:rPr lang="en-US" sz="1600" u="none" strike="noStrike" dirty="0" err="1">
                          <a:effectLst/>
                        </a:rPr>
                        <a:t>fund，Chainfo</a:t>
                      </a:r>
                      <a:r>
                        <a:rPr lang="en-US" sz="1600" u="none" strike="noStrike" dirty="0">
                          <a:effectLst/>
                        </a:rPr>
                        <a:t> </a:t>
                      </a:r>
                      <a:r>
                        <a:rPr lang="en-US" sz="1600" u="none" strike="noStrike" dirty="0" err="1">
                          <a:effectLst/>
                        </a:rPr>
                        <a:t>Capital，FAR.VC，FFund，SKYCC</a:t>
                      </a:r>
                      <a:r>
                        <a:rPr lang="zh-CN" altLang="en-US" sz="1600" u="none" strike="noStrike" dirty="0">
                          <a:effectLst/>
                        </a:rPr>
                        <a:t>资本</a:t>
                      </a: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0" marT="0" marB="0" anchor="ctr"/>
                </a:tc>
              </a:tr>
              <a:tr h="1071613">
                <a:tc>
                  <a:txBody>
                    <a:bodyPr/>
                    <a:lstStyle/>
                    <a:p>
                      <a:pPr algn="l" fontAlgn="ctr"/>
                      <a:r>
                        <a:rPr lang="zh-CN" altLang="en-US" sz="1600" u="none" strike="noStrike">
                          <a:effectLst/>
                        </a:rPr>
                        <a:t>唯链</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36000" marR="0" marT="0" marB="0" anchor="ctr"/>
                </a:tc>
                <a:tc>
                  <a:txBody>
                    <a:bodyPr/>
                    <a:lstStyle/>
                    <a:p>
                      <a:pPr algn="l" fontAlgn="ctr"/>
                      <a:r>
                        <a:rPr lang="en-US" altLang="zh-CN" sz="1600" u="none" strike="noStrike" dirty="0">
                          <a:effectLst/>
                        </a:rPr>
                        <a:t>2017/8/1</a:t>
                      </a:r>
                      <a:endParaRPr lang="en-US" altLang="zh-CN"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0" marT="0" marB="0" anchor="ctr"/>
                </a:tc>
                <a:tc>
                  <a:txBody>
                    <a:bodyPr/>
                    <a:lstStyle/>
                    <a:p>
                      <a:pPr algn="l" fontAlgn="ctr"/>
                      <a:r>
                        <a:rPr lang="en-US" sz="1600" u="none" strike="noStrike">
                          <a:effectLst/>
                        </a:rPr>
                        <a:t>ICO</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2000" marR="0" marT="0" marB="0" anchor="ctr"/>
                </a:tc>
                <a:tc>
                  <a:txBody>
                    <a:bodyPr/>
                    <a:lstStyle/>
                    <a:p>
                      <a:pPr algn="l" fontAlgn="ctr"/>
                      <a:r>
                        <a:rPr lang="zh-CN" altLang="en-US" sz="1600" u="none" strike="noStrike" dirty="0">
                          <a:effectLst/>
                        </a:rPr>
                        <a:t>种子轮：明势资本</a:t>
                      </a:r>
                      <a:br>
                        <a:rPr lang="zh-CN" altLang="en-US" sz="1600" u="none" strike="noStrike" dirty="0">
                          <a:effectLst/>
                        </a:rPr>
                      </a:br>
                      <a:r>
                        <a:rPr lang="zh-CN" altLang="en-US" sz="1600" u="none" strike="noStrike" dirty="0">
                          <a:effectLst/>
                        </a:rPr>
                        <a:t>天使轮</a:t>
                      </a:r>
                      <a:r>
                        <a:rPr lang="en-US" altLang="zh-CN" sz="1600" u="none" strike="noStrike" dirty="0">
                          <a:effectLst/>
                        </a:rPr>
                        <a:t>:</a:t>
                      </a:r>
                      <a:r>
                        <a:rPr lang="zh-CN" altLang="en-US" sz="1600" u="none" strike="noStrike" dirty="0">
                          <a:effectLst/>
                        </a:rPr>
                        <a:t>分布式资本</a:t>
                      </a:r>
                      <a:br>
                        <a:rPr lang="zh-CN" altLang="en-US" sz="1600" u="none" strike="noStrike" dirty="0">
                          <a:effectLst/>
                        </a:rPr>
                      </a:br>
                      <a:r>
                        <a:rPr lang="en-US" altLang="zh-CN" sz="1600" u="none" strike="noStrike" dirty="0">
                          <a:effectLst/>
                        </a:rPr>
                        <a:t>A:</a:t>
                      </a:r>
                      <a:r>
                        <a:rPr lang="zh-CN" altLang="en-US" sz="1600" u="none" strike="noStrike" dirty="0">
                          <a:effectLst/>
                        </a:rPr>
                        <a:t>千方基金</a:t>
                      </a:r>
                      <a:br>
                        <a:rPr lang="zh-CN" altLang="en-US" sz="1600" u="none" strike="noStrike" dirty="0">
                          <a:effectLst/>
                        </a:rPr>
                      </a:br>
                      <a:r>
                        <a:rPr lang="zh-CN" altLang="en-US" sz="1600" u="none" strike="noStrike" dirty="0">
                          <a:effectLst/>
                        </a:rPr>
                        <a:t>战略投资：普华永道</a:t>
                      </a:r>
                      <a:br>
                        <a:rPr lang="zh-CN" altLang="en-US" sz="1600" u="none" strike="noStrike" dirty="0">
                          <a:effectLst/>
                        </a:rPr>
                      </a:br>
                      <a:r>
                        <a:rPr lang="en-US" altLang="zh-CN" sz="1600" u="none" strike="noStrike" dirty="0">
                          <a:effectLst/>
                        </a:rPr>
                        <a:t>ICO</a:t>
                      </a:r>
                      <a:endParaRPr lang="en-US" altLang="zh-CN"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0" marT="0" marB="0" anchor="ctr"/>
                </a:tc>
              </a:tr>
              <a:tr h="157213">
                <a:tc>
                  <a:txBody>
                    <a:bodyPr/>
                    <a:lstStyle/>
                    <a:p>
                      <a:pPr algn="l" fontAlgn="ctr"/>
                      <a:r>
                        <a:rPr lang="en-US" sz="1600" u="none" strike="noStrike">
                          <a:effectLst/>
                        </a:rPr>
                        <a:t>Hyperledger Fabric</a:t>
                      </a:r>
                      <a:br>
                        <a:rPr lang="en-US" sz="1600" u="none" strike="noStrike">
                          <a:effectLst/>
                        </a:rPr>
                      </a:b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36000" marR="0" marT="0" marB="0" anchor="ctr"/>
                </a:tc>
                <a:tc>
                  <a:txBody>
                    <a:bodyPr/>
                    <a:lstStyle/>
                    <a:p>
                      <a:pPr algn="l" fontAlgn="ctr"/>
                      <a:r>
                        <a:rPr lang="en-US" altLang="zh-CN" sz="1600" u="none" strike="noStrike" dirty="0">
                          <a:effectLst/>
                        </a:rPr>
                        <a:t>2016/6/1</a:t>
                      </a:r>
                      <a:endParaRPr lang="en-US" altLang="zh-CN"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0" marT="0" marB="0" anchor="ctr"/>
                </a:tc>
                <a:tc>
                  <a:txBody>
                    <a:bodyPr/>
                    <a:lstStyle/>
                    <a:p>
                      <a:pPr algn="l" fontAlgn="ctr"/>
                      <a:r>
                        <a:rPr lang="zh-CN" altLang="en-US" sz="1600" u="none" strike="noStrike" dirty="0">
                          <a:effectLst/>
                        </a:rPr>
                        <a:t>　</a:t>
                      </a:r>
                      <a:r>
                        <a:rPr lang="en-US" altLang="zh-CN" sz="1600" u="none" strike="noStrike" dirty="0" smtClean="0">
                          <a:effectLst/>
                        </a:rPr>
                        <a:t>—</a:t>
                      </a: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0" marT="0" marB="0" anchor="ctr"/>
                </a:tc>
                <a:tc>
                  <a:txBody>
                    <a:bodyPr/>
                    <a:lstStyle/>
                    <a:p>
                      <a:pPr algn="l" fontAlgn="ctr"/>
                      <a:r>
                        <a:rPr lang="en-US" sz="1600" u="none" strike="noStrike" dirty="0">
                          <a:effectLst/>
                        </a:rPr>
                        <a:t>IBM</a:t>
                      </a:r>
                      <a:endParaRPr 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0" marT="0" marB="0" anchor="ctr"/>
                </a:tc>
              </a:tr>
            </a:tbl>
          </a:graphicData>
        </a:graphic>
      </p:graphicFrame>
    </p:spTree>
    <p:extLst>
      <p:ext uri="{BB962C8B-B14F-4D97-AF65-F5344CB8AC3E}">
        <p14:creationId xmlns:p14="http://schemas.microsoft.com/office/powerpoint/2010/main" val="13886755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713761984"/>
              </p:ext>
            </p:extLst>
          </p:nvPr>
        </p:nvGraphicFramePr>
        <p:xfrm>
          <a:off x="904240" y="123782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矩形 7"/>
          <p:cNvSpPr/>
          <p:nvPr/>
        </p:nvSpPr>
        <p:spPr>
          <a:xfrm>
            <a:off x="9340017" y="5661473"/>
            <a:ext cx="1569660" cy="646331"/>
          </a:xfrm>
          <a:prstGeom prst="rect">
            <a:avLst/>
          </a:prstGeom>
        </p:spPr>
        <p:txBody>
          <a:bodyPr wrap="none">
            <a:spAutoFit/>
          </a:bodyPr>
          <a:lstStyle/>
          <a:p>
            <a:r>
              <a:rPr lang="zh-CN" altLang="en-US" sz="3600" dirty="0"/>
              <a:t>食物忧</a:t>
            </a:r>
          </a:p>
        </p:txBody>
      </p:sp>
      <p:sp>
        <p:nvSpPr>
          <p:cNvPr id="9" name="矩形 8"/>
          <p:cNvSpPr/>
          <p:nvPr/>
        </p:nvSpPr>
        <p:spPr>
          <a:xfrm>
            <a:off x="9570849" y="3574939"/>
            <a:ext cx="1107996" cy="646331"/>
          </a:xfrm>
          <a:prstGeom prst="rect">
            <a:avLst/>
          </a:prstGeom>
        </p:spPr>
        <p:txBody>
          <a:bodyPr wrap="none">
            <a:spAutoFit/>
          </a:bodyPr>
          <a:lstStyle/>
          <a:p>
            <a:r>
              <a:rPr lang="zh-CN" altLang="en-US" sz="3600" dirty="0"/>
              <a:t>唯链</a:t>
            </a:r>
          </a:p>
        </p:txBody>
      </p:sp>
      <p:sp>
        <p:nvSpPr>
          <p:cNvPr id="13" name="矩形 12"/>
          <p:cNvSpPr/>
          <p:nvPr/>
        </p:nvSpPr>
        <p:spPr>
          <a:xfrm>
            <a:off x="9032240" y="1731688"/>
            <a:ext cx="2185214" cy="646331"/>
          </a:xfrm>
          <a:prstGeom prst="rect">
            <a:avLst/>
          </a:prstGeom>
        </p:spPr>
        <p:txBody>
          <a:bodyPr wrap="none">
            <a:spAutoFit/>
          </a:bodyPr>
          <a:lstStyle/>
          <a:p>
            <a:r>
              <a:rPr lang="en-US" altLang="zh-CN" sz="3600" dirty="0" err="1"/>
              <a:t>SkuChain</a:t>
            </a:r>
            <a:endParaRPr lang="en-US" altLang="zh-CN" sz="3600" dirty="0"/>
          </a:p>
        </p:txBody>
      </p:sp>
      <p:sp>
        <p:nvSpPr>
          <p:cNvPr id="16" name="标题 1">
            <a:extLst>
              <a:ext uri="{FF2B5EF4-FFF2-40B4-BE49-F238E27FC236}">
                <a16:creationId xmlns:a16="http://schemas.microsoft.com/office/drawing/2014/main" xmlns="" id="{BD8B2978-64FD-415C-9DB4-583AA83CBC67}"/>
              </a:ext>
            </a:extLst>
          </p:cNvPr>
          <p:cNvSpPr txBox="1">
            <a:spLocks/>
          </p:cNvSpPr>
          <p:nvPr/>
        </p:nvSpPr>
        <p:spPr>
          <a:xfrm>
            <a:off x="822324" y="152401"/>
            <a:ext cx="10850563" cy="1028699"/>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zh-CN" altLang="en-US" dirty="0" smtClean="0">
                <a:latin typeface="+mn-lt"/>
                <a:ea typeface="+mn-ea"/>
                <a:cs typeface="+mn-ea"/>
                <a:sym typeface="+mn-lt"/>
              </a:rPr>
              <a:t>如何找到有价值的公司</a:t>
            </a:r>
            <a:endParaRPr lang="zh-CN" altLang="en-US" dirty="0">
              <a:solidFill>
                <a:srgbClr val="FF0000"/>
              </a:solidFill>
              <a:latin typeface="+mn-lt"/>
              <a:ea typeface="+mn-ea"/>
              <a:cs typeface="+mn-ea"/>
              <a:sym typeface="+mn-lt"/>
            </a:endParaRPr>
          </a:p>
        </p:txBody>
      </p:sp>
    </p:spTree>
    <p:extLst>
      <p:ext uri="{BB962C8B-B14F-4D97-AF65-F5344CB8AC3E}">
        <p14:creationId xmlns:p14="http://schemas.microsoft.com/office/powerpoint/2010/main" val="37706435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xmlns="" id="{7BA1D62F-72F2-4EA0-88F7-6E70922D84BF}"/>
              </a:ext>
            </a:extLst>
          </p:cNvPr>
          <p:cNvSpPr>
            <a:spLocks noGrp="1"/>
          </p:cNvSpPr>
          <p:nvPr>
            <p:ph type="sldNum" sz="quarter" idx="12"/>
          </p:nvPr>
        </p:nvSpPr>
        <p:spPr/>
        <p:txBody>
          <a:bodyPr/>
          <a:lstStyle/>
          <a:p>
            <a:fld id="{5DD3DB80-B894-403A-B48E-6FDC1A72010E}" type="slidenum">
              <a:rPr lang="zh-CN" altLang="en-US" smtClean="0"/>
              <a:pPr/>
              <a:t>24</a:t>
            </a:fld>
            <a:endParaRPr lang="zh-CN" altLang="en-US"/>
          </a:p>
        </p:txBody>
      </p:sp>
      <p:graphicFrame>
        <p:nvGraphicFramePr>
          <p:cNvPr id="6" name="内容占位符 5">
            <a:extLst>
              <a:ext uri="{FF2B5EF4-FFF2-40B4-BE49-F238E27FC236}">
                <a16:creationId xmlns:a16="http://schemas.microsoft.com/office/drawing/2014/main" xmlns="" id="{36E3DACC-C6D3-4DF9-A880-31C7ADB25A92}"/>
              </a:ext>
            </a:extLst>
          </p:cNvPr>
          <p:cNvGraphicFramePr>
            <a:graphicFrameLocks noGrp="1"/>
          </p:cNvGraphicFramePr>
          <p:nvPr>
            <p:ph sz="quarter" idx="13"/>
            <p:extLst>
              <p:ext uri="{D42A27DB-BD31-4B8C-83A1-F6EECF244321}">
                <p14:modId xmlns:p14="http://schemas.microsoft.com/office/powerpoint/2010/main" val="1497314355"/>
              </p:ext>
            </p:extLst>
          </p:nvPr>
        </p:nvGraphicFramePr>
        <p:xfrm>
          <a:off x="5370599" y="1810561"/>
          <a:ext cx="6480000" cy="2844800"/>
        </p:xfrm>
        <a:graphic>
          <a:graphicData uri="http://schemas.openxmlformats.org/drawingml/2006/table">
            <a:tbl>
              <a:tblPr firstRow="1" bandRow="1">
                <a:tableStyleId>{5C22544A-7EE6-4342-B048-85BDC9FD1C3A}</a:tableStyleId>
              </a:tblPr>
              <a:tblGrid>
                <a:gridCol w="1405930">
                  <a:extLst>
                    <a:ext uri="{9D8B030D-6E8A-4147-A177-3AD203B41FA5}">
                      <a16:colId xmlns:a16="http://schemas.microsoft.com/office/drawing/2014/main" xmlns="" val="2999807368"/>
                    </a:ext>
                  </a:extLst>
                </a:gridCol>
                <a:gridCol w="5074070">
                  <a:extLst>
                    <a:ext uri="{9D8B030D-6E8A-4147-A177-3AD203B41FA5}">
                      <a16:colId xmlns:a16="http://schemas.microsoft.com/office/drawing/2014/main" xmlns="" val="491982559"/>
                    </a:ext>
                  </a:extLst>
                </a:gridCol>
              </a:tblGrid>
              <a:tr h="370840">
                <a:tc>
                  <a:txBody>
                    <a:bodyPr/>
                    <a:lstStyle/>
                    <a:p>
                      <a:r>
                        <a:rPr lang="zh-CN" altLang="en-US" sz="1800" b="0" dirty="0">
                          <a:solidFill>
                            <a:schemeClr val="bg1"/>
                          </a:solidFill>
                          <a:latin typeface="+mn-ea"/>
                          <a:ea typeface="+mn-ea"/>
                        </a:rPr>
                        <a:t>指标</a:t>
                      </a:r>
                    </a:p>
                  </a:txBody>
                  <a:tcPr/>
                </a:tc>
                <a:tc>
                  <a:txBody>
                    <a:bodyPr/>
                    <a:lstStyle/>
                    <a:p>
                      <a:r>
                        <a:rPr lang="zh-CN" altLang="en-US" sz="1800" b="0" dirty="0">
                          <a:solidFill>
                            <a:schemeClr val="bg1"/>
                          </a:solidFill>
                          <a:latin typeface="+mn-ea"/>
                          <a:ea typeface="+mn-ea"/>
                        </a:rPr>
                        <a:t>具体</a:t>
                      </a:r>
                    </a:p>
                  </a:txBody>
                  <a:tcPr/>
                </a:tc>
                <a:extLst>
                  <a:ext uri="{0D108BD9-81ED-4DB2-BD59-A6C34878D82A}">
                    <a16:rowId xmlns:a16="http://schemas.microsoft.com/office/drawing/2014/main" xmlns="" val="603574484"/>
                  </a:ext>
                </a:extLst>
              </a:tr>
              <a:tr h="370840">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zh-CN" altLang="zh-CN" sz="1800" b="0" i="0" u="none" strike="noStrike" cap="none" normalizeH="0" baseline="0" dirty="0">
                          <a:ln>
                            <a:noFill/>
                          </a:ln>
                          <a:solidFill>
                            <a:schemeClr val="tx1"/>
                          </a:solidFill>
                          <a:effectLst/>
                          <a:latin typeface="+mn-ea"/>
                          <a:ea typeface="+mn-ea"/>
                        </a:rPr>
                        <a:t>商业属性</a:t>
                      </a:r>
                    </a:p>
                  </a:txBody>
                  <a:tcPr/>
                </a:tc>
                <a:tc>
                  <a:txBody>
                    <a:bodyPr/>
                    <a:lstStyle/>
                    <a:p>
                      <a:pPr marL="22"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mn-ea"/>
                          <a:ea typeface="+mn-ea"/>
                        </a:rPr>
                        <a:t>1. </a:t>
                      </a:r>
                      <a:r>
                        <a:rPr kumimoji="0" lang="zh-CN" altLang="en-US" sz="1800" b="0" i="0" u="none" strike="noStrike" cap="none" normalizeH="0" baseline="0" dirty="0" smtClean="0">
                          <a:ln>
                            <a:noFill/>
                          </a:ln>
                          <a:solidFill>
                            <a:schemeClr val="tx1"/>
                          </a:solidFill>
                          <a:effectLst/>
                          <a:latin typeface="+mn-ea"/>
                          <a:ea typeface="+mn-ea"/>
                        </a:rPr>
                        <a:t>前身</a:t>
                      </a:r>
                      <a:r>
                        <a:rPr kumimoji="0" lang="zh-CN" altLang="en-US" sz="1800" b="0" i="0" u="none" strike="noStrike" cap="none" normalizeH="0" baseline="0" dirty="0">
                          <a:ln>
                            <a:noFill/>
                          </a:ln>
                          <a:solidFill>
                            <a:schemeClr val="tx1"/>
                          </a:solidFill>
                          <a:effectLst/>
                          <a:latin typeface="+mn-ea"/>
                          <a:ea typeface="+mn-ea"/>
                        </a:rPr>
                        <a:t>为</a:t>
                      </a:r>
                      <a:r>
                        <a:rPr lang="zh-CN" altLang="en-US" sz="1800" b="0" dirty="0">
                          <a:solidFill>
                            <a:schemeClr val="tx1"/>
                          </a:solidFill>
                          <a:latin typeface="+mn-ea"/>
                          <a:ea typeface="+mn-ea"/>
                          <a:cs typeface="+mn-ea"/>
                          <a:sym typeface="+mn-lt"/>
                        </a:rPr>
                        <a:t>农产品电商平台</a:t>
                      </a:r>
                      <a:r>
                        <a:rPr lang="zh-CN" altLang="en-US" sz="1800" b="0" dirty="0" smtClean="0">
                          <a:solidFill>
                            <a:schemeClr val="tx1"/>
                          </a:solidFill>
                          <a:latin typeface="+mn-ea"/>
                          <a:ea typeface="+mn-ea"/>
                          <a:cs typeface="+mn-ea"/>
                          <a:sym typeface="+mn-lt"/>
                        </a:rPr>
                        <a:t>。</a:t>
                      </a:r>
                      <a:endParaRPr lang="en-US" altLang="zh-CN" sz="1800" b="0" dirty="0" smtClean="0">
                        <a:solidFill>
                          <a:schemeClr val="tx1"/>
                        </a:solidFill>
                        <a:latin typeface="+mn-ea"/>
                        <a:ea typeface="+mn-ea"/>
                        <a:cs typeface="+mn-ea"/>
                        <a:sym typeface="+mn-lt"/>
                      </a:endParaRPr>
                    </a:p>
                    <a:p>
                      <a:pPr marL="22"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mn-ea"/>
                          <a:ea typeface="+mn-ea"/>
                        </a:rPr>
                        <a:t>2. </a:t>
                      </a:r>
                      <a:r>
                        <a:rPr kumimoji="0" lang="zh-CN" altLang="zh-CN" sz="1800" b="0" i="0" u="none" strike="noStrike" cap="none" normalizeH="0" baseline="0" dirty="0" smtClean="0">
                          <a:ln>
                            <a:noFill/>
                          </a:ln>
                          <a:solidFill>
                            <a:schemeClr val="tx1"/>
                          </a:solidFill>
                          <a:effectLst/>
                          <a:latin typeface="+mn-ea"/>
                          <a:ea typeface="+mn-ea"/>
                        </a:rPr>
                        <a:t>资金</a:t>
                      </a:r>
                      <a:r>
                        <a:rPr kumimoji="0" lang="zh-CN" altLang="zh-CN" sz="1800" b="0" i="0" u="none" strike="noStrike" cap="none" normalizeH="0" baseline="0" dirty="0">
                          <a:ln>
                            <a:noFill/>
                          </a:ln>
                          <a:solidFill>
                            <a:schemeClr val="tx1"/>
                          </a:solidFill>
                          <a:effectLst/>
                          <a:latin typeface="+mn-ea"/>
                          <a:ea typeface="+mn-ea"/>
                        </a:rPr>
                        <a:t>支持。</a:t>
                      </a:r>
                      <a:r>
                        <a:rPr kumimoji="0" lang="zh-CN" altLang="en-US" sz="1800" b="0" i="0" u="none" strike="noStrike" cap="none" normalizeH="0" baseline="0" dirty="0">
                          <a:ln>
                            <a:noFill/>
                          </a:ln>
                          <a:solidFill>
                            <a:schemeClr val="tx1"/>
                          </a:solidFill>
                          <a:effectLst/>
                          <a:latin typeface="+mn-ea"/>
                          <a:ea typeface="+mn-ea"/>
                        </a:rPr>
                        <a:t>分布式资本，芳晟基金，节点资本，数千万美元</a:t>
                      </a:r>
                      <a:r>
                        <a:rPr kumimoji="0" lang="zh-CN" altLang="en-US" sz="1800" b="0" i="0" u="none" strike="noStrike" cap="none" normalizeH="0" baseline="0" dirty="0" smtClean="0">
                          <a:ln>
                            <a:noFill/>
                          </a:ln>
                          <a:solidFill>
                            <a:schemeClr val="tx1"/>
                          </a:solidFill>
                          <a:effectLst/>
                          <a:latin typeface="+mn-ea"/>
                          <a:ea typeface="+mn-ea"/>
                        </a:rPr>
                        <a:t>投资</a:t>
                      </a:r>
                      <a:endParaRPr kumimoji="0" lang="en-US" altLang="zh-CN" sz="1800" b="0" i="0" u="none" strike="noStrike" cap="none" normalizeH="0" baseline="0" dirty="0" smtClean="0">
                        <a:ln>
                          <a:noFill/>
                        </a:ln>
                        <a:solidFill>
                          <a:schemeClr val="tx1"/>
                        </a:solidFill>
                        <a:effectLst/>
                        <a:latin typeface="+mn-ea"/>
                        <a:ea typeface="+mn-ea"/>
                      </a:endParaRPr>
                    </a:p>
                    <a:p>
                      <a:pPr marL="22"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mn-ea"/>
                          <a:ea typeface="+mn-ea"/>
                        </a:rPr>
                        <a:t>3. </a:t>
                      </a:r>
                      <a:r>
                        <a:rPr kumimoji="0" lang="zh-CN" altLang="zh-CN" sz="1800" b="0" i="0" u="none" strike="noStrike" cap="none" normalizeH="0" baseline="0" dirty="0" smtClean="0">
                          <a:ln>
                            <a:noFill/>
                          </a:ln>
                          <a:solidFill>
                            <a:schemeClr val="tx1"/>
                          </a:solidFill>
                          <a:effectLst/>
                          <a:latin typeface="+mn-ea"/>
                          <a:ea typeface="+mn-ea"/>
                        </a:rPr>
                        <a:t>核心团队</a:t>
                      </a:r>
                      <a:r>
                        <a:rPr lang="zh-CN" altLang="en-US" sz="1800" b="0" dirty="0" smtClean="0">
                          <a:solidFill>
                            <a:schemeClr val="tx1"/>
                          </a:solidFill>
                          <a:latin typeface="+mn-ea"/>
                          <a:ea typeface="+mn-ea"/>
                          <a:cs typeface="+mn-ea"/>
                          <a:sym typeface="+mn-lt"/>
                        </a:rPr>
                        <a:t>有</a:t>
                      </a:r>
                      <a:r>
                        <a:rPr lang="zh-CN" altLang="en-US" sz="1800" b="0" dirty="0">
                          <a:solidFill>
                            <a:schemeClr val="tx1"/>
                          </a:solidFill>
                          <a:latin typeface="+mn-ea"/>
                          <a:ea typeface="+mn-ea"/>
                          <a:cs typeface="+mn-ea"/>
                          <a:sym typeface="+mn-lt"/>
                        </a:rPr>
                        <a:t>计算机行业背景，但没有区块链方面的专家，且缺少行业应用领域的专家</a:t>
                      </a:r>
                      <a:endParaRPr lang="zh-CN" altLang="en-US" sz="1800" b="0" dirty="0">
                        <a:solidFill>
                          <a:schemeClr val="tx1"/>
                        </a:solidFill>
                        <a:latin typeface="+mn-ea"/>
                        <a:ea typeface="+mn-ea"/>
                      </a:endParaRPr>
                    </a:p>
                  </a:txBody>
                  <a:tcPr/>
                </a:tc>
                <a:extLst>
                  <a:ext uri="{0D108BD9-81ED-4DB2-BD59-A6C34878D82A}">
                    <a16:rowId xmlns:a16="http://schemas.microsoft.com/office/drawing/2014/main" xmlns="" val="1293783629"/>
                  </a:ext>
                </a:extLst>
              </a:tr>
              <a:tr h="370840">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zh-CN" altLang="zh-CN" sz="1800" b="0" i="0" u="none" strike="noStrike" cap="none" normalizeH="0" baseline="0" dirty="0">
                          <a:ln>
                            <a:noFill/>
                          </a:ln>
                          <a:solidFill>
                            <a:schemeClr val="tx1"/>
                          </a:solidFill>
                          <a:effectLst/>
                          <a:latin typeface="+mn-ea"/>
                          <a:ea typeface="+mn-ea"/>
                        </a:rPr>
                        <a:t>业务属性</a:t>
                      </a:r>
                    </a:p>
                  </a:txBody>
                  <a:tcPr/>
                </a:tc>
                <a:tc>
                  <a:txBody>
                    <a:bodyPr/>
                    <a:lstStyle/>
                    <a:p>
                      <a:pPr marL="22"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mn-ea"/>
                          <a:ea typeface="+mn-ea"/>
                        </a:rPr>
                        <a:t>业务只是一个傀儡</a:t>
                      </a:r>
                      <a:endParaRPr lang="zh-CN" altLang="en-US" sz="1800" b="0" dirty="0">
                        <a:solidFill>
                          <a:schemeClr val="tx1"/>
                        </a:solidFill>
                        <a:latin typeface="+mn-ea"/>
                        <a:ea typeface="+mn-ea"/>
                      </a:endParaRPr>
                    </a:p>
                  </a:txBody>
                  <a:tcPr/>
                </a:tc>
                <a:extLst>
                  <a:ext uri="{0D108BD9-81ED-4DB2-BD59-A6C34878D82A}">
                    <a16:rowId xmlns:a16="http://schemas.microsoft.com/office/drawing/2014/main" xmlns="" val="1785380881"/>
                  </a:ext>
                </a:extLst>
              </a:tr>
              <a:tr h="370840">
                <a:tc>
                  <a:txBody>
                    <a:bodyPr/>
                    <a:lstStyle/>
                    <a:p>
                      <a:r>
                        <a:rPr lang="zh-CN" altLang="en-US" sz="1800" b="0" dirty="0">
                          <a:solidFill>
                            <a:schemeClr val="tx1"/>
                          </a:solidFill>
                          <a:latin typeface="+mn-ea"/>
                          <a:ea typeface="+mn-ea"/>
                        </a:rPr>
                        <a:t>战略控制点</a:t>
                      </a:r>
                    </a:p>
                  </a:txBody>
                  <a:tcPr/>
                </a:tc>
                <a:tc>
                  <a:txBody>
                    <a:bodyPr/>
                    <a:lstStyle/>
                    <a:p>
                      <a:pPr marL="22" lvl="0" indent="0" defTabSz="914400" eaLnBrk="0" fontAlgn="base" hangingPunct="0">
                        <a:lnSpc>
                          <a:spcPct val="100000"/>
                        </a:lnSpc>
                        <a:spcBef>
                          <a:spcPct val="0"/>
                        </a:spcBef>
                        <a:spcAft>
                          <a:spcPct val="0"/>
                        </a:spcAft>
                        <a:buFontTx/>
                        <a:buAutoNum type="arabicPeriod"/>
                      </a:pPr>
                      <a:r>
                        <a:rPr lang="zh-CN" altLang="en-US" sz="1800" b="0" dirty="0" smtClean="0">
                          <a:solidFill>
                            <a:schemeClr val="tx1"/>
                          </a:solidFill>
                          <a:latin typeface="+mn-ea"/>
                          <a:ea typeface="+mn-ea"/>
                        </a:rPr>
                        <a:t>无</a:t>
                      </a:r>
                      <a:r>
                        <a:rPr lang="zh-CN" altLang="en-US" sz="1800" b="0" dirty="0">
                          <a:solidFill>
                            <a:schemeClr val="tx1"/>
                          </a:solidFill>
                          <a:latin typeface="+mn-ea"/>
                          <a:ea typeface="+mn-ea"/>
                        </a:rPr>
                        <a:t>发明专利</a:t>
                      </a:r>
                      <a:endParaRPr lang="en-US" altLang="zh-CN" sz="1800" b="0" dirty="0">
                        <a:solidFill>
                          <a:schemeClr val="tx1"/>
                        </a:solidFill>
                        <a:latin typeface="+mn-ea"/>
                        <a:ea typeface="+mn-ea"/>
                      </a:endParaRPr>
                    </a:p>
                    <a:p>
                      <a:pPr marL="22" marR="0" lvl="0" indent="0" algn="l" defTabSz="914400" rtl="0" eaLnBrk="0" fontAlgn="base" latinLnBrk="0" hangingPunct="0">
                        <a:lnSpc>
                          <a:spcPct val="100000"/>
                        </a:lnSpc>
                        <a:spcBef>
                          <a:spcPct val="0"/>
                        </a:spcBef>
                        <a:spcAft>
                          <a:spcPct val="0"/>
                        </a:spcAft>
                        <a:buClrTx/>
                        <a:buSzTx/>
                        <a:buFontTx/>
                        <a:buAutoNum type="arabicPeriod"/>
                        <a:tabLst/>
                        <a:defRPr/>
                      </a:pPr>
                      <a:r>
                        <a:rPr lang="zh-CN" altLang="en-US" b="0" dirty="0" smtClean="0">
                          <a:solidFill>
                            <a:schemeClr val="tx1"/>
                          </a:solidFill>
                          <a:cs typeface="+mn-ea"/>
                          <a:sym typeface="+mn-lt"/>
                        </a:rPr>
                        <a:t>食物</a:t>
                      </a:r>
                      <a:r>
                        <a:rPr lang="zh-CN" altLang="en-US" b="0" dirty="0">
                          <a:solidFill>
                            <a:schemeClr val="tx1"/>
                          </a:solidFill>
                          <a:cs typeface="+mn-ea"/>
                          <a:sym typeface="+mn-lt"/>
                        </a:rPr>
                        <a:t>优</a:t>
                      </a:r>
                      <a:r>
                        <a:rPr lang="en-US" altLang="zh-CN" b="0" dirty="0">
                          <a:solidFill>
                            <a:schemeClr val="tx1"/>
                          </a:solidFill>
                          <a:cs typeface="+mn-ea"/>
                          <a:sym typeface="+mn-lt"/>
                        </a:rPr>
                        <a:t>app</a:t>
                      </a:r>
                      <a:r>
                        <a:rPr lang="zh-CN" altLang="en-US" b="0" dirty="0">
                          <a:solidFill>
                            <a:schemeClr val="tx1"/>
                          </a:solidFill>
                          <a:cs typeface="+mn-ea"/>
                          <a:sym typeface="+mn-lt"/>
                        </a:rPr>
                        <a:t>，已停止</a:t>
                      </a:r>
                      <a:r>
                        <a:rPr lang="zh-CN" altLang="en-US" b="0" dirty="0" smtClean="0">
                          <a:solidFill>
                            <a:schemeClr val="tx1"/>
                          </a:solidFill>
                          <a:cs typeface="+mn-ea"/>
                          <a:sym typeface="+mn-lt"/>
                        </a:rPr>
                        <a:t>更新</a:t>
                      </a:r>
                      <a:endParaRPr lang="zh-CN" altLang="en-US" b="0" dirty="0">
                        <a:solidFill>
                          <a:schemeClr val="tx1"/>
                        </a:solidFill>
                        <a:cs typeface="+mn-ea"/>
                        <a:sym typeface="+mn-lt"/>
                      </a:endParaRPr>
                    </a:p>
                  </a:txBody>
                  <a:tcPr/>
                </a:tc>
                <a:extLst>
                  <a:ext uri="{0D108BD9-81ED-4DB2-BD59-A6C34878D82A}">
                    <a16:rowId xmlns:a16="http://schemas.microsoft.com/office/drawing/2014/main" xmlns="" val="2973210908"/>
                  </a:ext>
                </a:extLst>
              </a:tr>
            </a:tbl>
          </a:graphicData>
        </a:graphic>
      </p:graphicFrame>
      <p:sp>
        <p:nvSpPr>
          <p:cNvPr id="18" name="五边形 17"/>
          <p:cNvSpPr/>
          <p:nvPr/>
        </p:nvSpPr>
        <p:spPr>
          <a:xfrm>
            <a:off x="497198" y="243818"/>
            <a:ext cx="3246756" cy="725210"/>
          </a:xfrm>
          <a:prstGeom prst="homePlate">
            <a:avLst/>
          </a:prstGeom>
          <a:solidFill>
            <a:schemeClr val="accent2"/>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t>包装</a:t>
            </a:r>
            <a:r>
              <a:rPr lang="zh-CN" altLang="en-US" sz="3200" dirty="0" smtClean="0"/>
              <a:t>上市</a:t>
            </a:r>
            <a:endParaRPr lang="zh-CN" altLang="en-US" sz="3200" dirty="0"/>
          </a:p>
        </p:txBody>
      </p:sp>
      <p:grpSp>
        <p:nvGrpSpPr>
          <p:cNvPr id="21" name="组合 20"/>
          <p:cNvGrpSpPr/>
          <p:nvPr/>
        </p:nvGrpSpPr>
        <p:grpSpPr>
          <a:xfrm>
            <a:off x="497198" y="1810561"/>
            <a:ext cx="4342741" cy="3618950"/>
            <a:chOff x="2108208" y="719666"/>
            <a:chExt cx="6502400" cy="5418666"/>
          </a:xfrm>
          <a:scene3d>
            <a:camera prst="orthographicFront">
              <a:rot lat="0" lon="0" rev="0"/>
            </a:camera>
            <a:lightRig rig="contrasting" dir="t">
              <a:rot lat="0" lon="0" rev="7800000"/>
            </a:lightRig>
          </a:scene3d>
        </p:grpSpPr>
        <p:sp>
          <p:nvSpPr>
            <p:cNvPr id="22" name="任意多边形 21"/>
            <p:cNvSpPr/>
            <p:nvPr/>
          </p:nvSpPr>
          <p:spPr>
            <a:xfrm>
              <a:off x="2108208" y="719666"/>
              <a:ext cx="6502400" cy="1192107"/>
            </a:xfrm>
            <a:custGeom>
              <a:avLst/>
              <a:gdLst>
                <a:gd name="connsiteX0" fmla="*/ 0 w 6502400"/>
                <a:gd name="connsiteY0" fmla="*/ 119211 h 1192106"/>
                <a:gd name="connsiteX1" fmla="*/ 119211 w 6502400"/>
                <a:gd name="connsiteY1" fmla="*/ 0 h 1192106"/>
                <a:gd name="connsiteX2" fmla="*/ 6383189 w 6502400"/>
                <a:gd name="connsiteY2" fmla="*/ 0 h 1192106"/>
                <a:gd name="connsiteX3" fmla="*/ 6502400 w 6502400"/>
                <a:gd name="connsiteY3" fmla="*/ 119211 h 1192106"/>
                <a:gd name="connsiteX4" fmla="*/ 6502400 w 6502400"/>
                <a:gd name="connsiteY4" fmla="*/ 1072895 h 1192106"/>
                <a:gd name="connsiteX5" fmla="*/ 6383189 w 6502400"/>
                <a:gd name="connsiteY5" fmla="*/ 1192106 h 1192106"/>
                <a:gd name="connsiteX6" fmla="*/ 119211 w 6502400"/>
                <a:gd name="connsiteY6" fmla="*/ 1192106 h 1192106"/>
                <a:gd name="connsiteX7" fmla="*/ 0 w 6502400"/>
                <a:gd name="connsiteY7" fmla="*/ 1072895 h 1192106"/>
                <a:gd name="connsiteX8" fmla="*/ 0 w 6502400"/>
                <a:gd name="connsiteY8" fmla="*/ 119211 h 1192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02400" h="1192106">
                  <a:moveTo>
                    <a:pt x="0" y="119211"/>
                  </a:moveTo>
                  <a:cubicBezTo>
                    <a:pt x="0" y="53373"/>
                    <a:pt x="53373" y="0"/>
                    <a:pt x="119211" y="0"/>
                  </a:cubicBezTo>
                  <a:lnTo>
                    <a:pt x="6383189" y="0"/>
                  </a:lnTo>
                  <a:cubicBezTo>
                    <a:pt x="6449027" y="0"/>
                    <a:pt x="6502400" y="53373"/>
                    <a:pt x="6502400" y="119211"/>
                  </a:cubicBezTo>
                  <a:lnTo>
                    <a:pt x="6502400" y="1072895"/>
                  </a:lnTo>
                  <a:cubicBezTo>
                    <a:pt x="6502400" y="1138733"/>
                    <a:pt x="6449027" y="1192106"/>
                    <a:pt x="6383189" y="1192106"/>
                  </a:cubicBezTo>
                  <a:lnTo>
                    <a:pt x="119211" y="1192106"/>
                  </a:lnTo>
                  <a:cubicBezTo>
                    <a:pt x="53373" y="1192106"/>
                    <a:pt x="0" y="1138733"/>
                    <a:pt x="0" y="1072895"/>
                  </a:cubicBezTo>
                  <a:lnTo>
                    <a:pt x="0" y="119211"/>
                  </a:lnTo>
                  <a:close/>
                </a:path>
              </a:pathLst>
            </a:custGeom>
            <a:ln>
              <a:noFill/>
            </a:ln>
            <a:effectLst/>
            <a:sp3d>
              <a:bevelT w="139700" h="139700"/>
            </a:sp3d>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11116" tIns="111116" rIns="540000" bIns="111116" numCol="1" spcCol="1270" anchor="ctr" anchorCtr="0">
              <a:noAutofit/>
            </a:bodyPr>
            <a:lstStyle/>
            <a:p>
              <a:pPr lvl="0" algn="l" defTabSz="889000">
                <a:lnSpc>
                  <a:spcPct val="90000"/>
                </a:lnSpc>
                <a:spcBef>
                  <a:spcPct val="0"/>
                </a:spcBef>
                <a:spcAft>
                  <a:spcPct val="35000"/>
                </a:spcAft>
              </a:pPr>
              <a:r>
                <a:rPr lang="zh-CN" altLang="en-US" kern="1200" dirty="0" smtClean="0">
                  <a:solidFill>
                    <a:schemeClr val="tx1"/>
                  </a:solidFill>
                  <a:cs typeface="+mn-ea"/>
                  <a:sym typeface="+mn-lt"/>
                </a:rPr>
                <a:t>多家知名风投背书</a:t>
              </a:r>
              <a:endParaRPr lang="zh-CN" altLang="en-US" kern="1200" dirty="0">
                <a:solidFill>
                  <a:schemeClr val="tx1"/>
                </a:solidFill>
              </a:endParaRPr>
            </a:p>
          </p:txBody>
        </p:sp>
        <p:sp>
          <p:nvSpPr>
            <p:cNvPr id="23" name="任意多边形 22"/>
            <p:cNvSpPr/>
            <p:nvPr/>
          </p:nvSpPr>
          <p:spPr>
            <a:xfrm>
              <a:off x="2108208" y="2128519"/>
              <a:ext cx="6502400" cy="1192106"/>
            </a:xfrm>
            <a:custGeom>
              <a:avLst/>
              <a:gdLst>
                <a:gd name="connsiteX0" fmla="*/ 0 w 6502400"/>
                <a:gd name="connsiteY0" fmla="*/ 119211 h 1192106"/>
                <a:gd name="connsiteX1" fmla="*/ 119211 w 6502400"/>
                <a:gd name="connsiteY1" fmla="*/ 0 h 1192106"/>
                <a:gd name="connsiteX2" fmla="*/ 6383189 w 6502400"/>
                <a:gd name="connsiteY2" fmla="*/ 0 h 1192106"/>
                <a:gd name="connsiteX3" fmla="*/ 6502400 w 6502400"/>
                <a:gd name="connsiteY3" fmla="*/ 119211 h 1192106"/>
                <a:gd name="connsiteX4" fmla="*/ 6502400 w 6502400"/>
                <a:gd name="connsiteY4" fmla="*/ 1072895 h 1192106"/>
                <a:gd name="connsiteX5" fmla="*/ 6383189 w 6502400"/>
                <a:gd name="connsiteY5" fmla="*/ 1192106 h 1192106"/>
                <a:gd name="connsiteX6" fmla="*/ 119211 w 6502400"/>
                <a:gd name="connsiteY6" fmla="*/ 1192106 h 1192106"/>
                <a:gd name="connsiteX7" fmla="*/ 0 w 6502400"/>
                <a:gd name="connsiteY7" fmla="*/ 1072895 h 1192106"/>
                <a:gd name="connsiteX8" fmla="*/ 0 w 6502400"/>
                <a:gd name="connsiteY8" fmla="*/ 119211 h 1192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02400" h="1192106">
                  <a:moveTo>
                    <a:pt x="0" y="119211"/>
                  </a:moveTo>
                  <a:cubicBezTo>
                    <a:pt x="0" y="53373"/>
                    <a:pt x="53373" y="0"/>
                    <a:pt x="119211" y="0"/>
                  </a:cubicBezTo>
                  <a:lnTo>
                    <a:pt x="6383189" y="0"/>
                  </a:lnTo>
                  <a:cubicBezTo>
                    <a:pt x="6449027" y="0"/>
                    <a:pt x="6502400" y="53373"/>
                    <a:pt x="6502400" y="119211"/>
                  </a:cubicBezTo>
                  <a:lnTo>
                    <a:pt x="6502400" y="1072895"/>
                  </a:lnTo>
                  <a:cubicBezTo>
                    <a:pt x="6502400" y="1138733"/>
                    <a:pt x="6449027" y="1192106"/>
                    <a:pt x="6383189" y="1192106"/>
                  </a:cubicBezTo>
                  <a:lnTo>
                    <a:pt x="119211" y="1192106"/>
                  </a:lnTo>
                  <a:cubicBezTo>
                    <a:pt x="53373" y="1192106"/>
                    <a:pt x="0" y="1138733"/>
                    <a:pt x="0" y="1072895"/>
                  </a:cubicBezTo>
                  <a:lnTo>
                    <a:pt x="0" y="119211"/>
                  </a:lnTo>
                  <a:close/>
                </a:path>
              </a:pathLst>
            </a:custGeom>
            <a:ln>
              <a:noFill/>
            </a:ln>
            <a:effectLst/>
            <a:sp3d>
              <a:bevelT w="139700" h="139700"/>
            </a:sp3d>
          </p:spPr>
          <p:style>
            <a:lnRef idx="2">
              <a:schemeClr val="lt1">
                <a:hueOff val="0"/>
                <a:satOff val="0"/>
                <a:lumOff val="0"/>
                <a:alphaOff val="0"/>
              </a:schemeClr>
            </a:lnRef>
            <a:fillRef idx="1">
              <a:schemeClr val="accent4">
                <a:hueOff val="-4402602"/>
                <a:satOff val="-33333"/>
                <a:lumOff val="-3660"/>
                <a:alphaOff val="0"/>
              </a:schemeClr>
            </a:fillRef>
            <a:effectRef idx="0">
              <a:schemeClr val="accent4">
                <a:hueOff val="-4402602"/>
                <a:satOff val="-33333"/>
                <a:lumOff val="-3660"/>
                <a:alphaOff val="0"/>
              </a:schemeClr>
            </a:effectRef>
            <a:fontRef idx="minor">
              <a:schemeClr val="lt1"/>
            </a:fontRef>
          </p:style>
          <p:txBody>
            <a:bodyPr spcFirstLastPara="0" vert="horz" wrap="square" lIns="111116" tIns="111116" rIns="540000" bIns="111116" numCol="1" spcCol="1270" anchor="ctr" anchorCtr="0">
              <a:noAutofit/>
            </a:bodyPr>
            <a:lstStyle/>
            <a:p>
              <a:pPr lvl="0" algn="l" defTabSz="889000">
                <a:lnSpc>
                  <a:spcPct val="90000"/>
                </a:lnSpc>
                <a:spcBef>
                  <a:spcPct val="0"/>
                </a:spcBef>
                <a:spcAft>
                  <a:spcPct val="35000"/>
                </a:spcAft>
              </a:pPr>
              <a:r>
                <a:rPr lang="en-US" altLang="zh-CN" kern="1200" dirty="0" smtClean="0">
                  <a:solidFill>
                    <a:schemeClr val="tx1"/>
                  </a:solidFill>
                  <a:cs typeface="+mn-ea"/>
                  <a:sym typeface="+mn-lt"/>
                </a:rPr>
                <a:t>ICO </a:t>
              </a:r>
              <a:r>
                <a:rPr lang="zh-CN" altLang="en-US" kern="1200" dirty="0" smtClean="0">
                  <a:solidFill>
                    <a:schemeClr val="tx1"/>
                  </a:solidFill>
                  <a:cs typeface="+mn-ea"/>
                  <a:sym typeface="+mn-lt"/>
                </a:rPr>
                <a:t>完成，上市交易，开始发币，随后</a:t>
              </a:r>
              <a:r>
                <a:rPr lang="en-US" altLang="zh-CN" kern="1200" dirty="0" smtClean="0">
                  <a:solidFill>
                    <a:schemeClr val="tx1"/>
                  </a:solidFill>
                  <a:cs typeface="+mn-ea"/>
                  <a:sym typeface="+mn-lt"/>
                </a:rPr>
                <a:t>1</a:t>
              </a:r>
              <a:r>
                <a:rPr lang="zh-CN" altLang="en-US" kern="1200" dirty="0" smtClean="0">
                  <a:solidFill>
                    <a:schemeClr val="tx1"/>
                  </a:solidFill>
                  <a:cs typeface="+mn-ea"/>
                  <a:sym typeface="+mn-lt"/>
                </a:rPr>
                <a:t>年多，跌破发行价</a:t>
              </a:r>
              <a:endParaRPr lang="zh-CN" altLang="en-US" kern="1200" dirty="0">
                <a:solidFill>
                  <a:schemeClr val="tx1"/>
                </a:solidFill>
              </a:endParaRPr>
            </a:p>
          </p:txBody>
        </p:sp>
        <p:sp>
          <p:nvSpPr>
            <p:cNvPr id="24" name="任意多边形 23"/>
            <p:cNvSpPr/>
            <p:nvPr/>
          </p:nvSpPr>
          <p:spPr>
            <a:xfrm>
              <a:off x="2108208" y="3537372"/>
              <a:ext cx="6502400" cy="1192106"/>
            </a:xfrm>
            <a:custGeom>
              <a:avLst/>
              <a:gdLst>
                <a:gd name="connsiteX0" fmla="*/ 0 w 6502400"/>
                <a:gd name="connsiteY0" fmla="*/ 119211 h 1192106"/>
                <a:gd name="connsiteX1" fmla="*/ 119211 w 6502400"/>
                <a:gd name="connsiteY1" fmla="*/ 0 h 1192106"/>
                <a:gd name="connsiteX2" fmla="*/ 6383189 w 6502400"/>
                <a:gd name="connsiteY2" fmla="*/ 0 h 1192106"/>
                <a:gd name="connsiteX3" fmla="*/ 6502400 w 6502400"/>
                <a:gd name="connsiteY3" fmla="*/ 119211 h 1192106"/>
                <a:gd name="connsiteX4" fmla="*/ 6502400 w 6502400"/>
                <a:gd name="connsiteY4" fmla="*/ 1072895 h 1192106"/>
                <a:gd name="connsiteX5" fmla="*/ 6383189 w 6502400"/>
                <a:gd name="connsiteY5" fmla="*/ 1192106 h 1192106"/>
                <a:gd name="connsiteX6" fmla="*/ 119211 w 6502400"/>
                <a:gd name="connsiteY6" fmla="*/ 1192106 h 1192106"/>
                <a:gd name="connsiteX7" fmla="*/ 0 w 6502400"/>
                <a:gd name="connsiteY7" fmla="*/ 1072895 h 1192106"/>
                <a:gd name="connsiteX8" fmla="*/ 0 w 6502400"/>
                <a:gd name="connsiteY8" fmla="*/ 119211 h 1192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02400" h="1192106">
                  <a:moveTo>
                    <a:pt x="0" y="119211"/>
                  </a:moveTo>
                  <a:cubicBezTo>
                    <a:pt x="0" y="53373"/>
                    <a:pt x="53373" y="0"/>
                    <a:pt x="119211" y="0"/>
                  </a:cubicBezTo>
                  <a:lnTo>
                    <a:pt x="6383189" y="0"/>
                  </a:lnTo>
                  <a:cubicBezTo>
                    <a:pt x="6449027" y="0"/>
                    <a:pt x="6502400" y="53373"/>
                    <a:pt x="6502400" y="119211"/>
                  </a:cubicBezTo>
                  <a:lnTo>
                    <a:pt x="6502400" y="1072895"/>
                  </a:lnTo>
                  <a:cubicBezTo>
                    <a:pt x="6502400" y="1138733"/>
                    <a:pt x="6449027" y="1192106"/>
                    <a:pt x="6383189" y="1192106"/>
                  </a:cubicBezTo>
                  <a:lnTo>
                    <a:pt x="119211" y="1192106"/>
                  </a:lnTo>
                  <a:cubicBezTo>
                    <a:pt x="53373" y="1192106"/>
                    <a:pt x="0" y="1138733"/>
                    <a:pt x="0" y="1072895"/>
                  </a:cubicBezTo>
                  <a:lnTo>
                    <a:pt x="0" y="119211"/>
                  </a:lnTo>
                  <a:close/>
                </a:path>
              </a:pathLst>
            </a:custGeom>
            <a:ln>
              <a:noFill/>
            </a:ln>
            <a:effectLst/>
            <a:sp3d>
              <a:bevelT w="139700" h="139700"/>
            </a:sp3d>
          </p:spPr>
          <p:style>
            <a:lnRef idx="2">
              <a:schemeClr val="lt1">
                <a:hueOff val="0"/>
                <a:satOff val="0"/>
                <a:lumOff val="0"/>
                <a:alphaOff val="0"/>
              </a:schemeClr>
            </a:lnRef>
            <a:fillRef idx="1">
              <a:schemeClr val="accent4">
                <a:hueOff val="-8805204"/>
                <a:satOff val="-66667"/>
                <a:lumOff val="-7320"/>
                <a:alphaOff val="0"/>
              </a:schemeClr>
            </a:fillRef>
            <a:effectRef idx="0">
              <a:schemeClr val="accent4">
                <a:hueOff val="-8805204"/>
                <a:satOff val="-66667"/>
                <a:lumOff val="-7320"/>
                <a:alphaOff val="0"/>
              </a:schemeClr>
            </a:effectRef>
            <a:fontRef idx="minor">
              <a:schemeClr val="lt1"/>
            </a:fontRef>
          </p:style>
          <p:txBody>
            <a:bodyPr spcFirstLastPara="0" vert="horz" wrap="square" lIns="111116" tIns="111116" rIns="540000" bIns="111116" numCol="1" spcCol="1270" anchor="ctr" anchorCtr="0">
              <a:noAutofit/>
            </a:bodyPr>
            <a:lstStyle/>
            <a:p>
              <a:pPr lvl="0" algn="l" defTabSz="889000">
                <a:lnSpc>
                  <a:spcPct val="90000"/>
                </a:lnSpc>
                <a:spcBef>
                  <a:spcPct val="0"/>
                </a:spcBef>
                <a:spcAft>
                  <a:spcPct val="35000"/>
                </a:spcAft>
              </a:pPr>
              <a:r>
                <a:rPr lang="zh-CN" altLang="en-US" kern="1200" dirty="0" smtClean="0">
                  <a:solidFill>
                    <a:schemeClr val="tx1"/>
                  </a:solidFill>
                  <a:cs typeface="+mn-ea"/>
                  <a:sym typeface="+mn-lt"/>
                </a:rPr>
                <a:t>农产品电商平台包装成了多年研究区块链技术的农业数据科技公司</a:t>
              </a:r>
              <a:endParaRPr lang="zh-CN" altLang="en-US" kern="1200" dirty="0">
                <a:solidFill>
                  <a:schemeClr val="tx1"/>
                </a:solidFill>
              </a:endParaRPr>
            </a:p>
          </p:txBody>
        </p:sp>
        <p:sp>
          <p:nvSpPr>
            <p:cNvPr id="25" name="任意多边形 24"/>
            <p:cNvSpPr/>
            <p:nvPr/>
          </p:nvSpPr>
          <p:spPr>
            <a:xfrm>
              <a:off x="2108208" y="4946226"/>
              <a:ext cx="6502400" cy="1192106"/>
            </a:xfrm>
            <a:custGeom>
              <a:avLst/>
              <a:gdLst>
                <a:gd name="connsiteX0" fmla="*/ 0 w 6502400"/>
                <a:gd name="connsiteY0" fmla="*/ 119211 h 1192106"/>
                <a:gd name="connsiteX1" fmla="*/ 119211 w 6502400"/>
                <a:gd name="connsiteY1" fmla="*/ 0 h 1192106"/>
                <a:gd name="connsiteX2" fmla="*/ 6383189 w 6502400"/>
                <a:gd name="connsiteY2" fmla="*/ 0 h 1192106"/>
                <a:gd name="connsiteX3" fmla="*/ 6502400 w 6502400"/>
                <a:gd name="connsiteY3" fmla="*/ 119211 h 1192106"/>
                <a:gd name="connsiteX4" fmla="*/ 6502400 w 6502400"/>
                <a:gd name="connsiteY4" fmla="*/ 1072895 h 1192106"/>
                <a:gd name="connsiteX5" fmla="*/ 6383189 w 6502400"/>
                <a:gd name="connsiteY5" fmla="*/ 1192106 h 1192106"/>
                <a:gd name="connsiteX6" fmla="*/ 119211 w 6502400"/>
                <a:gd name="connsiteY6" fmla="*/ 1192106 h 1192106"/>
                <a:gd name="connsiteX7" fmla="*/ 0 w 6502400"/>
                <a:gd name="connsiteY7" fmla="*/ 1072895 h 1192106"/>
                <a:gd name="connsiteX8" fmla="*/ 0 w 6502400"/>
                <a:gd name="connsiteY8" fmla="*/ 119211 h 1192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02400" h="1192106">
                  <a:moveTo>
                    <a:pt x="0" y="119211"/>
                  </a:moveTo>
                  <a:cubicBezTo>
                    <a:pt x="0" y="53373"/>
                    <a:pt x="53373" y="0"/>
                    <a:pt x="119211" y="0"/>
                  </a:cubicBezTo>
                  <a:lnTo>
                    <a:pt x="6383189" y="0"/>
                  </a:lnTo>
                  <a:cubicBezTo>
                    <a:pt x="6449027" y="0"/>
                    <a:pt x="6502400" y="53373"/>
                    <a:pt x="6502400" y="119211"/>
                  </a:cubicBezTo>
                  <a:lnTo>
                    <a:pt x="6502400" y="1072895"/>
                  </a:lnTo>
                  <a:cubicBezTo>
                    <a:pt x="6502400" y="1138733"/>
                    <a:pt x="6449027" y="1192106"/>
                    <a:pt x="6383189" y="1192106"/>
                  </a:cubicBezTo>
                  <a:lnTo>
                    <a:pt x="119211" y="1192106"/>
                  </a:lnTo>
                  <a:cubicBezTo>
                    <a:pt x="53373" y="1192106"/>
                    <a:pt x="0" y="1138733"/>
                    <a:pt x="0" y="1072895"/>
                  </a:cubicBezTo>
                  <a:lnTo>
                    <a:pt x="0" y="119211"/>
                  </a:lnTo>
                  <a:close/>
                </a:path>
              </a:pathLst>
            </a:custGeom>
            <a:ln>
              <a:noFill/>
            </a:ln>
            <a:effectLst/>
            <a:sp3d>
              <a:bevelT w="139700" h="139700"/>
            </a:sp3d>
          </p:spPr>
          <p:style>
            <a:lnRef idx="2">
              <a:schemeClr val="lt1">
                <a:hueOff val="0"/>
                <a:satOff val="0"/>
                <a:lumOff val="0"/>
                <a:alphaOff val="0"/>
              </a:schemeClr>
            </a:lnRef>
            <a:fillRef idx="1">
              <a:schemeClr val="accent4">
                <a:hueOff val="-13207806"/>
                <a:satOff val="-100000"/>
                <a:lumOff val="-10980"/>
                <a:alphaOff val="0"/>
              </a:schemeClr>
            </a:fillRef>
            <a:effectRef idx="0">
              <a:schemeClr val="accent4">
                <a:hueOff val="-13207806"/>
                <a:satOff val="-100000"/>
                <a:lumOff val="-10980"/>
                <a:alphaOff val="0"/>
              </a:schemeClr>
            </a:effectRef>
            <a:fontRef idx="minor">
              <a:schemeClr val="lt1"/>
            </a:fontRef>
          </p:style>
          <p:txBody>
            <a:bodyPr spcFirstLastPara="0" vert="horz" wrap="square" lIns="111116" tIns="111116" rIns="540000" bIns="111116" numCol="1" spcCol="1270" anchor="ctr" anchorCtr="0">
              <a:noAutofit/>
            </a:bodyPr>
            <a:lstStyle/>
            <a:p>
              <a:pPr lvl="0" algn="l" defTabSz="889000">
                <a:lnSpc>
                  <a:spcPct val="90000"/>
                </a:lnSpc>
                <a:spcBef>
                  <a:spcPct val="0"/>
                </a:spcBef>
                <a:spcAft>
                  <a:spcPct val="35000"/>
                </a:spcAft>
              </a:pPr>
              <a:r>
                <a:rPr lang="zh-CN" altLang="en-US" kern="1200" dirty="0" smtClean="0">
                  <a:solidFill>
                    <a:schemeClr val="tx1"/>
                  </a:solidFill>
                  <a:cs typeface="+mn-ea"/>
                  <a:sym typeface="+mn-lt"/>
                </a:rPr>
                <a:t>食物优</a:t>
              </a:r>
              <a:r>
                <a:rPr lang="en-US" altLang="zh-CN" kern="1200" dirty="0" smtClean="0">
                  <a:solidFill>
                    <a:schemeClr val="tx1"/>
                  </a:solidFill>
                  <a:cs typeface="+mn-ea"/>
                  <a:sym typeface="+mn-lt"/>
                </a:rPr>
                <a:t>app</a:t>
              </a:r>
              <a:r>
                <a:rPr lang="zh-CN" altLang="en-US" kern="1200" dirty="0" smtClean="0">
                  <a:solidFill>
                    <a:schemeClr val="tx1"/>
                  </a:solidFill>
                  <a:cs typeface="+mn-ea"/>
                  <a:sym typeface="+mn-lt"/>
                </a:rPr>
                <a:t>已经停止更新</a:t>
              </a:r>
              <a:endParaRPr lang="zh-CN" altLang="en-US" kern="1200" dirty="0">
                <a:solidFill>
                  <a:schemeClr val="tx1"/>
                </a:solidFill>
              </a:endParaRPr>
            </a:p>
          </p:txBody>
        </p:sp>
        <p:sp>
          <p:nvSpPr>
            <p:cNvPr id="26" name="任意多边形 25"/>
            <p:cNvSpPr/>
            <p:nvPr/>
          </p:nvSpPr>
          <p:spPr>
            <a:xfrm>
              <a:off x="7652854" y="1632711"/>
              <a:ext cx="774869" cy="774869"/>
            </a:xfrm>
            <a:custGeom>
              <a:avLst/>
              <a:gdLst>
                <a:gd name="connsiteX0" fmla="*/ 0 w 774869"/>
                <a:gd name="connsiteY0" fmla="*/ 426178 h 774869"/>
                <a:gd name="connsiteX1" fmla="*/ 174346 w 774869"/>
                <a:gd name="connsiteY1" fmla="*/ 426178 h 774869"/>
                <a:gd name="connsiteX2" fmla="*/ 174346 w 774869"/>
                <a:gd name="connsiteY2" fmla="*/ 0 h 774869"/>
                <a:gd name="connsiteX3" fmla="*/ 600523 w 774869"/>
                <a:gd name="connsiteY3" fmla="*/ 0 h 774869"/>
                <a:gd name="connsiteX4" fmla="*/ 600523 w 774869"/>
                <a:gd name="connsiteY4" fmla="*/ 426178 h 774869"/>
                <a:gd name="connsiteX5" fmla="*/ 774869 w 774869"/>
                <a:gd name="connsiteY5" fmla="*/ 426178 h 774869"/>
                <a:gd name="connsiteX6" fmla="*/ 387435 w 774869"/>
                <a:gd name="connsiteY6" fmla="*/ 774869 h 774869"/>
                <a:gd name="connsiteX7" fmla="*/ 0 w 774869"/>
                <a:gd name="connsiteY7" fmla="*/ 426178 h 774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4869" h="774869">
                  <a:moveTo>
                    <a:pt x="0" y="426178"/>
                  </a:moveTo>
                  <a:lnTo>
                    <a:pt x="174346" y="426178"/>
                  </a:lnTo>
                  <a:lnTo>
                    <a:pt x="174346" y="0"/>
                  </a:lnTo>
                  <a:lnTo>
                    <a:pt x="600523" y="0"/>
                  </a:lnTo>
                  <a:lnTo>
                    <a:pt x="600523" y="426178"/>
                  </a:lnTo>
                  <a:lnTo>
                    <a:pt x="774869" y="426178"/>
                  </a:lnTo>
                  <a:lnTo>
                    <a:pt x="387435" y="774869"/>
                  </a:lnTo>
                  <a:lnTo>
                    <a:pt x="0" y="426178"/>
                  </a:lnTo>
                  <a:close/>
                </a:path>
              </a:pathLst>
            </a:custGeom>
            <a:ln>
              <a:noFill/>
            </a:ln>
            <a:effectLst/>
            <a:sp3d>
              <a:bevelT w="139700" h="139700"/>
            </a:sp3d>
          </p:spPr>
          <p:style>
            <a:lnRef idx="2">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0">
              <a:schemeClr val="accent4">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214986" tIns="40640" rIns="214986" bIns="232420" numCol="1" spcCol="1270" anchor="ctr" anchorCtr="0">
              <a:noAutofit/>
            </a:bodyPr>
            <a:lstStyle/>
            <a:p>
              <a:pPr lvl="0" algn="ctr" defTabSz="1422400">
                <a:lnSpc>
                  <a:spcPct val="90000"/>
                </a:lnSpc>
                <a:spcBef>
                  <a:spcPct val="0"/>
                </a:spcBef>
                <a:spcAft>
                  <a:spcPct val="35000"/>
                </a:spcAft>
              </a:pPr>
              <a:endParaRPr lang="zh-CN" altLang="en-US" kern="1200">
                <a:solidFill>
                  <a:schemeClr val="tx1"/>
                </a:solidFill>
              </a:endParaRPr>
            </a:p>
          </p:txBody>
        </p:sp>
        <p:sp>
          <p:nvSpPr>
            <p:cNvPr id="27" name="任意多边形 26"/>
            <p:cNvSpPr/>
            <p:nvPr/>
          </p:nvSpPr>
          <p:spPr>
            <a:xfrm>
              <a:off x="7664025" y="3041564"/>
              <a:ext cx="774869" cy="774869"/>
            </a:xfrm>
            <a:custGeom>
              <a:avLst/>
              <a:gdLst>
                <a:gd name="connsiteX0" fmla="*/ 0 w 774869"/>
                <a:gd name="connsiteY0" fmla="*/ 426178 h 774869"/>
                <a:gd name="connsiteX1" fmla="*/ 174346 w 774869"/>
                <a:gd name="connsiteY1" fmla="*/ 426178 h 774869"/>
                <a:gd name="connsiteX2" fmla="*/ 174346 w 774869"/>
                <a:gd name="connsiteY2" fmla="*/ 0 h 774869"/>
                <a:gd name="connsiteX3" fmla="*/ 600523 w 774869"/>
                <a:gd name="connsiteY3" fmla="*/ 0 h 774869"/>
                <a:gd name="connsiteX4" fmla="*/ 600523 w 774869"/>
                <a:gd name="connsiteY4" fmla="*/ 426178 h 774869"/>
                <a:gd name="connsiteX5" fmla="*/ 774869 w 774869"/>
                <a:gd name="connsiteY5" fmla="*/ 426178 h 774869"/>
                <a:gd name="connsiteX6" fmla="*/ 387435 w 774869"/>
                <a:gd name="connsiteY6" fmla="*/ 774869 h 774869"/>
                <a:gd name="connsiteX7" fmla="*/ 0 w 774869"/>
                <a:gd name="connsiteY7" fmla="*/ 426178 h 774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4869" h="774869">
                  <a:moveTo>
                    <a:pt x="0" y="426178"/>
                  </a:moveTo>
                  <a:lnTo>
                    <a:pt x="174346" y="426178"/>
                  </a:lnTo>
                  <a:lnTo>
                    <a:pt x="174346" y="0"/>
                  </a:lnTo>
                  <a:lnTo>
                    <a:pt x="600523" y="0"/>
                  </a:lnTo>
                  <a:lnTo>
                    <a:pt x="600523" y="426178"/>
                  </a:lnTo>
                  <a:lnTo>
                    <a:pt x="774869" y="426178"/>
                  </a:lnTo>
                  <a:lnTo>
                    <a:pt x="387435" y="774869"/>
                  </a:lnTo>
                  <a:lnTo>
                    <a:pt x="0" y="426178"/>
                  </a:lnTo>
                  <a:close/>
                </a:path>
              </a:pathLst>
            </a:custGeom>
            <a:ln>
              <a:noFill/>
            </a:ln>
            <a:effectLst/>
            <a:sp3d>
              <a:bevelT w="139700" h="139700"/>
            </a:sp3d>
          </p:spPr>
          <p:style>
            <a:lnRef idx="2">
              <a:schemeClr val="accent4">
                <a:tint val="40000"/>
                <a:alpha val="90000"/>
                <a:hueOff val="-6779777"/>
                <a:satOff val="-50000"/>
                <a:lumOff val="-2390"/>
                <a:alphaOff val="0"/>
              </a:schemeClr>
            </a:lnRef>
            <a:fillRef idx="1">
              <a:schemeClr val="accent4">
                <a:tint val="40000"/>
                <a:alpha val="90000"/>
                <a:hueOff val="-6779777"/>
                <a:satOff val="-50000"/>
                <a:lumOff val="-2390"/>
                <a:alphaOff val="0"/>
              </a:schemeClr>
            </a:fillRef>
            <a:effectRef idx="0">
              <a:schemeClr val="accent4">
                <a:tint val="40000"/>
                <a:alpha val="90000"/>
                <a:hueOff val="-6779777"/>
                <a:satOff val="-50000"/>
                <a:lumOff val="-2390"/>
                <a:alphaOff val="0"/>
              </a:schemeClr>
            </a:effectRef>
            <a:fontRef idx="minor">
              <a:schemeClr val="dk1">
                <a:hueOff val="0"/>
                <a:satOff val="0"/>
                <a:lumOff val="0"/>
                <a:alphaOff val="0"/>
              </a:schemeClr>
            </a:fontRef>
          </p:style>
          <p:txBody>
            <a:bodyPr spcFirstLastPara="0" vert="horz" wrap="square" lIns="214986" tIns="40640" rIns="214986" bIns="232420" numCol="1" spcCol="1270" anchor="ctr" anchorCtr="0">
              <a:noAutofit/>
            </a:bodyPr>
            <a:lstStyle/>
            <a:p>
              <a:pPr lvl="0" algn="ctr" defTabSz="1422400">
                <a:lnSpc>
                  <a:spcPct val="90000"/>
                </a:lnSpc>
                <a:spcBef>
                  <a:spcPct val="0"/>
                </a:spcBef>
                <a:spcAft>
                  <a:spcPct val="35000"/>
                </a:spcAft>
              </a:pPr>
              <a:endParaRPr lang="zh-CN" altLang="en-US" kern="1200">
                <a:solidFill>
                  <a:schemeClr val="tx1"/>
                </a:solidFill>
              </a:endParaRPr>
            </a:p>
          </p:txBody>
        </p:sp>
        <p:sp>
          <p:nvSpPr>
            <p:cNvPr id="28" name="任意多边形 27"/>
            <p:cNvSpPr/>
            <p:nvPr/>
          </p:nvSpPr>
          <p:spPr>
            <a:xfrm>
              <a:off x="7682310" y="4450418"/>
              <a:ext cx="774869" cy="774869"/>
            </a:xfrm>
            <a:custGeom>
              <a:avLst/>
              <a:gdLst>
                <a:gd name="connsiteX0" fmla="*/ 0 w 774869"/>
                <a:gd name="connsiteY0" fmla="*/ 426178 h 774869"/>
                <a:gd name="connsiteX1" fmla="*/ 174346 w 774869"/>
                <a:gd name="connsiteY1" fmla="*/ 426178 h 774869"/>
                <a:gd name="connsiteX2" fmla="*/ 174346 w 774869"/>
                <a:gd name="connsiteY2" fmla="*/ 0 h 774869"/>
                <a:gd name="connsiteX3" fmla="*/ 600523 w 774869"/>
                <a:gd name="connsiteY3" fmla="*/ 0 h 774869"/>
                <a:gd name="connsiteX4" fmla="*/ 600523 w 774869"/>
                <a:gd name="connsiteY4" fmla="*/ 426178 h 774869"/>
                <a:gd name="connsiteX5" fmla="*/ 774869 w 774869"/>
                <a:gd name="connsiteY5" fmla="*/ 426178 h 774869"/>
                <a:gd name="connsiteX6" fmla="*/ 387435 w 774869"/>
                <a:gd name="connsiteY6" fmla="*/ 774869 h 774869"/>
                <a:gd name="connsiteX7" fmla="*/ 0 w 774869"/>
                <a:gd name="connsiteY7" fmla="*/ 426178 h 774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4869" h="774869">
                  <a:moveTo>
                    <a:pt x="0" y="426178"/>
                  </a:moveTo>
                  <a:lnTo>
                    <a:pt x="174346" y="426178"/>
                  </a:lnTo>
                  <a:lnTo>
                    <a:pt x="174346" y="0"/>
                  </a:lnTo>
                  <a:lnTo>
                    <a:pt x="600523" y="0"/>
                  </a:lnTo>
                  <a:lnTo>
                    <a:pt x="600523" y="426178"/>
                  </a:lnTo>
                  <a:lnTo>
                    <a:pt x="774869" y="426178"/>
                  </a:lnTo>
                  <a:lnTo>
                    <a:pt x="387435" y="774869"/>
                  </a:lnTo>
                  <a:lnTo>
                    <a:pt x="0" y="426178"/>
                  </a:lnTo>
                  <a:close/>
                </a:path>
              </a:pathLst>
            </a:custGeom>
            <a:ln>
              <a:noFill/>
            </a:ln>
            <a:effectLst/>
            <a:sp3d>
              <a:bevelT w="139700" h="139700"/>
            </a:sp3d>
          </p:spPr>
          <p:style>
            <a:lnRef idx="2">
              <a:schemeClr val="accent4">
                <a:tint val="40000"/>
                <a:alpha val="90000"/>
                <a:hueOff val="-13559554"/>
                <a:satOff val="-100000"/>
                <a:lumOff val="-4780"/>
                <a:alphaOff val="0"/>
              </a:schemeClr>
            </a:lnRef>
            <a:fillRef idx="1">
              <a:schemeClr val="accent4">
                <a:tint val="40000"/>
                <a:alpha val="90000"/>
                <a:hueOff val="-13559554"/>
                <a:satOff val="-100000"/>
                <a:lumOff val="-4780"/>
                <a:alphaOff val="0"/>
              </a:schemeClr>
            </a:fillRef>
            <a:effectRef idx="0">
              <a:schemeClr val="accent4">
                <a:tint val="40000"/>
                <a:alpha val="90000"/>
                <a:hueOff val="-13559554"/>
                <a:satOff val="-100000"/>
                <a:lumOff val="-4780"/>
                <a:alphaOff val="0"/>
              </a:schemeClr>
            </a:effectRef>
            <a:fontRef idx="minor">
              <a:schemeClr val="dk1">
                <a:hueOff val="0"/>
                <a:satOff val="0"/>
                <a:lumOff val="0"/>
                <a:alphaOff val="0"/>
              </a:schemeClr>
            </a:fontRef>
          </p:style>
          <p:txBody>
            <a:bodyPr spcFirstLastPara="0" vert="horz" wrap="square" lIns="214986" tIns="40640" rIns="214986" bIns="232420" numCol="1" spcCol="1270" anchor="ctr" anchorCtr="0">
              <a:noAutofit/>
            </a:bodyPr>
            <a:lstStyle/>
            <a:p>
              <a:pPr lvl="0" algn="ctr" defTabSz="1422400">
                <a:lnSpc>
                  <a:spcPct val="90000"/>
                </a:lnSpc>
                <a:spcBef>
                  <a:spcPct val="0"/>
                </a:spcBef>
                <a:spcAft>
                  <a:spcPct val="35000"/>
                </a:spcAft>
              </a:pPr>
              <a:endParaRPr lang="zh-CN" altLang="en-US" kern="1200">
                <a:solidFill>
                  <a:schemeClr val="tx1"/>
                </a:solidFill>
              </a:endParaRPr>
            </a:p>
          </p:txBody>
        </p:sp>
      </p:grpSp>
      <p:sp>
        <p:nvSpPr>
          <p:cNvPr id="29" name="矩形 28"/>
          <p:cNvSpPr/>
          <p:nvPr/>
        </p:nvSpPr>
        <p:spPr>
          <a:xfrm>
            <a:off x="4002166" y="310452"/>
            <a:ext cx="4193777" cy="584775"/>
          </a:xfrm>
          <a:prstGeom prst="rect">
            <a:avLst/>
          </a:prstGeom>
        </p:spPr>
        <p:txBody>
          <a:bodyPr wrap="none">
            <a:spAutoFit/>
          </a:bodyPr>
          <a:lstStyle/>
          <a:p>
            <a:r>
              <a:rPr lang="zh-CN" altLang="en-US" sz="3200" b="1" dirty="0"/>
              <a:t>食物忧（</a:t>
            </a:r>
            <a:r>
              <a:rPr lang="en-US" altLang="zh-CN" sz="3200" b="1" dirty="0"/>
              <a:t>2014-2017</a:t>
            </a:r>
            <a:r>
              <a:rPr lang="zh-CN" altLang="en-US" sz="3200" b="1" dirty="0"/>
              <a:t>）</a:t>
            </a:r>
          </a:p>
        </p:txBody>
      </p:sp>
    </p:spTree>
    <p:extLst>
      <p:ext uri="{BB962C8B-B14F-4D97-AF65-F5344CB8AC3E}">
        <p14:creationId xmlns:p14="http://schemas.microsoft.com/office/powerpoint/2010/main" val="34051597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xmlns="" id="{4BA9E370-B220-49F6-81E7-E219C44FF209}"/>
              </a:ext>
            </a:extLst>
          </p:cNvPr>
          <p:cNvSpPr>
            <a:spLocks noGrp="1"/>
          </p:cNvSpPr>
          <p:nvPr>
            <p:ph type="ftr" sz="quarter" idx="4294967295"/>
          </p:nvPr>
        </p:nvSpPr>
        <p:spPr>
          <a:xfrm>
            <a:off x="0" y="6240463"/>
            <a:ext cx="4140200" cy="206375"/>
          </a:xfrm>
        </p:spPr>
        <p:txBody>
          <a:bodyPr/>
          <a:lstStyle/>
          <a:p>
            <a:r>
              <a:rPr lang="en-US" altLang="zh-CN"/>
              <a:t>www.islide.cc</a:t>
            </a:r>
            <a:endParaRPr lang="zh-CN" altLang="en-US" dirty="0"/>
          </a:p>
        </p:txBody>
      </p:sp>
      <p:sp>
        <p:nvSpPr>
          <p:cNvPr id="3" name="灯片编号占位符 2">
            <a:extLst>
              <a:ext uri="{FF2B5EF4-FFF2-40B4-BE49-F238E27FC236}">
                <a16:creationId xmlns:a16="http://schemas.microsoft.com/office/drawing/2014/main" xmlns="" id="{7BA1D62F-72F2-4EA0-88F7-6E70922D84BF}"/>
              </a:ext>
            </a:extLst>
          </p:cNvPr>
          <p:cNvSpPr>
            <a:spLocks noGrp="1"/>
          </p:cNvSpPr>
          <p:nvPr>
            <p:ph type="sldNum" sz="quarter" idx="4294967295"/>
          </p:nvPr>
        </p:nvSpPr>
        <p:spPr>
          <a:xfrm>
            <a:off x="9282113" y="6240463"/>
            <a:ext cx="2909887" cy="206375"/>
          </a:xfrm>
        </p:spPr>
        <p:txBody>
          <a:bodyPr/>
          <a:lstStyle/>
          <a:p>
            <a:fld id="{5DD3DB80-B894-403A-B48E-6FDC1A72010E}" type="slidenum">
              <a:rPr lang="zh-CN" altLang="en-US" smtClean="0"/>
              <a:pPr/>
              <a:t>25</a:t>
            </a:fld>
            <a:endParaRPr lang="zh-CN" altLang="en-US"/>
          </a:p>
        </p:txBody>
      </p:sp>
      <p:graphicFrame>
        <p:nvGraphicFramePr>
          <p:cNvPr id="6" name="内容占位符 5">
            <a:extLst>
              <a:ext uri="{FF2B5EF4-FFF2-40B4-BE49-F238E27FC236}">
                <a16:creationId xmlns:a16="http://schemas.microsoft.com/office/drawing/2014/main" xmlns="" id="{36E3DACC-C6D3-4DF9-A880-31C7ADB25A92}"/>
              </a:ext>
            </a:extLst>
          </p:cNvPr>
          <p:cNvGraphicFramePr>
            <a:graphicFrameLocks noGrp="1"/>
          </p:cNvGraphicFramePr>
          <p:nvPr>
            <p:ph sz="quarter" idx="4294967295"/>
            <p:extLst>
              <p:ext uri="{D42A27DB-BD31-4B8C-83A1-F6EECF244321}">
                <p14:modId xmlns:p14="http://schemas.microsoft.com/office/powerpoint/2010/main" val="1824810268"/>
              </p:ext>
            </p:extLst>
          </p:nvPr>
        </p:nvGraphicFramePr>
        <p:xfrm>
          <a:off x="5427396" y="1822137"/>
          <a:ext cx="6480000" cy="3741782"/>
        </p:xfrm>
        <a:graphic>
          <a:graphicData uri="http://schemas.openxmlformats.org/drawingml/2006/table">
            <a:tbl>
              <a:tblPr firstRow="1" bandRow="1">
                <a:tableStyleId>{5C22544A-7EE6-4342-B048-85BDC9FD1C3A}</a:tableStyleId>
              </a:tblPr>
              <a:tblGrid>
                <a:gridCol w="1405929">
                  <a:extLst>
                    <a:ext uri="{9D8B030D-6E8A-4147-A177-3AD203B41FA5}">
                      <a16:colId xmlns:a16="http://schemas.microsoft.com/office/drawing/2014/main" xmlns="" val="2999807368"/>
                    </a:ext>
                  </a:extLst>
                </a:gridCol>
                <a:gridCol w="5074071">
                  <a:extLst>
                    <a:ext uri="{9D8B030D-6E8A-4147-A177-3AD203B41FA5}">
                      <a16:colId xmlns:a16="http://schemas.microsoft.com/office/drawing/2014/main" xmlns="" val="491982559"/>
                    </a:ext>
                  </a:extLst>
                </a:gridCol>
              </a:tblGrid>
              <a:tr h="449942">
                <a:tc>
                  <a:txBody>
                    <a:bodyPr/>
                    <a:lstStyle/>
                    <a:p>
                      <a:r>
                        <a:rPr lang="zh-CN" altLang="en-US" sz="1800" b="0" dirty="0">
                          <a:solidFill>
                            <a:schemeClr val="bg1"/>
                          </a:solidFill>
                          <a:latin typeface="+mn-ea"/>
                          <a:ea typeface="+mn-ea"/>
                        </a:rPr>
                        <a:t>指标</a:t>
                      </a:r>
                    </a:p>
                  </a:txBody>
                  <a:tcPr/>
                </a:tc>
                <a:tc>
                  <a:txBody>
                    <a:bodyPr/>
                    <a:lstStyle/>
                    <a:p>
                      <a:r>
                        <a:rPr lang="zh-CN" altLang="en-US" sz="1800" b="0" dirty="0">
                          <a:solidFill>
                            <a:schemeClr val="bg1"/>
                          </a:solidFill>
                          <a:latin typeface="+mn-ea"/>
                          <a:ea typeface="+mn-ea"/>
                        </a:rPr>
                        <a:t>具体</a:t>
                      </a:r>
                    </a:p>
                  </a:txBody>
                  <a:tcPr/>
                </a:tc>
                <a:extLst>
                  <a:ext uri="{0D108BD9-81ED-4DB2-BD59-A6C34878D82A}">
                    <a16:rowId xmlns:a16="http://schemas.microsoft.com/office/drawing/2014/main" xmlns="" val="603574484"/>
                  </a:ext>
                </a:extLst>
              </a:tr>
              <a:tr h="370840">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zh-CN" altLang="zh-CN" sz="1800" b="0" i="0" u="none" strike="noStrike" cap="none" normalizeH="0" baseline="0" dirty="0">
                          <a:ln>
                            <a:noFill/>
                          </a:ln>
                          <a:solidFill>
                            <a:schemeClr val="tx1"/>
                          </a:solidFill>
                          <a:effectLst/>
                          <a:latin typeface="+mn-ea"/>
                          <a:ea typeface="+mn-ea"/>
                        </a:rPr>
                        <a:t>商业属性</a:t>
                      </a:r>
                    </a:p>
                  </a:txBody>
                  <a:tcPr/>
                </a:tc>
                <a:tc>
                  <a:txBody>
                    <a:bodyPr/>
                    <a:lstStyle/>
                    <a:p>
                      <a:pPr marL="22" marR="0" lvl="0" indent="0" algn="l" defTabSz="914400" rtl="0" eaLnBrk="0" fontAlgn="base" latinLnBrk="0" hangingPunct="0">
                        <a:lnSpc>
                          <a:spcPct val="100000"/>
                        </a:lnSpc>
                        <a:spcBef>
                          <a:spcPct val="0"/>
                        </a:spcBef>
                        <a:spcAft>
                          <a:spcPct val="0"/>
                        </a:spcAft>
                        <a:buClrTx/>
                        <a:buSzTx/>
                        <a:buFontTx/>
                        <a:buAutoNum type="arabicPeriod"/>
                        <a:tabLst/>
                      </a:pPr>
                      <a:r>
                        <a:rPr kumimoji="0" lang="zh-CN" altLang="en-US" sz="1800" b="0" i="0" u="none" strike="noStrike" cap="none" normalizeH="0" baseline="0" dirty="0">
                          <a:ln>
                            <a:noFill/>
                          </a:ln>
                          <a:solidFill>
                            <a:schemeClr val="tx1"/>
                          </a:solidFill>
                          <a:effectLst/>
                          <a:latin typeface="+mn-ea"/>
                          <a:ea typeface="+mn-ea"/>
                        </a:rPr>
                        <a:t>核心业务</a:t>
                      </a:r>
                      <a:r>
                        <a:rPr kumimoji="0" lang="zh-CN" altLang="zh-CN" sz="1800" b="0" i="0" u="none" strike="noStrike" cap="none" normalizeH="0" baseline="0" dirty="0">
                          <a:ln>
                            <a:noFill/>
                          </a:ln>
                          <a:solidFill>
                            <a:schemeClr val="tx1"/>
                          </a:solidFill>
                          <a:effectLst/>
                          <a:latin typeface="+mn-ea"/>
                          <a:ea typeface="+mn-ea"/>
                        </a:rPr>
                        <a:t>。</a:t>
                      </a:r>
                      <a:r>
                        <a:rPr kumimoji="0" lang="zh-CN" altLang="en-US" sz="1800" b="0" i="0" u="none" strike="noStrike" cap="none" normalizeH="0" baseline="0" dirty="0">
                          <a:ln>
                            <a:noFill/>
                          </a:ln>
                          <a:solidFill>
                            <a:schemeClr val="tx1"/>
                          </a:solidFill>
                          <a:effectLst/>
                          <a:latin typeface="+mn-ea"/>
                          <a:ea typeface="+mn-ea"/>
                        </a:rPr>
                        <a:t>雷神钱包</a:t>
                      </a:r>
                      <a:r>
                        <a:rPr lang="zh-CN" altLang="en-US" sz="1800" b="0" dirty="0">
                          <a:solidFill>
                            <a:schemeClr val="tx1"/>
                          </a:solidFill>
                          <a:latin typeface="+mn-ea"/>
                          <a:ea typeface="+mn-ea"/>
                          <a:cs typeface="+mn-ea"/>
                          <a:sym typeface="+mn-lt"/>
                        </a:rPr>
                        <a:t>。逐渐转向</a:t>
                      </a:r>
                      <a:r>
                        <a:rPr lang="zh-CN" altLang="en-US" dirty="0"/>
                        <a:t>基于区块链的防伪平台。</a:t>
                      </a:r>
                      <a:endParaRPr kumimoji="0" lang="en-US" altLang="zh-CN" sz="1800" b="0" i="0" u="none" strike="noStrike" cap="none" normalizeH="0" baseline="0" dirty="0">
                        <a:ln>
                          <a:noFill/>
                        </a:ln>
                        <a:solidFill>
                          <a:schemeClr val="tx1"/>
                        </a:solidFill>
                        <a:effectLst/>
                        <a:latin typeface="+mn-ea"/>
                        <a:ea typeface="+mn-ea"/>
                      </a:endParaRPr>
                    </a:p>
                    <a:p>
                      <a:pPr marL="22" marR="0" lvl="0" indent="0" algn="l" defTabSz="914400" rtl="0" eaLnBrk="0" fontAlgn="base" latinLnBrk="0" hangingPunct="0">
                        <a:lnSpc>
                          <a:spcPct val="100000"/>
                        </a:lnSpc>
                        <a:spcBef>
                          <a:spcPct val="0"/>
                        </a:spcBef>
                        <a:spcAft>
                          <a:spcPct val="0"/>
                        </a:spcAft>
                        <a:buClrTx/>
                        <a:buSzTx/>
                        <a:buFontTx/>
                        <a:buAutoNum type="arabicPeriod"/>
                        <a:tabLst/>
                        <a:defRPr/>
                      </a:pPr>
                      <a:r>
                        <a:rPr kumimoji="0" lang="zh-CN" altLang="zh-CN" sz="1800" b="0" i="0" u="none" strike="noStrike" cap="none" normalizeH="0" baseline="0" dirty="0">
                          <a:ln>
                            <a:noFill/>
                          </a:ln>
                          <a:solidFill>
                            <a:schemeClr val="tx1"/>
                          </a:solidFill>
                          <a:effectLst/>
                          <a:latin typeface="+mn-ea"/>
                          <a:ea typeface="+mn-ea"/>
                        </a:rPr>
                        <a:t>资金支持。</a:t>
                      </a:r>
                      <a:r>
                        <a:rPr kumimoji="0" lang="zh-CN" altLang="en-US" sz="1800" b="0" i="0" u="none" strike="noStrike" cap="none" normalizeH="0" baseline="0" dirty="0">
                          <a:ln>
                            <a:noFill/>
                          </a:ln>
                          <a:solidFill>
                            <a:schemeClr val="tx1"/>
                          </a:solidFill>
                          <a:effectLst/>
                          <a:latin typeface="+mn-ea"/>
                          <a:ea typeface="+mn-ea"/>
                        </a:rPr>
                        <a:t>千方基金、分布式资本背书，</a:t>
                      </a:r>
                      <a:r>
                        <a:rPr lang="zh-CN" altLang="zh-CN" dirty="0">
                          <a:cs typeface="+mn-ea"/>
                          <a:sym typeface="+mn-lt"/>
                        </a:rPr>
                        <a:t>2018-08-04 ICO</a:t>
                      </a:r>
                      <a:r>
                        <a:rPr lang="en-US" altLang="zh-CN" dirty="0">
                          <a:cs typeface="+mn-ea"/>
                          <a:sym typeface="+mn-lt"/>
                        </a:rPr>
                        <a:t>,</a:t>
                      </a:r>
                      <a:r>
                        <a:rPr lang="zh-CN" altLang="zh-CN" dirty="0">
                          <a:cs typeface="+mn-ea"/>
                          <a:sym typeface="+mn-lt"/>
                        </a:rPr>
                        <a:t>市值</a:t>
                      </a:r>
                      <a:r>
                        <a:rPr lang="zh-CN" altLang="en-US" dirty="0">
                          <a:cs typeface="+mn-ea"/>
                          <a:sym typeface="+mn-lt"/>
                        </a:rPr>
                        <a:t>约</a:t>
                      </a:r>
                      <a:r>
                        <a:rPr lang="en-US" altLang="zh-CN" dirty="0">
                          <a:cs typeface="+mn-ea"/>
                          <a:sym typeface="+mn-lt"/>
                        </a:rPr>
                        <a:t>21</a:t>
                      </a:r>
                      <a:r>
                        <a:rPr lang="zh-CN" altLang="zh-CN" dirty="0">
                          <a:cs typeface="+mn-ea"/>
                          <a:sym typeface="+mn-lt"/>
                        </a:rPr>
                        <a:t>亿美元 </a:t>
                      </a:r>
                      <a:r>
                        <a:rPr lang="zh-CN" altLang="en-US" dirty="0" smtClean="0">
                          <a:cs typeface="+mn-ea"/>
                          <a:sym typeface="+mn-lt"/>
                        </a:rPr>
                        <a:t>。</a:t>
                      </a:r>
                      <a:endParaRPr kumimoji="0" lang="en-US" altLang="zh-CN" sz="1800" b="0" i="0" u="none" strike="noStrike" cap="none" normalizeH="0" baseline="0" dirty="0">
                        <a:ln>
                          <a:noFill/>
                        </a:ln>
                        <a:solidFill>
                          <a:schemeClr val="tx1"/>
                        </a:solidFill>
                        <a:effectLst/>
                        <a:latin typeface="+mn-ea"/>
                        <a:ea typeface="+mn-ea"/>
                      </a:endParaRPr>
                    </a:p>
                    <a:p>
                      <a:pPr marL="22" marR="0" lvl="0" indent="0" algn="l" defTabSz="914400" rtl="0" eaLnBrk="0" fontAlgn="base" latinLnBrk="0" hangingPunct="0">
                        <a:lnSpc>
                          <a:spcPct val="100000"/>
                        </a:lnSpc>
                        <a:spcBef>
                          <a:spcPct val="0"/>
                        </a:spcBef>
                        <a:spcAft>
                          <a:spcPct val="0"/>
                        </a:spcAft>
                        <a:buClrTx/>
                        <a:buSzTx/>
                        <a:buFontTx/>
                        <a:buAutoNum type="arabicPeriod"/>
                        <a:tabLst/>
                      </a:pPr>
                      <a:r>
                        <a:rPr kumimoji="0" lang="zh-CN" altLang="zh-CN" sz="1800" b="0" i="0" u="none" strike="noStrike" cap="none" normalizeH="0" baseline="0" dirty="0">
                          <a:ln>
                            <a:noFill/>
                          </a:ln>
                          <a:solidFill>
                            <a:schemeClr val="tx1"/>
                          </a:solidFill>
                          <a:effectLst/>
                          <a:latin typeface="+mn-ea"/>
                          <a:ea typeface="+mn-ea"/>
                        </a:rPr>
                        <a:t>核心团队。</a:t>
                      </a:r>
                      <a:r>
                        <a:rPr lang="zh-CN" altLang="en-US" sz="1800" b="0" dirty="0">
                          <a:solidFill>
                            <a:schemeClr val="tx1"/>
                          </a:solidFill>
                          <a:latin typeface="+mn-ea"/>
                          <a:ea typeface="+mn-ea"/>
                          <a:cs typeface="+mn-ea"/>
                          <a:sym typeface="+mn-lt"/>
                        </a:rPr>
                        <a:t>有计算机行业背景，但没有区块链方面的专家，且缺少行业应用领域的</a:t>
                      </a:r>
                      <a:r>
                        <a:rPr lang="zh-CN" altLang="en-US" sz="1800" b="0" dirty="0" smtClean="0">
                          <a:solidFill>
                            <a:schemeClr val="tx1"/>
                          </a:solidFill>
                          <a:latin typeface="+mn-ea"/>
                          <a:ea typeface="+mn-ea"/>
                          <a:cs typeface="+mn-ea"/>
                          <a:sym typeface="+mn-lt"/>
                        </a:rPr>
                        <a:t>专家。</a:t>
                      </a:r>
                      <a:endParaRPr lang="zh-CN" altLang="en-US" sz="1800" b="0" dirty="0">
                        <a:solidFill>
                          <a:schemeClr val="tx1"/>
                        </a:solidFill>
                        <a:latin typeface="+mn-ea"/>
                        <a:ea typeface="+mn-ea"/>
                      </a:endParaRPr>
                    </a:p>
                  </a:txBody>
                  <a:tcPr/>
                </a:tc>
                <a:extLst>
                  <a:ext uri="{0D108BD9-81ED-4DB2-BD59-A6C34878D82A}">
                    <a16:rowId xmlns:a16="http://schemas.microsoft.com/office/drawing/2014/main" xmlns="" val="1293783629"/>
                  </a:ext>
                </a:extLst>
              </a:tr>
              <a:tr h="370840">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zh-CN" altLang="zh-CN" sz="1800" b="0" i="0" u="none" strike="noStrike" cap="none" normalizeH="0" baseline="0" dirty="0">
                          <a:ln>
                            <a:noFill/>
                          </a:ln>
                          <a:solidFill>
                            <a:schemeClr val="tx1"/>
                          </a:solidFill>
                          <a:effectLst/>
                          <a:latin typeface="+mn-ea"/>
                          <a:ea typeface="+mn-ea"/>
                        </a:rPr>
                        <a:t>业务属性</a:t>
                      </a:r>
                    </a:p>
                  </a:txBody>
                  <a:tcPr/>
                </a:tc>
                <a:tc>
                  <a:txBody>
                    <a:bodyPr/>
                    <a:lstStyle/>
                    <a:p>
                      <a:pPr marL="22"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mn-ea"/>
                          <a:ea typeface="+mn-ea"/>
                        </a:rPr>
                        <a:t>落地</a:t>
                      </a:r>
                      <a:r>
                        <a:rPr kumimoji="0" lang="zh-CN" altLang="en-US" sz="1800" b="0" i="0" u="none" strike="noStrike" cap="none" normalizeH="0" baseline="0" dirty="0">
                          <a:ln>
                            <a:noFill/>
                          </a:ln>
                          <a:solidFill>
                            <a:schemeClr val="tx1"/>
                          </a:solidFill>
                          <a:effectLst/>
                          <a:latin typeface="+mn-ea"/>
                          <a:ea typeface="+mn-ea"/>
                        </a:rPr>
                        <a:t>的红酒领域并没有看到协作，也解决不了源头数据作假的</a:t>
                      </a:r>
                      <a:r>
                        <a:rPr kumimoji="0" lang="zh-CN" altLang="en-US" sz="1800" b="0" i="0" u="none" strike="noStrike" cap="none" normalizeH="0" baseline="0" dirty="0" smtClean="0">
                          <a:ln>
                            <a:noFill/>
                          </a:ln>
                          <a:solidFill>
                            <a:schemeClr val="tx1"/>
                          </a:solidFill>
                          <a:effectLst/>
                          <a:latin typeface="+mn-ea"/>
                          <a:ea typeface="+mn-ea"/>
                        </a:rPr>
                        <a:t>问题</a:t>
                      </a:r>
                      <a:endParaRPr lang="zh-CN" altLang="en-US" sz="1800" b="0" dirty="0">
                        <a:solidFill>
                          <a:schemeClr val="tx1"/>
                        </a:solidFill>
                        <a:latin typeface="+mn-ea"/>
                        <a:ea typeface="+mn-ea"/>
                      </a:endParaRPr>
                    </a:p>
                  </a:txBody>
                  <a:tcPr/>
                </a:tc>
                <a:extLst>
                  <a:ext uri="{0D108BD9-81ED-4DB2-BD59-A6C34878D82A}">
                    <a16:rowId xmlns:a16="http://schemas.microsoft.com/office/drawing/2014/main" xmlns="" val="1785380881"/>
                  </a:ext>
                </a:extLst>
              </a:tr>
              <a:tr h="370840">
                <a:tc>
                  <a:txBody>
                    <a:bodyPr/>
                    <a:lstStyle/>
                    <a:p>
                      <a:r>
                        <a:rPr lang="zh-CN" altLang="en-US" sz="1800" b="0" dirty="0">
                          <a:solidFill>
                            <a:schemeClr val="tx1"/>
                          </a:solidFill>
                          <a:latin typeface="+mn-ea"/>
                          <a:ea typeface="+mn-ea"/>
                        </a:rPr>
                        <a:t>战略控制点</a:t>
                      </a:r>
                    </a:p>
                  </a:txBody>
                  <a:tcPr/>
                </a:tc>
                <a:tc>
                  <a:txBody>
                    <a:bodyPr/>
                    <a:lstStyle/>
                    <a:p>
                      <a:pPr marL="22" lvl="0" indent="0" defTabSz="914400" eaLnBrk="0" fontAlgn="base" hangingPunct="0">
                        <a:lnSpc>
                          <a:spcPct val="100000"/>
                        </a:lnSpc>
                        <a:spcBef>
                          <a:spcPct val="0"/>
                        </a:spcBef>
                        <a:spcAft>
                          <a:spcPct val="0"/>
                        </a:spcAft>
                        <a:buFontTx/>
                        <a:buNone/>
                      </a:pPr>
                      <a:r>
                        <a:rPr lang="en-US" altLang="zh-CN" sz="1800" b="0" dirty="0" smtClean="0">
                          <a:solidFill>
                            <a:schemeClr val="tx1"/>
                          </a:solidFill>
                          <a:latin typeface="+mn-ea"/>
                          <a:ea typeface="+mn-ea"/>
                        </a:rPr>
                        <a:t>23</a:t>
                      </a:r>
                      <a:r>
                        <a:rPr lang="zh-CN" altLang="en-US" sz="1800" b="0" dirty="0" smtClean="0">
                          <a:solidFill>
                            <a:schemeClr val="tx1"/>
                          </a:solidFill>
                          <a:latin typeface="+mn-ea"/>
                          <a:ea typeface="+mn-ea"/>
                        </a:rPr>
                        <a:t>项专利，然而质量低下。</a:t>
                      </a:r>
                      <a:r>
                        <a:rPr lang="zh-CN" altLang="en-US" sz="1800" b="0" dirty="0">
                          <a:solidFill>
                            <a:schemeClr val="tx1"/>
                          </a:solidFill>
                          <a:latin typeface="+mn-ea"/>
                          <a:ea typeface="+mn-ea"/>
                        </a:rPr>
                        <a:t>白皮书中提到的创新是基于公有链，</a:t>
                      </a:r>
                      <a:r>
                        <a:rPr lang="zh-CN" altLang="en-US" sz="1800" b="0" dirty="0" smtClean="0">
                          <a:solidFill>
                            <a:schemeClr val="tx1"/>
                          </a:solidFill>
                          <a:latin typeface="+mn-ea"/>
                          <a:ea typeface="+mn-ea"/>
                        </a:rPr>
                        <a:t>近期的供应</a:t>
                      </a:r>
                      <a:r>
                        <a:rPr lang="zh-CN" altLang="en-US" sz="1800" b="0" dirty="0">
                          <a:solidFill>
                            <a:schemeClr val="tx1"/>
                          </a:solidFill>
                          <a:latin typeface="+mn-ea"/>
                          <a:ea typeface="+mn-ea"/>
                        </a:rPr>
                        <a:t>链</a:t>
                      </a:r>
                      <a:r>
                        <a:rPr lang="zh-CN" altLang="en-US" sz="1800" b="0" dirty="0" smtClean="0">
                          <a:solidFill>
                            <a:schemeClr val="tx1"/>
                          </a:solidFill>
                          <a:latin typeface="+mn-ea"/>
                          <a:ea typeface="+mn-ea"/>
                        </a:rPr>
                        <a:t>行业业务使用联盟连。</a:t>
                      </a:r>
                      <a:endParaRPr lang="en-US" altLang="zh-CN" sz="1800" b="0" dirty="0">
                        <a:solidFill>
                          <a:schemeClr val="tx1"/>
                        </a:solidFill>
                        <a:latin typeface="+mn-ea"/>
                        <a:ea typeface="+mn-ea"/>
                      </a:endParaRPr>
                    </a:p>
                  </a:txBody>
                  <a:tcPr/>
                </a:tc>
                <a:extLst>
                  <a:ext uri="{0D108BD9-81ED-4DB2-BD59-A6C34878D82A}">
                    <a16:rowId xmlns:a16="http://schemas.microsoft.com/office/drawing/2014/main" xmlns="" val="2973210908"/>
                  </a:ext>
                </a:extLst>
              </a:tr>
            </a:tbl>
          </a:graphicData>
        </a:graphic>
      </p:graphicFrame>
      <p:grpSp>
        <p:nvGrpSpPr>
          <p:cNvPr id="5" name="组合 4"/>
          <p:cNvGrpSpPr/>
          <p:nvPr/>
        </p:nvGrpSpPr>
        <p:grpSpPr>
          <a:xfrm>
            <a:off x="467384" y="1822137"/>
            <a:ext cx="4342741" cy="3618950"/>
            <a:chOff x="467384" y="1822137"/>
            <a:chExt cx="4342741" cy="3618950"/>
          </a:xfrm>
          <a:scene3d>
            <a:camera prst="orthographicFront">
              <a:rot lat="0" lon="0" rev="0"/>
            </a:camera>
            <a:lightRig rig="contrasting" dir="t">
              <a:rot lat="0" lon="0" rev="7800000"/>
            </a:lightRig>
          </a:scene3d>
        </p:grpSpPr>
        <p:sp>
          <p:nvSpPr>
            <p:cNvPr id="9" name="任意多边形 8"/>
            <p:cNvSpPr/>
            <p:nvPr/>
          </p:nvSpPr>
          <p:spPr>
            <a:xfrm>
              <a:off x="467384" y="1822137"/>
              <a:ext cx="4342741" cy="796169"/>
            </a:xfrm>
            <a:custGeom>
              <a:avLst/>
              <a:gdLst>
                <a:gd name="connsiteX0" fmla="*/ 0 w 6502400"/>
                <a:gd name="connsiteY0" fmla="*/ 119211 h 1192106"/>
                <a:gd name="connsiteX1" fmla="*/ 119211 w 6502400"/>
                <a:gd name="connsiteY1" fmla="*/ 0 h 1192106"/>
                <a:gd name="connsiteX2" fmla="*/ 6383189 w 6502400"/>
                <a:gd name="connsiteY2" fmla="*/ 0 h 1192106"/>
                <a:gd name="connsiteX3" fmla="*/ 6502400 w 6502400"/>
                <a:gd name="connsiteY3" fmla="*/ 119211 h 1192106"/>
                <a:gd name="connsiteX4" fmla="*/ 6502400 w 6502400"/>
                <a:gd name="connsiteY4" fmla="*/ 1072895 h 1192106"/>
                <a:gd name="connsiteX5" fmla="*/ 6383189 w 6502400"/>
                <a:gd name="connsiteY5" fmla="*/ 1192106 h 1192106"/>
                <a:gd name="connsiteX6" fmla="*/ 119211 w 6502400"/>
                <a:gd name="connsiteY6" fmla="*/ 1192106 h 1192106"/>
                <a:gd name="connsiteX7" fmla="*/ 0 w 6502400"/>
                <a:gd name="connsiteY7" fmla="*/ 1072895 h 1192106"/>
                <a:gd name="connsiteX8" fmla="*/ 0 w 6502400"/>
                <a:gd name="connsiteY8" fmla="*/ 119211 h 1192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02400" h="1192106">
                  <a:moveTo>
                    <a:pt x="0" y="119211"/>
                  </a:moveTo>
                  <a:cubicBezTo>
                    <a:pt x="0" y="53373"/>
                    <a:pt x="53373" y="0"/>
                    <a:pt x="119211" y="0"/>
                  </a:cubicBezTo>
                  <a:lnTo>
                    <a:pt x="6383189" y="0"/>
                  </a:lnTo>
                  <a:cubicBezTo>
                    <a:pt x="6449027" y="0"/>
                    <a:pt x="6502400" y="53373"/>
                    <a:pt x="6502400" y="119211"/>
                  </a:cubicBezTo>
                  <a:lnTo>
                    <a:pt x="6502400" y="1072895"/>
                  </a:lnTo>
                  <a:cubicBezTo>
                    <a:pt x="6502400" y="1138733"/>
                    <a:pt x="6449027" y="1192106"/>
                    <a:pt x="6383189" y="1192106"/>
                  </a:cubicBezTo>
                  <a:lnTo>
                    <a:pt x="119211" y="1192106"/>
                  </a:lnTo>
                  <a:cubicBezTo>
                    <a:pt x="53373" y="1192106"/>
                    <a:pt x="0" y="1138733"/>
                    <a:pt x="0" y="1072895"/>
                  </a:cubicBezTo>
                  <a:lnTo>
                    <a:pt x="0" y="119211"/>
                  </a:lnTo>
                  <a:close/>
                </a:path>
              </a:pathLst>
            </a:custGeom>
            <a:ln>
              <a:noFill/>
            </a:ln>
            <a:effectLst/>
            <a:sp3d>
              <a:bevelT w="139700" h="139700"/>
            </a:sp3d>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11600" tIns="111600" rIns="540000" bIns="111600" numCol="1" spcCol="1270" anchor="ctr" anchorCtr="0">
              <a:noAutofit/>
            </a:bodyPr>
            <a:lstStyle/>
            <a:p>
              <a:pPr lvl="0" algn="l" defTabSz="889000">
                <a:lnSpc>
                  <a:spcPct val="90000"/>
                </a:lnSpc>
                <a:spcBef>
                  <a:spcPct val="0"/>
                </a:spcBef>
                <a:spcAft>
                  <a:spcPct val="35000"/>
                </a:spcAft>
              </a:pPr>
              <a:r>
                <a:rPr lang="zh-CN" altLang="en-US" b="1" kern="1200" dirty="0" smtClean="0">
                  <a:solidFill>
                    <a:schemeClr val="tx1"/>
                  </a:solidFill>
                  <a:cs typeface="+mn-ea"/>
                  <a:sym typeface="+mn-lt"/>
                </a:rPr>
                <a:t>公有链发币起家，</a:t>
              </a:r>
              <a:r>
                <a:rPr lang="en-US" altLang="zh-CN" b="1" kern="1200" dirty="0" smtClean="0">
                  <a:solidFill>
                    <a:schemeClr val="tx1"/>
                  </a:solidFill>
                  <a:cs typeface="+mn-ea"/>
                  <a:sym typeface="+mn-lt"/>
                </a:rPr>
                <a:t>ICO</a:t>
              </a:r>
              <a:r>
                <a:rPr lang="zh-CN" altLang="en-US" b="1" kern="1200" dirty="0" smtClean="0">
                  <a:solidFill>
                    <a:schemeClr val="tx1"/>
                  </a:solidFill>
                  <a:cs typeface="+mn-ea"/>
                  <a:sym typeface="+mn-lt"/>
                </a:rPr>
                <a:t>，市值约</a:t>
              </a:r>
              <a:r>
                <a:rPr lang="en-US" altLang="zh-CN" b="1" kern="1200" dirty="0" smtClean="0">
                  <a:solidFill>
                    <a:schemeClr val="tx1"/>
                  </a:solidFill>
                  <a:cs typeface="+mn-ea"/>
                  <a:sym typeface="+mn-lt"/>
                </a:rPr>
                <a:t>21</a:t>
              </a:r>
              <a:r>
                <a:rPr lang="zh-CN" altLang="en-US" b="1" kern="1200" dirty="0" smtClean="0">
                  <a:solidFill>
                    <a:schemeClr val="tx1"/>
                  </a:solidFill>
                  <a:cs typeface="+mn-ea"/>
                  <a:sym typeface="+mn-lt"/>
                </a:rPr>
                <a:t>亿美元。</a:t>
              </a:r>
              <a:endParaRPr lang="zh-CN" altLang="en-US" kern="1200" dirty="0">
                <a:solidFill>
                  <a:schemeClr val="tx1"/>
                </a:solidFill>
              </a:endParaRPr>
            </a:p>
          </p:txBody>
        </p:sp>
        <p:sp>
          <p:nvSpPr>
            <p:cNvPr id="11" name="任意多边形 10"/>
            <p:cNvSpPr/>
            <p:nvPr/>
          </p:nvSpPr>
          <p:spPr>
            <a:xfrm>
              <a:off x="467384" y="2763064"/>
              <a:ext cx="4342741" cy="796169"/>
            </a:xfrm>
            <a:custGeom>
              <a:avLst/>
              <a:gdLst>
                <a:gd name="connsiteX0" fmla="*/ 0 w 6502400"/>
                <a:gd name="connsiteY0" fmla="*/ 119211 h 1192106"/>
                <a:gd name="connsiteX1" fmla="*/ 119211 w 6502400"/>
                <a:gd name="connsiteY1" fmla="*/ 0 h 1192106"/>
                <a:gd name="connsiteX2" fmla="*/ 6383189 w 6502400"/>
                <a:gd name="connsiteY2" fmla="*/ 0 h 1192106"/>
                <a:gd name="connsiteX3" fmla="*/ 6502400 w 6502400"/>
                <a:gd name="connsiteY3" fmla="*/ 119211 h 1192106"/>
                <a:gd name="connsiteX4" fmla="*/ 6502400 w 6502400"/>
                <a:gd name="connsiteY4" fmla="*/ 1072895 h 1192106"/>
                <a:gd name="connsiteX5" fmla="*/ 6383189 w 6502400"/>
                <a:gd name="connsiteY5" fmla="*/ 1192106 h 1192106"/>
                <a:gd name="connsiteX6" fmla="*/ 119211 w 6502400"/>
                <a:gd name="connsiteY6" fmla="*/ 1192106 h 1192106"/>
                <a:gd name="connsiteX7" fmla="*/ 0 w 6502400"/>
                <a:gd name="connsiteY7" fmla="*/ 1072895 h 1192106"/>
                <a:gd name="connsiteX8" fmla="*/ 0 w 6502400"/>
                <a:gd name="connsiteY8" fmla="*/ 119211 h 1192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02400" h="1192106">
                  <a:moveTo>
                    <a:pt x="0" y="119211"/>
                  </a:moveTo>
                  <a:cubicBezTo>
                    <a:pt x="0" y="53373"/>
                    <a:pt x="53373" y="0"/>
                    <a:pt x="119211" y="0"/>
                  </a:cubicBezTo>
                  <a:lnTo>
                    <a:pt x="6383189" y="0"/>
                  </a:lnTo>
                  <a:cubicBezTo>
                    <a:pt x="6449027" y="0"/>
                    <a:pt x="6502400" y="53373"/>
                    <a:pt x="6502400" y="119211"/>
                  </a:cubicBezTo>
                  <a:lnTo>
                    <a:pt x="6502400" y="1072895"/>
                  </a:lnTo>
                  <a:cubicBezTo>
                    <a:pt x="6502400" y="1138733"/>
                    <a:pt x="6449027" y="1192106"/>
                    <a:pt x="6383189" y="1192106"/>
                  </a:cubicBezTo>
                  <a:lnTo>
                    <a:pt x="119211" y="1192106"/>
                  </a:lnTo>
                  <a:cubicBezTo>
                    <a:pt x="53373" y="1192106"/>
                    <a:pt x="0" y="1138733"/>
                    <a:pt x="0" y="1072895"/>
                  </a:cubicBezTo>
                  <a:lnTo>
                    <a:pt x="0" y="119211"/>
                  </a:lnTo>
                  <a:close/>
                </a:path>
              </a:pathLst>
            </a:custGeom>
            <a:ln>
              <a:noFill/>
            </a:ln>
            <a:effectLst/>
            <a:sp3d>
              <a:bevelT w="139700" h="139700"/>
            </a:sp3d>
          </p:spPr>
          <p:style>
            <a:lnRef idx="2">
              <a:schemeClr val="lt1">
                <a:hueOff val="0"/>
                <a:satOff val="0"/>
                <a:lumOff val="0"/>
                <a:alphaOff val="0"/>
              </a:schemeClr>
            </a:lnRef>
            <a:fillRef idx="1">
              <a:schemeClr val="accent4">
                <a:hueOff val="-4402602"/>
                <a:satOff val="-33333"/>
                <a:lumOff val="-3660"/>
                <a:alphaOff val="0"/>
              </a:schemeClr>
            </a:fillRef>
            <a:effectRef idx="0">
              <a:schemeClr val="accent4">
                <a:hueOff val="-4402602"/>
                <a:satOff val="-33333"/>
                <a:lumOff val="-3660"/>
                <a:alphaOff val="0"/>
              </a:schemeClr>
            </a:effectRef>
            <a:fontRef idx="minor">
              <a:schemeClr val="lt1"/>
            </a:fontRef>
          </p:style>
          <p:txBody>
            <a:bodyPr spcFirstLastPara="0" vert="horz" wrap="square" lIns="111116" tIns="111116" rIns="540000" bIns="111116" numCol="1" spcCol="1270" anchor="ctr" anchorCtr="0">
              <a:noAutofit/>
            </a:bodyPr>
            <a:lstStyle/>
            <a:p>
              <a:pPr lvl="0" algn="l" defTabSz="889000">
                <a:lnSpc>
                  <a:spcPct val="90000"/>
                </a:lnSpc>
                <a:spcBef>
                  <a:spcPct val="0"/>
                </a:spcBef>
                <a:spcAft>
                  <a:spcPct val="35000"/>
                </a:spcAft>
              </a:pPr>
              <a:r>
                <a:rPr lang="zh-CN" altLang="en-US" kern="1200" dirty="0" smtClean="0">
                  <a:solidFill>
                    <a:schemeClr val="tx1"/>
                  </a:solidFill>
                </a:rPr>
                <a:t>核心团队缺少区块链技术和行业专家背景。</a:t>
              </a:r>
              <a:endParaRPr lang="zh-CN" altLang="en-US" kern="1200" dirty="0">
                <a:solidFill>
                  <a:schemeClr val="tx1"/>
                </a:solidFill>
              </a:endParaRPr>
            </a:p>
          </p:txBody>
        </p:sp>
        <p:sp>
          <p:nvSpPr>
            <p:cNvPr id="13" name="任意多边形 12"/>
            <p:cNvSpPr/>
            <p:nvPr/>
          </p:nvSpPr>
          <p:spPr>
            <a:xfrm>
              <a:off x="467384" y="3703991"/>
              <a:ext cx="4342741" cy="796169"/>
            </a:xfrm>
            <a:custGeom>
              <a:avLst/>
              <a:gdLst>
                <a:gd name="connsiteX0" fmla="*/ 0 w 6502400"/>
                <a:gd name="connsiteY0" fmla="*/ 119211 h 1192106"/>
                <a:gd name="connsiteX1" fmla="*/ 119211 w 6502400"/>
                <a:gd name="connsiteY1" fmla="*/ 0 h 1192106"/>
                <a:gd name="connsiteX2" fmla="*/ 6383189 w 6502400"/>
                <a:gd name="connsiteY2" fmla="*/ 0 h 1192106"/>
                <a:gd name="connsiteX3" fmla="*/ 6502400 w 6502400"/>
                <a:gd name="connsiteY3" fmla="*/ 119211 h 1192106"/>
                <a:gd name="connsiteX4" fmla="*/ 6502400 w 6502400"/>
                <a:gd name="connsiteY4" fmla="*/ 1072895 h 1192106"/>
                <a:gd name="connsiteX5" fmla="*/ 6383189 w 6502400"/>
                <a:gd name="connsiteY5" fmla="*/ 1192106 h 1192106"/>
                <a:gd name="connsiteX6" fmla="*/ 119211 w 6502400"/>
                <a:gd name="connsiteY6" fmla="*/ 1192106 h 1192106"/>
                <a:gd name="connsiteX7" fmla="*/ 0 w 6502400"/>
                <a:gd name="connsiteY7" fmla="*/ 1072895 h 1192106"/>
                <a:gd name="connsiteX8" fmla="*/ 0 w 6502400"/>
                <a:gd name="connsiteY8" fmla="*/ 119211 h 1192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02400" h="1192106">
                  <a:moveTo>
                    <a:pt x="0" y="119211"/>
                  </a:moveTo>
                  <a:cubicBezTo>
                    <a:pt x="0" y="53373"/>
                    <a:pt x="53373" y="0"/>
                    <a:pt x="119211" y="0"/>
                  </a:cubicBezTo>
                  <a:lnTo>
                    <a:pt x="6383189" y="0"/>
                  </a:lnTo>
                  <a:cubicBezTo>
                    <a:pt x="6449027" y="0"/>
                    <a:pt x="6502400" y="53373"/>
                    <a:pt x="6502400" y="119211"/>
                  </a:cubicBezTo>
                  <a:lnTo>
                    <a:pt x="6502400" y="1072895"/>
                  </a:lnTo>
                  <a:cubicBezTo>
                    <a:pt x="6502400" y="1138733"/>
                    <a:pt x="6449027" y="1192106"/>
                    <a:pt x="6383189" y="1192106"/>
                  </a:cubicBezTo>
                  <a:lnTo>
                    <a:pt x="119211" y="1192106"/>
                  </a:lnTo>
                  <a:cubicBezTo>
                    <a:pt x="53373" y="1192106"/>
                    <a:pt x="0" y="1138733"/>
                    <a:pt x="0" y="1072895"/>
                  </a:cubicBezTo>
                  <a:lnTo>
                    <a:pt x="0" y="119211"/>
                  </a:lnTo>
                  <a:close/>
                </a:path>
              </a:pathLst>
            </a:custGeom>
            <a:ln>
              <a:noFill/>
            </a:ln>
            <a:effectLst/>
            <a:sp3d>
              <a:bevelT w="139700" h="139700"/>
            </a:sp3d>
          </p:spPr>
          <p:style>
            <a:lnRef idx="2">
              <a:schemeClr val="lt1">
                <a:hueOff val="0"/>
                <a:satOff val="0"/>
                <a:lumOff val="0"/>
                <a:alphaOff val="0"/>
              </a:schemeClr>
            </a:lnRef>
            <a:fillRef idx="1">
              <a:schemeClr val="accent4">
                <a:hueOff val="-8805204"/>
                <a:satOff val="-66667"/>
                <a:lumOff val="-7320"/>
                <a:alphaOff val="0"/>
              </a:schemeClr>
            </a:fillRef>
            <a:effectRef idx="0">
              <a:schemeClr val="accent4">
                <a:hueOff val="-8805204"/>
                <a:satOff val="-66667"/>
                <a:lumOff val="-7320"/>
                <a:alphaOff val="0"/>
              </a:schemeClr>
            </a:effectRef>
            <a:fontRef idx="minor">
              <a:schemeClr val="lt1"/>
            </a:fontRef>
          </p:style>
          <p:txBody>
            <a:bodyPr spcFirstLastPara="0" vert="horz" wrap="square" lIns="111116" tIns="111116" rIns="540000" bIns="111116" numCol="1" spcCol="1270" anchor="ctr" anchorCtr="0">
              <a:noAutofit/>
            </a:bodyPr>
            <a:lstStyle/>
            <a:p>
              <a:pPr lvl="0" defTabSz="889000">
                <a:lnSpc>
                  <a:spcPct val="90000"/>
                </a:lnSpc>
                <a:spcBef>
                  <a:spcPct val="0"/>
                </a:spcBef>
                <a:spcAft>
                  <a:spcPct val="35000"/>
                </a:spcAft>
              </a:pPr>
              <a:r>
                <a:rPr lang="zh-CN" altLang="en-US" dirty="0">
                  <a:solidFill>
                    <a:schemeClr val="tx1"/>
                  </a:solidFill>
                </a:rPr>
                <a:t>已知的创新技术集中在公有链</a:t>
              </a:r>
              <a:r>
                <a:rPr lang="zh-CN" altLang="en-US" dirty="0" smtClean="0">
                  <a:solidFill>
                    <a:schemeClr val="tx1"/>
                  </a:solidFill>
                </a:rPr>
                <a:t>，申请了</a:t>
              </a:r>
              <a:r>
                <a:rPr lang="en-US" altLang="zh-CN" dirty="0" smtClean="0">
                  <a:solidFill>
                    <a:schemeClr val="tx1"/>
                  </a:solidFill>
                </a:rPr>
                <a:t>22</a:t>
              </a:r>
              <a:r>
                <a:rPr lang="zh-CN" altLang="en-US" dirty="0" smtClean="0">
                  <a:solidFill>
                    <a:schemeClr val="tx1"/>
                  </a:solidFill>
                </a:rPr>
                <a:t>个行业的区块链溯源系统专利。</a:t>
              </a:r>
              <a:endParaRPr lang="zh-CN" altLang="en-US" dirty="0">
                <a:solidFill>
                  <a:schemeClr val="tx1"/>
                </a:solidFill>
              </a:endParaRPr>
            </a:p>
          </p:txBody>
        </p:sp>
        <p:sp>
          <p:nvSpPr>
            <p:cNvPr id="14" name="任意多边形 13"/>
            <p:cNvSpPr/>
            <p:nvPr/>
          </p:nvSpPr>
          <p:spPr>
            <a:xfrm>
              <a:off x="467384" y="4644918"/>
              <a:ext cx="4342741" cy="796169"/>
            </a:xfrm>
            <a:custGeom>
              <a:avLst/>
              <a:gdLst>
                <a:gd name="connsiteX0" fmla="*/ 0 w 6502400"/>
                <a:gd name="connsiteY0" fmla="*/ 119211 h 1192106"/>
                <a:gd name="connsiteX1" fmla="*/ 119211 w 6502400"/>
                <a:gd name="connsiteY1" fmla="*/ 0 h 1192106"/>
                <a:gd name="connsiteX2" fmla="*/ 6383189 w 6502400"/>
                <a:gd name="connsiteY2" fmla="*/ 0 h 1192106"/>
                <a:gd name="connsiteX3" fmla="*/ 6502400 w 6502400"/>
                <a:gd name="connsiteY3" fmla="*/ 119211 h 1192106"/>
                <a:gd name="connsiteX4" fmla="*/ 6502400 w 6502400"/>
                <a:gd name="connsiteY4" fmla="*/ 1072895 h 1192106"/>
                <a:gd name="connsiteX5" fmla="*/ 6383189 w 6502400"/>
                <a:gd name="connsiteY5" fmla="*/ 1192106 h 1192106"/>
                <a:gd name="connsiteX6" fmla="*/ 119211 w 6502400"/>
                <a:gd name="connsiteY6" fmla="*/ 1192106 h 1192106"/>
                <a:gd name="connsiteX7" fmla="*/ 0 w 6502400"/>
                <a:gd name="connsiteY7" fmla="*/ 1072895 h 1192106"/>
                <a:gd name="connsiteX8" fmla="*/ 0 w 6502400"/>
                <a:gd name="connsiteY8" fmla="*/ 119211 h 1192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02400" h="1192106">
                  <a:moveTo>
                    <a:pt x="0" y="119211"/>
                  </a:moveTo>
                  <a:cubicBezTo>
                    <a:pt x="0" y="53373"/>
                    <a:pt x="53373" y="0"/>
                    <a:pt x="119211" y="0"/>
                  </a:cubicBezTo>
                  <a:lnTo>
                    <a:pt x="6383189" y="0"/>
                  </a:lnTo>
                  <a:cubicBezTo>
                    <a:pt x="6449027" y="0"/>
                    <a:pt x="6502400" y="53373"/>
                    <a:pt x="6502400" y="119211"/>
                  </a:cubicBezTo>
                  <a:lnTo>
                    <a:pt x="6502400" y="1072895"/>
                  </a:lnTo>
                  <a:cubicBezTo>
                    <a:pt x="6502400" y="1138733"/>
                    <a:pt x="6449027" y="1192106"/>
                    <a:pt x="6383189" y="1192106"/>
                  </a:cubicBezTo>
                  <a:lnTo>
                    <a:pt x="119211" y="1192106"/>
                  </a:lnTo>
                  <a:cubicBezTo>
                    <a:pt x="53373" y="1192106"/>
                    <a:pt x="0" y="1138733"/>
                    <a:pt x="0" y="1072895"/>
                  </a:cubicBezTo>
                  <a:lnTo>
                    <a:pt x="0" y="119211"/>
                  </a:lnTo>
                  <a:close/>
                </a:path>
              </a:pathLst>
            </a:custGeom>
            <a:ln>
              <a:noFill/>
            </a:ln>
            <a:effectLst/>
            <a:sp3d>
              <a:bevelT w="139700" h="139700"/>
            </a:sp3d>
          </p:spPr>
          <p:style>
            <a:lnRef idx="2">
              <a:schemeClr val="lt1">
                <a:hueOff val="0"/>
                <a:satOff val="0"/>
                <a:lumOff val="0"/>
                <a:alphaOff val="0"/>
              </a:schemeClr>
            </a:lnRef>
            <a:fillRef idx="1">
              <a:schemeClr val="accent4">
                <a:hueOff val="-13207806"/>
                <a:satOff val="-100000"/>
                <a:lumOff val="-10980"/>
                <a:alphaOff val="0"/>
              </a:schemeClr>
            </a:fillRef>
            <a:effectRef idx="0">
              <a:schemeClr val="accent4">
                <a:hueOff val="-13207806"/>
                <a:satOff val="-100000"/>
                <a:lumOff val="-10980"/>
                <a:alphaOff val="0"/>
              </a:schemeClr>
            </a:effectRef>
            <a:fontRef idx="minor">
              <a:schemeClr val="lt1"/>
            </a:fontRef>
          </p:style>
          <p:txBody>
            <a:bodyPr spcFirstLastPara="0" vert="horz" wrap="square" lIns="111116" tIns="111116" rIns="540000" bIns="111116" numCol="1" spcCol="1270" anchor="ctr" anchorCtr="0">
              <a:noAutofit/>
            </a:bodyPr>
            <a:lstStyle/>
            <a:p>
              <a:pPr lvl="0" algn="l" defTabSz="889000">
                <a:lnSpc>
                  <a:spcPct val="90000"/>
                </a:lnSpc>
                <a:spcBef>
                  <a:spcPct val="0"/>
                </a:spcBef>
                <a:spcAft>
                  <a:spcPct val="35000"/>
                </a:spcAft>
              </a:pPr>
              <a:r>
                <a:rPr lang="zh-CN" altLang="en-US" b="1" kern="1200" dirty="0" smtClean="0">
                  <a:solidFill>
                    <a:schemeClr val="tx1"/>
                  </a:solidFill>
                  <a:cs typeface="+mn-ea"/>
                  <a:sym typeface="+mn-lt"/>
                </a:rPr>
                <a:t>已落地的红酒溯源无法确保实体数据真实性</a:t>
              </a:r>
              <a:endParaRPr lang="zh-CN" altLang="en-US" kern="1200" dirty="0">
                <a:solidFill>
                  <a:schemeClr val="tx1"/>
                </a:solidFill>
              </a:endParaRPr>
            </a:p>
          </p:txBody>
        </p:sp>
        <p:sp>
          <p:nvSpPr>
            <p:cNvPr id="15" name="任意多边形 14"/>
            <p:cNvSpPr/>
            <p:nvPr/>
          </p:nvSpPr>
          <p:spPr>
            <a:xfrm>
              <a:off x="4170472" y="2431930"/>
              <a:ext cx="517510" cy="517510"/>
            </a:xfrm>
            <a:custGeom>
              <a:avLst/>
              <a:gdLst>
                <a:gd name="connsiteX0" fmla="*/ 0 w 774869"/>
                <a:gd name="connsiteY0" fmla="*/ 426178 h 774869"/>
                <a:gd name="connsiteX1" fmla="*/ 174346 w 774869"/>
                <a:gd name="connsiteY1" fmla="*/ 426178 h 774869"/>
                <a:gd name="connsiteX2" fmla="*/ 174346 w 774869"/>
                <a:gd name="connsiteY2" fmla="*/ 0 h 774869"/>
                <a:gd name="connsiteX3" fmla="*/ 600523 w 774869"/>
                <a:gd name="connsiteY3" fmla="*/ 0 h 774869"/>
                <a:gd name="connsiteX4" fmla="*/ 600523 w 774869"/>
                <a:gd name="connsiteY4" fmla="*/ 426178 h 774869"/>
                <a:gd name="connsiteX5" fmla="*/ 774869 w 774869"/>
                <a:gd name="connsiteY5" fmla="*/ 426178 h 774869"/>
                <a:gd name="connsiteX6" fmla="*/ 387435 w 774869"/>
                <a:gd name="connsiteY6" fmla="*/ 774869 h 774869"/>
                <a:gd name="connsiteX7" fmla="*/ 0 w 774869"/>
                <a:gd name="connsiteY7" fmla="*/ 426178 h 774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4869" h="774869">
                  <a:moveTo>
                    <a:pt x="0" y="426178"/>
                  </a:moveTo>
                  <a:lnTo>
                    <a:pt x="174346" y="426178"/>
                  </a:lnTo>
                  <a:lnTo>
                    <a:pt x="174346" y="0"/>
                  </a:lnTo>
                  <a:lnTo>
                    <a:pt x="600523" y="0"/>
                  </a:lnTo>
                  <a:lnTo>
                    <a:pt x="600523" y="426178"/>
                  </a:lnTo>
                  <a:lnTo>
                    <a:pt x="774869" y="426178"/>
                  </a:lnTo>
                  <a:lnTo>
                    <a:pt x="387435" y="774869"/>
                  </a:lnTo>
                  <a:lnTo>
                    <a:pt x="0" y="426178"/>
                  </a:lnTo>
                  <a:close/>
                </a:path>
              </a:pathLst>
            </a:custGeom>
            <a:ln>
              <a:noFill/>
            </a:ln>
            <a:effectLst/>
            <a:sp3d>
              <a:bevelT w="139700" h="139700"/>
            </a:sp3d>
          </p:spPr>
          <p:style>
            <a:lnRef idx="2">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0">
              <a:schemeClr val="accent4">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214986" tIns="40640" rIns="214986" bIns="232420" numCol="1" spcCol="1270" anchor="ctr" anchorCtr="0">
              <a:noAutofit/>
            </a:bodyPr>
            <a:lstStyle/>
            <a:p>
              <a:pPr lvl="0" algn="ctr" defTabSz="1422400">
                <a:lnSpc>
                  <a:spcPct val="90000"/>
                </a:lnSpc>
                <a:spcBef>
                  <a:spcPct val="0"/>
                </a:spcBef>
                <a:spcAft>
                  <a:spcPct val="35000"/>
                </a:spcAft>
              </a:pPr>
              <a:endParaRPr lang="zh-CN" altLang="en-US" kern="1200">
                <a:solidFill>
                  <a:schemeClr val="tx1"/>
                </a:solidFill>
              </a:endParaRPr>
            </a:p>
          </p:txBody>
        </p:sp>
        <p:sp>
          <p:nvSpPr>
            <p:cNvPr id="16" name="任意多边形 15"/>
            <p:cNvSpPr/>
            <p:nvPr/>
          </p:nvSpPr>
          <p:spPr>
            <a:xfrm>
              <a:off x="4177933" y="3372857"/>
              <a:ext cx="517510" cy="517510"/>
            </a:xfrm>
            <a:custGeom>
              <a:avLst/>
              <a:gdLst>
                <a:gd name="connsiteX0" fmla="*/ 0 w 774869"/>
                <a:gd name="connsiteY0" fmla="*/ 426178 h 774869"/>
                <a:gd name="connsiteX1" fmla="*/ 174346 w 774869"/>
                <a:gd name="connsiteY1" fmla="*/ 426178 h 774869"/>
                <a:gd name="connsiteX2" fmla="*/ 174346 w 774869"/>
                <a:gd name="connsiteY2" fmla="*/ 0 h 774869"/>
                <a:gd name="connsiteX3" fmla="*/ 600523 w 774869"/>
                <a:gd name="connsiteY3" fmla="*/ 0 h 774869"/>
                <a:gd name="connsiteX4" fmla="*/ 600523 w 774869"/>
                <a:gd name="connsiteY4" fmla="*/ 426178 h 774869"/>
                <a:gd name="connsiteX5" fmla="*/ 774869 w 774869"/>
                <a:gd name="connsiteY5" fmla="*/ 426178 h 774869"/>
                <a:gd name="connsiteX6" fmla="*/ 387435 w 774869"/>
                <a:gd name="connsiteY6" fmla="*/ 774869 h 774869"/>
                <a:gd name="connsiteX7" fmla="*/ 0 w 774869"/>
                <a:gd name="connsiteY7" fmla="*/ 426178 h 774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4869" h="774869">
                  <a:moveTo>
                    <a:pt x="0" y="426178"/>
                  </a:moveTo>
                  <a:lnTo>
                    <a:pt x="174346" y="426178"/>
                  </a:lnTo>
                  <a:lnTo>
                    <a:pt x="174346" y="0"/>
                  </a:lnTo>
                  <a:lnTo>
                    <a:pt x="600523" y="0"/>
                  </a:lnTo>
                  <a:lnTo>
                    <a:pt x="600523" y="426178"/>
                  </a:lnTo>
                  <a:lnTo>
                    <a:pt x="774869" y="426178"/>
                  </a:lnTo>
                  <a:lnTo>
                    <a:pt x="387435" y="774869"/>
                  </a:lnTo>
                  <a:lnTo>
                    <a:pt x="0" y="426178"/>
                  </a:lnTo>
                  <a:close/>
                </a:path>
              </a:pathLst>
            </a:custGeom>
            <a:ln>
              <a:noFill/>
            </a:ln>
            <a:effectLst/>
            <a:sp3d>
              <a:bevelT w="139700" h="139700"/>
            </a:sp3d>
          </p:spPr>
          <p:style>
            <a:lnRef idx="2">
              <a:schemeClr val="accent4">
                <a:tint val="40000"/>
                <a:alpha val="90000"/>
                <a:hueOff val="-6779777"/>
                <a:satOff val="-50000"/>
                <a:lumOff val="-2390"/>
                <a:alphaOff val="0"/>
              </a:schemeClr>
            </a:lnRef>
            <a:fillRef idx="1">
              <a:schemeClr val="accent4">
                <a:tint val="40000"/>
                <a:alpha val="90000"/>
                <a:hueOff val="-6779777"/>
                <a:satOff val="-50000"/>
                <a:lumOff val="-2390"/>
                <a:alphaOff val="0"/>
              </a:schemeClr>
            </a:fillRef>
            <a:effectRef idx="0">
              <a:schemeClr val="accent4">
                <a:tint val="40000"/>
                <a:alpha val="90000"/>
                <a:hueOff val="-6779777"/>
                <a:satOff val="-50000"/>
                <a:lumOff val="-2390"/>
                <a:alphaOff val="0"/>
              </a:schemeClr>
            </a:effectRef>
            <a:fontRef idx="minor">
              <a:schemeClr val="dk1">
                <a:hueOff val="0"/>
                <a:satOff val="0"/>
                <a:lumOff val="0"/>
                <a:alphaOff val="0"/>
              </a:schemeClr>
            </a:fontRef>
          </p:style>
          <p:txBody>
            <a:bodyPr spcFirstLastPara="0" vert="horz" wrap="square" lIns="214986" tIns="40640" rIns="214986" bIns="232420" numCol="1" spcCol="1270" anchor="ctr" anchorCtr="0">
              <a:noAutofit/>
            </a:bodyPr>
            <a:lstStyle/>
            <a:p>
              <a:pPr lvl="0" algn="ctr" defTabSz="1422400">
                <a:lnSpc>
                  <a:spcPct val="90000"/>
                </a:lnSpc>
                <a:spcBef>
                  <a:spcPct val="0"/>
                </a:spcBef>
                <a:spcAft>
                  <a:spcPct val="35000"/>
                </a:spcAft>
              </a:pPr>
              <a:endParaRPr lang="zh-CN" altLang="en-US" kern="1200">
                <a:solidFill>
                  <a:schemeClr val="tx1"/>
                </a:solidFill>
              </a:endParaRPr>
            </a:p>
          </p:txBody>
        </p:sp>
        <p:sp>
          <p:nvSpPr>
            <p:cNvPr id="17" name="任意多边形 16"/>
            <p:cNvSpPr/>
            <p:nvPr/>
          </p:nvSpPr>
          <p:spPr>
            <a:xfrm>
              <a:off x="4190145" y="4313784"/>
              <a:ext cx="517510" cy="517510"/>
            </a:xfrm>
            <a:custGeom>
              <a:avLst/>
              <a:gdLst>
                <a:gd name="connsiteX0" fmla="*/ 0 w 774869"/>
                <a:gd name="connsiteY0" fmla="*/ 426178 h 774869"/>
                <a:gd name="connsiteX1" fmla="*/ 174346 w 774869"/>
                <a:gd name="connsiteY1" fmla="*/ 426178 h 774869"/>
                <a:gd name="connsiteX2" fmla="*/ 174346 w 774869"/>
                <a:gd name="connsiteY2" fmla="*/ 0 h 774869"/>
                <a:gd name="connsiteX3" fmla="*/ 600523 w 774869"/>
                <a:gd name="connsiteY3" fmla="*/ 0 h 774869"/>
                <a:gd name="connsiteX4" fmla="*/ 600523 w 774869"/>
                <a:gd name="connsiteY4" fmla="*/ 426178 h 774869"/>
                <a:gd name="connsiteX5" fmla="*/ 774869 w 774869"/>
                <a:gd name="connsiteY5" fmla="*/ 426178 h 774869"/>
                <a:gd name="connsiteX6" fmla="*/ 387435 w 774869"/>
                <a:gd name="connsiteY6" fmla="*/ 774869 h 774869"/>
                <a:gd name="connsiteX7" fmla="*/ 0 w 774869"/>
                <a:gd name="connsiteY7" fmla="*/ 426178 h 774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4869" h="774869">
                  <a:moveTo>
                    <a:pt x="0" y="426178"/>
                  </a:moveTo>
                  <a:lnTo>
                    <a:pt x="174346" y="426178"/>
                  </a:lnTo>
                  <a:lnTo>
                    <a:pt x="174346" y="0"/>
                  </a:lnTo>
                  <a:lnTo>
                    <a:pt x="600523" y="0"/>
                  </a:lnTo>
                  <a:lnTo>
                    <a:pt x="600523" y="426178"/>
                  </a:lnTo>
                  <a:lnTo>
                    <a:pt x="774869" y="426178"/>
                  </a:lnTo>
                  <a:lnTo>
                    <a:pt x="387435" y="774869"/>
                  </a:lnTo>
                  <a:lnTo>
                    <a:pt x="0" y="426178"/>
                  </a:lnTo>
                  <a:close/>
                </a:path>
              </a:pathLst>
            </a:custGeom>
            <a:ln>
              <a:noFill/>
            </a:ln>
            <a:effectLst/>
            <a:sp3d>
              <a:bevelT w="139700" h="139700"/>
            </a:sp3d>
          </p:spPr>
          <p:style>
            <a:lnRef idx="2">
              <a:schemeClr val="accent4">
                <a:tint val="40000"/>
                <a:alpha val="90000"/>
                <a:hueOff val="-13559554"/>
                <a:satOff val="-100000"/>
                <a:lumOff val="-4780"/>
                <a:alphaOff val="0"/>
              </a:schemeClr>
            </a:lnRef>
            <a:fillRef idx="1">
              <a:schemeClr val="accent4">
                <a:tint val="40000"/>
                <a:alpha val="90000"/>
                <a:hueOff val="-13559554"/>
                <a:satOff val="-100000"/>
                <a:lumOff val="-4780"/>
                <a:alphaOff val="0"/>
              </a:schemeClr>
            </a:fillRef>
            <a:effectRef idx="0">
              <a:schemeClr val="accent4">
                <a:tint val="40000"/>
                <a:alpha val="90000"/>
                <a:hueOff val="-13559554"/>
                <a:satOff val="-100000"/>
                <a:lumOff val="-4780"/>
                <a:alphaOff val="0"/>
              </a:schemeClr>
            </a:effectRef>
            <a:fontRef idx="minor">
              <a:schemeClr val="dk1">
                <a:hueOff val="0"/>
                <a:satOff val="0"/>
                <a:lumOff val="0"/>
                <a:alphaOff val="0"/>
              </a:schemeClr>
            </a:fontRef>
          </p:style>
          <p:txBody>
            <a:bodyPr spcFirstLastPara="0" vert="horz" wrap="square" lIns="214986" tIns="40640" rIns="214986" bIns="232420" numCol="1" spcCol="1270" anchor="ctr" anchorCtr="0">
              <a:noAutofit/>
            </a:bodyPr>
            <a:lstStyle/>
            <a:p>
              <a:pPr lvl="0" algn="ctr" defTabSz="1422400">
                <a:lnSpc>
                  <a:spcPct val="90000"/>
                </a:lnSpc>
                <a:spcBef>
                  <a:spcPct val="0"/>
                </a:spcBef>
                <a:spcAft>
                  <a:spcPct val="35000"/>
                </a:spcAft>
              </a:pPr>
              <a:endParaRPr lang="zh-CN" altLang="en-US" kern="1200">
                <a:solidFill>
                  <a:schemeClr val="tx1"/>
                </a:solidFill>
              </a:endParaRPr>
            </a:p>
          </p:txBody>
        </p:sp>
      </p:grpSp>
      <p:sp>
        <p:nvSpPr>
          <p:cNvPr id="18" name="五边形 17"/>
          <p:cNvSpPr/>
          <p:nvPr/>
        </p:nvSpPr>
        <p:spPr>
          <a:xfrm>
            <a:off x="497198" y="243818"/>
            <a:ext cx="3246756" cy="725210"/>
          </a:xfrm>
          <a:prstGeom prst="homePlate">
            <a:avLst/>
          </a:prstGeom>
          <a:solidFill>
            <a:schemeClr val="accent2"/>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t>疯狂圈地</a:t>
            </a:r>
            <a:endParaRPr lang="zh-CN" altLang="en-US" sz="3200" dirty="0"/>
          </a:p>
        </p:txBody>
      </p:sp>
      <p:sp>
        <p:nvSpPr>
          <p:cNvPr id="19" name="矩形 18"/>
          <p:cNvSpPr/>
          <p:nvPr/>
        </p:nvSpPr>
        <p:spPr>
          <a:xfrm>
            <a:off x="4002166" y="310452"/>
            <a:ext cx="2850460" cy="584775"/>
          </a:xfrm>
          <a:prstGeom prst="rect">
            <a:avLst/>
          </a:prstGeom>
        </p:spPr>
        <p:txBody>
          <a:bodyPr wrap="none">
            <a:spAutoFit/>
          </a:bodyPr>
          <a:lstStyle/>
          <a:p>
            <a:r>
              <a:rPr lang="zh-CN" altLang="en-US" sz="3200" b="1" dirty="0"/>
              <a:t>唯</a:t>
            </a:r>
            <a:r>
              <a:rPr lang="zh-CN" altLang="en-US" sz="3200" b="1" dirty="0" smtClean="0"/>
              <a:t>链（</a:t>
            </a:r>
            <a:r>
              <a:rPr lang="en-US" altLang="zh-CN" sz="3200" b="1" dirty="0" smtClean="0"/>
              <a:t>2014-</a:t>
            </a:r>
            <a:r>
              <a:rPr lang="zh-CN" altLang="en-US" sz="3200" b="1" dirty="0" smtClean="0"/>
              <a:t>）</a:t>
            </a:r>
            <a:endParaRPr lang="zh-CN" altLang="en-US" sz="3200" b="1" dirty="0"/>
          </a:p>
        </p:txBody>
      </p:sp>
    </p:spTree>
    <p:extLst>
      <p:ext uri="{BB962C8B-B14F-4D97-AF65-F5344CB8AC3E}">
        <p14:creationId xmlns:p14="http://schemas.microsoft.com/office/powerpoint/2010/main" val="31230597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xmlns="" id="{7BA1D62F-72F2-4EA0-88F7-6E70922D84BF}"/>
              </a:ext>
            </a:extLst>
          </p:cNvPr>
          <p:cNvSpPr>
            <a:spLocks noGrp="1"/>
          </p:cNvSpPr>
          <p:nvPr>
            <p:ph type="sldNum" sz="quarter" idx="12"/>
          </p:nvPr>
        </p:nvSpPr>
        <p:spPr/>
        <p:txBody>
          <a:bodyPr/>
          <a:lstStyle/>
          <a:p>
            <a:fld id="{5DD3DB80-B894-403A-B48E-6FDC1A72010E}" type="slidenum">
              <a:rPr lang="zh-CN" altLang="en-US" smtClean="0"/>
              <a:pPr/>
              <a:t>26</a:t>
            </a:fld>
            <a:endParaRPr lang="zh-CN" altLang="en-US"/>
          </a:p>
        </p:txBody>
      </p:sp>
      <p:graphicFrame>
        <p:nvGraphicFramePr>
          <p:cNvPr id="6" name="内容占位符 5">
            <a:extLst>
              <a:ext uri="{FF2B5EF4-FFF2-40B4-BE49-F238E27FC236}">
                <a16:creationId xmlns:a16="http://schemas.microsoft.com/office/drawing/2014/main" xmlns="" id="{36E3DACC-C6D3-4DF9-A880-31C7ADB25A92}"/>
              </a:ext>
            </a:extLst>
          </p:cNvPr>
          <p:cNvGraphicFramePr>
            <a:graphicFrameLocks noGrp="1"/>
          </p:cNvGraphicFramePr>
          <p:nvPr>
            <p:ph sz="quarter" idx="13"/>
            <p:extLst>
              <p:ext uri="{D42A27DB-BD31-4B8C-83A1-F6EECF244321}">
                <p14:modId xmlns:p14="http://schemas.microsoft.com/office/powerpoint/2010/main" val="669905811"/>
              </p:ext>
            </p:extLst>
          </p:nvPr>
        </p:nvGraphicFramePr>
        <p:xfrm>
          <a:off x="5370599" y="1822137"/>
          <a:ext cx="6480000" cy="3741782"/>
        </p:xfrm>
        <a:graphic>
          <a:graphicData uri="http://schemas.openxmlformats.org/drawingml/2006/table">
            <a:tbl>
              <a:tblPr firstRow="1" bandRow="1">
                <a:tableStyleId>{5C22544A-7EE6-4342-B048-85BDC9FD1C3A}</a:tableStyleId>
              </a:tblPr>
              <a:tblGrid>
                <a:gridCol w="1405929">
                  <a:extLst>
                    <a:ext uri="{9D8B030D-6E8A-4147-A177-3AD203B41FA5}">
                      <a16:colId xmlns:a16="http://schemas.microsoft.com/office/drawing/2014/main" xmlns="" val="2999807368"/>
                    </a:ext>
                  </a:extLst>
                </a:gridCol>
                <a:gridCol w="5074071">
                  <a:extLst>
                    <a:ext uri="{9D8B030D-6E8A-4147-A177-3AD203B41FA5}">
                      <a16:colId xmlns:a16="http://schemas.microsoft.com/office/drawing/2014/main" xmlns="" val="491982559"/>
                    </a:ext>
                  </a:extLst>
                </a:gridCol>
              </a:tblGrid>
              <a:tr h="449942">
                <a:tc>
                  <a:txBody>
                    <a:bodyPr/>
                    <a:lstStyle/>
                    <a:p>
                      <a:r>
                        <a:rPr lang="zh-CN" altLang="en-US" sz="1800" b="0" dirty="0">
                          <a:solidFill>
                            <a:schemeClr val="tx1"/>
                          </a:solidFill>
                          <a:latin typeface="+mn-ea"/>
                          <a:ea typeface="+mn-ea"/>
                        </a:rPr>
                        <a:t>指标</a:t>
                      </a:r>
                    </a:p>
                  </a:txBody>
                  <a:tcPr/>
                </a:tc>
                <a:tc>
                  <a:txBody>
                    <a:bodyPr/>
                    <a:lstStyle/>
                    <a:p>
                      <a:r>
                        <a:rPr lang="zh-CN" altLang="en-US" sz="1800" b="0" dirty="0">
                          <a:solidFill>
                            <a:schemeClr val="tx1"/>
                          </a:solidFill>
                          <a:latin typeface="+mn-ea"/>
                          <a:ea typeface="+mn-ea"/>
                        </a:rPr>
                        <a:t>具体</a:t>
                      </a:r>
                    </a:p>
                  </a:txBody>
                  <a:tcPr/>
                </a:tc>
                <a:extLst>
                  <a:ext uri="{0D108BD9-81ED-4DB2-BD59-A6C34878D82A}">
                    <a16:rowId xmlns:a16="http://schemas.microsoft.com/office/drawing/2014/main" xmlns="" val="603574484"/>
                  </a:ext>
                </a:extLst>
              </a:tr>
              <a:tr h="370840">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zh-CN" altLang="zh-CN" sz="1800" b="0" i="0" u="none" strike="noStrike" cap="none" normalizeH="0" baseline="0" dirty="0">
                          <a:ln>
                            <a:noFill/>
                          </a:ln>
                          <a:solidFill>
                            <a:schemeClr val="tx1"/>
                          </a:solidFill>
                          <a:effectLst/>
                          <a:latin typeface="+mn-ea"/>
                          <a:ea typeface="+mn-ea"/>
                        </a:rPr>
                        <a:t>商业属性</a:t>
                      </a:r>
                    </a:p>
                  </a:txBody>
                  <a:tcPr/>
                </a:tc>
                <a:tc>
                  <a:txBody>
                    <a:bodyPr/>
                    <a:lstStyle/>
                    <a:p>
                      <a:pPr marL="22" marR="0" lvl="0" indent="0" algn="l" defTabSz="914400" rtl="0" eaLnBrk="0" fontAlgn="base" latinLnBrk="0" hangingPunct="0">
                        <a:lnSpc>
                          <a:spcPct val="100000"/>
                        </a:lnSpc>
                        <a:spcBef>
                          <a:spcPct val="0"/>
                        </a:spcBef>
                        <a:spcAft>
                          <a:spcPct val="0"/>
                        </a:spcAft>
                        <a:buClrTx/>
                        <a:buSzTx/>
                        <a:buFontTx/>
                        <a:buAutoNum type="arabicPeriod"/>
                        <a:tabLst/>
                      </a:pPr>
                      <a:r>
                        <a:rPr kumimoji="0" lang="zh-CN" altLang="en-US" sz="1800" b="0" i="0" u="none" strike="noStrike" cap="none" normalizeH="0" baseline="0" dirty="0">
                          <a:ln>
                            <a:noFill/>
                          </a:ln>
                          <a:solidFill>
                            <a:schemeClr val="tx1"/>
                          </a:solidFill>
                          <a:effectLst/>
                          <a:latin typeface="+mn-ea"/>
                          <a:ea typeface="+mn-ea"/>
                        </a:rPr>
                        <a:t>核心业务</a:t>
                      </a:r>
                      <a:r>
                        <a:rPr kumimoji="0" lang="zh-CN" altLang="zh-CN" sz="1800" b="0" i="0" u="none" strike="noStrike" cap="none" normalizeH="0" baseline="0" dirty="0">
                          <a:ln>
                            <a:noFill/>
                          </a:ln>
                          <a:solidFill>
                            <a:schemeClr val="tx1"/>
                          </a:solidFill>
                          <a:effectLst/>
                          <a:latin typeface="+mn-ea"/>
                          <a:ea typeface="+mn-ea"/>
                        </a:rPr>
                        <a:t>。</a:t>
                      </a:r>
                      <a:r>
                        <a:rPr lang="zh-CN" altLang="en-US" dirty="0"/>
                        <a:t>基于区块链技术提供国际贸易金融服务，</a:t>
                      </a:r>
                      <a:r>
                        <a:rPr lang="zh-CN" altLang="en-US" sz="1800" b="0" i="0" kern="1200" dirty="0">
                          <a:solidFill>
                            <a:schemeClr val="dk1"/>
                          </a:solidFill>
                          <a:effectLst/>
                          <a:latin typeface="+mn-lt"/>
                          <a:ea typeface="+mn-ea"/>
                          <a:cs typeface="+mn-cs"/>
                        </a:rPr>
                        <a:t>基于区块链的货运追踪系统</a:t>
                      </a:r>
                      <a:endParaRPr kumimoji="0" lang="en-US" altLang="zh-CN" sz="1800" b="0" i="0" u="none" strike="noStrike" cap="none" normalizeH="0" baseline="0" dirty="0">
                        <a:ln>
                          <a:noFill/>
                        </a:ln>
                        <a:solidFill>
                          <a:schemeClr val="tx1"/>
                        </a:solidFill>
                        <a:effectLst/>
                        <a:latin typeface="+mn-ea"/>
                        <a:ea typeface="+mn-ea"/>
                      </a:endParaRPr>
                    </a:p>
                    <a:p>
                      <a:pPr marL="22" marR="0" lvl="0" indent="0" algn="l" defTabSz="914400" rtl="0" eaLnBrk="0" fontAlgn="base" latinLnBrk="0" hangingPunct="0">
                        <a:lnSpc>
                          <a:spcPct val="100000"/>
                        </a:lnSpc>
                        <a:spcBef>
                          <a:spcPct val="0"/>
                        </a:spcBef>
                        <a:spcAft>
                          <a:spcPct val="0"/>
                        </a:spcAft>
                        <a:buClrTx/>
                        <a:buSzTx/>
                        <a:buFontTx/>
                        <a:buAutoNum type="arabicPeriod"/>
                        <a:tabLst/>
                        <a:defRPr/>
                      </a:pPr>
                      <a:r>
                        <a:rPr kumimoji="0" lang="zh-CN" altLang="zh-CN" sz="1800" b="0" i="0" u="none" strike="noStrike" cap="none" normalizeH="0" baseline="0" dirty="0">
                          <a:ln>
                            <a:noFill/>
                          </a:ln>
                          <a:solidFill>
                            <a:schemeClr val="tx1"/>
                          </a:solidFill>
                          <a:effectLst/>
                          <a:latin typeface="+mn-ea"/>
                          <a:ea typeface="+mn-ea"/>
                        </a:rPr>
                        <a:t>资金支持。</a:t>
                      </a:r>
                      <a:r>
                        <a:rPr lang="en-US" altLang="zh-CN" dirty="0"/>
                        <a:t>NTT DOCOMO Ventures</a:t>
                      </a:r>
                      <a:r>
                        <a:rPr lang="zh-CN" altLang="en-US" dirty="0"/>
                        <a:t>，</a:t>
                      </a:r>
                      <a:r>
                        <a:rPr lang="en-US" altLang="zh-CN" dirty="0" err="1"/>
                        <a:t>Blockchange</a:t>
                      </a:r>
                      <a:r>
                        <a:rPr lang="en-US" altLang="zh-CN" dirty="0"/>
                        <a:t> Ventures</a:t>
                      </a:r>
                      <a:r>
                        <a:rPr lang="zh-CN" altLang="en-US" dirty="0"/>
                        <a:t>，</a:t>
                      </a:r>
                      <a:r>
                        <a:rPr lang="en-US" altLang="zh-CN" dirty="0"/>
                        <a:t>Digital Currency Group, Amino Capital, </a:t>
                      </a:r>
                      <a:r>
                        <a:rPr lang="en-US" altLang="zh-CN" dirty="0" err="1"/>
                        <a:t>Fenbushi</a:t>
                      </a:r>
                      <a:r>
                        <a:rPr lang="en-US" altLang="zh-CN" dirty="0"/>
                        <a:t> Capital</a:t>
                      </a:r>
                      <a:r>
                        <a:rPr lang="zh-CN" altLang="en-US" dirty="0"/>
                        <a:t>等</a:t>
                      </a:r>
                      <a:r>
                        <a:rPr lang="zh-CN" altLang="zh-CN" dirty="0">
                          <a:cs typeface="+mn-ea"/>
                          <a:sym typeface="+mn-lt"/>
                        </a:rPr>
                        <a:t> </a:t>
                      </a:r>
                      <a:endParaRPr kumimoji="0" lang="en-US" altLang="zh-CN" sz="1800" b="0" i="0" u="none" strike="noStrike" cap="none" normalizeH="0" baseline="0" dirty="0">
                        <a:ln>
                          <a:noFill/>
                        </a:ln>
                        <a:solidFill>
                          <a:schemeClr val="tx1"/>
                        </a:solidFill>
                        <a:effectLst/>
                        <a:latin typeface="+mn-ea"/>
                        <a:ea typeface="+mn-ea"/>
                      </a:endParaRPr>
                    </a:p>
                    <a:p>
                      <a:pPr marL="22" marR="0" lvl="0" indent="0" algn="l" defTabSz="914400" rtl="0" eaLnBrk="0" fontAlgn="base" latinLnBrk="0" hangingPunct="0">
                        <a:lnSpc>
                          <a:spcPct val="100000"/>
                        </a:lnSpc>
                        <a:spcBef>
                          <a:spcPct val="0"/>
                        </a:spcBef>
                        <a:spcAft>
                          <a:spcPct val="0"/>
                        </a:spcAft>
                        <a:buClrTx/>
                        <a:buSzTx/>
                        <a:buFontTx/>
                        <a:buAutoNum type="arabicPeriod"/>
                        <a:tabLst/>
                        <a:defRPr/>
                      </a:pPr>
                      <a:r>
                        <a:rPr kumimoji="0" lang="zh-CN" altLang="zh-CN" sz="1800" b="0" i="0" u="none" strike="noStrike" cap="none" normalizeH="0" baseline="0" dirty="0">
                          <a:ln>
                            <a:noFill/>
                          </a:ln>
                          <a:solidFill>
                            <a:schemeClr val="tx1"/>
                          </a:solidFill>
                          <a:effectLst/>
                          <a:latin typeface="+mn-ea"/>
                          <a:ea typeface="+mn-ea"/>
                        </a:rPr>
                        <a:t>核心团队。</a:t>
                      </a:r>
                      <a:r>
                        <a:rPr lang="zh-CN" altLang="en-US" dirty="0">
                          <a:cs typeface="+mn-ea"/>
                          <a:sym typeface="+mn-lt"/>
                        </a:rPr>
                        <a:t>创始人利用在贸易领域的特长，建立行业壁垒，解决商业痛点。</a:t>
                      </a:r>
                    </a:p>
                  </a:txBody>
                  <a:tcPr/>
                </a:tc>
                <a:extLst>
                  <a:ext uri="{0D108BD9-81ED-4DB2-BD59-A6C34878D82A}">
                    <a16:rowId xmlns:a16="http://schemas.microsoft.com/office/drawing/2014/main" xmlns="" val="1293783629"/>
                  </a:ext>
                </a:extLst>
              </a:tr>
              <a:tr h="370840">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zh-CN" altLang="zh-CN" sz="1800" b="0" i="0" u="none" strike="noStrike" cap="none" normalizeH="0" baseline="0" dirty="0">
                          <a:ln>
                            <a:noFill/>
                          </a:ln>
                          <a:solidFill>
                            <a:schemeClr val="tx1"/>
                          </a:solidFill>
                          <a:effectLst/>
                          <a:latin typeface="+mn-ea"/>
                          <a:ea typeface="+mn-ea"/>
                        </a:rPr>
                        <a:t>业务属性</a:t>
                      </a:r>
                    </a:p>
                  </a:txBody>
                  <a:tcPr/>
                </a:tc>
                <a:tc>
                  <a:txBody>
                    <a:bodyPr/>
                    <a:lstStyle/>
                    <a:p>
                      <a:pPr marL="22" marR="0" lvl="0" indent="0" algn="l" defTabSz="914400" rtl="0" eaLnBrk="0" fontAlgn="base" latinLnBrk="0" hangingPunct="0">
                        <a:lnSpc>
                          <a:spcPct val="100000"/>
                        </a:lnSpc>
                        <a:spcBef>
                          <a:spcPct val="0"/>
                        </a:spcBef>
                        <a:spcAft>
                          <a:spcPct val="0"/>
                        </a:spcAft>
                        <a:buClrTx/>
                        <a:buSzTx/>
                        <a:buFontTx/>
                        <a:buNone/>
                        <a:tabLst/>
                      </a:pPr>
                      <a:r>
                        <a:rPr lang="zh-CN" altLang="en-US" sz="1800" b="0" dirty="0" smtClean="0">
                          <a:solidFill>
                            <a:schemeClr val="tx1"/>
                          </a:solidFill>
                          <a:latin typeface="+mn-ea"/>
                          <a:ea typeface="+mn-ea"/>
                        </a:rPr>
                        <a:t>适合区块链场景，然而无法解决运输过程中数据作假</a:t>
                      </a:r>
                      <a:endParaRPr lang="zh-CN" altLang="en-US" sz="1800" b="0" dirty="0">
                        <a:solidFill>
                          <a:schemeClr val="tx1"/>
                        </a:solidFill>
                        <a:latin typeface="+mn-ea"/>
                        <a:ea typeface="+mn-ea"/>
                      </a:endParaRPr>
                    </a:p>
                  </a:txBody>
                  <a:tcPr/>
                </a:tc>
                <a:extLst>
                  <a:ext uri="{0D108BD9-81ED-4DB2-BD59-A6C34878D82A}">
                    <a16:rowId xmlns:a16="http://schemas.microsoft.com/office/drawing/2014/main" xmlns="" val="1785380881"/>
                  </a:ext>
                </a:extLst>
              </a:tr>
              <a:tr h="370840">
                <a:tc>
                  <a:txBody>
                    <a:bodyPr/>
                    <a:lstStyle/>
                    <a:p>
                      <a:r>
                        <a:rPr lang="zh-CN" altLang="en-US" sz="1800" b="0" dirty="0">
                          <a:solidFill>
                            <a:schemeClr val="tx1"/>
                          </a:solidFill>
                          <a:latin typeface="+mn-ea"/>
                          <a:ea typeface="+mn-ea"/>
                        </a:rPr>
                        <a:t>战略控制点</a:t>
                      </a:r>
                    </a:p>
                  </a:txBody>
                  <a:tcPr/>
                </a:tc>
                <a:tc>
                  <a:txBody>
                    <a:bodyPr/>
                    <a:lstStyle/>
                    <a:p>
                      <a:pPr marL="22" lvl="0" indent="0" defTabSz="914400" eaLnBrk="0" fontAlgn="base" hangingPunct="0">
                        <a:lnSpc>
                          <a:spcPct val="100000"/>
                        </a:lnSpc>
                        <a:spcBef>
                          <a:spcPct val="0"/>
                        </a:spcBef>
                        <a:spcAft>
                          <a:spcPct val="0"/>
                        </a:spcAft>
                        <a:buFontTx/>
                        <a:buAutoNum type="arabicPeriod"/>
                      </a:pPr>
                      <a:r>
                        <a:rPr lang="en-US" altLang="zh-CN" sz="1800" b="0" dirty="0" smtClean="0">
                          <a:solidFill>
                            <a:schemeClr val="tx1"/>
                          </a:solidFill>
                          <a:latin typeface="+mn-ea"/>
                          <a:ea typeface="+mn-ea"/>
                        </a:rPr>
                        <a:t>9</a:t>
                      </a:r>
                      <a:r>
                        <a:rPr lang="zh-CN" altLang="en-US" sz="1800" b="0" dirty="0">
                          <a:solidFill>
                            <a:schemeClr val="tx1"/>
                          </a:solidFill>
                          <a:latin typeface="+mn-ea"/>
                          <a:ea typeface="+mn-ea"/>
                        </a:rPr>
                        <a:t>项供应链相关专利</a:t>
                      </a:r>
                      <a:endParaRPr lang="en-US" altLang="zh-CN" sz="1800" b="0" dirty="0">
                        <a:solidFill>
                          <a:schemeClr val="tx1"/>
                        </a:solidFill>
                        <a:latin typeface="+mn-ea"/>
                        <a:ea typeface="+mn-ea"/>
                      </a:endParaRPr>
                    </a:p>
                    <a:p>
                      <a:pPr marL="22" marR="0" lvl="0" indent="0" algn="l" defTabSz="914400" rtl="0" eaLnBrk="0" fontAlgn="base" latinLnBrk="0" hangingPunct="0">
                        <a:lnSpc>
                          <a:spcPct val="100000"/>
                        </a:lnSpc>
                        <a:spcBef>
                          <a:spcPct val="0"/>
                        </a:spcBef>
                        <a:spcAft>
                          <a:spcPct val="0"/>
                        </a:spcAft>
                        <a:buClrTx/>
                        <a:buSzTx/>
                        <a:buFontTx/>
                        <a:buAutoNum type="arabicPeriod"/>
                        <a:tabLst/>
                        <a:defRPr/>
                      </a:pPr>
                      <a:r>
                        <a:rPr lang="zh-CN" altLang="en-US" sz="1800" b="0" dirty="0" smtClean="0">
                          <a:solidFill>
                            <a:schemeClr val="tx1"/>
                          </a:solidFill>
                          <a:latin typeface="+mn-ea"/>
                          <a:ea typeface="+mn-ea"/>
                        </a:rPr>
                        <a:t>做</a:t>
                      </a:r>
                      <a:r>
                        <a:rPr lang="zh-CN" altLang="en-US" sz="1800" b="0" dirty="0">
                          <a:solidFill>
                            <a:schemeClr val="tx1"/>
                          </a:solidFill>
                          <a:latin typeface="+mn-ea"/>
                          <a:ea typeface="+mn-ea"/>
                        </a:rPr>
                        <a:t>供应链企业级解决方案服务</a:t>
                      </a:r>
                      <a:endParaRPr lang="zh-CN" altLang="en-US" b="0" dirty="0">
                        <a:solidFill>
                          <a:schemeClr val="tx1"/>
                        </a:solidFill>
                        <a:cs typeface="+mn-ea"/>
                        <a:sym typeface="+mn-lt"/>
                      </a:endParaRPr>
                    </a:p>
                  </a:txBody>
                  <a:tcPr/>
                </a:tc>
                <a:extLst>
                  <a:ext uri="{0D108BD9-81ED-4DB2-BD59-A6C34878D82A}">
                    <a16:rowId xmlns:a16="http://schemas.microsoft.com/office/drawing/2014/main" xmlns="" val="2973210908"/>
                  </a:ext>
                </a:extLst>
              </a:tr>
            </a:tbl>
          </a:graphicData>
        </a:graphic>
      </p:graphicFrame>
      <p:sp>
        <p:nvSpPr>
          <p:cNvPr id="7" name="五边形 6"/>
          <p:cNvSpPr/>
          <p:nvPr/>
        </p:nvSpPr>
        <p:spPr>
          <a:xfrm>
            <a:off x="497198" y="243818"/>
            <a:ext cx="3246756" cy="725210"/>
          </a:xfrm>
          <a:prstGeom prst="homePlate">
            <a:avLst/>
          </a:prstGeom>
          <a:solidFill>
            <a:schemeClr val="accent2"/>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t>脚踏实地</a:t>
            </a:r>
          </a:p>
        </p:txBody>
      </p:sp>
      <p:sp>
        <p:nvSpPr>
          <p:cNvPr id="8" name="矩形 7"/>
          <p:cNvSpPr/>
          <p:nvPr/>
        </p:nvSpPr>
        <p:spPr>
          <a:xfrm>
            <a:off x="4002166" y="310452"/>
            <a:ext cx="3919663" cy="584775"/>
          </a:xfrm>
          <a:prstGeom prst="rect">
            <a:avLst/>
          </a:prstGeom>
        </p:spPr>
        <p:txBody>
          <a:bodyPr wrap="none">
            <a:spAutoFit/>
          </a:bodyPr>
          <a:lstStyle/>
          <a:p>
            <a:r>
              <a:rPr lang="en-US" altLang="zh-CN" sz="3200" b="1" dirty="0" err="1" smtClean="0"/>
              <a:t>SkuChain</a:t>
            </a:r>
            <a:r>
              <a:rPr lang="zh-CN" altLang="en-US" sz="3200" b="1" dirty="0" smtClean="0"/>
              <a:t>（</a:t>
            </a:r>
            <a:r>
              <a:rPr lang="en-US" altLang="zh-CN" sz="3200" b="1" dirty="0" smtClean="0"/>
              <a:t>2014-</a:t>
            </a:r>
            <a:r>
              <a:rPr lang="zh-CN" altLang="en-US" sz="3200" b="1" dirty="0" smtClean="0"/>
              <a:t>）</a:t>
            </a:r>
            <a:endParaRPr lang="zh-CN" altLang="en-US" sz="3200" b="1" dirty="0"/>
          </a:p>
        </p:txBody>
      </p:sp>
      <p:grpSp>
        <p:nvGrpSpPr>
          <p:cNvPr id="9" name="组合 8"/>
          <p:cNvGrpSpPr/>
          <p:nvPr/>
        </p:nvGrpSpPr>
        <p:grpSpPr>
          <a:xfrm>
            <a:off x="467384" y="1822137"/>
            <a:ext cx="4342741" cy="3618950"/>
            <a:chOff x="467384" y="1822137"/>
            <a:chExt cx="4342741" cy="3618950"/>
          </a:xfrm>
          <a:scene3d>
            <a:camera prst="orthographicFront">
              <a:rot lat="0" lon="0" rev="0"/>
            </a:camera>
            <a:lightRig rig="contrasting" dir="t">
              <a:rot lat="0" lon="0" rev="7800000"/>
            </a:lightRig>
          </a:scene3d>
        </p:grpSpPr>
        <p:sp>
          <p:nvSpPr>
            <p:cNvPr id="10" name="任意多边形 9"/>
            <p:cNvSpPr/>
            <p:nvPr/>
          </p:nvSpPr>
          <p:spPr>
            <a:xfrm>
              <a:off x="467384" y="1822137"/>
              <a:ext cx="4342741" cy="796169"/>
            </a:xfrm>
            <a:custGeom>
              <a:avLst/>
              <a:gdLst>
                <a:gd name="connsiteX0" fmla="*/ 0 w 6502400"/>
                <a:gd name="connsiteY0" fmla="*/ 119211 h 1192106"/>
                <a:gd name="connsiteX1" fmla="*/ 119211 w 6502400"/>
                <a:gd name="connsiteY1" fmla="*/ 0 h 1192106"/>
                <a:gd name="connsiteX2" fmla="*/ 6383189 w 6502400"/>
                <a:gd name="connsiteY2" fmla="*/ 0 h 1192106"/>
                <a:gd name="connsiteX3" fmla="*/ 6502400 w 6502400"/>
                <a:gd name="connsiteY3" fmla="*/ 119211 h 1192106"/>
                <a:gd name="connsiteX4" fmla="*/ 6502400 w 6502400"/>
                <a:gd name="connsiteY4" fmla="*/ 1072895 h 1192106"/>
                <a:gd name="connsiteX5" fmla="*/ 6383189 w 6502400"/>
                <a:gd name="connsiteY5" fmla="*/ 1192106 h 1192106"/>
                <a:gd name="connsiteX6" fmla="*/ 119211 w 6502400"/>
                <a:gd name="connsiteY6" fmla="*/ 1192106 h 1192106"/>
                <a:gd name="connsiteX7" fmla="*/ 0 w 6502400"/>
                <a:gd name="connsiteY7" fmla="*/ 1072895 h 1192106"/>
                <a:gd name="connsiteX8" fmla="*/ 0 w 6502400"/>
                <a:gd name="connsiteY8" fmla="*/ 119211 h 1192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02400" h="1192106">
                  <a:moveTo>
                    <a:pt x="0" y="119211"/>
                  </a:moveTo>
                  <a:cubicBezTo>
                    <a:pt x="0" y="53373"/>
                    <a:pt x="53373" y="0"/>
                    <a:pt x="119211" y="0"/>
                  </a:cubicBezTo>
                  <a:lnTo>
                    <a:pt x="6383189" y="0"/>
                  </a:lnTo>
                  <a:cubicBezTo>
                    <a:pt x="6449027" y="0"/>
                    <a:pt x="6502400" y="53373"/>
                    <a:pt x="6502400" y="119211"/>
                  </a:cubicBezTo>
                  <a:lnTo>
                    <a:pt x="6502400" y="1072895"/>
                  </a:lnTo>
                  <a:cubicBezTo>
                    <a:pt x="6502400" y="1138733"/>
                    <a:pt x="6449027" y="1192106"/>
                    <a:pt x="6383189" y="1192106"/>
                  </a:cubicBezTo>
                  <a:lnTo>
                    <a:pt x="119211" y="1192106"/>
                  </a:lnTo>
                  <a:cubicBezTo>
                    <a:pt x="53373" y="1192106"/>
                    <a:pt x="0" y="1138733"/>
                    <a:pt x="0" y="1072895"/>
                  </a:cubicBezTo>
                  <a:lnTo>
                    <a:pt x="0" y="119211"/>
                  </a:lnTo>
                  <a:close/>
                </a:path>
              </a:pathLst>
            </a:custGeom>
            <a:ln>
              <a:noFill/>
            </a:ln>
            <a:effectLst/>
            <a:sp3d>
              <a:bevelT w="139700" h="139700"/>
            </a:sp3d>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11600" tIns="111600" rIns="540000" bIns="111600" numCol="1" spcCol="1270" anchor="ctr" anchorCtr="0">
              <a:noAutofit/>
            </a:bodyPr>
            <a:lstStyle/>
            <a:p>
              <a:pPr lvl="0" algn="l" defTabSz="889000">
                <a:lnSpc>
                  <a:spcPct val="90000"/>
                </a:lnSpc>
                <a:spcBef>
                  <a:spcPct val="0"/>
                </a:spcBef>
                <a:spcAft>
                  <a:spcPct val="35000"/>
                </a:spcAft>
              </a:pPr>
              <a:r>
                <a:rPr lang="zh-CN" altLang="en-US" kern="1200" dirty="0" smtClean="0">
                  <a:solidFill>
                    <a:schemeClr val="tx1"/>
                  </a:solidFill>
                  <a:cs typeface="+mn-ea"/>
                  <a:sym typeface="+mn-lt"/>
                </a:rPr>
                <a:t>知名风投背书，基于区块链的货运追踪系统</a:t>
              </a:r>
              <a:endParaRPr lang="zh-CN" altLang="en-US" kern="1200" dirty="0">
                <a:solidFill>
                  <a:schemeClr val="tx1"/>
                </a:solidFill>
              </a:endParaRPr>
            </a:p>
          </p:txBody>
        </p:sp>
        <p:sp>
          <p:nvSpPr>
            <p:cNvPr id="11" name="任意多边形 10"/>
            <p:cNvSpPr/>
            <p:nvPr/>
          </p:nvSpPr>
          <p:spPr>
            <a:xfrm>
              <a:off x="467384" y="2763064"/>
              <a:ext cx="4342741" cy="796169"/>
            </a:xfrm>
            <a:custGeom>
              <a:avLst/>
              <a:gdLst>
                <a:gd name="connsiteX0" fmla="*/ 0 w 6502400"/>
                <a:gd name="connsiteY0" fmla="*/ 119211 h 1192106"/>
                <a:gd name="connsiteX1" fmla="*/ 119211 w 6502400"/>
                <a:gd name="connsiteY1" fmla="*/ 0 h 1192106"/>
                <a:gd name="connsiteX2" fmla="*/ 6383189 w 6502400"/>
                <a:gd name="connsiteY2" fmla="*/ 0 h 1192106"/>
                <a:gd name="connsiteX3" fmla="*/ 6502400 w 6502400"/>
                <a:gd name="connsiteY3" fmla="*/ 119211 h 1192106"/>
                <a:gd name="connsiteX4" fmla="*/ 6502400 w 6502400"/>
                <a:gd name="connsiteY4" fmla="*/ 1072895 h 1192106"/>
                <a:gd name="connsiteX5" fmla="*/ 6383189 w 6502400"/>
                <a:gd name="connsiteY5" fmla="*/ 1192106 h 1192106"/>
                <a:gd name="connsiteX6" fmla="*/ 119211 w 6502400"/>
                <a:gd name="connsiteY6" fmla="*/ 1192106 h 1192106"/>
                <a:gd name="connsiteX7" fmla="*/ 0 w 6502400"/>
                <a:gd name="connsiteY7" fmla="*/ 1072895 h 1192106"/>
                <a:gd name="connsiteX8" fmla="*/ 0 w 6502400"/>
                <a:gd name="connsiteY8" fmla="*/ 119211 h 1192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02400" h="1192106">
                  <a:moveTo>
                    <a:pt x="0" y="119211"/>
                  </a:moveTo>
                  <a:cubicBezTo>
                    <a:pt x="0" y="53373"/>
                    <a:pt x="53373" y="0"/>
                    <a:pt x="119211" y="0"/>
                  </a:cubicBezTo>
                  <a:lnTo>
                    <a:pt x="6383189" y="0"/>
                  </a:lnTo>
                  <a:cubicBezTo>
                    <a:pt x="6449027" y="0"/>
                    <a:pt x="6502400" y="53373"/>
                    <a:pt x="6502400" y="119211"/>
                  </a:cubicBezTo>
                  <a:lnTo>
                    <a:pt x="6502400" y="1072895"/>
                  </a:lnTo>
                  <a:cubicBezTo>
                    <a:pt x="6502400" y="1138733"/>
                    <a:pt x="6449027" y="1192106"/>
                    <a:pt x="6383189" y="1192106"/>
                  </a:cubicBezTo>
                  <a:lnTo>
                    <a:pt x="119211" y="1192106"/>
                  </a:lnTo>
                  <a:cubicBezTo>
                    <a:pt x="53373" y="1192106"/>
                    <a:pt x="0" y="1138733"/>
                    <a:pt x="0" y="1072895"/>
                  </a:cubicBezTo>
                  <a:lnTo>
                    <a:pt x="0" y="119211"/>
                  </a:lnTo>
                  <a:close/>
                </a:path>
              </a:pathLst>
            </a:custGeom>
            <a:ln>
              <a:noFill/>
            </a:ln>
            <a:effectLst/>
            <a:sp3d>
              <a:bevelT w="139700" h="139700"/>
            </a:sp3d>
          </p:spPr>
          <p:style>
            <a:lnRef idx="2">
              <a:schemeClr val="lt1">
                <a:hueOff val="0"/>
                <a:satOff val="0"/>
                <a:lumOff val="0"/>
                <a:alphaOff val="0"/>
              </a:schemeClr>
            </a:lnRef>
            <a:fillRef idx="1">
              <a:schemeClr val="accent4">
                <a:hueOff val="-4402602"/>
                <a:satOff val="-33333"/>
                <a:lumOff val="-3660"/>
                <a:alphaOff val="0"/>
              </a:schemeClr>
            </a:fillRef>
            <a:effectRef idx="0">
              <a:schemeClr val="accent4">
                <a:hueOff val="-4402602"/>
                <a:satOff val="-33333"/>
                <a:lumOff val="-3660"/>
                <a:alphaOff val="0"/>
              </a:schemeClr>
            </a:effectRef>
            <a:fontRef idx="minor">
              <a:schemeClr val="lt1"/>
            </a:fontRef>
          </p:style>
          <p:txBody>
            <a:bodyPr spcFirstLastPara="0" vert="horz" wrap="square" lIns="111116" tIns="111116" rIns="540000" bIns="111116" numCol="1" spcCol="1270" anchor="ctr" anchorCtr="0">
              <a:noAutofit/>
            </a:bodyPr>
            <a:lstStyle/>
            <a:p>
              <a:pPr lvl="0" algn="l" defTabSz="889000">
                <a:lnSpc>
                  <a:spcPct val="90000"/>
                </a:lnSpc>
                <a:spcBef>
                  <a:spcPct val="0"/>
                </a:spcBef>
                <a:spcAft>
                  <a:spcPct val="35000"/>
                </a:spcAft>
              </a:pPr>
              <a:r>
                <a:rPr lang="zh-CN" altLang="en-US" kern="1200" dirty="0" smtClean="0">
                  <a:solidFill>
                    <a:schemeClr val="tx1"/>
                  </a:solidFill>
                </a:rPr>
                <a:t>创始人为贸易领域专家</a:t>
              </a:r>
              <a:endParaRPr lang="zh-CN" altLang="en-US" kern="1200" dirty="0">
                <a:solidFill>
                  <a:schemeClr val="tx1"/>
                </a:solidFill>
              </a:endParaRPr>
            </a:p>
          </p:txBody>
        </p:sp>
        <p:sp>
          <p:nvSpPr>
            <p:cNvPr id="12" name="任意多边形 11"/>
            <p:cNvSpPr/>
            <p:nvPr/>
          </p:nvSpPr>
          <p:spPr>
            <a:xfrm>
              <a:off x="467384" y="3703991"/>
              <a:ext cx="4342741" cy="796169"/>
            </a:xfrm>
            <a:custGeom>
              <a:avLst/>
              <a:gdLst>
                <a:gd name="connsiteX0" fmla="*/ 0 w 6502400"/>
                <a:gd name="connsiteY0" fmla="*/ 119211 h 1192106"/>
                <a:gd name="connsiteX1" fmla="*/ 119211 w 6502400"/>
                <a:gd name="connsiteY1" fmla="*/ 0 h 1192106"/>
                <a:gd name="connsiteX2" fmla="*/ 6383189 w 6502400"/>
                <a:gd name="connsiteY2" fmla="*/ 0 h 1192106"/>
                <a:gd name="connsiteX3" fmla="*/ 6502400 w 6502400"/>
                <a:gd name="connsiteY3" fmla="*/ 119211 h 1192106"/>
                <a:gd name="connsiteX4" fmla="*/ 6502400 w 6502400"/>
                <a:gd name="connsiteY4" fmla="*/ 1072895 h 1192106"/>
                <a:gd name="connsiteX5" fmla="*/ 6383189 w 6502400"/>
                <a:gd name="connsiteY5" fmla="*/ 1192106 h 1192106"/>
                <a:gd name="connsiteX6" fmla="*/ 119211 w 6502400"/>
                <a:gd name="connsiteY6" fmla="*/ 1192106 h 1192106"/>
                <a:gd name="connsiteX7" fmla="*/ 0 w 6502400"/>
                <a:gd name="connsiteY7" fmla="*/ 1072895 h 1192106"/>
                <a:gd name="connsiteX8" fmla="*/ 0 w 6502400"/>
                <a:gd name="connsiteY8" fmla="*/ 119211 h 1192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02400" h="1192106">
                  <a:moveTo>
                    <a:pt x="0" y="119211"/>
                  </a:moveTo>
                  <a:cubicBezTo>
                    <a:pt x="0" y="53373"/>
                    <a:pt x="53373" y="0"/>
                    <a:pt x="119211" y="0"/>
                  </a:cubicBezTo>
                  <a:lnTo>
                    <a:pt x="6383189" y="0"/>
                  </a:lnTo>
                  <a:cubicBezTo>
                    <a:pt x="6449027" y="0"/>
                    <a:pt x="6502400" y="53373"/>
                    <a:pt x="6502400" y="119211"/>
                  </a:cubicBezTo>
                  <a:lnTo>
                    <a:pt x="6502400" y="1072895"/>
                  </a:lnTo>
                  <a:cubicBezTo>
                    <a:pt x="6502400" y="1138733"/>
                    <a:pt x="6449027" y="1192106"/>
                    <a:pt x="6383189" y="1192106"/>
                  </a:cubicBezTo>
                  <a:lnTo>
                    <a:pt x="119211" y="1192106"/>
                  </a:lnTo>
                  <a:cubicBezTo>
                    <a:pt x="53373" y="1192106"/>
                    <a:pt x="0" y="1138733"/>
                    <a:pt x="0" y="1072895"/>
                  </a:cubicBezTo>
                  <a:lnTo>
                    <a:pt x="0" y="119211"/>
                  </a:lnTo>
                  <a:close/>
                </a:path>
              </a:pathLst>
            </a:custGeom>
            <a:ln>
              <a:noFill/>
            </a:ln>
            <a:effectLst/>
            <a:sp3d>
              <a:bevelT w="139700" h="139700"/>
            </a:sp3d>
          </p:spPr>
          <p:style>
            <a:lnRef idx="2">
              <a:schemeClr val="lt1">
                <a:hueOff val="0"/>
                <a:satOff val="0"/>
                <a:lumOff val="0"/>
                <a:alphaOff val="0"/>
              </a:schemeClr>
            </a:lnRef>
            <a:fillRef idx="1">
              <a:schemeClr val="accent4">
                <a:hueOff val="-8805204"/>
                <a:satOff val="-66667"/>
                <a:lumOff val="-7320"/>
                <a:alphaOff val="0"/>
              </a:schemeClr>
            </a:fillRef>
            <a:effectRef idx="0">
              <a:schemeClr val="accent4">
                <a:hueOff val="-8805204"/>
                <a:satOff val="-66667"/>
                <a:lumOff val="-7320"/>
                <a:alphaOff val="0"/>
              </a:schemeClr>
            </a:effectRef>
            <a:fontRef idx="minor">
              <a:schemeClr val="lt1"/>
            </a:fontRef>
          </p:style>
          <p:txBody>
            <a:bodyPr spcFirstLastPara="0" vert="horz" wrap="square" lIns="111116" tIns="111116" rIns="540000" bIns="111116" numCol="1" spcCol="1270" anchor="ctr" anchorCtr="0">
              <a:noAutofit/>
            </a:bodyPr>
            <a:lstStyle/>
            <a:p>
              <a:pPr lvl="0" defTabSz="889000">
                <a:lnSpc>
                  <a:spcPct val="90000"/>
                </a:lnSpc>
                <a:spcBef>
                  <a:spcPct val="0"/>
                </a:spcBef>
                <a:spcAft>
                  <a:spcPct val="35000"/>
                </a:spcAft>
              </a:pPr>
              <a:r>
                <a:rPr lang="en-US" altLang="zh-CN" dirty="0" smtClean="0">
                  <a:solidFill>
                    <a:schemeClr val="tx1"/>
                  </a:solidFill>
                </a:rPr>
                <a:t>9</a:t>
              </a:r>
              <a:r>
                <a:rPr lang="zh-CN" altLang="en-US" dirty="0" smtClean="0">
                  <a:solidFill>
                    <a:schemeClr val="tx1"/>
                  </a:solidFill>
                </a:rPr>
                <a:t>项区块链在供应链领域应用的专利</a:t>
              </a:r>
              <a:endParaRPr lang="zh-CN" altLang="en-US" dirty="0">
                <a:solidFill>
                  <a:schemeClr val="tx1"/>
                </a:solidFill>
              </a:endParaRPr>
            </a:p>
          </p:txBody>
        </p:sp>
        <p:sp>
          <p:nvSpPr>
            <p:cNvPr id="13" name="任意多边形 12"/>
            <p:cNvSpPr/>
            <p:nvPr/>
          </p:nvSpPr>
          <p:spPr>
            <a:xfrm>
              <a:off x="467384" y="4644918"/>
              <a:ext cx="4342741" cy="796169"/>
            </a:xfrm>
            <a:custGeom>
              <a:avLst/>
              <a:gdLst>
                <a:gd name="connsiteX0" fmla="*/ 0 w 6502400"/>
                <a:gd name="connsiteY0" fmla="*/ 119211 h 1192106"/>
                <a:gd name="connsiteX1" fmla="*/ 119211 w 6502400"/>
                <a:gd name="connsiteY1" fmla="*/ 0 h 1192106"/>
                <a:gd name="connsiteX2" fmla="*/ 6383189 w 6502400"/>
                <a:gd name="connsiteY2" fmla="*/ 0 h 1192106"/>
                <a:gd name="connsiteX3" fmla="*/ 6502400 w 6502400"/>
                <a:gd name="connsiteY3" fmla="*/ 119211 h 1192106"/>
                <a:gd name="connsiteX4" fmla="*/ 6502400 w 6502400"/>
                <a:gd name="connsiteY4" fmla="*/ 1072895 h 1192106"/>
                <a:gd name="connsiteX5" fmla="*/ 6383189 w 6502400"/>
                <a:gd name="connsiteY5" fmla="*/ 1192106 h 1192106"/>
                <a:gd name="connsiteX6" fmla="*/ 119211 w 6502400"/>
                <a:gd name="connsiteY6" fmla="*/ 1192106 h 1192106"/>
                <a:gd name="connsiteX7" fmla="*/ 0 w 6502400"/>
                <a:gd name="connsiteY7" fmla="*/ 1072895 h 1192106"/>
                <a:gd name="connsiteX8" fmla="*/ 0 w 6502400"/>
                <a:gd name="connsiteY8" fmla="*/ 119211 h 1192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02400" h="1192106">
                  <a:moveTo>
                    <a:pt x="0" y="119211"/>
                  </a:moveTo>
                  <a:cubicBezTo>
                    <a:pt x="0" y="53373"/>
                    <a:pt x="53373" y="0"/>
                    <a:pt x="119211" y="0"/>
                  </a:cubicBezTo>
                  <a:lnTo>
                    <a:pt x="6383189" y="0"/>
                  </a:lnTo>
                  <a:cubicBezTo>
                    <a:pt x="6449027" y="0"/>
                    <a:pt x="6502400" y="53373"/>
                    <a:pt x="6502400" y="119211"/>
                  </a:cubicBezTo>
                  <a:lnTo>
                    <a:pt x="6502400" y="1072895"/>
                  </a:lnTo>
                  <a:cubicBezTo>
                    <a:pt x="6502400" y="1138733"/>
                    <a:pt x="6449027" y="1192106"/>
                    <a:pt x="6383189" y="1192106"/>
                  </a:cubicBezTo>
                  <a:lnTo>
                    <a:pt x="119211" y="1192106"/>
                  </a:lnTo>
                  <a:cubicBezTo>
                    <a:pt x="53373" y="1192106"/>
                    <a:pt x="0" y="1138733"/>
                    <a:pt x="0" y="1072895"/>
                  </a:cubicBezTo>
                  <a:lnTo>
                    <a:pt x="0" y="119211"/>
                  </a:lnTo>
                  <a:close/>
                </a:path>
              </a:pathLst>
            </a:custGeom>
            <a:ln>
              <a:noFill/>
            </a:ln>
            <a:effectLst/>
            <a:sp3d>
              <a:bevelT w="139700" h="139700"/>
            </a:sp3d>
          </p:spPr>
          <p:style>
            <a:lnRef idx="2">
              <a:schemeClr val="lt1">
                <a:hueOff val="0"/>
                <a:satOff val="0"/>
                <a:lumOff val="0"/>
                <a:alphaOff val="0"/>
              </a:schemeClr>
            </a:lnRef>
            <a:fillRef idx="1">
              <a:schemeClr val="accent4">
                <a:hueOff val="-13207806"/>
                <a:satOff val="-100000"/>
                <a:lumOff val="-10980"/>
                <a:alphaOff val="0"/>
              </a:schemeClr>
            </a:fillRef>
            <a:effectRef idx="0">
              <a:schemeClr val="accent4">
                <a:hueOff val="-13207806"/>
                <a:satOff val="-100000"/>
                <a:lumOff val="-10980"/>
                <a:alphaOff val="0"/>
              </a:schemeClr>
            </a:effectRef>
            <a:fontRef idx="minor">
              <a:schemeClr val="lt1"/>
            </a:fontRef>
          </p:style>
          <p:txBody>
            <a:bodyPr spcFirstLastPara="0" vert="horz" wrap="square" lIns="111116" tIns="111116" rIns="540000" bIns="111116" numCol="1" spcCol="1270" anchor="ctr" anchorCtr="0">
              <a:noAutofit/>
            </a:bodyPr>
            <a:lstStyle/>
            <a:p>
              <a:pPr lvl="0" algn="l" defTabSz="889000">
                <a:lnSpc>
                  <a:spcPct val="90000"/>
                </a:lnSpc>
                <a:spcBef>
                  <a:spcPct val="0"/>
                </a:spcBef>
                <a:spcAft>
                  <a:spcPct val="35000"/>
                </a:spcAft>
              </a:pPr>
              <a:r>
                <a:rPr lang="zh-CN" altLang="en-US" kern="1200" dirty="0" smtClean="0">
                  <a:solidFill>
                    <a:schemeClr val="tx1"/>
                  </a:solidFill>
                </a:rPr>
                <a:t>落地的飞机设备溯源项目使用了芯片进行跟踪。</a:t>
              </a:r>
              <a:endParaRPr lang="zh-CN" altLang="en-US" kern="1200" dirty="0">
                <a:solidFill>
                  <a:schemeClr val="tx1"/>
                </a:solidFill>
              </a:endParaRPr>
            </a:p>
          </p:txBody>
        </p:sp>
        <p:sp>
          <p:nvSpPr>
            <p:cNvPr id="14" name="任意多边形 13"/>
            <p:cNvSpPr/>
            <p:nvPr/>
          </p:nvSpPr>
          <p:spPr>
            <a:xfrm>
              <a:off x="4170472" y="2431930"/>
              <a:ext cx="517510" cy="517510"/>
            </a:xfrm>
            <a:custGeom>
              <a:avLst/>
              <a:gdLst>
                <a:gd name="connsiteX0" fmla="*/ 0 w 774869"/>
                <a:gd name="connsiteY0" fmla="*/ 426178 h 774869"/>
                <a:gd name="connsiteX1" fmla="*/ 174346 w 774869"/>
                <a:gd name="connsiteY1" fmla="*/ 426178 h 774869"/>
                <a:gd name="connsiteX2" fmla="*/ 174346 w 774869"/>
                <a:gd name="connsiteY2" fmla="*/ 0 h 774869"/>
                <a:gd name="connsiteX3" fmla="*/ 600523 w 774869"/>
                <a:gd name="connsiteY3" fmla="*/ 0 h 774869"/>
                <a:gd name="connsiteX4" fmla="*/ 600523 w 774869"/>
                <a:gd name="connsiteY4" fmla="*/ 426178 h 774869"/>
                <a:gd name="connsiteX5" fmla="*/ 774869 w 774869"/>
                <a:gd name="connsiteY5" fmla="*/ 426178 h 774869"/>
                <a:gd name="connsiteX6" fmla="*/ 387435 w 774869"/>
                <a:gd name="connsiteY6" fmla="*/ 774869 h 774869"/>
                <a:gd name="connsiteX7" fmla="*/ 0 w 774869"/>
                <a:gd name="connsiteY7" fmla="*/ 426178 h 774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4869" h="774869">
                  <a:moveTo>
                    <a:pt x="0" y="426178"/>
                  </a:moveTo>
                  <a:lnTo>
                    <a:pt x="174346" y="426178"/>
                  </a:lnTo>
                  <a:lnTo>
                    <a:pt x="174346" y="0"/>
                  </a:lnTo>
                  <a:lnTo>
                    <a:pt x="600523" y="0"/>
                  </a:lnTo>
                  <a:lnTo>
                    <a:pt x="600523" y="426178"/>
                  </a:lnTo>
                  <a:lnTo>
                    <a:pt x="774869" y="426178"/>
                  </a:lnTo>
                  <a:lnTo>
                    <a:pt x="387435" y="774869"/>
                  </a:lnTo>
                  <a:lnTo>
                    <a:pt x="0" y="426178"/>
                  </a:lnTo>
                  <a:close/>
                </a:path>
              </a:pathLst>
            </a:custGeom>
            <a:ln>
              <a:noFill/>
            </a:ln>
            <a:effectLst/>
            <a:sp3d>
              <a:bevelT w="139700" h="139700"/>
            </a:sp3d>
          </p:spPr>
          <p:style>
            <a:lnRef idx="2">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0">
              <a:schemeClr val="accent4">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214986" tIns="40640" rIns="214986" bIns="232420" numCol="1" spcCol="1270" anchor="ctr" anchorCtr="0">
              <a:noAutofit/>
            </a:bodyPr>
            <a:lstStyle/>
            <a:p>
              <a:pPr lvl="0" algn="ctr" defTabSz="1422400">
                <a:lnSpc>
                  <a:spcPct val="90000"/>
                </a:lnSpc>
                <a:spcBef>
                  <a:spcPct val="0"/>
                </a:spcBef>
                <a:spcAft>
                  <a:spcPct val="35000"/>
                </a:spcAft>
              </a:pPr>
              <a:endParaRPr lang="zh-CN" altLang="en-US" kern="1200">
                <a:solidFill>
                  <a:schemeClr val="tx1"/>
                </a:solidFill>
              </a:endParaRPr>
            </a:p>
          </p:txBody>
        </p:sp>
        <p:sp>
          <p:nvSpPr>
            <p:cNvPr id="15" name="任意多边形 14"/>
            <p:cNvSpPr/>
            <p:nvPr/>
          </p:nvSpPr>
          <p:spPr>
            <a:xfrm>
              <a:off x="4177933" y="3372857"/>
              <a:ext cx="517510" cy="517510"/>
            </a:xfrm>
            <a:custGeom>
              <a:avLst/>
              <a:gdLst>
                <a:gd name="connsiteX0" fmla="*/ 0 w 774869"/>
                <a:gd name="connsiteY0" fmla="*/ 426178 h 774869"/>
                <a:gd name="connsiteX1" fmla="*/ 174346 w 774869"/>
                <a:gd name="connsiteY1" fmla="*/ 426178 h 774869"/>
                <a:gd name="connsiteX2" fmla="*/ 174346 w 774869"/>
                <a:gd name="connsiteY2" fmla="*/ 0 h 774869"/>
                <a:gd name="connsiteX3" fmla="*/ 600523 w 774869"/>
                <a:gd name="connsiteY3" fmla="*/ 0 h 774869"/>
                <a:gd name="connsiteX4" fmla="*/ 600523 w 774869"/>
                <a:gd name="connsiteY4" fmla="*/ 426178 h 774869"/>
                <a:gd name="connsiteX5" fmla="*/ 774869 w 774869"/>
                <a:gd name="connsiteY5" fmla="*/ 426178 h 774869"/>
                <a:gd name="connsiteX6" fmla="*/ 387435 w 774869"/>
                <a:gd name="connsiteY6" fmla="*/ 774869 h 774869"/>
                <a:gd name="connsiteX7" fmla="*/ 0 w 774869"/>
                <a:gd name="connsiteY7" fmla="*/ 426178 h 774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4869" h="774869">
                  <a:moveTo>
                    <a:pt x="0" y="426178"/>
                  </a:moveTo>
                  <a:lnTo>
                    <a:pt x="174346" y="426178"/>
                  </a:lnTo>
                  <a:lnTo>
                    <a:pt x="174346" y="0"/>
                  </a:lnTo>
                  <a:lnTo>
                    <a:pt x="600523" y="0"/>
                  </a:lnTo>
                  <a:lnTo>
                    <a:pt x="600523" y="426178"/>
                  </a:lnTo>
                  <a:lnTo>
                    <a:pt x="774869" y="426178"/>
                  </a:lnTo>
                  <a:lnTo>
                    <a:pt x="387435" y="774869"/>
                  </a:lnTo>
                  <a:lnTo>
                    <a:pt x="0" y="426178"/>
                  </a:lnTo>
                  <a:close/>
                </a:path>
              </a:pathLst>
            </a:custGeom>
            <a:ln>
              <a:noFill/>
            </a:ln>
            <a:effectLst/>
            <a:sp3d>
              <a:bevelT w="139700" h="139700"/>
            </a:sp3d>
          </p:spPr>
          <p:style>
            <a:lnRef idx="2">
              <a:schemeClr val="accent4">
                <a:tint val="40000"/>
                <a:alpha val="90000"/>
                <a:hueOff val="-6779777"/>
                <a:satOff val="-50000"/>
                <a:lumOff val="-2390"/>
                <a:alphaOff val="0"/>
              </a:schemeClr>
            </a:lnRef>
            <a:fillRef idx="1">
              <a:schemeClr val="accent4">
                <a:tint val="40000"/>
                <a:alpha val="90000"/>
                <a:hueOff val="-6779777"/>
                <a:satOff val="-50000"/>
                <a:lumOff val="-2390"/>
                <a:alphaOff val="0"/>
              </a:schemeClr>
            </a:fillRef>
            <a:effectRef idx="0">
              <a:schemeClr val="accent4">
                <a:tint val="40000"/>
                <a:alpha val="90000"/>
                <a:hueOff val="-6779777"/>
                <a:satOff val="-50000"/>
                <a:lumOff val="-2390"/>
                <a:alphaOff val="0"/>
              </a:schemeClr>
            </a:effectRef>
            <a:fontRef idx="minor">
              <a:schemeClr val="dk1">
                <a:hueOff val="0"/>
                <a:satOff val="0"/>
                <a:lumOff val="0"/>
                <a:alphaOff val="0"/>
              </a:schemeClr>
            </a:fontRef>
          </p:style>
          <p:txBody>
            <a:bodyPr spcFirstLastPara="0" vert="horz" wrap="square" lIns="214986" tIns="40640" rIns="214986" bIns="232420" numCol="1" spcCol="1270" anchor="ctr" anchorCtr="0">
              <a:noAutofit/>
            </a:bodyPr>
            <a:lstStyle/>
            <a:p>
              <a:pPr lvl="0" algn="ctr" defTabSz="1422400">
                <a:lnSpc>
                  <a:spcPct val="90000"/>
                </a:lnSpc>
                <a:spcBef>
                  <a:spcPct val="0"/>
                </a:spcBef>
                <a:spcAft>
                  <a:spcPct val="35000"/>
                </a:spcAft>
              </a:pPr>
              <a:endParaRPr lang="zh-CN" altLang="en-US" kern="1200">
                <a:solidFill>
                  <a:schemeClr val="tx1"/>
                </a:solidFill>
              </a:endParaRPr>
            </a:p>
          </p:txBody>
        </p:sp>
        <p:sp>
          <p:nvSpPr>
            <p:cNvPr id="16" name="任意多边形 15"/>
            <p:cNvSpPr/>
            <p:nvPr/>
          </p:nvSpPr>
          <p:spPr>
            <a:xfrm>
              <a:off x="4190145" y="4313784"/>
              <a:ext cx="517510" cy="517510"/>
            </a:xfrm>
            <a:custGeom>
              <a:avLst/>
              <a:gdLst>
                <a:gd name="connsiteX0" fmla="*/ 0 w 774869"/>
                <a:gd name="connsiteY0" fmla="*/ 426178 h 774869"/>
                <a:gd name="connsiteX1" fmla="*/ 174346 w 774869"/>
                <a:gd name="connsiteY1" fmla="*/ 426178 h 774869"/>
                <a:gd name="connsiteX2" fmla="*/ 174346 w 774869"/>
                <a:gd name="connsiteY2" fmla="*/ 0 h 774869"/>
                <a:gd name="connsiteX3" fmla="*/ 600523 w 774869"/>
                <a:gd name="connsiteY3" fmla="*/ 0 h 774869"/>
                <a:gd name="connsiteX4" fmla="*/ 600523 w 774869"/>
                <a:gd name="connsiteY4" fmla="*/ 426178 h 774869"/>
                <a:gd name="connsiteX5" fmla="*/ 774869 w 774869"/>
                <a:gd name="connsiteY5" fmla="*/ 426178 h 774869"/>
                <a:gd name="connsiteX6" fmla="*/ 387435 w 774869"/>
                <a:gd name="connsiteY6" fmla="*/ 774869 h 774869"/>
                <a:gd name="connsiteX7" fmla="*/ 0 w 774869"/>
                <a:gd name="connsiteY7" fmla="*/ 426178 h 774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4869" h="774869">
                  <a:moveTo>
                    <a:pt x="0" y="426178"/>
                  </a:moveTo>
                  <a:lnTo>
                    <a:pt x="174346" y="426178"/>
                  </a:lnTo>
                  <a:lnTo>
                    <a:pt x="174346" y="0"/>
                  </a:lnTo>
                  <a:lnTo>
                    <a:pt x="600523" y="0"/>
                  </a:lnTo>
                  <a:lnTo>
                    <a:pt x="600523" y="426178"/>
                  </a:lnTo>
                  <a:lnTo>
                    <a:pt x="774869" y="426178"/>
                  </a:lnTo>
                  <a:lnTo>
                    <a:pt x="387435" y="774869"/>
                  </a:lnTo>
                  <a:lnTo>
                    <a:pt x="0" y="426178"/>
                  </a:lnTo>
                  <a:close/>
                </a:path>
              </a:pathLst>
            </a:custGeom>
            <a:ln>
              <a:noFill/>
            </a:ln>
            <a:effectLst/>
            <a:sp3d>
              <a:bevelT w="139700" h="139700"/>
            </a:sp3d>
          </p:spPr>
          <p:style>
            <a:lnRef idx="2">
              <a:schemeClr val="accent4">
                <a:tint val="40000"/>
                <a:alpha val="90000"/>
                <a:hueOff val="-13559554"/>
                <a:satOff val="-100000"/>
                <a:lumOff val="-4780"/>
                <a:alphaOff val="0"/>
              </a:schemeClr>
            </a:lnRef>
            <a:fillRef idx="1">
              <a:schemeClr val="accent4">
                <a:tint val="40000"/>
                <a:alpha val="90000"/>
                <a:hueOff val="-13559554"/>
                <a:satOff val="-100000"/>
                <a:lumOff val="-4780"/>
                <a:alphaOff val="0"/>
              </a:schemeClr>
            </a:fillRef>
            <a:effectRef idx="0">
              <a:schemeClr val="accent4">
                <a:tint val="40000"/>
                <a:alpha val="90000"/>
                <a:hueOff val="-13559554"/>
                <a:satOff val="-100000"/>
                <a:lumOff val="-4780"/>
                <a:alphaOff val="0"/>
              </a:schemeClr>
            </a:effectRef>
            <a:fontRef idx="minor">
              <a:schemeClr val="dk1">
                <a:hueOff val="0"/>
                <a:satOff val="0"/>
                <a:lumOff val="0"/>
                <a:alphaOff val="0"/>
              </a:schemeClr>
            </a:fontRef>
          </p:style>
          <p:txBody>
            <a:bodyPr spcFirstLastPara="0" vert="horz" wrap="square" lIns="214986" tIns="40640" rIns="214986" bIns="232420" numCol="1" spcCol="1270" anchor="ctr" anchorCtr="0">
              <a:noAutofit/>
            </a:bodyPr>
            <a:lstStyle/>
            <a:p>
              <a:pPr lvl="0" algn="ctr" defTabSz="1422400">
                <a:lnSpc>
                  <a:spcPct val="90000"/>
                </a:lnSpc>
                <a:spcBef>
                  <a:spcPct val="0"/>
                </a:spcBef>
                <a:spcAft>
                  <a:spcPct val="35000"/>
                </a:spcAft>
              </a:pPr>
              <a:endParaRPr lang="zh-CN" altLang="en-US" kern="1200">
                <a:solidFill>
                  <a:schemeClr val="tx1"/>
                </a:solidFill>
              </a:endParaRPr>
            </a:p>
          </p:txBody>
        </p:sp>
      </p:grpSp>
    </p:spTree>
    <p:extLst>
      <p:ext uri="{BB962C8B-B14F-4D97-AF65-F5344CB8AC3E}">
        <p14:creationId xmlns:p14="http://schemas.microsoft.com/office/powerpoint/2010/main" val="19808627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线形标注 2 7">
            <a:extLst>
              <a:ext uri="{FF2B5EF4-FFF2-40B4-BE49-F238E27FC236}">
                <a16:creationId xmlns:a16="http://schemas.microsoft.com/office/drawing/2014/main" xmlns="" id="{53357760-6DA5-774B-97C3-2984C57B4019}"/>
              </a:ext>
            </a:extLst>
          </p:cNvPr>
          <p:cNvSpPr/>
          <p:nvPr/>
        </p:nvSpPr>
        <p:spPr>
          <a:xfrm>
            <a:off x="2502845" y="1170344"/>
            <a:ext cx="4680000" cy="180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r>
              <a:rPr lang="zh-CN" altLang="en-US" sz="2000" dirty="0" smtClean="0">
                <a:cs typeface="+mn-ea"/>
              </a:rPr>
              <a:t>那这么看下来，目前区块链还没有真正有价值的应用，也还没有特别值得投资的公司了。更多是追逐利润，借风口包装圈钱，骗我这种不懂的小白。</a:t>
            </a:r>
            <a:endParaRPr lang="zh-CN" altLang="en-US" sz="2000" dirty="0">
              <a:cs typeface="+mn-ea"/>
            </a:endParaRPr>
          </a:p>
        </p:txBody>
      </p:sp>
      <p:sp>
        <p:nvSpPr>
          <p:cNvPr id="11" name="线形标注 1 10">
            <a:extLst>
              <a:ext uri="{FF2B5EF4-FFF2-40B4-BE49-F238E27FC236}">
                <a16:creationId xmlns:a16="http://schemas.microsoft.com/office/drawing/2014/main" xmlns="" id="{6915A567-05C6-2F47-8CA8-A37AC137D2DE}"/>
              </a:ext>
            </a:extLst>
          </p:cNvPr>
          <p:cNvSpPr/>
          <p:nvPr/>
        </p:nvSpPr>
        <p:spPr>
          <a:xfrm>
            <a:off x="4336077" y="3929527"/>
            <a:ext cx="4680000" cy="1800000"/>
          </a:xfrm>
          <a:prstGeom prst="rect">
            <a:avLst/>
          </a:prstGeom>
          <a:solidFill>
            <a:srgbClr val="1B9ED2"/>
          </a:solidFill>
          <a:ln>
            <a:solidFill>
              <a:srgbClr val="1B9E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r>
              <a:rPr lang="zh-CN" altLang="en-US" sz="2000" dirty="0" smtClean="0">
                <a:cs typeface="+mn-ea"/>
              </a:rPr>
              <a:t>是的，区</a:t>
            </a:r>
            <a:r>
              <a:rPr lang="zh-CN" altLang="en-US" sz="2000" dirty="0" smtClean="0">
                <a:cs typeface="+mn-ea"/>
              </a:rPr>
              <a:t>块链技术前几年过热追捧，现在已经逐渐趋于理性，炒概念的公司很快就能看出来</a:t>
            </a:r>
            <a:endParaRPr lang="zh-CN" altLang="en-US" sz="2000" dirty="0">
              <a:cs typeface="+mn-ea"/>
            </a:endParaRPr>
          </a:p>
        </p:txBody>
      </p:sp>
      <p:pic>
        <p:nvPicPr>
          <p:cNvPr id="12" name="图形 11" descr="女学生">
            <a:extLst>
              <a:ext uri="{FF2B5EF4-FFF2-40B4-BE49-F238E27FC236}">
                <a16:creationId xmlns:a16="http://schemas.microsoft.com/office/drawing/2014/main" xmlns="" id="{433C5768-4204-4207-9543-E858CCA4881A}"/>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9198287" y="3589567"/>
            <a:ext cx="2381303" cy="2381303"/>
          </a:xfrm>
          <a:prstGeom prst="rect">
            <a:avLst/>
          </a:prstGeom>
        </p:spPr>
      </p:pic>
      <p:pic>
        <p:nvPicPr>
          <p:cNvPr id="6" name="图形 3" descr="女性形象">
            <a:extLst>
              <a:ext uri="{FF2B5EF4-FFF2-40B4-BE49-F238E27FC236}">
                <a16:creationId xmlns:a16="http://schemas.microsoft.com/office/drawing/2014/main" xmlns="" id="{4592F192-E4E5-3F48-9584-78C0EE13EBC5}"/>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0" y="957324"/>
            <a:ext cx="2226040" cy="2226040"/>
          </a:xfrm>
          <a:prstGeom prst="rect">
            <a:avLst/>
          </a:prstGeom>
        </p:spPr>
      </p:pic>
    </p:spTree>
    <p:extLst>
      <p:ext uri="{BB962C8B-B14F-4D97-AF65-F5344CB8AC3E}">
        <p14:creationId xmlns:p14="http://schemas.microsoft.com/office/powerpoint/2010/main" val="24864001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en-US" altLang="zh-CN" dirty="0" smtClean="0"/>
              <a:t>(</a:t>
            </a:r>
            <a:r>
              <a:rPr lang="zh-CN" altLang="en-US" smtClean="0"/>
              <a:t>讲稿待补充）</a:t>
            </a:r>
            <a:endParaRPr lang="zh-CN" altLang="en-US"/>
          </a:p>
        </p:txBody>
      </p:sp>
      <p:sp>
        <p:nvSpPr>
          <p:cNvPr id="3" name="灯片编号占位符 2">
            <a:extLst>
              <a:ext uri="{FF2B5EF4-FFF2-40B4-BE49-F238E27FC236}">
                <a16:creationId xmlns:a16="http://schemas.microsoft.com/office/drawing/2014/main" xmlns="" id="{7BA1D62F-72F2-4EA0-88F7-6E70922D84BF}"/>
              </a:ext>
            </a:extLst>
          </p:cNvPr>
          <p:cNvSpPr>
            <a:spLocks noGrp="1"/>
          </p:cNvSpPr>
          <p:nvPr>
            <p:ph type="sldNum" sz="quarter" idx="12"/>
          </p:nvPr>
        </p:nvSpPr>
        <p:spPr/>
        <p:txBody>
          <a:bodyPr/>
          <a:lstStyle/>
          <a:p>
            <a:fld id="{5DD3DB80-B894-403A-B48E-6FDC1A72010E}" type="slidenum">
              <a:rPr lang="zh-CN" altLang="en-US" smtClean="0"/>
              <a:pPr/>
              <a:t>28</a:t>
            </a:fld>
            <a:endParaRPr lang="zh-CN" altLang="en-US"/>
          </a:p>
        </p:txBody>
      </p:sp>
      <p:pic>
        <p:nvPicPr>
          <p:cNvPr id="5" name="内容占位符 4"/>
          <p:cNvPicPr>
            <a:picLocks noGrp="1" noChangeAspect="1"/>
          </p:cNvPicPr>
          <p:nvPr>
            <p:ph sz="quarter" idx="4294967295"/>
          </p:nvPr>
        </p:nvPicPr>
        <p:blipFill>
          <a:blip r:embed="rId2">
            <a:extLst>
              <a:ext uri="{28A0092B-C50C-407E-A947-70E740481C1C}">
                <a14:useLocalDpi xmlns:a14="http://schemas.microsoft.com/office/drawing/2010/main" val="0"/>
              </a:ext>
            </a:extLst>
          </a:blip>
          <a:stretch>
            <a:fillRect/>
          </a:stretch>
        </p:blipFill>
        <p:spPr>
          <a:xfrm>
            <a:off x="0" y="2201863"/>
            <a:ext cx="6597650" cy="4449762"/>
          </a:xfrm>
        </p:spPr>
      </p:pic>
      <p:grpSp>
        <p:nvGrpSpPr>
          <p:cNvPr id="6" name="组合 5"/>
          <p:cNvGrpSpPr/>
          <p:nvPr/>
        </p:nvGrpSpPr>
        <p:grpSpPr>
          <a:xfrm>
            <a:off x="2379224" y="3080583"/>
            <a:ext cx="1371000" cy="369332"/>
            <a:chOff x="4280214" y="2522439"/>
            <a:chExt cx="1371000" cy="369332"/>
          </a:xfrm>
        </p:grpSpPr>
        <p:sp>
          <p:nvSpPr>
            <p:cNvPr id="2" name="椭圆 1"/>
            <p:cNvSpPr/>
            <p:nvPr/>
          </p:nvSpPr>
          <p:spPr>
            <a:xfrm>
              <a:off x="4280214" y="2593788"/>
              <a:ext cx="232021" cy="22710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774051" y="2522439"/>
              <a:ext cx="877163" cy="369332"/>
            </a:xfrm>
            <a:prstGeom prst="rect">
              <a:avLst/>
            </a:prstGeom>
            <a:noFill/>
          </p:spPr>
          <p:txBody>
            <a:bodyPr wrap="none" rtlCol="0">
              <a:spAutoFit/>
            </a:bodyPr>
            <a:lstStyle/>
            <a:p>
              <a:r>
                <a:rPr lang="zh-CN" altLang="en-US" dirty="0" smtClean="0">
                  <a:solidFill>
                    <a:srgbClr val="FF0000"/>
                  </a:solidFill>
                </a:rPr>
                <a:t>区块链</a:t>
              </a:r>
              <a:endParaRPr lang="zh-CN" altLang="en-US" dirty="0">
                <a:solidFill>
                  <a:srgbClr val="FF0000"/>
                </a:solidFill>
              </a:endParaRPr>
            </a:p>
          </p:txBody>
        </p:sp>
      </p:grpSp>
    </p:spTree>
    <p:extLst>
      <p:ext uri="{BB962C8B-B14F-4D97-AF65-F5344CB8AC3E}">
        <p14:creationId xmlns:p14="http://schemas.microsoft.com/office/powerpoint/2010/main" val="2798880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xmlns="" id="{FA3C051F-18D8-9942-9176-FC219433390F}"/>
              </a:ext>
            </a:extLst>
          </p:cNvPr>
          <p:cNvSpPr/>
          <p:nvPr/>
        </p:nvSpPr>
        <p:spPr>
          <a:xfrm>
            <a:off x="0" y="2618245"/>
            <a:ext cx="12192000" cy="1621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 name="文本框 76">
            <a:extLst/>
          </p:cNvPr>
          <p:cNvSpPr txBox="1"/>
          <p:nvPr/>
        </p:nvSpPr>
        <p:spPr>
          <a:xfrm>
            <a:off x="2309895" y="2685122"/>
            <a:ext cx="7572210" cy="1525136"/>
          </a:xfrm>
          <a:prstGeom prst="rect">
            <a:avLst/>
          </a:prstGeom>
          <a:noFill/>
        </p:spPr>
        <p:txBody>
          <a:bodyPr wrap="none" numCol="1" rtlCol="0">
            <a:prstTxWarp prst="textPlain">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600" b="1" dirty="0">
                <a:solidFill>
                  <a:srgbClr val="182452"/>
                </a:solidFill>
                <a:cs typeface="+mn-ea"/>
                <a:sym typeface="+mn-lt"/>
              </a:rPr>
              <a:t>THANKS</a:t>
            </a:r>
            <a:endParaRPr lang="zh-CN" altLang="en-US" sz="16600" b="1" dirty="0">
              <a:solidFill>
                <a:srgbClr val="182452"/>
              </a:solidFill>
              <a:cs typeface="+mn-ea"/>
              <a:sym typeface="+mn-lt"/>
            </a:endParaRPr>
          </a:p>
        </p:txBody>
      </p:sp>
    </p:spTree>
    <p:extLst>
      <p:ext uri="{BB962C8B-B14F-4D97-AF65-F5344CB8AC3E}">
        <p14:creationId xmlns:p14="http://schemas.microsoft.com/office/powerpoint/2010/main" val="40873612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xmlns="" id="{E65D722E-0CC6-43D3-91FE-65ADFFB36C5B}"/>
              </a:ext>
            </a:extLst>
          </p:cNvPr>
          <p:cNvSpPr>
            <a:spLocks noGrp="1"/>
          </p:cNvSpPr>
          <p:nvPr>
            <p:ph type="title"/>
          </p:nvPr>
        </p:nvSpPr>
        <p:spPr>
          <a:xfrm>
            <a:off x="466694" y="2546712"/>
            <a:ext cx="5419185" cy="895350"/>
          </a:xfrm>
        </p:spPr>
        <p:txBody>
          <a:bodyPr>
            <a:normAutofit/>
          </a:bodyPr>
          <a:lstStyle/>
          <a:p>
            <a:r>
              <a:rPr lang="zh-CN" altLang="en-US" sz="5400" dirty="0">
                <a:solidFill>
                  <a:schemeClr val="bg1"/>
                </a:solidFill>
                <a:latin typeface="+mn-lt"/>
                <a:ea typeface="+mn-ea"/>
                <a:cs typeface="+mn-ea"/>
                <a:sym typeface="+mn-lt"/>
              </a:rPr>
              <a:t>区块链全局分析</a:t>
            </a:r>
          </a:p>
        </p:txBody>
      </p:sp>
      <p:sp>
        <p:nvSpPr>
          <p:cNvPr id="3" name="灯片编号占位符 2">
            <a:extLst>
              <a:ext uri="{FF2B5EF4-FFF2-40B4-BE49-F238E27FC236}">
                <a16:creationId xmlns:a16="http://schemas.microsoft.com/office/drawing/2014/main" xmlns="" id="{41408343-D7D8-4F21-9EF8-FE6C4915BA8B}"/>
              </a:ext>
            </a:extLst>
          </p:cNvPr>
          <p:cNvSpPr>
            <a:spLocks noGrp="1"/>
          </p:cNvSpPr>
          <p:nvPr>
            <p:ph type="sldNum" sz="quarter" idx="4294967295"/>
          </p:nvPr>
        </p:nvSpPr>
        <p:spPr>
          <a:xfrm>
            <a:off x="9282113" y="6240463"/>
            <a:ext cx="2909887" cy="206375"/>
          </a:xfrm>
        </p:spPr>
        <p:txBody>
          <a:bodyPr/>
          <a:lstStyle/>
          <a:p>
            <a:fld id="{5DD3DB80-B894-403A-B48E-6FDC1A72010E}" type="slidenum">
              <a:rPr lang="zh-CN" altLang="en-US" smtClean="0">
                <a:cs typeface="+mn-ea"/>
                <a:sym typeface="+mn-lt"/>
              </a:rPr>
              <a:pPr/>
              <a:t>3</a:t>
            </a:fld>
            <a:endParaRPr lang="zh-CN" altLang="en-US">
              <a:cs typeface="+mn-ea"/>
              <a:sym typeface="+mn-lt"/>
            </a:endParaRPr>
          </a:p>
        </p:txBody>
      </p:sp>
    </p:spTree>
    <p:extLst>
      <p:ext uri="{BB962C8B-B14F-4D97-AF65-F5344CB8AC3E}">
        <p14:creationId xmlns:p14="http://schemas.microsoft.com/office/powerpoint/2010/main" val="5630560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C4A67DA-82CD-4FD9-9A56-52D73B62D320}"/>
              </a:ext>
            </a:extLst>
          </p:cNvPr>
          <p:cNvSpPr>
            <a:spLocks noGrp="1"/>
          </p:cNvSpPr>
          <p:nvPr>
            <p:ph type="title"/>
          </p:nvPr>
        </p:nvSpPr>
        <p:spPr>
          <a:xfrm>
            <a:off x="669924" y="1"/>
            <a:ext cx="10850563" cy="1028699"/>
          </a:xfrm>
        </p:spPr>
        <p:txBody>
          <a:bodyPr/>
          <a:lstStyle/>
          <a:p>
            <a:r>
              <a:rPr lang="zh-CN" altLang="en-US" dirty="0">
                <a:latin typeface="+mn-lt"/>
                <a:ea typeface="+mn-ea"/>
                <a:cs typeface="+mn-ea"/>
                <a:sym typeface="+mn-lt"/>
              </a:rPr>
              <a:t>区</a:t>
            </a:r>
            <a:r>
              <a:rPr lang="zh-CN" altLang="en-US" dirty="0" smtClean="0">
                <a:latin typeface="+mn-lt"/>
                <a:ea typeface="+mn-ea"/>
                <a:cs typeface="+mn-ea"/>
                <a:sym typeface="+mn-lt"/>
              </a:rPr>
              <a:t>块链的本质</a:t>
            </a:r>
            <a:endParaRPr lang="zh-CN" altLang="en-US" dirty="0">
              <a:latin typeface="+mn-lt"/>
              <a:ea typeface="+mn-ea"/>
              <a:cs typeface="+mn-ea"/>
              <a:sym typeface="+mn-lt"/>
            </a:endParaRPr>
          </a:p>
        </p:txBody>
      </p:sp>
      <p:sp>
        <p:nvSpPr>
          <p:cNvPr id="4" name="灯片编号占位符 3">
            <a:extLst>
              <a:ext uri="{FF2B5EF4-FFF2-40B4-BE49-F238E27FC236}">
                <a16:creationId xmlns:a16="http://schemas.microsoft.com/office/drawing/2014/main" xmlns="" id="{A6207B8B-61A3-4989-8123-EA40F6B5F5E8}"/>
              </a:ext>
            </a:extLst>
          </p:cNvPr>
          <p:cNvSpPr>
            <a:spLocks noGrp="1"/>
          </p:cNvSpPr>
          <p:nvPr>
            <p:ph type="sldNum" sz="quarter" idx="12"/>
          </p:nvPr>
        </p:nvSpPr>
        <p:spPr/>
        <p:txBody>
          <a:bodyPr/>
          <a:lstStyle/>
          <a:p>
            <a:fld id="{5DD3DB80-B894-403A-B48E-6FDC1A72010E}" type="slidenum">
              <a:rPr lang="zh-CN" altLang="en-US" smtClean="0">
                <a:cs typeface="+mn-ea"/>
                <a:sym typeface="+mn-lt"/>
              </a:rPr>
              <a:pPr/>
              <a:t>4</a:t>
            </a:fld>
            <a:endParaRPr lang="zh-CN" altLang="en-US">
              <a:cs typeface="+mn-ea"/>
              <a:sym typeface="+mn-lt"/>
            </a:endParaRPr>
          </a:p>
        </p:txBody>
      </p:sp>
      <p:pic>
        <p:nvPicPr>
          <p:cNvPr id="3" name="图片 2"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1057" y="1690535"/>
            <a:ext cx="7344800" cy="3600953"/>
          </a:xfrm>
          <a:prstGeom prst="rect">
            <a:avLst/>
          </a:prstGeom>
        </p:spPr>
      </p:pic>
      <p:sp>
        <p:nvSpPr>
          <p:cNvPr id="5" name="矩形 4"/>
          <p:cNvSpPr/>
          <p:nvPr/>
        </p:nvSpPr>
        <p:spPr>
          <a:xfrm>
            <a:off x="9546870" y="5953323"/>
            <a:ext cx="1973617" cy="230832"/>
          </a:xfrm>
          <a:prstGeom prst="rect">
            <a:avLst/>
          </a:prstGeom>
        </p:spPr>
        <p:txBody>
          <a:bodyPr wrap="none">
            <a:spAutoFit/>
          </a:bodyPr>
          <a:lstStyle/>
          <a:p>
            <a:r>
              <a:rPr lang="zh-CN" altLang="en-US" sz="900" dirty="0" smtClean="0">
                <a:cs typeface="+mn-ea"/>
                <a:sym typeface="+mn-lt"/>
              </a:rPr>
              <a:t>图片来源 </a:t>
            </a:r>
            <a:r>
              <a:rPr lang="en-US" altLang="zh-CN" sz="900" dirty="0" smtClean="0">
                <a:cs typeface="+mn-ea"/>
                <a:sym typeface="+mn-lt"/>
              </a:rPr>
              <a:t>IBM </a:t>
            </a:r>
            <a:r>
              <a:rPr lang="en-US" altLang="zh-CN" sz="900" dirty="0" err="1" smtClean="0">
                <a:cs typeface="+mn-ea"/>
                <a:sym typeface="+mn-lt"/>
              </a:rPr>
              <a:t>Blockchain</a:t>
            </a:r>
            <a:r>
              <a:rPr lang="en-US" altLang="zh-CN" sz="900" dirty="0" smtClean="0">
                <a:cs typeface="+mn-ea"/>
                <a:sym typeface="+mn-lt"/>
              </a:rPr>
              <a:t> dummies</a:t>
            </a:r>
            <a:endParaRPr lang="zh-CN" altLang="en-US" sz="900" dirty="0"/>
          </a:p>
        </p:txBody>
      </p:sp>
      <p:sp>
        <p:nvSpPr>
          <p:cNvPr id="6" name="矩形 5"/>
          <p:cNvSpPr/>
          <p:nvPr/>
        </p:nvSpPr>
        <p:spPr>
          <a:xfrm>
            <a:off x="537188" y="2198349"/>
            <a:ext cx="3579737" cy="2585323"/>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b="1" dirty="0" smtClean="0">
                <a:cs typeface="+mn-ea"/>
                <a:sym typeface="+mn-lt"/>
              </a:rPr>
              <a:t>分布式的账本，多节点备份以防止篡改</a:t>
            </a:r>
            <a:endParaRPr lang="en-US" altLang="zh-CN" b="1" dirty="0" smtClean="0">
              <a:cs typeface="+mn-ea"/>
              <a:sym typeface="+mn-lt"/>
            </a:endParaRPr>
          </a:p>
          <a:p>
            <a:pPr marL="285750" indent="-285750">
              <a:lnSpc>
                <a:spcPct val="150000"/>
              </a:lnSpc>
              <a:buFont typeface="Arial" panose="020B0604020202020204" pitchFamily="34" charset="0"/>
              <a:buChar char="•"/>
            </a:pPr>
            <a:r>
              <a:rPr lang="zh-CN" altLang="en-US" b="1" dirty="0" smtClean="0">
                <a:cs typeface="+mn-ea"/>
                <a:sym typeface="+mn-lt"/>
              </a:rPr>
              <a:t>每次交易作为一条记录被记在账本上</a:t>
            </a:r>
            <a:endParaRPr lang="en-US" altLang="zh-CN" b="1" dirty="0" smtClean="0">
              <a:cs typeface="+mn-ea"/>
              <a:sym typeface="+mn-lt"/>
            </a:endParaRPr>
          </a:p>
          <a:p>
            <a:pPr marL="285750" indent="-285750">
              <a:lnSpc>
                <a:spcPct val="150000"/>
              </a:lnSpc>
              <a:buFont typeface="Arial" panose="020B0604020202020204" pitchFamily="34" charset="0"/>
              <a:buChar char="•"/>
            </a:pPr>
            <a:r>
              <a:rPr lang="zh-CN" altLang="en-US" b="1" dirty="0">
                <a:cs typeface="+mn-ea"/>
                <a:sym typeface="+mn-lt"/>
              </a:rPr>
              <a:t>记录</a:t>
            </a:r>
            <a:r>
              <a:rPr lang="zh-CN" altLang="en-US" b="1" dirty="0" smtClean="0">
                <a:cs typeface="+mn-ea"/>
                <a:sym typeface="+mn-lt"/>
              </a:rPr>
              <a:t>在账本上的数据可以加密，保护隐私</a:t>
            </a:r>
            <a:endParaRPr lang="en-US" altLang="zh-CN" b="1" dirty="0">
              <a:cs typeface="+mn-ea"/>
              <a:sym typeface="+mn-lt"/>
            </a:endParaRPr>
          </a:p>
        </p:txBody>
      </p:sp>
    </p:spTree>
    <p:extLst>
      <p:ext uri="{BB962C8B-B14F-4D97-AF65-F5344CB8AC3E}">
        <p14:creationId xmlns:p14="http://schemas.microsoft.com/office/powerpoint/2010/main" val="32844185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C4A67DA-82CD-4FD9-9A56-52D73B62D320}"/>
              </a:ext>
            </a:extLst>
          </p:cNvPr>
          <p:cNvSpPr>
            <a:spLocks noGrp="1"/>
          </p:cNvSpPr>
          <p:nvPr>
            <p:ph type="title"/>
          </p:nvPr>
        </p:nvSpPr>
        <p:spPr>
          <a:xfrm>
            <a:off x="669924" y="1"/>
            <a:ext cx="10850563" cy="1028699"/>
          </a:xfrm>
        </p:spPr>
        <p:txBody>
          <a:bodyPr/>
          <a:lstStyle/>
          <a:p>
            <a:r>
              <a:rPr lang="zh-CN" altLang="en-US" dirty="0">
                <a:latin typeface="+mn-lt"/>
                <a:ea typeface="+mn-ea"/>
                <a:cs typeface="+mn-ea"/>
                <a:sym typeface="+mn-lt"/>
              </a:rPr>
              <a:t>区块链发展</a:t>
            </a:r>
            <a:r>
              <a:rPr lang="zh-CN" altLang="en-US" dirty="0" smtClean="0">
                <a:latin typeface="+mn-lt"/>
                <a:ea typeface="+mn-ea"/>
                <a:cs typeface="+mn-ea"/>
                <a:sym typeface="+mn-lt"/>
              </a:rPr>
              <a:t>回顾</a:t>
            </a:r>
            <a:endParaRPr lang="zh-CN" altLang="en-US" dirty="0">
              <a:latin typeface="+mn-lt"/>
              <a:ea typeface="+mn-ea"/>
              <a:cs typeface="+mn-ea"/>
              <a:sym typeface="+mn-lt"/>
            </a:endParaRPr>
          </a:p>
        </p:txBody>
      </p:sp>
      <p:sp>
        <p:nvSpPr>
          <p:cNvPr id="4" name="灯片编号占位符 3">
            <a:extLst>
              <a:ext uri="{FF2B5EF4-FFF2-40B4-BE49-F238E27FC236}">
                <a16:creationId xmlns:a16="http://schemas.microsoft.com/office/drawing/2014/main" xmlns="" id="{A6207B8B-61A3-4989-8123-EA40F6B5F5E8}"/>
              </a:ext>
            </a:extLst>
          </p:cNvPr>
          <p:cNvSpPr>
            <a:spLocks noGrp="1"/>
          </p:cNvSpPr>
          <p:nvPr>
            <p:ph type="sldNum" sz="quarter" idx="12"/>
          </p:nvPr>
        </p:nvSpPr>
        <p:spPr/>
        <p:txBody>
          <a:bodyPr/>
          <a:lstStyle/>
          <a:p>
            <a:fld id="{5DD3DB80-B894-403A-B48E-6FDC1A72010E}" type="slidenum">
              <a:rPr lang="zh-CN" altLang="en-US" smtClean="0">
                <a:cs typeface="+mn-ea"/>
                <a:sym typeface="+mn-lt"/>
              </a:rPr>
              <a:pPr/>
              <a:t>5</a:t>
            </a:fld>
            <a:endParaRPr lang="zh-CN" altLang="en-US">
              <a:cs typeface="+mn-ea"/>
              <a:sym typeface="+mn-lt"/>
            </a:endParaRPr>
          </a:p>
        </p:txBody>
      </p:sp>
      <p:sp>
        <p:nvSpPr>
          <p:cNvPr id="9" name="矩形 8">
            <a:extLst>
              <a:ext uri="{FF2B5EF4-FFF2-40B4-BE49-F238E27FC236}">
                <a16:creationId xmlns:a16="http://schemas.microsoft.com/office/drawing/2014/main" xmlns="" id="{4210BBF2-05B5-4F9E-9FC3-68910B2E3B95}"/>
              </a:ext>
            </a:extLst>
          </p:cNvPr>
          <p:cNvSpPr/>
          <p:nvPr/>
        </p:nvSpPr>
        <p:spPr>
          <a:xfrm>
            <a:off x="1005646" y="3826608"/>
            <a:ext cx="2880000" cy="1422441"/>
          </a:xfrm>
          <a:prstGeom prst="rect">
            <a:avLst/>
          </a:prstGeom>
        </p:spPr>
        <p:txBody>
          <a:bodyPr wrap="square">
            <a:spAutoFit/>
          </a:bodyPr>
          <a:lstStyle/>
          <a:p>
            <a:pPr>
              <a:lnSpc>
                <a:spcPct val="150000"/>
              </a:lnSpc>
            </a:pPr>
            <a:r>
              <a:rPr lang="zh-CN" altLang="en-US" sz="2000" dirty="0">
                <a:cs typeface="+mn-ea"/>
                <a:sym typeface="+mn-lt"/>
              </a:rPr>
              <a:t>区块链 </a:t>
            </a:r>
            <a:r>
              <a:rPr lang="en-US" altLang="zh-CN" sz="2000" dirty="0">
                <a:cs typeface="+mn-ea"/>
                <a:sym typeface="+mn-lt"/>
              </a:rPr>
              <a:t>1.0 </a:t>
            </a:r>
            <a:r>
              <a:rPr lang="zh-CN" altLang="en-US" sz="2000" dirty="0">
                <a:cs typeface="+mn-ea"/>
                <a:sym typeface="+mn-lt"/>
              </a:rPr>
              <a:t>（</a:t>
            </a:r>
            <a:r>
              <a:rPr lang="en-US" altLang="zh-CN" sz="2000" dirty="0">
                <a:cs typeface="+mn-ea"/>
                <a:sym typeface="+mn-lt"/>
              </a:rPr>
              <a:t>2008</a:t>
            </a:r>
            <a:r>
              <a:rPr lang="zh-CN" altLang="en-US" sz="2000" dirty="0" smtClean="0">
                <a:cs typeface="+mn-ea"/>
                <a:sym typeface="+mn-lt"/>
              </a:rPr>
              <a:t>）</a:t>
            </a:r>
            <a:endParaRPr lang="en-US" altLang="zh-CN" sz="2000" dirty="0">
              <a:cs typeface="+mn-ea"/>
              <a:sym typeface="+mn-lt"/>
            </a:endParaRPr>
          </a:p>
          <a:p>
            <a:pPr>
              <a:lnSpc>
                <a:spcPct val="150000"/>
              </a:lnSpc>
            </a:pPr>
            <a:r>
              <a:rPr lang="zh-CN" altLang="en-US" sz="2000" dirty="0">
                <a:cs typeface="+mn-ea"/>
                <a:sym typeface="+mn-lt"/>
              </a:rPr>
              <a:t>中心化信任</a:t>
            </a:r>
            <a:r>
              <a:rPr lang="en-US" altLang="zh-CN" sz="2000" dirty="0">
                <a:cs typeface="+mn-ea"/>
                <a:sym typeface="+mn-lt"/>
              </a:rPr>
              <a:t>-&gt;</a:t>
            </a:r>
            <a:r>
              <a:rPr lang="zh-CN" altLang="en-US" sz="2000" dirty="0">
                <a:cs typeface="+mn-ea"/>
                <a:sym typeface="+mn-lt"/>
              </a:rPr>
              <a:t>机器信任</a:t>
            </a:r>
            <a:endParaRPr lang="en-US" altLang="zh-CN" sz="2000" dirty="0">
              <a:cs typeface="+mn-ea"/>
              <a:sym typeface="+mn-lt"/>
            </a:endParaRPr>
          </a:p>
          <a:p>
            <a:pPr>
              <a:lnSpc>
                <a:spcPct val="150000"/>
              </a:lnSpc>
            </a:pPr>
            <a:r>
              <a:rPr lang="zh-CN" altLang="en-US" sz="2000" dirty="0">
                <a:cs typeface="+mn-ea"/>
                <a:sym typeface="+mn-lt"/>
              </a:rPr>
              <a:t>代表：比特币</a:t>
            </a:r>
          </a:p>
        </p:txBody>
      </p:sp>
      <p:grpSp>
        <p:nvGrpSpPr>
          <p:cNvPr id="10" name="组合 9">
            <a:extLst>
              <a:ext uri="{FF2B5EF4-FFF2-40B4-BE49-F238E27FC236}">
                <a16:creationId xmlns:a16="http://schemas.microsoft.com/office/drawing/2014/main" xmlns="" id="{8403C503-94C4-4FE0-9104-4C3209136A8B}"/>
              </a:ext>
            </a:extLst>
          </p:cNvPr>
          <p:cNvGrpSpPr/>
          <p:nvPr/>
        </p:nvGrpSpPr>
        <p:grpSpPr>
          <a:xfrm>
            <a:off x="1612780" y="2093172"/>
            <a:ext cx="1080516" cy="1080516"/>
            <a:chOff x="6308597" y="4424934"/>
            <a:chExt cx="1080516" cy="1080516"/>
          </a:xfrm>
        </p:grpSpPr>
        <p:sp>
          <p:nvSpPr>
            <p:cNvPr id="11" name="object 54">
              <a:extLst>
                <a:ext uri="{FF2B5EF4-FFF2-40B4-BE49-F238E27FC236}">
                  <a16:creationId xmlns:a16="http://schemas.microsoft.com/office/drawing/2014/main" xmlns="" id="{34D13F17-E71E-4DC0-9F9C-F2B5241CB370}"/>
                </a:ext>
              </a:extLst>
            </p:cNvPr>
            <p:cNvSpPr/>
            <p:nvPr/>
          </p:nvSpPr>
          <p:spPr>
            <a:xfrm>
              <a:off x="6308597" y="4424934"/>
              <a:ext cx="1080516" cy="1080516"/>
            </a:xfrm>
            <a:custGeom>
              <a:avLst/>
              <a:gdLst/>
              <a:ahLst/>
              <a:cxnLst/>
              <a:rect l="l" t="t" r="r" b="b"/>
              <a:pathLst>
                <a:path w="1080516" h="1080516">
                  <a:moveTo>
                    <a:pt x="540257" y="0"/>
                  </a:moveTo>
                  <a:lnTo>
                    <a:pt x="495955" y="1791"/>
                  </a:lnTo>
                  <a:lnTo>
                    <a:pt x="452638" y="7072"/>
                  </a:lnTo>
                  <a:lnTo>
                    <a:pt x="410445" y="15704"/>
                  </a:lnTo>
                  <a:lnTo>
                    <a:pt x="369515" y="27547"/>
                  </a:lnTo>
                  <a:lnTo>
                    <a:pt x="329987" y="42463"/>
                  </a:lnTo>
                  <a:lnTo>
                    <a:pt x="292001" y="60312"/>
                  </a:lnTo>
                  <a:lnTo>
                    <a:pt x="255696" y="80955"/>
                  </a:lnTo>
                  <a:lnTo>
                    <a:pt x="221211" y="104253"/>
                  </a:lnTo>
                  <a:lnTo>
                    <a:pt x="188685" y="130067"/>
                  </a:lnTo>
                  <a:lnTo>
                    <a:pt x="158257" y="158257"/>
                  </a:lnTo>
                  <a:lnTo>
                    <a:pt x="130067" y="188685"/>
                  </a:lnTo>
                  <a:lnTo>
                    <a:pt x="104253" y="221211"/>
                  </a:lnTo>
                  <a:lnTo>
                    <a:pt x="80955" y="255696"/>
                  </a:lnTo>
                  <a:lnTo>
                    <a:pt x="60312" y="292001"/>
                  </a:lnTo>
                  <a:lnTo>
                    <a:pt x="42463" y="329987"/>
                  </a:lnTo>
                  <a:lnTo>
                    <a:pt x="27547" y="369515"/>
                  </a:lnTo>
                  <a:lnTo>
                    <a:pt x="15704" y="410445"/>
                  </a:lnTo>
                  <a:lnTo>
                    <a:pt x="7072" y="452638"/>
                  </a:lnTo>
                  <a:lnTo>
                    <a:pt x="1791" y="495955"/>
                  </a:lnTo>
                  <a:lnTo>
                    <a:pt x="0" y="540258"/>
                  </a:lnTo>
                  <a:lnTo>
                    <a:pt x="1791" y="584560"/>
                  </a:lnTo>
                  <a:lnTo>
                    <a:pt x="7072" y="627877"/>
                  </a:lnTo>
                  <a:lnTo>
                    <a:pt x="15704" y="670070"/>
                  </a:lnTo>
                  <a:lnTo>
                    <a:pt x="27547" y="711000"/>
                  </a:lnTo>
                  <a:lnTo>
                    <a:pt x="42463" y="750528"/>
                  </a:lnTo>
                  <a:lnTo>
                    <a:pt x="60312" y="788514"/>
                  </a:lnTo>
                  <a:lnTo>
                    <a:pt x="80955" y="824819"/>
                  </a:lnTo>
                  <a:lnTo>
                    <a:pt x="104253" y="859304"/>
                  </a:lnTo>
                  <a:lnTo>
                    <a:pt x="130067" y="891830"/>
                  </a:lnTo>
                  <a:lnTo>
                    <a:pt x="158257" y="922258"/>
                  </a:lnTo>
                  <a:lnTo>
                    <a:pt x="188685" y="950448"/>
                  </a:lnTo>
                  <a:lnTo>
                    <a:pt x="221211" y="976262"/>
                  </a:lnTo>
                  <a:lnTo>
                    <a:pt x="255696" y="999560"/>
                  </a:lnTo>
                  <a:lnTo>
                    <a:pt x="292001" y="1020203"/>
                  </a:lnTo>
                  <a:lnTo>
                    <a:pt x="329987" y="1038052"/>
                  </a:lnTo>
                  <a:lnTo>
                    <a:pt x="369515" y="1052968"/>
                  </a:lnTo>
                  <a:lnTo>
                    <a:pt x="410445" y="1064811"/>
                  </a:lnTo>
                  <a:lnTo>
                    <a:pt x="452638" y="1073443"/>
                  </a:lnTo>
                  <a:lnTo>
                    <a:pt x="495955" y="1078724"/>
                  </a:lnTo>
                  <a:lnTo>
                    <a:pt x="540257" y="1080516"/>
                  </a:lnTo>
                  <a:lnTo>
                    <a:pt x="584560" y="1078724"/>
                  </a:lnTo>
                  <a:lnTo>
                    <a:pt x="627877" y="1073443"/>
                  </a:lnTo>
                  <a:lnTo>
                    <a:pt x="670070" y="1064811"/>
                  </a:lnTo>
                  <a:lnTo>
                    <a:pt x="711000" y="1052968"/>
                  </a:lnTo>
                  <a:lnTo>
                    <a:pt x="750528" y="1038052"/>
                  </a:lnTo>
                  <a:lnTo>
                    <a:pt x="788514" y="1020203"/>
                  </a:lnTo>
                  <a:lnTo>
                    <a:pt x="824819" y="999560"/>
                  </a:lnTo>
                  <a:lnTo>
                    <a:pt x="859304" y="976262"/>
                  </a:lnTo>
                  <a:lnTo>
                    <a:pt x="891830" y="950448"/>
                  </a:lnTo>
                  <a:lnTo>
                    <a:pt x="922258" y="922258"/>
                  </a:lnTo>
                  <a:lnTo>
                    <a:pt x="950448" y="891830"/>
                  </a:lnTo>
                  <a:lnTo>
                    <a:pt x="976262" y="859304"/>
                  </a:lnTo>
                  <a:lnTo>
                    <a:pt x="999560" y="824819"/>
                  </a:lnTo>
                  <a:lnTo>
                    <a:pt x="1020203" y="788514"/>
                  </a:lnTo>
                  <a:lnTo>
                    <a:pt x="1038052" y="750528"/>
                  </a:lnTo>
                  <a:lnTo>
                    <a:pt x="1052968" y="711000"/>
                  </a:lnTo>
                  <a:lnTo>
                    <a:pt x="1064811" y="670070"/>
                  </a:lnTo>
                  <a:lnTo>
                    <a:pt x="1073443" y="627877"/>
                  </a:lnTo>
                  <a:lnTo>
                    <a:pt x="1078724" y="584560"/>
                  </a:lnTo>
                  <a:lnTo>
                    <a:pt x="1080516" y="540258"/>
                  </a:lnTo>
                  <a:lnTo>
                    <a:pt x="1078724" y="495955"/>
                  </a:lnTo>
                  <a:lnTo>
                    <a:pt x="1073443" y="452638"/>
                  </a:lnTo>
                  <a:lnTo>
                    <a:pt x="1064811" y="410445"/>
                  </a:lnTo>
                  <a:lnTo>
                    <a:pt x="1052968" y="369515"/>
                  </a:lnTo>
                  <a:lnTo>
                    <a:pt x="1038052" y="329987"/>
                  </a:lnTo>
                  <a:lnTo>
                    <a:pt x="1020203" y="292001"/>
                  </a:lnTo>
                  <a:lnTo>
                    <a:pt x="999560" y="255696"/>
                  </a:lnTo>
                  <a:lnTo>
                    <a:pt x="976262" y="221211"/>
                  </a:lnTo>
                  <a:lnTo>
                    <a:pt x="950448" y="188685"/>
                  </a:lnTo>
                  <a:lnTo>
                    <a:pt x="922258" y="158257"/>
                  </a:lnTo>
                  <a:lnTo>
                    <a:pt x="891830" y="130067"/>
                  </a:lnTo>
                  <a:lnTo>
                    <a:pt x="859304" y="104253"/>
                  </a:lnTo>
                  <a:lnTo>
                    <a:pt x="824819" y="80955"/>
                  </a:lnTo>
                  <a:lnTo>
                    <a:pt x="788514" y="60312"/>
                  </a:lnTo>
                  <a:lnTo>
                    <a:pt x="750528" y="42463"/>
                  </a:lnTo>
                  <a:lnTo>
                    <a:pt x="711000" y="27547"/>
                  </a:lnTo>
                  <a:lnTo>
                    <a:pt x="670070" y="15704"/>
                  </a:lnTo>
                  <a:lnTo>
                    <a:pt x="627877" y="7072"/>
                  </a:lnTo>
                  <a:lnTo>
                    <a:pt x="584560" y="1791"/>
                  </a:lnTo>
                  <a:lnTo>
                    <a:pt x="540257" y="0"/>
                  </a:lnTo>
                  <a:close/>
                </a:path>
              </a:pathLst>
            </a:custGeom>
            <a:solidFill>
              <a:srgbClr val="F5F7F6"/>
            </a:solidFill>
          </p:spPr>
          <p:txBody>
            <a:bodyPr wrap="square" lIns="0" tIns="0" rIns="0" bIns="0" rtlCol="0">
              <a:noAutofit/>
            </a:bodyPr>
            <a:lstStyle/>
            <a:p>
              <a:endParaRPr>
                <a:cs typeface="+mn-ea"/>
                <a:sym typeface="+mn-lt"/>
              </a:endParaRPr>
            </a:p>
          </p:txBody>
        </p:sp>
        <p:sp>
          <p:nvSpPr>
            <p:cNvPr id="12" name="object 55">
              <a:extLst>
                <a:ext uri="{FF2B5EF4-FFF2-40B4-BE49-F238E27FC236}">
                  <a16:creationId xmlns:a16="http://schemas.microsoft.com/office/drawing/2014/main" xmlns="" id="{B1DF5446-6F77-48AE-8ED6-D794DB8C83CB}"/>
                </a:ext>
              </a:extLst>
            </p:cNvPr>
            <p:cNvSpPr/>
            <p:nvPr/>
          </p:nvSpPr>
          <p:spPr>
            <a:xfrm>
              <a:off x="6308597" y="4424934"/>
              <a:ext cx="1080516" cy="1080516"/>
            </a:xfrm>
            <a:custGeom>
              <a:avLst/>
              <a:gdLst/>
              <a:ahLst/>
              <a:cxnLst/>
              <a:rect l="l" t="t" r="r" b="b"/>
              <a:pathLst>
                <a:path w="1080516" h="1080516">
                  <a:moveTo>
                    <a:pt x="0" y="540258"/>
                  </a:moveTo>
                  <a:lnTo>
                    <a:pt x="1791" y="495955"/>
                  </a:lnTo>
                  <a:lnTo>
                    <a:pt x="7072" y="452638"/>
                  </a:lnTo>
                  <a:lnTo>
                    <a:pt x="15704" y="410445"/>
                  </a:lnTo>
                  <a:lnTo>
                    <a:pt x="27547" y="369515"/>
                  </a:lnTo>
                  <a:lnTo>
                    <a:pt x="42463" y="329987"/>
                  </a:lnTo>
                  <a:lnTo>
                    <a:pt x="60312" y="292001"/>
                  </a:lnTo>
                  <a:lnTo>
                    <a:pt x="80955" y="255696"/>
                  </a:lnTo>
                  <a:lnTo>
                    <a:pt x="104253" y="221211"/>
                  </a:lnTo>
                  <a:lnTo>
                    <a:pt x="130067" y="188685"/>
                  </a:lnTo>
                  <a:lnTo>
                    <a:pt x="158257" y="158257"/>
                  </a:lnTo>
                  <a:lnTo>
                    <a:pt x="188685" y="130067"/>
                  </a:lnTo>
                  <a:lnTo>
                    <a:pt x="221211" y="104253"/>
                  </a:lnTo>
                  <a:lnTo>
                    <a:pt x="255696" y="80955"/>
                  </a:lnTo>
                  <a:lnTo>
                    <a:pt x="292001" y="60312"/>
                  </a:lnTo>
                  <a:lnTo>
                    <a:pt x="329987" y="42463"/>
                  </a:lnTo>
                  <a:lnTo>
                    <a:pt x="369515" y="27547"/>
                  </a:lnTo>
                  <a:lnTo>
                    <a:pt x="410445" y="15704"/>
                  </a:lnTo>
                  <a:lnTo>
                    <a:pt x="452638" y="7072"/>
                  </a:lnTo>
                  <a:lnTo>
                    <a:pt x="495955" y="1791"/>
                  </a:lnTo>
                  <a:lnTo>
                    <a:pt x="540257" y="0"/>
                  </a:lnTo>
                  <a:lnTo>
                    <a:pt x="584560" y="1791"/>
                  </a:lnTo>
                  <a:lnTo>
                    <a:pt x="627877" y="7072"/>
                  </a:lnTo>
                  <a:lnTo>
                    <a:pt x="670070" y="15704"/>
                  </a:lnTo>
                  <a:lnTo>
                    <a:pt x="711000" y="27547"/>
                  </a:lnTo>
                  <a:lnTo>
                    <a:pt x="750528" y="42463"/>
                  </a:lnTo>
                  <a:lnTo>
                    <a:pt x="788514" y="60312"/>
                  </a:lnTo>
                  <a:lnTo>
                    <a:pt x="824819" y="80955"/>
                  </a:lnTo>
                  <a:lnTo>
                    <a:pt x="859304" y="104253"/>
                  </a:lnTo>
                  <a:lnTo>
                    <a:pt x="891830" y="130067"/>
                  </a:lnTo>
                  <a:lnTo>
                    <a:pt x="922258" y="158257"/>
                  </a:lnTo>
                  <a:lnTo>
                    <a:pt x="950448" y="188685"/>
                  </a:lnTo>
                  <a:lnTo>
                    <a:pt x="976262" y="221211"/>
                  </a:lnTo>
                  <a:lnTo>
                    <a:pt x="999560" y="255696"/>
                  </a:lnTo>
                  <a:lnTo>
                    <a:pt x="1020203" y="292001"/>
                  </a:lnTo>
                  <a:lnTo>
                    <a:pt x="1038052" y="329987"/>
                  </a:lnTo>
                  <a:lnTo>
                    <a:pt x="1052968" y="369515"/>
                  </a:lnTo>
                  <a:lnTo>
                    <a:pt x="1064811" y="410445"/>
                  </a:lnTo>
                  <a:lnTo>
                    <a:pt x="1073443" y="452638"/>
                  </a:lnTo>
                  <a:lnTo>
                    <a:pt x="1078724" y="495955"/>
                  </a:lnTo>
                  <a:lnTo>
                    <a:pt x="1080516" y="540258"/>
                  </a:lnTo>
                  <a:lnTo>
                    <a:pt x="1078724" y="584560"/>
                  </a:lnTo>
                  <a:lnTo>
                    <a:pt x="1073443" y="627877"/>
                  </a:lnTo>
                  <a:lnTo>
                    <a:pt x="1064811" y="670070"/>
                  </a:lnTo>
                  <a:lnTo>
                    <a:pt x="1052968" y="711000"/>
                  </a:lnTo>
                  <a:lnTo>
                    <a:pt x="1038052" y="750528"/>
                  </a:lnTo>
                  <a:lnTo>
                    <a:pt x="1020203" y="788514"/>
                  </a:lnTo>
                  <a:lnTo>
                    <a:pt x="999560" y="824819"/>
                  </a:lnTo>
                  <a:lnTo>
                    <a:pt x="976262" y="859304"/>
                  </a:lnTo>
                  <a:lnTo>
                    <a:pt x="950448" y="891830"/>
                  </a:lnTo>
                  <a:lnTo>
                    <a:pt x="922258" y="922258"/>
                  </a:lnTo>
                  <a:lnTo>
                    <a:pt x="891830" y="950448"/>
                  </a:lnTo>
                  <a:lnTo>
                    <a:pt x="859304" y="976262"/>
                  </a:lnTo>
                  <a:lnTo>
                    <a:pt x="824819" y="999560"/>
                  </a:lnTo>
                  <a:lnTo>
                    <a:pt x="788514" y="1020203"/>
                  </a:lnTo>
                  <a:lnTo>
                    <a:pt x="750528" y="1038052"/>
                  </a:lnTo>
                  <a:lnTo>
                    <a:pt x="711000" y="1052968"/>
                  </a:lnTo>
                  <a:lnTo>
                    <a:pt x="670070" y="1064811"/>
                  </a:lnTo>
                  <a:lnTo>
                    <a:pt x="627877" y="1073443"/>
                  </a:lnTo>
                  <a:lnTo>
                    <a:pt x="584560" y="1078724"/>
                  </a:lnTo>
                  <a:lnTo>
                    <a:pt x="540257" y="1080516"/>
                  </a:lnTo>
                  <a:lnTo>
                    <a:pt x="495955" y="1078724"/>
                  </a:lnTo>
                  <a:lnTo>
                    <a:pt x="452638" y="1073443"/>
                  </a:lnTo>
                  <a:lnTo>
                    <a:pt x="410445" y="1064811"/>
                  </a:lnTo>
                  <a:lnTo>
                    <a:pt x="369515" y="1052968"/>
                  </a:lnTo>
                  <a:lnTo>
                    <a:pt x="329987" y="1038052"/>
                  </a:lnTo>
                  <a:lnTo>
                    <a:pt x="292001" y="1020203"/>
                  </a:lnTo>
                  <a:lnTo>
                    <a:pt x="255696" y="999560"/>
                  </a:lnTo>
                  <a:lnTo>
                    <a:pt x="221211" y="976262"/>
                  </a:lnTo>
                  <a:lnTo>
                    <a:pt x="188685" y="950448"/>
                  </a:lnTo>
                  <a:lnTo>
                    <a:pt x="158257" y="922258"/>
                  </a:lnTo>
                  <a:lnTo>
                    <a:pt x="130067" y="891830"/>
                  </a:lnTo>
                  <a:lnTo>
                    <a:pt x="104253" y="859304"/>
                  </a:lnTo>
                  <a:lnTo>
                    <a:pt x="80955" y="824819"/>
                  </a:lnTo>
                  <a:lnTo>
                    <a:pt x="60312" y="788514"/>
                  </a:lnTo>
                  <a:lnTo>
                    <a:pt x="42463" y="750528"/>
                  </a:lnTo>
                  <a:lnTo>
                    <a:pt x="27547" y="711000"/>
                  </a:lnTo>
                  <a:lnTo>
                    <a:pt x="15704" y="670070"/>
                  </a:lnTo>
                  <a:lnTo>
                    <a:pt x="7072" y="627877"/>
                  </a:lnTo>
                  <a:lnTo>
                    <a:pt x="1791" y="584560"/>
                  </a:lnTo>
                  <a:lnTo>
                    <a:pt x="0" y="540258"/>
                  </a:lnTo>
                  <a:close/>
                </a:path>
              </a:pathLst>
            </a:custGeom>
            <a:ln w="28956">
              <a:solidFill>
                <a:srgbClr val="1D9ED2"/>
              </a:solidFill>
            </a:ln>
          </p:spPr>
          <p:txBody>
            <a:bodyPr wrap="square" lIns="0" tIns="0" rIns="0" bIns="0" rtlCol="0">
              <a:noAutofit/>
            </a:bodyPr>
            <a:lstStyle/>
            <a:p>
              <a:endParaRPr>
                <a:cs typeface="+mn-ea"/>
                <a:sym typeface="+mn-lt"/>
              </a:endParaRPr>
            </a:p>
          </p:txBody>
        </p:sp>
        <p:sp>
          <p:nvSpPr>
            <p:cNvPr id="13" name="object 61">
              <a:extLst>
                <a:ext uri="{FF2B5EF4-FFF2-40B4-BE49-F238E27FC236}">
                  <a16:creationId xmlns:a16="http://schemas.microsoft.com/office/drawing/2014/main" xmlns="" id="{DBAED16C-4BFF-4AAC-8D2E-805DFA723263}"/>
                </a:ext>
              </a:extLst>
            </p:cNvPr>
            <p:cNvSpPr/>
            <p:nvPr/>
          </p:nvSpPr>
          <p:spPr>
            <a:xfrm>
              <a:off x="6600443" y="4716779"/>
              <a:ext cx="541020" cy="539495"/>
            </a:xfrm>
            <a:prstGeom prst="rect">
              <a:avLst/>
            </a:prstGeom>
            <a:blipFill>
              <a:blip r:embed="rId4" cstate="print"/>
              <a:stretch>
                <a:fillRect/>
              </a:stretch>
            </a:blipFill>
          </p:spPr>
          <p:txBody>
            <a:bodyPr wrap="square" lIns="0" tIns="0" rIns="0" bIns="0" rtlCol="0">
              <a:noAutofit/>
            </a:bodyPr>
            <a:lstStyle/>
            <a:p>
              <a:endParaRPr>
                <a:cs typeface="+mn-ea"/>
                <a:sym typeface="+mn-lt"/>
              </a:endParaRPr>
            </a:p>
          </p:txBody>
        </p:sp>
      </p:grpSp>
      <p:grpSp>
        <p:nvGrpSpPr>
          <p:cNvPr id="14" name="组合 13">
            <a:extLst>
              <a:ext uri="{FF2B5EF4-FFF2-40B4-BE49-F238E27FC236}">
                <a16:creationId xmlns:a16="http://schemas.microsoft.com/office/drawing/2014/main" xmlns="" id="{A85F4263-904C-4302-995A-FAE42974A855}"/>
              </a:ext>
            </a:extLst>
          </p:cNvPr>
          <p:cNvGrpSpPr/>
          <p:nvPr/>
        </p:nvGrpSpPr>
        <p:grpSpPr>
          <a:xfrm>
            <a:off x="5161162" y="2093935"/>
            <a:ext cx="1078992" cy="1078991"/>
            <a:chOff x="7892797" y="242191"/>
            <a:chExt cx="1078992" cy="1078991"/>
          </a:xfrm>
        </p:grpSpPr>
        <p:sp>
          <p:nvSpPr>
            <p:cNvPr id="15" name="object 48">
              <a:extLst>
                <a:ext uri="{FF2B5EF4-FFF2-40B4-BE49-F238E27FC236}">
                  <a16:creationId xmlns:a16="http://schemas.microsoft.com/office/drawing/2014/main" xmlns="" id="{059C507B-2804-43A1-B92B-9D21B8D375DE}"/>
                </a:ext>
              </a:extLst>
            </p:cNvPr>
            <p:cNvSpPr/>
            <p:nvPr/>
          </p:nvSpPr>
          <p:spPr>
            <a:xfrm>
              <a:off x="7892797" y="242191"/>
              <a:ext cx="1078992" cy="1078991"/>
            </a:xfrm>
            <a:custGeom>
              <a:avLst/>
              <a:gdLst/>
              <a:ahLst/>
              <a:cxnLst/>
              <a:rect l="l" t="t" r="r" b="b"/>
              <a:pathLst>
                <a:path w="1078992" h="1078991">
                  <a:moveTo>
                    <a:pt x="539496" y="0"/>
                  </a:moveTo>
                  <a:lnTo>
                    <a:pt x="495250" y="1788"/>
                  </a:lnTo>
                  <a:lnTo>
                    <a:pt x="451990" y="7061"/>
                  </a:lnTo>
                  <a:lnTo>
                    <a:pt x="409853" y="15679"/>
                  </a:lnTo>
                  <a:lnTo>
                    <a:pt x="368978" y="27505"/>
                  </a:lnTo>
                  <a:lnTo>
                    <a:pt x="329505" y="42398"/>
                  </a:lnTo>
                  <a:lnTo>
                    <a:pt x="291572" y="60220"/>
                  </a:lnTo>
                  <a:lnTo>
                    <a:pt x="255318" y="80832"/>
                  </a:lnTo>
                  <a:lnTo>
                    <a:pt x="220882" y="104095"/>
                  </a:lnTo>
                  <a:lnTo>
                    <a:pt x="188403" y="129870"/>
                  </a:lnTo>
                  <a:lnTo>
                    <a:pt x="158019" y="158019"/>
                  </a:lnTo>
                  <a:lnTo>
                    <a:pt x="129870" y="188403"/>
                  </a:lnTo>
                  <a:lnTo>
                    <a:pt x="104095" y="220882"/>
                  </a:lnTo>
                  <a:lnTo>
                    <a:pt x="80832" y="255318"/>
                  </a:lnTo>
                  <a:lnTo>
                    <a:pt x="60220" y="291572"/>
                  </a:lnTo>
                  <a:lnTo>
                    <a:pt x="42398" y="329505"/>
                  </a:lnTo>
                  <a:lnTo>
                    <a:pt x="27505" y="368978"/>
                  </a:lnTo>
                  <a:lnTo>
                    <a:pt x="15679" y="409853"/>
                  </a:lnTo>
                  <a:lnTo>
                    <a:pt x="7061" y="451990"/>
                  </a:lnTo>
                  <a:lnTo>
                    <a:pt x="1788" y="495250"/>
                  </a:lnTo>
                  <a:lnTo>
                    <a:pt x="0" y="539496"/>
                  </a:lnTo>
                  <a:lnTo>
                    <a:pt x="1788" y="583741"/>
                  </a:lnTo>
                  <a:lnTo>
                    <a:pt x="7061" y="627001"/>
                  </a:lnTo>
                  <a:lnTo>
                    <a:pt x="15679" y="669138"/>
                  </a:lnTo>
                  <a:lnTo>
                    <a:pt x="27505" y="710013"/>
                  </a:lnTo>
                  <a:lnTo>
                    <a:pt x="42398" y="749486"/>
                  </a:lnTo>
                  <a:lnTo>
                    <a:pt x="60220" y="787419"/>
                  </a:lnTo>
                  <a:lnTo>
                    <a:pt x="80832" y="823673"/>
                  </a:lnTo>
                  <a:lnTo>
                    <a:pt x="104095" y="858109"/>
                  </a:lnTo>
                  <a:lnTo>
                    <a:pt x="129870" y="890588"/>
                  </a:lnTo>
                  <a:lnTo>
                    <a:pt x="158019" y="920972"/>
                  </a:lnTo>
                  <a:lnTo>
                    <a:pt x="188403" y="949121"/>
                  </a:lnTo>
                  <a:lnTo>
                    <a:pt x="220882" y="974896"/>
                  </a:lnTo>
                  <a:lnTo>
                    <a:pt x="255318" y="998159"/>
                  </a:lnTo>
                  <a:lnTo>
                    <a:pt x="291572" y="1018771"/>
                  </a:lnTo>
                  <a:lnTo>
                    <a:pt x="329505" y="1036593"/>
                  </a:lnTo>
                  <a:lnTo>
                    <a:pt x="368978" y="1051486"/>
                  </a:lnTo>
                  <a:lnTo>
                    <a:pt x="409853" y="1063312"/>
                  </a:lnTo>
                  <a:lnTo>
                    <a:pt x="451990" y="1071930"/>
                  </a:lnTo>
                  <a:lnTo>
                    <a:pt x="495250" y="1077203"/>
                  </a:lnTo>
                  <a:lnTo>
                    <a:pt x="539496" y="1078991"/>
                  </a:lnTo>
                  <a:lnTo>
                    <a:pt x="583741" y="1077203"/>
                  </a:lnTo>
                  <a:lnTo>
                    <a:pt x="627001" y="1071930"/>
                  </a:lnTo>
                  <a:lnTo>
                    <a:pt x="669138" y="1063312"/>
                  </a:lnTo>
                  <a:lnTo>
                    <a:pt x="710013" y="1051486"/>
                  </a:lnTo>
                  <a:lnTo>
                    <a:pt x="749486" y="1036593"/>
                  </a:lnTo>
                  <a:lnTo>
                    <a:pt x="787419" y="1018771"/>
                  </a:lnTo>
                  <a:lnTo>
                    <a:pt x="823673" y="998159"/>
                  </a:lnTo>
                  <a:lnTo>
                    <a:pt x="858109" y="974896"/>
                  </a:lnTo>
                  <a:lnTo>
                    <a:pt x="890588" y="949121"/>
                  </a:lnTo>
                  <a:lnTo>
                    <a:pt x="920972" y="920972"/>
                  </a:lnTo>
                  <a:lnTo>
                    <a:pt x="949121" y="890588"/>
                  </a:lnTo>
                  <a:lnTo>
                    <a:pt x="974896" y="858109"/>
                  </a:lnTo>
                  <a:lnTo>
                    <a:pt x="998159" y="823673"/>
                  </a:lnTo>
                  <a:lnTo>
                    <a:pt x="1018771" y="787419"/>
                  </a:lnTo>
                  <a:lnTo>
                    <a:pt x="1036593" y="749486"/>
                  </a:lnTo>
                  <a:lnTo>
                    <a:pt x="1051486" y="710013"/>
                  </a:lnTo>
                  <a:lnTo>
                    <a:pt x="1063312" y="669138"/>
                  </a:lnTo>
                  <a:lnTo>
                    <a:pt x="1071930" y="627001"/>
                  </a:lnTo>
                  <a:lnTo>
                    <a:pt x="1077203" y="583741"/>
                  </a:lnTo>
                  <a:lnTo>
                    <a:pt x="1078992" y="539496"/>
                  </a:lnTo>
                  <a:lnTo>
                    <a:pt x="1077203" y="495250"/>
                  </a:lnTo>
                  <a:lnTo>
                    <a:pt x="1071930" y="451990"/>
                  </a:lnTo>
                  <a:lnTo>
                    <a:pt x="1063312" y="409853"/>
                  </a:lnTo>
                  <a:lnTo>
                    <a:pt x="1051486" y="368978"/>
                  </a:lnTo>
                  <a:lnTo>
                    <a:pt x="1036593" y="329505"/>
                  </a:lnTo>
                  <a:lnTo>
                    <a:pt x="1018771" y="291572"/>
                  </a:lnTo>
                  <a:lnTo>
                    <a:pt x="998159" y="255318"/>
                  </a:lnTo>
                  <a:lnTo>
                    <a:pt x="974896" y="220882"/>
                  </a:lnTo>
                  <a:lnTo>
                    <a:pt x="949121" y="188403"/>
                  </a:lnTo>
                  <a:lnTo>
                    <a:pt x="920972" y="158019"/>
                  </a:lnTo>
                  <a:lnTo>
                    <a:pt x="890588" y="129870"/>
                  </a:lnTo>
                  <a:lnTo>
                    <a:pt x="858109" y="104095"/>
                  </a:lnTo>
                  <a:lnTo>
                    <a:pt x="823673" y="80832"/>
                  </a:lnTo>
                  <a:lnTo>
                    <a:pt x="787419" y="60220"/>
                  </a:lnTo>
                  <a:lnTo>
                    <a:pt x="749486" y="42398"/>
                  </a:lnTo>
                  <a:lnTo>
                    <a:pt x="710013" y="27505"/>
                  </a:lnTo>
                  <a:lnTo>
                    <a:pt x="669138" y="15679"/>
                  </a:lnTo>
                  <a:lnTo>
                    <a:pt x="627001" y="7061"/>
                  </a:lnTo>
                  <a:lnTo>
                    <a:pt x="583741" y="1788"/>
                  </a:lnTo>
                  <a:lnTo>
                    <a:pt x="539496" y="0"/>
                  </a:lnTo>
                  <a:close/>
                </a:path>
              </a:pathLst>
            </a:custGeom>
            <a:solidFill>
              <a:srgbClr val="F5F7F6"/>
            </a:solidFill>
          </p:spPr>
          <p:txBody>
            <a:bodyPr wrap="square" lIns="0" tIns="0" rIns="0" bIns="0" rtlCol="0">
              <a:noAutofit/>
            </a:bodyPr>
            <a:lstStyle/>
            <a:p>
              <a:endParaRPr>
                <a:cs typeface="+mn-ea"/>
                <a:sym typeface="+mn-lt"/>
              </a:endParaRPr>
            </a:p>
          </p:txBody>
        </p:sp>
        <p:sp>
          <p:nvSpPr>
            <p:cNvPr id="16" name="object 49">
              <a:extLst>
                <a:ext uri="{FF2B5EF4-FFF2-40B4-BE49-F238E27FC236}">
                  <a16:creationId xmlns:a16="http://schemas.microsoft.com/office/drawing/2014/main" xmlns="" id="{CB4F90E4-2C24-4CB0-AEE3-2396B0CA0680}"/>
                </a:ext>
              </a:extLst>
            </p:cNvPr>
            <p:cNvSpPr/>
            <p:nvPr/>
          </p:nvSpPr>
          <p:spPr>
            <a:xfrm>
              <a:off x="7892797" y="242191"/>
              <a:ext cx="1078992" cy="1078991"/>
            </a:xfrm>
            <a:custGeom>
              <a:avLst/>
              <a:gdLst/>
              <a:ahLst/>
              <a:cxnLst/>
              <a:rect l="l" t="t" r="r" b="b"/>
              <a:pathLst>
                <a:path w="1078992" h="1078991">
                  <a:moveTo>
                    <a:pt x="0" y="539496"/>
                  </a:moveTo>
                  <a:lnTo>
                    <a:pt x="1788" y="495250"/>
                  </a:lnTo>
                  <a:lnTo>
                    <a:pt x="7061" y="451990"/>
                  </a:lnTo>
                  <a:lnTo>
                    <a:pt x="15679" y="409853"/>
                  </a:lnTo>
                  <a:lnTo>
                    <a:pt x="27505" y="368978"/>
                  </a:lnTo>
                  <a:lnTo>
                    <a:pt x="42398" y="329505"/>
                  </a:lnTo>
                  <a:lnTo>
                    <a:pt x="60220" y="291572"/>
                  </a:lnTo>
                  <a:lnTo>
                    <a:pt x="80832" y="255318"/>
                  </a:lnTo>
                  <a:lnTo>
                    <a:pt x="104095" y="220882"/>
                  </a:lnTo>
                  <a:lnTo>
                    <a:pt x="129870" y="188403"/>
                  </a:lnTo>
                  <a:lnTo>
                    <a:pt x="158019" y="158019"/>
                  </a:lnTo>
                  <a:lnTo>
                    <a:pt x="188403" y="129870"/>
                  </a:lnTo>
                  <a:lnTo>
                    <a:pt x="220882" y="104095"/>
                  </a:lnTo>
                  <a:lnTo>
                    <a:pt x="255318" y="80832"/>
                  </a:lnTo>
                  <a:lnTo>
                    <a:pt x="291572" y="60220"/>
                  </a:lnTo>
                  <a:lnTo>
                    <a:pt x="329505" y="42398"/>
                  </a:lnTo>
                  <a:lnTo>
                    <a:pt x="368978" y="27505"/>
                  </a:lnTo>
                  <a:lnTo>
                    <a:pt x="409853" y="15679"/>
                  </a:lnTo>
                  <a:lnTo>
                    <a:pt x="451990" y="7061"/>
                  </a:lnTo>
                  <a:lnTo>
                    <a:pt x="495250" y="1788"/>
                  </a:lnTo>
                  <a:lnTo>
                    <a:pt x="539496" y="0"/>
                  </a:lnTo>
                  <a:lnTo>
                    <a:pt x="583741" y="1788"/>
                  </a:lnTo>
                  <a:lnTo>
                    <a:pt x="627001" y="7061"/>
                  </a:lnTo>
                  <a:lnTo>
                    <a:pt x="669138" y="15679"/>
                  </a:lnTo>
                  <a:lnTo>
                    <a:pt x="710013" y="27505"/>
                  </a:lnTo>
                  <a:lnTo>
                    <a:pt x="749486" y="42398"/>
                  </a:lnTo>
                  <a:lnTo>
                    <a:pt x="787419" y="60220"/>
                  </a:lnTo>
                  <a:lnTo>
                    <a:pt x="823673" y="80832"/>
                  </a:lnTo>
                  <a:lnTo>
                    <a:pt x="858109" y="104095"/>
                  </a:lnTo>
                  <a:lnTo>
                    <a:pt x="890588" y="129870"/>
                  </a:lnTo>
                  <a:lnTo>
                    <a:pt x="920972" y="158019"/>
                  </a:lnTo>
                  <a:lnTo>
                    <a:pt x="949121" y="188403"/>
                  </a:lnTo>
                  <a:lnTo>
                    <a:pt x="974896" y="220882"/>
                  </a:lnTo>
                  <a:lnTo>
                    <a:pt x="998159" y="255318"/>
                  </a:lnTo>
                  <a:lnTo>
                    <a:pt x="1018771" y="291572"/>
                  </a:lnTo>
                  <a:lnTo>
                    <a:pt x="1036593" y="329505"/>
                  </a:lnTo>
                  <a:lnTo>
                    <a:pt x="1051486" y="368978"/>
                  </a:lnTo>
                  <a:lnTo>
                    <a:pt x="1063312" y="409853"/>
                  </a:lnTo>
                  <a:lnTo>
                    <a:pt x="1071930" y="451990"/>
                  </a:lnTo>
                  <a:lnTo>
                    <a:pt x="1077203" y="495250"/>
                  </a:lnTo>
                  <a:lnTo>
                    <a:pt x="1078992" y="539496"/>
                  </a:lnTo>
                  <a:lnTo>
                    <a:pt x="1077203" y="583741"/>
                  </a:lnTo>
                  <a:lnTo>
                    <a:pt x="1071930" y="627001"/>
                  </a:lnTo>
                  <a:lnTo>
                    <a:pt x="1063312" y="669138"/>
                  </a:lnTo>
                  <a:lnTo>
                    <a:pt x="1051486" y="710013"/>
                  </a:lnTo>
                  <a:lnTo>
                    <a:pt x="1036593" y="749486"/>
                  </a:lnTo>
                  <a:lnTo>
                    <a:pt x="1018771" y="787419"/>
                  </a:lnTo>
                  <a:lnTo>
                    <a:pt x="998159" y="823673"/>
                  </a:lnTo>
                  <a:lnTo>
                    <a:pt x="974896" y="858109"/>
                  </a:lnTo>
                  <a:lnTo>
                    <a:pt x="949121" y="890588"/>
                  </a:lnTo>
                  <a:lnTo>
                    <a:pt x="920972" y="920972"/>
                  </a:lnTo>
                  <a:lnTo>
                    <a:pt x="890588" y="949121"/>
                  </a:lnTo>
                  <a:lnTo>
                    <a:pt x="858109" y="974896"/>
                  </a:lnTo>
                  <a:lnTo>
                    <a:pt x="823673" y="998159"/>
                  </a:lnTo>
                  <a:lnTo>
                    <a:pt x="787419" y="1018771"/>
                  </a:lnTo>
                  <a:lnTo>
                    <a:pt x="749486" y="1036593"/>
                  </a:lnTo>
                  <a:lnTo>
                    <a:pt x="710013" y="1051486"/>
                  </a:lnTo>
                  <a:lnTo>
                    <a:pt x="669138" y="1063312"/>
                  </a:lnTo>
                  <a:lnTo>
                    <a:pt x="627001" y="1071930"/>
                  </a:lnTo>
                  <a:lnTo>
                    <a:pt x="583741" y="1077203"/>
                  </a:lnTo>
                  <a:lnTo>
                    <a:pt x="539496" y="1078991"/>
                  </a:lnTo>
                  <a:lnTo>
                    <a:pt x="495250" y="1077203"/>
                  </a:lnTo>
                  <a:lnTo>
                    <a:pt x="451990" y="1071930"/>
                  </a:lnTo>
                  <a:lnTo>
                    <a:pt x="409853" y="1063312"/>
                  </a:lnTo>
                  <a:lnTo>
                    <a:pt x="368978" y="1051486"/>
                  </a:lnTo>
                  <a:lnTo>
                    <a:pt x="329505" y="1036593"/>
                  </a:lnTo>
                  <a:lnTo>
                    <a:pt x="291572" y="1018771"/>
                  </a:lnTo>
                  <a:lnTo>
                    <a:pt x="255318" y="998159"/>
                  </a:lnTo>
                  <a:lnTo>
                    <a:pt x="220882" y="974896"/>
                  </a:lnTo>
                  <a:lnTo>
                    <a:pt x="188403" y="949121"/>
                  </a:lnTo>
                  <a:lnTo>
                    <a:pt x="158019" y="920972"/>
                  </a:lnTo>
                  <a:lnTo>
                    <a:pt x="129870" y="890588"/>
                  </a:lnTo>
                  <a:lnTo>
                    <a:pt x="104095" y="858109"/>
                  </a:lnTo>
                  <a:lnTo>
                    <a:pt x="80832" y="823673"/>
                  </a:lnTo>
                  <a:lnTo>
                    <a:pt x="60220" y="787419"/>
                  </a:lnTo>
                  <a:lnTo>
                    <a:pt x="42398" y="749486"/>
                  </a:lnTo>
                  <a:lnTo>
                    <a:pt x="27505" y="710013"/>
                  </a:lnTo>
                  <a:lnTo>
                    <a:pt x="15679" y="669138"/>
                  </a:lnTo>
                  <a:lnTo>
                    <a:pt x="7061" y="627001"/>
                  </a:lnTo>
                  <a:lnTo>
                    <a:pt x="1788" y="583741"/>
                  </a:lnTo>
                  <a:lnTo>
                    <a:pt x="0" y="539496"/>
                  </a:lnTo>
                  <a:close/>
                </a:path>
              </a:pathLst>
            </a:custGeom>
            <a:ln w="28956">
              <a:solidFill>
                <a:srgbClr val="1D9ED2"/>
              </a:solidFill>
            </a:ln>
          </p:spPr>
          <p:txBody>
            <a:bodyPr wrap="square" lIns="0" tIns="0" rIns="0" bIns="0" rtlCol="0">
              <a:noAutofit/>
            </a:bodyPr>
            <a:lstStyle/>
            <a:p>
              <a:endParaRPr>
                <a:cs typeface="+mn-ea"/>
                <a:sym typeface="+mn-lt"/>
              </a:endParaRPr>
            </a:p>
          </p:txBody>
        </p:sp>
        <p:sp>
          <p:nvSpPr>
            <p:cNvPr id="17" name="object 57">
              <a:extLst>
                <a:ext uri="{FF2B5EF4-FFF2-40B4-BE49-F238E27FC236}">
                  <a16:creationId xmlns:a16="http://schemas.microsoft.com/office/drawing/2014/main" xmlns="" id="{1D94B004-3E48-4383-8780-83DC5676D746}"/>
                </a:ext>
              </a:extLst>
            </p:cNvPr>
            <p:cNvSpPr/>
            <p:nvPr/>
          </p:nvSpPr>
          <p:spPr>
            <a:xfrm>
              <a:off x="8157211" y="518797"/>
              <a:ext cx="541020" cy="539496"/>
            </a:xfrm>
            <a:prstGeom prst="rect">
              <a:avLst/>
            </a:prstGeom>
            <a:blipFill>
              <a:blip r:embed="rId5" cstate="print"/>
              <a:stretch>
                <a:fillRect/>
              </a:stretch>
            </a:blipFill>
          </p:spPr>
          <p:txBody>
            <a:bodyPr wrap="square" lIns="0" tIns="0" rIns="0" bIns="0" rtlCol="0">
              <a:noAutofit/>
            </a:bodyPr>
            <a:lstStyle/>
            <a:p>
              <a:endParaRPr>
                <a:cs typeface="+mn-ea"/>
                <a:sym typeface="+mn-lt"/>
              </a:endParaRPr>
            </a:p>
          </p:txBody>
        </p:sp>
      </p:grpSp>
      <p:sp>
        <p:nvSpPr>
          <p:cNvPr id="18" name="矩形 17">
            <a:extLst>
              <a:ext uri="{FF2B5EF4-FFF2-40B4-BE49-F238E27FC236}">
                <a16:creationId xmlns:a16="http://schemas.microsoft.com/office/drawing/2014/main" xmlns="" id="{06F61007-6121-4A30-AEA0-B9C19D3F30F3}"/>
              </a:ext>
            </a:extLst>
          </p:cNvPr>
          <p:cNvSpPr/>
          <p:nvPr/>
        </p:nvSpPr>
        <p:spPr>
          <a:xfrm>
            <a:off x="4526596" y="3826607"/>
            <a:ext cx="2880000" cy="1422441"/>
          </a:xfrm>
          <a:prstGeom prst="rect">
            <a:avLst/>
          </a:prstGeom>
        </p:spPr>
        <p:txBody>
          <a:bodyPr wrap="square">
            <a:spAutoFit/>
          </a:bodyPr>
          <a:lstStyle/>
          <a:p>
            <a:pPr>
              <a:lnSpc>
                <a:spcPct val="150000"/>
              </a:lnSpc>
            </a:pPr>
            <a:r>
              <a:rPr lang="zh-CN" altLang="en-US" sz="2000" dirty="0">
                <a:cs typeface="+mn-ea"/>
                <a:sym typeface="+mn-lt"/>
              </a:rPr>
              <a:t>区块链2.0：（</a:t>
            </a:r>
            <a:r>
              <a:rPr lang="en-US" altLang="zh-CN" sz="2000" dirty="0">
                <a:cs typeface="+mn-ea"/>
                <a:sym typeface="+mn-lt"/>
              </a:rPr>
              <a:t>2014</a:t>
            </a:r>
            <a:r>
              <a:rPr lang="zh-CN" altLang="en-US" sz="2000" dirty="0">
                <a:cs typeface="+mn-ea"/>
                <a:sym typeface="+mn-lt"/>
              </a:rPr>
              <a:t>）</a:t>
            </a:r>
            <a:endParaRPr lang="en-US" altLang="zh-CN" sz="2000" dirty="0">
              <a:cs typeface="+mn-ea"/>
              <a:sym typeface="+mn-lt"/>
            </a:endParaRPr>
          </a:p>
          <a:p>
            <a:pPr>
              <a:lnSpc>
                <a:spcPct val="150000"/>
              </a:lnSpc>
            </a:pPr>
            <a:r>
              <a:rPr lang="zh-CN" altLang="en-US" sz="2000" dirty="0">
                <a:cs typeface="+mn-ea"/>
                <a:sym typeface="+mn-lt"/>
              </a:rPr>
              <a:t>纸质契约</a:t>
            </a:r>
            <a:r>
              <a:rPr lang="en-US" altLang="zh-CN" sz="2000" dirty="0">
                <a:cs typeface="+mn-ea"/>
                <a:sym typeface="+mn-lt"/>
              </a:rPr>
              <a:t>-&gt;</a:t>
            </a:r>
            <a:r>
              <a:rPr lang="zh-CN" altLang="en-US" sz="2000" dirty="0">
                <a:cs typeface="+mn-ea"/>
                <a:sym typeface="+mn-lt"/>
              </a:rPr>
              <a:t>智能合约</a:t>
            </a:r>
            <a:endParaRPr lang="en-US" altLang="zh-CN" sz="2000" dirty="0">
              <a:cs typeface="+mn-ea"/>
              <a:sym typeface="+mn-lt"/>
            </a:endParaRPr>
          </a:p>
          <a:p>
            <a:pPr>
              <a:lnSpc>
                <a:spcPct val="150000"/>
              </a:lnSpc>
            </a:pPr>
            <a:r>
              <a:rPr lang="zh-CN" altLang="en-US" sz="2000" dirty="0">
                <a:cs typeface="+mn-ea"/>
                <a:sym typeface="+mn-lt"/>
              </a:rPr>
              <a:t>代表：以太网</a:t>
            </a:r>
            <a:endParaRPr lang="en-US" altLang="zh-CN" sz="2000" dirty="0">
              <a:cs typeface="+mn-ea"/>
              <a:sym typeface="+mn-lt"/>
            </a:endParaRPr>
          </a:p>
        </p:txBody>
      </p:sp>
      <p:grpSp>
        <p:nvGrpSpPr>
          <p:cNvPr id="19" name="组合 18">
            <a:extLst>
              <a:ext uri="{FF2B5EF4-FFF2-40B4-BE49-F238E27FC236}">
                <a16:creationId xmlns:a16="http://schemas.microsoft.com/office/drawing/2014/main" xmlns="" id="{647D04CC-CCFF-4B0E-8459-3EFDE842A7DA}"/>
              </a:ext>
            </a:extLst>
          </p:cNvPr>
          <p:cNvGrpSpPr/>
          <p:nvPr/>
        </p:nvGrpSpPr>
        <p:grpSpPr>
          <a:xfrm>
            <a:off x="8708020" y="2093935"/>
            <a:ext cx="1080515" cy="1078991"/>
            <a:chOff x="9697213" y="4263581"/>
            <a:chExt cx="1080515" cy="1078991"/>
          </a:xfrm>
        </p:grpSpPr>
        <p:sp>
          <p:nvSpPr>
            <p:cNvPr id="20" name="object 50">
              <a:extLst>
                <a:ext uri="{FF2B5EF4-FFF2-40B4-BE49-F238E27FC236}">
                  <a16:creationId xmlns:a16="http://schemas.microsoft.com/office/drawing/2014/main" xmlns="" id="{2E3239C4-AFBE-4C1A-B80B-3F96B74EFF8D}"/>
                </a:ext>
              </a:extLst>
            </p:cNvPr>
            <p:cNvSpPr/>
            <p:nvPr/>
          </p:nvSpPr>
          <p:spPr>
            <a:xfrm>
              <a:off x="9697213" y="4263581"/>
              <a:ext cx="1080515" cy="1078991"/>
            </a:xfrm>
            <a:custGeom>
              <a:avLst/>
              <a:gdLst/>
              <a:ahLst/>
              <a:cxnLst/>
              <a:rect l="l" t="t" r="r" b="b"/>
              <a:pathLst>
                <a:path w="1080515" h="1078991">
                  <a:moveTo>
                    <a:pt x="540257" y="0"/>
                  </a:moveTo>
                  <a:lnTo>
                    <a:pt x="495955" y="1788"/>
                  </a:lnTo>
                  <a:lnTo>
                    <a:pt x="452638" y="7061"/>
                  </a:lnTo>
                  <a:lnTo>
                    <a:pt x="410445" y="15679"/>
                  </a:lnTo>
                  <a:lnTo>
                    <a:pt x="369515" y="27505"/>
                  </a:lnTo>
                  <a:lnTo>
                    <a:pt x="329987" y="42398"/>
                  </a:lnTo>
                  <a:lnTo>
                    <a:pt x="292001" y="60220"/>
                  </a:lnTo>
                  <a:lnTo>
                    <a:pt x="255696" y="80832"/>
                  </a:lnTo>
                  <a:lnTo>
                    <a:pt x="221211" y="104095"/>
                  </a:lnTo>
                  <a:lnTo>
                    <a:pt x="188685" y="129870"/>
                  </a:lnTo>
                  <a:lnTo>
                    <a:pt x="158257" y="158019"/>
                  </a:lnTo>
                  <a:lnTo>
                    <a:pt x="130067" y="188403"/>
                  </a:lnTo>
                  <a:lnTo>
                    <a:pt x="104253" y="220882"/>
                  </a:lnTo>
                  <a:lnTo>
                    <a:pt x="80955" y="255318"/>
                  </a:lnTo>
                  <a:lnTo>
                    <a:pt x="60312" y="291572"/>
                  </a:lnTo>
                  <a:lnTo>
                    <a:pt x="42463" y="329505"/>
                  </a:lnTo>
                  <a:lnTo>
                    <a:pt x="27547" y="368978"/>
                  </a:lnTo>
                  <a:lnTo>
                    <a:pt x="15704" y="409853"/>
                  </a:lnTo>
                  <a:lnTo>
                    <a:pt x="7072" y="451990"/>
                  </a:lnTo>
                  <a:lnTo>
                    <a:pt x="1791" y="495250"/>
                  </a:lnTo>
                  <a:lnTo>
                    <a:pt x="0" y="539496"/>
                  </a:lnTo>
                  <a:lnTo>
                    <a:pt x="1791" y="583741"/>
                  </a:lnTo>
                  <a:lnTo>
                    <a:pt x="7072" y="627001"/>
                  </a:lnTo>
                  <a:lnTo>
                    <a:pt x="15704" y="669138"/>
                  </a:lnTo>
                  <a:lnTo>
                    <a:pt x="27547" y="710013"/>
                  </a:lnTo>
                  <a:lnTo>
                    <a:pt x="42463" y="749486"/>
                  </a:lnTo>
                  <a:lnTo>
                    <a:pt x="60312" y="787419"/>
                  </a:lnTo>
                  <a:lnTo>
                    <a:pt x="80955" y="823673"/>
                  </a:lnTo>
                  <a:lnTo>
                    <a:pt x="104253" y="858109"/>
                  </a:lnTo>
                  <a:lnTo>
                    <a:pt x="130067" y="890588"/>
                  </a:lnTo>
                  <a:lnTo>
                    <a:pt x="158257" y="920972"/>
                  </a:lnTo>
                  <a:lnTo>
                    <a:pt x="188685" y="949121"/>
                  </a:lnTo>
                  <a:lnTo>
                    <a:pt x="221211" y="974896"/>
                  </a:lnTo>
                  <a:lnTo>
                    <a:pt x="255696" y="998159"/>
                  </a:lnTo>
                  <a:lnTo>
                    <a:pt x="292001" y="1018771"/>
                  </a:lnTo>
                  <a:lnTo>
                    <a:pt x="329987" y="1036593"/>
                  </a:lnTo>
                  <a:lnTo>
                    <a:pt x="369515" y="1051486"/>
                  </a:lnTo>
                  <a:lnTo>
                    <a:pt x="410445" y="1063312"/>
                  </a:lnTo>
                  <a:lnTo>
                    <a:pt x="452638" y="1071930"/>
                  </a:lnTo>
                  <a:lnTo>
                    <a:pt x="495955" y="1077203"/>
                  </a:lnTo>
                  <a:lnTo>
                    <a:pt x="540257" y="1078991"/>
                  </a:lnTo>
                  <a:lnTo>
                    <a:pt x="584560" y="1077203"/>
                  </a:lnTo>
                  <a:lnTo>
                    <a:pt x="627877" y="1071930"/>
                  </a:lnTo>
                  <a:lnTo>
                    <a:pt x="670070" y="1063312"/>
                  </a:lnTo>
                  <a:lnTo>
                    <a:pt x="711000" y="1051486"/>
                  </a:lnTo>
                  <a:lnTo>
                    <a:pt x="750528" y="1036593"/>
                  </a:lnTo>
                  <a:lnTo>
                    <a:pt x="788514" y="1018771"/>
                  </a:lnTo>
                  <a:lnTo>
                    <a:pt x="824819" y="998159"/>
                  </a:lnTo>
                  <a:lnTo>
                    <a:pt x="859304" y="974896"/>
                  </a:lnTo>
                  <a:lnTo>
                    <a:pt x="891830" y="949121"/>
                  </a:lnTo>
                  <a:lnTo>
                    <a:pt x="922258" y="920972"/>
                  </a:lnTo>
                  <a:lnTo>
                    <a:pt x="950448" y="890588"/>
                  </a:lnTo>
                  <a:lnTo>
                    <a:pt x="976262" y="858109"/>
                  </a:lnTo>
                  <a:lnTo>
                    <a:pt x="999560" y="823673"/>
                  </a:lnTo>
                  <a:lnTo>
                    <a:pt x="1020203" y="787419"/>
                  </a:lnTo>
                  <a:lnTo>
                    <a:pt x="1038052" y="749486"/>
                  </a:lnTo>
                  <a:lnTo>
                    <a:pt x="1052968" y="710013"/>
                  </a:lnTo>
                  <a:lnTo>
                    <a:pt x="1064811" y="669138"/>
                  </a:lnTo>
                  <a:lnTo>
                    <a:pt x="1073443" y="627001"/>
                  </a:lnTo>
                  <a:lnTo>
                    <a:pt x="1078724" y="583741"/>
                  </a:lnTo>
                  <a:lnTo>
                    <a:pt x="1080515" y="539496"/>
                  </a:lnTo>
                  <a:lnTo>
                    <a:pt x="1078724" y="495250"/>
                  </a:lnTo>
                  <a:lnTo>
                    <a:pt x="1073443" y="451990"/>
                  </a:lnTo>
                  <a:lnTo>
                    <a:pt x="1064811" y="409853"/>
                  </a:lnTo>
                  <a:lnTo>
                    <a:pt x="1052968" y="368978"/>
                  </a:lnTo>
                  <a:lnTo>
                    <a:pt x="1038052" y="329505"/>
                  </a:lnTo>
                  <a:lnTo>
                    <a:pt x="1020203" y="291572"/>
                  </a:lnTo>
                  <a:lnTo>
                    <a:pt x="999560" y="255318"/>
                  </a:lnTo>
                  <a:lnTo>
                    <a:pt x="976262" y="220882"/>
                  </a:lnTo>
                  <a:lnTo>
                    <a:pt x="950448" y="188403"/>
                  </a:lnTo>
                  <a:lnTo>
                    <a:pt x="922258" y="158019"/>
                  </a:lnTo>
                  <a:lnTo>
                    <a:pt x="891830" y="129870"/>
                  </a:lnTo>
                  <a:lnTo>
                    <a:pt x="859304" y="104095"/>
                  </a:lnTo>
                  <a:lnTo>
                    <a:pt x="824819" y="80832"/>
                  </a:lnTo>
                  <a:lnTo>
                    <a:pt x="788514" y="60220"/>
                  </a:lnTo>
                  <a:lnTo>
                    <a:pt x="750528" y="42398"/>
                  </a:lnTo>
                  <a:lnTo>
                    <a:pt x="711000" y="27505"/>
                  </a:lnTo>
                  <a:lnTo>
                    <a:pt x="670070" y="15679"/>
                  </a:lnTo>
                  <a:lnTo>
                    <a:pt x="627877" y="7061"/>
                  </a:lnTo>
                  <a:lnTo>
                    <a:pt x="584560" y="1788"/>
                  </a:lnTo>
                  <a:lnTo>
                    <a:pt x="540257" y="0"/>
                  </a:lnTo>
                  <a:close/>
                </a:path>
              </a:pathLst>
            </a:custGeom>
            <a:solidFill>
              <a:srgbClr val="F5F7F6"/>
            </a:solidFill>
          </p:spPr>
          <p:txBody>
            <a:bodyPr wrap="square" lIns="0" tIns="0" rIns="0" bIns="0" rtlCol="0">
              <a:noAutofit/>
            </a:bodyPr>
            <a:lstStyle/>
            <a:p>
              <a:endParaRPr>
                <a:cs typeface="+mn-ea"/>
                <a:sym typeface="+mn-lt"/>
              </a:endParaRPr>
            </a:p>
          </p:txBody>
        </p:sp>
        <p:sp>
          <p:nvSpPr>
            <p:cNvPr id="21" name="object 51">
              <a:extLst>
                <a:ext uri="{FF2B5EF4-FFF2-40B4-BE49-F238E27FC236}">
                  <a16:creationId xmlns:a16="http://schemas.microsoft.com/office/drawing/2014/main" xmlns="" id="{8223037D-3CB8-460D-AB26-F697FA6CAE2A}"/>
                </a:ext>
              </a:extLst>
            </p:cNvPr>
            <p:cNvSpPr/>
            <p:nvPr/>
          </p:nvSpPr>
          <p:spPr>
            <a:xfrm>
              <a:off x="9697213" y="4263581"/>
              <a:ext cx="1080515" cy="1078991"/>
            </a:xfrm>
            <a:custGeom>
              <a:avLst/>
              <a:gdLst/>
              <a:ahLst/>
              <a:cxnLst/>
              <a:rect l="l" t="t" r="r" b="b"/>
              <a:pathLst>
                <a:path w="1080515" h="1078991">
                  <a:moveTo>
                    <a:pt x="0" y="539496"/>
                  </a:moveTo>
                  <a:lnTo>
                    <a:pt x="1791" y="495250"/>
                  </a:lnTo>
                  <a:lnTo>
                    <a:pt x="7072" y="451990"/>
                  </a:lnTo>
                  <a:lnTo>
                    <a:pt x="15704" y="409853"/>
                  </a:lnTo>
                  <a:lnTo>
                    <a:pt x="27547" y="368978"/>
                  </a:lnTo>
                  <a:lnTo>
                    <a:pt x="42463" y="329505"/>
                  </a:lnTo>
                  <a:lnTo>
                    <a:pt x="60312" y="291572"/>
                  </a:lnTo>
                  <a:lnTo>
                    <a:pt x="80955" y="255318"/>
                  </a:lnTo>
                  <a:lnTo>
                    <a:pt x="104253" y="220882"/>
                  </a:lnTo>
                  <a:lnTo>
                    <a:pt x="130067" y="188403"/>
                  </a:lnTo>
                  <a:lnTo>
                    <a:pt x="158257" y="158019"/>
                  </a:lnTo>
                  <a:lnTo>
                    <a:pt x="188685" y="129870"/>
                  </a:lnTo>
                  <a:lnTo>
                    <a:pt x="221211" y="104095"/>
                  </a:lnTo>
                  <a:lnTo>
                    <a:pt x="255696" y="80832"/>
                  </a:lnTo>
                  <a:lnTo>
                    <a:pt x="292001" y="60220"/>
                  </a:lnTo>
                  <a:lnTo>
                    <a:pt x="329987" y="42398"/>
                  </a:lnTo>
                  <a:lnTo>
                    <a:pt x="369515" y="27505"/>
                  </a:lnTo>
                  <a:lnTo>
                    <a:pt x="410445" y="15679"/>
                  </a:lnTo>
                  <a:lnTo>
                    <a:pt x="452638" y="7061"/>
                  </a:lnTo>
                  <a:lnTo>
                    <a:pt x="495955" y="1788"/>
                  </a:lnTo>
                  <a:lnTo>
                    <a:pt x="540257" y="0"/>
                  </a:lnTo>
                  <a:lnTo>
                    <a:pt x="584560" y="1788"/>
                  </a:lnTo>
                  <a:lnTo>
                    <a:pt x="627877" y="7061"/>
                  </a:lnTo>
                  <a:lnTo>
                    <a:pt x="670070" y="15679"/>
                  </a:lnTo>
                  <a:lnTo>
                    <a:pt x="711000" y="27505"/>
                  </a:lnTo>
                  <a:lnTo>
                    <a:pt x="750528" y="42398"/>
                  </a:lnTo>
                  <a:lnTo>
                    <a:pt x="788514" y="60220"/>
                  </a:lnTo>
                  <a:lnTo>
                    <a:pt x="824819" y="80832"/>
                  </a:lnTo>
                  <a:lnTo>
                    <a:pt x="859304" y="104095"/>
                  </a:lnTo>
                  <a:lnTo>
                    <a:pt x="891830" y="129870"/>
                  </a:lnTo>
                  <a:lnTo>
                    <a:pt x="922258" y="158019"/>
                  </a:lnTo>
                  <a:lnTo>
                    <a:pt x="950448" y="188403"/>
                  </a:lnTo>
                  <a:lnTo>
                    <a:pt x="976262" y="220882"/>
                  </a:lnTo>
                  <a:lnTo>
                    <a:pt x="999560" y="255318"/>
                  </a:lnTo>
                  <a:lnTo>
                    <a:pt x="1020203" y="291572"/>
                  </a:lnTo>
                  <a:lnTo>
                    <a:pt x="1038052" y="329505"/>
                  </a:lnTo>
                  <a:lnTo>
                    <a:pt x="1052968" y="368978"/>
                  </a:lnTo>
                  <a:lnTo>
                    <a:pt x="1064811" y="409853"/>
                  </a:lnTo>
                  <a:lnTo>
                    <a:pt x="1073443" y="451990"/>
                  </a:lnTo>
                  <a:lnTo>
                    <a:pt x="1078724" y="495250"/>
                  </a:lnTo>
                  <a:lnTo>
                    <a:pt x="1080515" y="539496"/>
                  </a:lnTo>
                  <a:lnTo>
                    <a:pt x="1078724" y="583741"/>
                  </a:lnTo>
                  <a:lnTo>
                    <a:pt x="1073443" y="627001"/>
                  </a:lnTo>
                  <a:lnTo>
                    <a:pt x="1064811" y="669138"/>
                  </a:lnTo>
                  <a:lnTo>
                    <a:pt x="1052968" y="710013"/>
                  </a:lnTo>
                  <a:lnTo>
                    <a:pt x="1038052" y="749486"/>
                  </a:lnTo>
                  <a:lnTo>
                    <a:pt x="1020203" y="787419"/>
                  </a:lnTo>
                  <a:lnTo>
                    <a:pt x="999560" y="823673"/>
                  </a:lnTo>
                  <a:lnTo>
                    <a:pt x="976262" y="858109"/>
                  </a:lnTo>
                  <a:lnTo>
                    <a:pt x="950448" y="890588"/>
                  </a:lnTo>
                  <a:lnTo>
                    <a:pt x="922258" y="920972"/>
                  </a:lnTo>
                  <a:lnTo>
                    <a:pt x="891830" y="949121"/>
                  </a:lnTo>
                  <a:lnTo>
                    <a:pt x="859304" y="974896"/>
                  </a:lnTo>
                  <a:lnTo>
                    <a:pt x="824819" y="998159"/>
                  </a:lnTo>
                  <a:lnTo>
                    <a:pt x="788514" y="1018771"/>
                  </a:lnTo>
                  <a:lnTo>
                    <a:pt x="750528" y="1036593"/>
                  </a:lnTo>
                  <a:lnTo>
                    <a:pt x="711000" y="1051486"/>
                  </a:lnTo>
                  <a:lnTo>
                    <a:pt x="670070" y="1063312"/>
                  </a:lnTo>
                  <a:lnTo>
                    <a:pt x="627877" y="1071930"/>
                  </a:lnTo>
                  <a:lnTo>
                    <a:pt x="584560" y="1077203"/>
                  </a:lnTo>
                  <a:lnTo>
                    <a:pt x="540257" y="1078991"/>
                  </a:lnTo>
                  <a:lnTo>
                    <a:pt x="495955" y="1077203"/>
                  </a:lnTo>
                  <a:lnTo>
                    <a:pt x="452638" y="1071930"/>
                  </a:lnTo>
                  <a:lnTo>
                    <a:pt x="410445" y="1063312"/>
                  </a:lnTo>
                  <a:lnTo>
                    <a:pt x="369515" y="1051486"/>
                  </a:lnTo>
                  <a:lnTo>
                    <a:pt x="329987" y="1036593"/>
                  </a:lnTo>
                  <a:lnTo>
                    <a:pt x="292001" y="1018771"/>
                  </a:lnTo>
                  <a:lnTo>
                    <a:pt x="255696" y="998159"/>
                  </a:lnTo>
                  <a:lnTo>
                    <a:pt x="221211" y="974896"/>
                  </a:lnTo>
                  <a:lnTo>
                    <a:pt x="188685" y="949121"/>
                  </a:lnTo>
                  <a:lnTo>
                    <a:pt x="158257" y="920972"/>
                  </a:lnTo>
                  <a:lnTo>
                    <a:pt x="130067" y="890588"/>
                  </a:lnTo>
                  <a:lnTo>
                    <a:pt x="104253" y="858109"/>
                  </a:lnTo>
                  <a:lnTo>
                    <a:pt x="80955" y="823673"/>
                  </a:lnTo>
                  <a:lnTo>
                    <a:pt x="60312" y="787419"/>
                  </a:lnTo>
                  <a:lnTo>
                    <a:pt x="42463" y="749486"/>
                  </a:lnTo>
                  <a:lnTo>
                    <a:pt x="27547" y="710013"/>
                  </a:lnTo>
                  <a:lnTo>
                    <a:pt x="15704" y="669138"/>
                  </a:lnTo>
                  <a:lnTo>
                    <a:pt x="7072" y="627001"/>
                  </a:lnTo>
                  <a:lnTo>
                    <a:pt x="1791" y="583741"/>
                  </a:lnTo>
                  <a:lnTo>
                    <a:pt x="0" y="539496"/>
                  </a:lnTo>
                  <a:close/>
                </a:path>
              </a:pathLst>
            </a:custGeom>
            <a:ln w="28956">
              <a:solidFill>
                <a:srgbClr val="1D9ED2"/>
              </a:solidFill>
            </a:ln>
          </p:spPr>
          <p:txBody>
            <a:bodyPr wrap="square" lIns="0" tIns="0" rIns="0" bIns="0" rtlCol="0">
              <a:noAutofit/>
            </a:bodyPr>
            <a:lstStyle/>
            <a:p>
              <a:endParaRPr>
                <a:cs typeface="+mn-ea"/>
                <a:sym typeface="+mn-lt"/>
              </a:endParaRPr>
            </a:p>
          </p:txBody>
        </p:sp>
        <p:sp>
          <p:nvSpPr>
            <p:cNvPr id="22" name="object 58">
              <a:extLst>
                <a:ext uri="{FF2B5EF4-FFF2-40B4-BE49-F238E27FC236}">
                  <a16:creationId xmlns:a16="http://schemas.microsoft.com/office/drawing/2014/main" xmlns="" id="{27E41B3A-F82A-4DBC-900B-807C47FE6AF3}"/>
                </a:ext>
              </a:extLst>
            </p:cNvPr>
            <p:cNvSpPr/>
            <p:nvPr/>
          </p:nvSpPr>
          <p:spPr>
            <a:xfrm>
              <a:off x="10007347" y="4540187"/>
              <a:ext cx="541020" cy="539496"/>
            </a:xfrm>
            <a:prstGeom prst="rect">
              <a:avLst/>
            </a:prstGeom>
            <a:blipFill>
              <a:blip r:embed="rId6" cstate="print"/>
              <a:stretch>
                <a:fillRect/>
              </a:stretch>
            </a:blipFill>
          </p:spPr>
          <p:txBody>
            <a:bodyPr wrap="square" lIns="0" tIns="0" rIns="0" bIns="0" rtlCol="0">
              <a:noAutofit/>
            </a:bodyPr>
            <a:lstStyle/>
            <a:p>
              <a:endParaRPr>
                <a:cs typeface="+mn-ea"/>
                <a:sym typeface="+mn-lt"/>
              </a:endParaRPr>
            </a:p>
          </p:txBody>
        </p:sp>
      </p:grpSp>
      <p:sp>
        <p:nvSpPr>
          <p:cNvPr id="23" name="矩形 22">
            <a:extLst>
              <a:ext uri="{FF2B5EF4-FFF2-40B4-BE49-F238E27FC236}">
                <a16:creationId xmlns:a16="http://schemas.microsoft.com/office/drawing/2014/main" xmlns="" id="{35058CBF-6904-4FC3-8282-95C2E32F77D7}"/>
              </a:ext>
            </a:extLst>
          </p:cNvPr>
          <p:cNvSpPr/>
          <p:nvPr/>
        </p:nvSpPr>
        <p:spPr>
          <a:xfrm>
            <a:off x="8222413" y="3771720"/>
            <a:ext cx="2880000" cy="1477328"/>
          </a:xfrm>
          <a:prstGeom prst="rect">
            <a:avLst/>
          </a:prstGeom>
        </p:spPr>
        <p:txBody>
          <a:bodyPr wrap="square">
            <a:spAutoFit/>
          </a:bodyPr>
          <a:lstStyle/>
          <a:p>
            <a:pPr>
              <a:lnSpc>
                <a:spcPct val="150000"/>
              </a:lnSpc>
            </a:pPr>
            <a:r>
              <a:rPr lang="zh-CN" altLang="en-US" sz="2000" dirty="0">
                <a:cs typeface="+mn-ea"/>
                <a:sym typeface="+mn-lt"/>
              </a:rPr>
              <a:t>区块链 3.0 </a:t>
            </a:r>
            <a:r>
              <a:rPr lang="zh-CN" altLang="en-US" sz="2000" dirty="0" smtClean="0">
                <a:cs typeface="+mn-ea"/>
                <a:sym typeface="+mn-lt"/>
              </a:rPr>
              <a:t>：</a:t>
            </a:r>
            <a:endParaRPr lang="en-US" altLang="zh-CN" sz="2000" dirty="0">
              <a:cs typeface="+mn-ea"/>
              <a:sym typeface="+mn-lt"/>
            </a:endParaRPr>
          </a:p>
          <a:p>
            <a:pPr>
              <a:lnSpc>
                <a:spcPct val="150000"/>
              </a:lnSpc>
            </a:pPr>
            <a:r>
              <a:rPr lang="zh-CN" altLang="en-US" sz="2000" dirty="0">
                <a:cs typeface="+mn-ea"/>
                <a:sym typeface="+mn-lt"/>
              </a:rPr>
              <a:t>金融行业</a:t>
            </a:r>
            <a:r>
              <a:rPr lang="en-US" altLang="zh-CN" sz="2000" dirty="0">
                <a:cs typeface="+mn-ea"/>
                <a:sym typeface="+mn-lt"/>
              </a:rPr>
              <a:t>-&gt;</a:t>
            </a:r>
            <a:r>
              <a:rPr lang="zh-CN" altLang="en-US" sz="2000" dirty="0">
                <a:cs typeface="+mn-ea"/>
                <a:sym typeface="+mn-lt"/>
              </a:rPr>
              <a:t>实体行业</a:t>
            </a:r>
            <a:endParaRPr lang="en-US" altLang="zh-CN" sz="2000" dirty="0">
              <a:cs typeface="+mn-ea"/>
              <a:sym typeface="+mn-lt"/>
            </a:endParaRPr>
          </a:p>
          <a:p>
            <a:pPr>
              <a:lnSpc>
                <a:spcPct val="150000"/>
              </a:lnSpc>
            </a:pPr>
            <a:r>
              <a:rPr lang="zh-CN" altLang="en-US" sz="2000" dirty="0">
                <a:cs typeface="+mn-ea"/>
                <a:sym typeface="+mn-lt"/>
              </a:rPr>
              <a:t>代表</a:t>
            </a:r>
            <a:r>
              <a:rPr lang="zh-CN" altLang="en-US" sz="2000" dirty="0" smtClean="0">
                <a:cs typeface="+mn-ea"/>
                <a:sym typeface="+mn-lt"/>
              </a:rPr>
              <a:t>：</a:t>
            </a:r>
            <a:r>
              <a:rPr lang="en-US" altLang="zh-CN" sz="2000" i="1" dirty="0" err="1"/>
              <a:t>Hyperledger</a:t>
            </a:r>
            <a:endParaRPr lang="en-US" altLang="zh-CN" sz="2000" dirty="0">
              <a:cs typeface="+mn-ea"/>
              <a:sym typeface="+mn-lt"/>
            </a:endParaRPr>
          </a:p>
        </p:txBody>
      </p:sp>
    </p:spTree>
    <p:extLst>
      <p:ext uri="{BB962C8B-B14F-4D97-AF65-F5344CB8AC3E}">
        <p14:creationId xmlns:p14="http://schemas.microsoft.com/office/powerpoint/2010/main" val="8253578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9F28302-47B1-46F1-B0FC-68520481BA4E}"/>
              </a:ext>
            </a:extLst>
          </p:cNvPr>
          <p:cNvSpPr>
            <a:spLocks noGrp="1"/>
          </p:cNvSpPr>
          <p:nvPr>
            <p:ph type="title"/>
          </p:nvPr>
        </p:nvSpPr>
        <p:spPr/>
        <p:txBody>
          <a:bodyPr>
            <a:normAutofit/>
          </a:bodyPr>
          <a:lstStyle/>
          <a:p>
            <a:pPr marL="12700"/>
            <a:r>
              <a:rPr lang="zh-CN" altLang="en-US" dirty="0">
                <a:latin typeface="+mn-lt"/>
                <a:ea typeface="+mn-ea"/>
                <a:cs typeface="+mn-ea"/>
                <a:sym typeface="+mn-lt"/>
              </a:rPr>
              <a:t>国家政策分析</a:t>
            </a:r>
            <a:r>
              <a:rPr lang="en-US" altLang="zh-CN" dirty="0">
                <a:latin typeface="+mn-lt"/>
                <a:ea typeface="+mn-ea"/>
                <a:cs typeface="+mn-ea"/>
                <a:sym typeface="+mn-lt"/>
              </a:rPr>
              <a:t> – </a:t>
            </a:r>
            <a:r>
              <a:rPr lang="zh-CN" altLang="en-US" dirty="0">
                <a:latin typeface="+mn-lt"/>
                <a:ea typeface="+mn-ea"/>
                <a:cs typeface="+mn-ea"/>
                <a:sym typeface="+mn-lt"/>
              </a:rPr>
              <a:t>重视区块链</a:t>
            </a:r>
            <a:r>
              <a:rPr lang="zh-CN" altLang="en-US" dirty="0" smtClean="0">
                <a:latin typeface="+mn-lt"/>
                <a:ea typeface="+mn-ea"/>
                <a:cs typeface="+mn-ea"/>
                <a:sym typeface="+mn-lt"/>
              </a:rPr>
              <a:t>技术</a:t>
            </a:r>
            <a:endParaRPr lang="zh-CN" altLang="en-US" dirty="0">
              <a:latin typeface="+mn-lt"/>
              <a:ea typeface="+mn-ea"/>
              <a:cs typeface="+mn-ea"/>
              <a:sym typeface="+mn-lt"/>
            </a:endParaRPr>
          </a:p>
        </p:txBody>
      </p:sp>
      <p:sp>
        <p:nvSpPr>
          <p:cNvPr id="4" name="灯片编号占位符 3">
            <a:extLst>
              <a:ext uri="{FF2B5EF4-FFF2-40B4-BE49-F238E27FC236}">
                <a16:creationId xmlns:a16="http://schemas.microsoft.com/office/drawing/2014/main" xmlns="" id="{21EF0CAD-90D2-4826-B4C5-42BE919E5A8E}"/>
              </a:ext>
            </a:extLst>
          </p:cNvPr>
          <p:cNvSpPr>
            <a:spLocks noGrp="1"/>
          </p:cNvSpPr>
          <p:nvPr>
            <p:ph type="sldNum" sz="quarter" idx="12"/>
          </p:nvPr>
        </p:nvSpPr>
        <p:spPr/>
        <p:txBody>
          <a:bodyPr/>
          <a:lstStyle/>
          <a:p>
            <a:fld id="{5DD3DB80-B894-403A-B48E-6FDC1A72010E}" type="slidenum">
              <a:rPr lang="zh-CN" altLang="en-US" smtClean="0">
                <a:cs typeface="+mn-ea"/>
                <a:sym typeface="+mn-lt"/>
              </a:rPr>
              <a:pPr/>
              <a:t>6</a:t>
            </a:fld>
            <a:endParaRPr lang="zh-CN" altLang="en-US">
              <a:cs typeface="+mn-ea"/>
              <a:sym typeface="+mn-lt"/>
            </a:endParaRPr>
          </a:p>
        </p:txBody>
      </p:sp>
      <p:grpSp>
        <p:nvGrpSpPr>
          <p:cNvPr id="15" name="组合 14">
            <a:extLst>
              <a:ext uri="{FF2B5EF4-FFF2-40B4-BE49-F238E27FC236}">
                <a16:creationId xmlns:a16="http://schemas.microsoft.com/office/drawing/2014/main" xmlns="" id="{423643D5-EA54-48AB-8D34-FDD13A851343}"/>
              </a:ext>
            </a:extLst>
          </p:cNvPr>
          <p:cNvGrpSpPr/>
          <p:nvPr/>
        </p:nvGrpSpPr>
        <p:grpSpPr>
          <a:xfrm>
            <a:off x="1253644" y="1791689"/>
            <a:ext cx="2337435" cy="1641301"/>
            <a:chOff x="1010513" y="4434140"/>
            <a:chExt cx="2337435" cy="1641301"/>
          </a:xfrm>
        </p:grpSpPr>
        <p:sp>
          <p:nvSpPr>
            <p:cNvPr id="9" name="object 12">
              <a:extLst>
                <a:ext uri="{FF2B5EF4-FFF2-40B4-BE49-F238E27FC236}">
                  <a16:creationId xmlns:a16="http://schemas.microsoft.com/office/drawing/2014/main" xmlns="" id="{70E448F5-C562-4653-BB71-6999D22BDFA1}"/>
                </a:ext>
              </a:extLst>
            </p:cNvPr>
            <p:cNvSpPr txBox="1"/>
            <p:nvPr/>
          </p:nvSpPr>
          <p:spPr>
            <a:xfrm>
              <a:off x="1069035" y="5696346"/>
              <a:ext cx="2159635" cy="379095"/>
            </a:xfrm>
            <a:prstGeom prst="rect">
              <a:avLst/>
            </a:prstGeom>
          </p:spPr>
          <p:txBody>
            <a:bodyPr vert="horz" wrap="square" lIns="0" tIns="0" rIns="0" bIns="0" rtlCol="0">
              <a:noAutofit/>
            </a:bodyPr>
            <a:lstStyle/>
            <a:p>
              <a:pPr marL="546100" marR="12700" indent="-534035">
                <a:lnSpc>
                  <a:spcPct val="100200"/>
                </a:lnSpc>
              </a:pPr>
              <a:endParaRPr sz="1200" dirty="0">
                <a:cs typeface="+mn-ea"/>
                <a:sym typeface="+mn-lt"/>
              </a:endParaRPr>
            </a:p>
          </p:txBody>
        </p:sp>
        <p:sp>
          <p:nvSpPr>
            <p:cNvPr id="10" name="object 13">
              <a:extLst>
                <a:ext uri="{FF2B5EF4-FFF2-40B4-BE49-F238E27FC236}">
                  <a16:creationId xmlns:a16="http://schemas.microsoft.com/office/drawing/2014/main" xmlns="" id="{29AD648A-C4A9-419B-8D93-DCF452C49563}"/>
                </a:ext>
              </a:extLst>
            </p:cNvPr>
            <p:cNvSpPr txBox="1"/>
            <p:nvPr/>
          </p:nvSpPr>
          <p:spPr>
            <a:xfrm>
              <a:off x="1010513" y="5013579"/>
              <a:ext cx="2337435" cy="439420"/>
            </a:xfrm>
            <a:prstGeom prst="rect">
              <a:avLst/>
            </a:prstGeom>
          </p:spPr>
          <p:txBody>
            <a:bodyPr vert="horz" wrap="square" lIns="0" tIns="0" rIns="0" bIns="0" rtlCol="0">
              <a:noAutofit/>
            </a:bodyPr>
            <a:lstStyle/>
            <a:p>
              <a:pPr marL="265430" marR="12700" indent="-253365">
                <a:lnSpc>
                  <a:spcPct val="100000"/>
                </a:lnSpc>
              </a:pPr>
              <a:r>
                <a:rPr sz="1400" b="1" dirty="0">
                  <a:solidFill>
                    <a:srgbClr val="1B9ED2"/>
                  </a:solidFill>
                  <a:cs typeface="+mn-ea"/>
                  <a:sym typeface="+mn-lt"/>
                </a:rPr>
                <a:t>《国务</a:t>
              </a:r>
              <a:r>
                <a:rPr sz="1400" b="1" spc="-15" dirty="0">
                  <a:solidFill>
                    <a:srgbClr val="1B9ED2"/>
                  </a:solidFill>
                  <a:cs typeface="+mn-ea"/>
                  <a:sym typeface="+mn-lt"/>
                </a:rPr>
                <a:t>院</a:t>
              </a:r>
              <a:r>
                <a:rPr sz="1400" b="1" spc="0" dirty="0">
                  <a:solidFill>
                    <a:srgbClr val="1B9ED2"/>
                  </a:solidFill>
                  <a:cs typeface="+mn-ea"/>
                  <a:sym typeface="+mn-lt"/>
                </a:rPr>
                <a:t>关于</a:t>
              </a:r>
              <a:r>
                <a:rPr sz="1400" b="1" spc="-15" dirty="0">
                  <a:solidFill>
                    <a:srgbClr val="1B9ED2"/>
                  </a:solidFill>
                  <a:cs typeface="+mn-ea"/>
                  <a:sym typeface="+mn-lt"/>
                </a:rPr>
                <a:t>印发</a:t>
              </a:r>
              <a:r>
                <a:rPr sz="1400" b="1" spc="160" dirty="0">
                  <a:solidFill>
                    <a:srgbClr val="1B9ED2"/>
                  </a:solidFill>
                  <a:cs typeface="+mn-ea"/>
                  <a:sym typeface="+mn-lt"/>
                </a:rPr>
                <a:t>“十三</a:t>
              </a:r>
              <a:r>
                <a:rPr sz="1400" b="1" spc="180" dirty="0">
                  <a:solidFill>
                    <a:srgbClr val="1B9ED2"/>
                  </a:solidFill>
                  <a:cs typeface="+mn-ea"/>
                  <a:sym typeface="+mn-lt"/>
                </a:rPr>
                <a:t>五</a:t>
              </a:r>
              <a:r>
                <a:rPr sz="1400" b="1" spc="710" dirty="0">
                  <a:solidFill>
                    <a:srgbClr val="1B9ED2"/>
                  </a:solidFill>
                  <a:cs typeface="+mn-ea"/>
                  <a:sym typeface="+mn-lt"/>
                </a:rPr>
                <a:t>”</a:t>
              </a:r>
              <a:r>
                <a:rPr sz="1400" b="1" spc="425" dirty="0">
                  <a:solidFill>
                    <a:srgbClr val="1B9ED2"/>
                  </a:solidFill>
                  <a:cs typeface="+mn-ea"/>
                  <a:sym typeface="+mn-lt"/>
                </a:rPr>
                <a:t> 国家信息规划的通知》</a:t>
              </a:r>
              <a:endParaRPr sz="1400" dirty="0">
                <a:solidFill>
                  <a:srgbClr val="1B9ED2"/>
                </a:solidFill>
                <a:cs typeface="+mn-ea"/>
                <a:sym typeface="+mn-lt"/>
              </a:endParaRPr>
            </a:p>
          </p:txBody>
        </p:sp>
        <p:sp>
          <p:nvSpPr>
            <p:cNvPr id="11" name="object 30">
              <a:extLst>
                <a:ext uri="{FF2B5EF4-FFF2-40B4-BE49-F238E27FC236}">
                  <a16:creationId xmlns:a16="http://schemas.microsoft.com/office/drawing/2014/main" xmlns="" id="{7AA3487F-1B6B-4DF1-B881-E0936CA1FB8E}"/>
                </a:ext>
              </a:extLst>
            </p:cNvPr>
            <p:cNvSpPr/>
            <p:nvPr/>
          </p:nvSpPr>
          <p:spPr>
            <a:xfrm>
              <a:off x="2398963" y="4434140"/>
              <a:ext cx="464819" cy="464820"/>
            </a:xfrm>
            <a:custGeom>
              <a:avLst/>
              <a:gdLst/>
              <a:ahLst/>
              <a:cxnLst/>
              <a:rect l="l" t="t" r="r" b="b"/>
              <a:pathLst>
                <a:path w="464819" h="464820">
                  <a:moveTo>
                    <a:pt x="232410" y="0"/>
                  </a:moveTo>
                  <a:lnTo>
                    <a:pt x="176546" y="6752"/>
                  </a:lnTo>
                  <a:lnTo>
                    <a:pt x="125586" y="25933"/>
                  </a:lnTo>
                  <a:lnTo>
                    <a:pt x="81143" y="55931"/>
                  </a:lnTo>
                  <a:lnTo>
                    <a:pt x="44829" y="95134"/>
                  </a:lnTo>
                  <a:lnTo>
                    <a:pt x="18258" y="141928"/>
                  </a:lnTo>
                  <a:lnTo>
                    <a:pt x="3040" y="194702"/>
                  </a:lnTo>
                  <a:lnTo>
                    <a:pt x="0" y="232409"/>
                  </a:lnTo>
                  <a:lnTo>
                    <a:pt x="770" y="251476"/>
                  </a:lnTo>
                  <a:lnTo>
                    <a:pt x="11844" y="305885"/>
                  </a:lnTo>
                  <a:lnTo>
                    <a:pt x="34810" y="354851"/>
                  </a:lnTo>
                  <a:lnTo>
                    <a:pt x="68056" y="396763"/>
                  </a:lnTo>
                  <a:lnTo>
                    <a:pt x="109968" y="430009"/>
                  </a:lnTo>
                  <a:lnTo>
                    <a:pt x="158934" y="452975"/>
                  </a:lnTo>
                  <a:lnTo>
                    <a:pt x="213343" y="464049"/>
                  </a:lnTo>
                  <a:lnTo>
                    <a:pt x="232410" y="464819"/>
                  </a:lnTo>
                  <a:lnTo>
                    <a:pt x="251476" y="464049"/>
                  </a:lnTo>
                  <a:lnTo>
                    <a:pt x="305885" y="452975"/>
                  </a:lnTo>
                  <a:lnTo>
                    <a:pt x="354851" y="430009"/>
                  </a:lnTo>
                  <a:lnTo>
                    <a:pt x="396763" y="396763"/>
                  </a:lnTo>
                  <a:lnTo>
                    <a:pt x="430009" y="354851"/>
                  </a:lnTo>
                  <a:lnTo>
                    <a:pt x="452975" y="305885"/>
                  </a:lnTo>
                  <a:lnTo>
                    <a:pt x="464049" y="251476"/>
                  </a:lnTo>
                  <a:lnTo>
                    <a:pt x="464819" y="232409"/>
                  </a:lnTo>
                  <a:lnTo>
                    <a:pt x="464049" y="213343"/>
                  </a:lnTo>
                  <a:lnTo>
                    <a:pt x="452975" y="158934"/>
                  </a:lnTo>
                  <a:lnTo>
                    <a:pt x="430009" y="109968"/>
                  </a:lnTo>
                  <a:lnTo>
                    <a:pt x="396763" y="68056"/>
                  </a:lnTo>
                  <a:lnTo>
                    <a:pt x="354851" y="34810"/>
                  </a:lnTo>
                  <a:lnTo>
                    <a:pt x="305885" y="11844"/>
                  </a:lnTo>
                  <a:lnTo>
                    <a:pt x="251476" y="770"/>
                  </a:lnTo>
                  <a:lnTo>
                    <a:pt x="232410" y="0"/>
                  </a:lnTo>
                  <a:close/>
                </a:path>
              </a:pathLst>
            </a:custGeom>
            <a:solidFill>
              <a:srgbClr val="1B9ED2"/>
            </a:solidFill>
          </p:spPr>
          <p:txBody>
            <a:bodyPr wrap="square" lIns="0" tIns="0" rIns="0" bIns="0" rtlCol="0">
              <a:noAutofit/>
            </a:bodyPr>
            <a:lstStyle/>
            <a:p>
              <a:endParaRPr dirty="0">
                <a:cs typeface="+mn-ea"/>
                <a:sym typeface="+mn-lt"/>
              </a:endParaRPr>
            </a:p>
          </p:txBody>
        </p:sp>
        <p:sp>
          <p:nvSpPr>
            <p:cNvPr id="12" name="object 31">
              <a:extLst>
                <a:ext uri="{FF2B5EF4-FFF2-40B4-BE49-F238E27FC236}">
                  <a16:creationId xmlns:a16="http://schemas.microsoft.com/office/drawing/2014/main" xmlns="" id="{B0F3AC75-0913-440F-BF23-03C233B10530}"/>
                </a:ext>
              </a:extLst>
            </p:cNvPr>
            <p:cNvSpPr/>
            <p:nvPr/>
          </p:nvSpPr>
          <p:spPr>
            <a:xfrm>
              <a:off x="2398963" y="4434140"/>
              <a:ext cx="464819" cy="464820"/>
            </a:xfrm>
            <a:custGeom>
              <a:avLst/>
              <a:gdLst/>
              <a:ahLst/>
              <a:cxnLst/>
              <a:rect l="l" t="t" r="r" b="b"/>
              <a:pathLst>
                <a:path w="464819" h="464820">
                  <a:moveTo>
                    <a:pt x="0" y="232409"/>
                  </a:moveTo>
                  <a:lnTo>
                    <a:pt x="6752" y="176546"/>
                  </a:lnTo>
                  <a:lnTo>
                    <a:pt x="25933" y="125586"/>
                  </a:lnTo>
                  <a:lnTo>
                    <a:pt x="55931" y="81143"/>
                  </a:lnTo>
                  <a:lnTo>
                    <a:pt x="95134" y="44829"/>
                  </a:lnTo>
                  <a:lnTo>
                    <a:pt x="141928" y="18258"/>
                  </a:lnTo>
                  <a:lnTo>
                    <a:pt x="194702" y="3040"/>
                  </a:lnTo>
                  <a:lnTo>
                    <a:pt x="232410" y="0"/>
                  </a:lnTo>
                  <a:lnTo>
                    <a:pt x="251476" y="770"/>
                  </a:lnTo>
                  <a:lnTo>
                    <a:pt x="305885" y="11844"/>
                  </a:lnTo>
                  <a:lnTo>
                    <a:pt x="354851" y="34810"/>
                  </a:lnTo>
                  <a:lnTo>
                    <a:pt x="396763" y="68056"/>
                  </a:lnTo>
                  <a:lnTo>
                    <a:pt x="430009" y="109968"/>
                  </a:lnTo>
                  <a:lnTo>
                    <a:pt x="452975" y="158934"/>
                  </a:lnTo>
                  <a:lnTo>
                    <a:pt x="464049" y="213343"/>
                  </a:lnTo>
                  <a:lnTo>
                    <a:pt x="464819" y="232409"/>
                  </a:lnTo>
                  <a:lnTo>
                    <a:pt x="464049" y="251476"/>
                  </a:lnTo>
                  <a:lnTo>
                    <a:pt x="452975" y="305885"/>
                  </a:lnTo>
                  <a:lnTo>
                    <a:pt x="430009" y="354851"/>
                  </a:lnTo>
                  <a:lnTo>
                    <a:pt x="396763" y="396763"/>
                  </a:lnTo>
                  <a:lnTo>
                    <a:pt x="354851" y="430009"/>
                  </a:lnTo>
                  <a:lnTo>
                    <a:pt x="305885" y="452975"/>
                  </a:lnTo>
                  <a:lnTo>
                    <a:pt x="251476" y="464049"/>
                  </a:lnTo>
                  <a:lnTo>
                    <a:pt x="232410" y="464819"/>
                  </a:lnTo>
                  <a:lnTo>
                    <a:pt x="213343" y="464049"/>
                  </a:lnTo>
                  <a:lnTo>
                    <a:pt x="158934" y="452975"/>
                  </a:lnTo>
                  <a:lnTo>
                    <a:pt x="109968" y="430009"/>
                  </a:lnTo>
                  <a:lnTo>
                    <a:pt x="68056" y="396763"/>
                  </a:lnTo>
                  <a:lnTo>
                    <a:pt x="34810" y="354851"/>
                  </a:lnTo>
                  <a:lnTo>
                    <a:pt x="11844" y="305885"/>
                  </a:lnTo>
                  <a:lnTo>
                    <a:pt x="770" y="251476"/>
                  </a:lnTo>
                  <a:lnTo>
                    <a:pt x="0" y="232409"/>
                  </a:lnTo>
                  <a:close/>
                </a:path>
              </a:pathLst>
            </a:custGeom>
            <a:ln w="38100">
              <a:solidFill>
                <a:srgbClr val="F9F9F9"/>
              </a:solidFill>
            </a:ln>
          </p:spPr>
          <p:txBody>
            <a:bodyPr wrap="square" lIns="0" tIns="0" rIns="0" bIns="0" rtlCol="0">
              <a:noAutofit/>
            </a:bodyPr>
            <a:lstStyle/>
            <a:p>
              <a:endParaRPr>
                <a:cs typeface="+mn-ea"/>
                <a:sym typeface="+mn-lt"/>
              </a:endParaRPr>
            </a:p>
          </p:txBody>
        </p:sp>
        <p:sp>
          <p:nvSpPr>
            <p:cNvPr id="13" name="object 32">
              <a:extLst>
                <a:ext uri="{FF2B5EF4-FFF2-40B4-BE49-F238E27FC236}">
                  <a16:creationId xmlns:a16="http://schemas.microsoft.com/office/drawing/2014/main" xmlns="" id="{CE2E66A9-4E9D-4D1F-B26B-2547E27D5E60}"/>
                </a:ext>
              </a:extLst>
            </p:cNvPr>
            <p:cNvSpPr/>
            <p:nvPr/>
          </p:nvSpPr>
          <p:spPr>
            <a:xfrm>
              <a:off x="2493832" y="4533961"/>
              <a:ext cx="272483" cy="261791"/>
            </a:xfrm>
            <a:custGeom>
              <a:avLst/>
              <a:gdLst/>
              <a:ahLst/>
              <a:cxnLst/>
              <a:rect l="l" t="t" r="r" b="b"/>
              <a:pathLst>
                <a:path w="272483" h="261791">
                  <a:moveTo>
                    <a:pt x="37337" y="177418"/>
                  </a:moveTo>
                  <a:lnTo>
                    <a:pt x="18796" y="185927"/>
                  </a:lnTo>
                  <a:lnTo>
                    <a:pt x="17525" y="186562"/>
                  </a:lnTo>
                  <a:lnTo>
                    <a:pt x="16383" y="187832"/>
                  </a:lnTo>
                  <a:lnTo>
                    <a:pt x="16002" y="189356"/>
                  </a:lnTo>
                  <a:lnTo>
                    <a:pt x="15512" y="190433"/>
                  </a:lnTo>
                  <a:lnTo>
                    <a:pt x="44561" y="227913"/>
                  </a:lnTo>
                  <a:lnTo>
                    <a:pt x="76957" y="248219"/>
                  </a:lnTo>
                  <a:lnTo>
                    <a:pt x="116417" y="259644"/>
                  </a:lnTo>
                  <a:lnTo>
                    <a:pt x="146232" y="261791"/>
                  </a:lnTo>
                  <a:lnTo>
                    <a:pt x="160194" y="260126"/>
                  </a:lnTo>
                  <a:lnTo>
                    <a:pt x="198967" y="247236"/>
                  </a:lnTo>
                  <a:lnTo>
                    <a:pt x="219391" y="234081"/>
                  </a:lnTo>
                  <a:lnTo>
                    <a:pt x="129213" y="234081"/>
                  </a:lnTo>
                  <a:lnTo>
                    <a:pt x="115801" y="232385"/>
                  </a:lnTo>
                  <a:lnTo>
                    <a:pt x="78763" y="218175"/>
                  </a:lnTo>
                  <a:lnTo>
                    <a:pt x="49516" y="191987"/>
                  </a:lnTo>
                  <a:lnTo>
                    <a:pt x="40894" y="178434"/>
                  </a:lnTo>
                  <a:lnTo>
                    <a:pt x="37337" y="177418"/>
                  </a:lnTo>
                  <a:close/>
                </a:path>
                <a:path w="272483" h="261791">
                  <a:moveTo>
                    <a:pt x="221314" y="28592"/>
                  </a:moveTo>
                  <a:lnTo>
                    <a:pt x="149624" y="28592"/>
                  </a:lnTo>
                  <a:lnTo>
                    <a:pt x="163802" y="31224"/>
                  </a:lnTo>
                  <a:lnTo>
                    <a:pt x="177267" y="35599"/>
                  </a:lnTo>
                  <a:lnTo>
                    <a:pt x="212041" y="57983"/>
                  </a:lnTo>
                  <a:lnTo>
                    <a:pt x="235559" y="91742"/>
                  </a:lnTo>
                  <a:lnTo>
                    <a:pt x="244075" y="131952"/>
                  </a:lnTo>
                  <a:lnTo>
                    <a:pt x="244164" y="133922"/>
                  </a:lnTo>
                  <a:lnTo>
                    <a:pt x="242892" y="147338"/>
                  </a:lnTo>
                  <a:lnTo>
                    <a:pt x="228336" y="184518"/>
                  </a:lnTo>
                  <a:lnTo>
                    <a:pt x="199921" y="213341"/>
                  </a:lnTo>
                  <a:lnTo>
                    <a:pt x="160390" y="230594"/>
                  </a:lnTo>
                  <a:lnTo>
                    <a:pt x="129213" y="234081"/>
                  </a:lnTo>
                  <a:lnTo>
                    <a:pt x="219391" y="234081"/>
                  </a:lnTo>
                  <a:lnTo>
                    <a:pt x="248737" y="202439"/>
                  </a:lnTo>
                  <a:lnTo>
                    <a:pt x="266410" y="163775"/>
                  </a:lnTo>
                  <a:lnTo>
                    <a:pt x="272483" y="117922"/>
                  </a:lnTo>
                  <a:lnTo>
                    <a:pt x="270221" y="103977"/>
                  </a:lnTo>
                  <a:lnTo>
                    <a:pt x="254845" y="65606"/>
                  </a:lnTo>
                  <a:lnTo>
                    <a:pt x="228373" y="34146"/>
                  </a:lnTo>
                  <a:lnTo>
                    <a:pt x="221314" y="28592"/>
                  </a:lnTo>
                  <a:close/>
                </a:path>
                <a:path w="272483" h="261791">
                  <a:moveTo>
                    <a:pt x="142748" y="42417"/>
                  </a:moveTo>
                  <a:lnTo>
                    <a:pt x="129794" y="42417"/>
                  </a:lnTo>
                  <a:lnTo>
                    <a:pt x="124587" y="47497"/>
                  </a:lnTo>
                  <a:lnTo>
                    <a:pt x="124587" y="144144"/>
                  </a:lnTo>
                  <a:lnTo>
                    <a:pt x="129794" y="149097"/>
                  </a:lnTo>
                  <a:lnTo>
                    <a:pt x="217805" y="149097"/>
                  </a:lnTo>
                  <a:lnTo>
                    <a:pt x="223012" y="144144"/>
                  </a:lnTo>
                  <a:lnTo>
                    <a:pt x="223012" y="131952"/>
                  </a:lnTo>
                  <a:lnTo>
                    <a:pt x="217805" y="126999"/>
                  </a:lnTo>
                  <a:lnTo>
                    <a:pt x="147955" y="126999"/>
                  </a:lnTo>
                  <a:lnTo>
                    <a:pt x="147955" y="47497"/>
                  </a:lnTo>
                  <a:lnTo>
                    <a:pt x="142748" y="42417"/>
                  </a:lnTo>
                  <a:close/>
                </a:path>
                <a:path w="272483" h="261791">
                  <a:moveTo>
                    <a:pt x="6350" y="29336"/>
                  </a:moveTo>
                  <a:lnTo>
                    <a:pt x="4191" y="29717"/>
                  </a:lnTo>
                  <a:lnTo>
                    <a:pt x="2412" y="30733"/>
                  </a:lnTo>
                  <a:lnTo>
                    <a:pt x="888" y="32003"/>
                  </a:lnTo>
                  <a:lnTo>
                    <a:pt x="0" y="34035"/>
                  </a:lnTo>
                  <a:lnTo>
                    <a:pt x="508" y="35940"/>
                  </a:lnTo>
                  <a:lnTo>
                    <a:pt x="12954" y="121538"/>
                  </a:lnTo>
                  <a:lnTo>
                    <a:pt x="13208" y="123443"/>
                  </a:lnTo>
                  <a:lnTo>
                    <a:pt x="14732" y="125094"/>
                  </a:lnTo>
                  <a:lnTo>
                    <a:pt x="16383" y="125983"/>
                  </a:lnTo>
                  <a:lnTo>
                    <a:pt x="18415" y="126745"/>
                  </a:lnTo>
                  <a:lnTo>
                    <a:pt x="20574" y="126364"/>
                  </a:lnTo>
                  <a:lnTo>
                    <a:pt x="22352" y="125094"/>
                  </a:lnTo>
                  <a:lnTo>
                    <a:pt x="93218" y="72008"/>
                  </a:lnTo>
                  <a:lnTo>
                    <a:pt x="94996" y="70738"/>
                  </a:lnTo>
                  <a:lnTo>
                    <a:pt x="95631" y="68833"/>
                  </a:lnTo>
                  <a:lnTo>
                    <a:pt x="95377" y="66674"/>
                  </a:lnTo>
                  <a:lnTo>
                    <a:pt x="95123" y="64896"/>
                  </a:lnTo>
                  <a:lnTo>
                    <a:pt x="93853" y="63118"/>
                  </a:lnTo>
                  <a:lnTo>
                    <a:pt x="91948" y="62356"/>
                  </a:lnTo>
                  <a:lnTo>
                    <a:pt x="74023" y="47063"/>
                  </a:lnTo>
                  <a:lnTo>
                    <a:pt x="83693" y="41274"/>
                  </a:lnTo>
                  <a:lnTo>
                    <a:pt x="37084" y="41274"/>
                  </a:lnTo>
                  <a:lnTo>
                    <a:pt x="8382" y="30098"/>
                  </a:lnTo>
                  <a:lnTo>
                    <a:pt x="6350" y="29336"/>
                  </a:lnTo>
                  <a:close/>
                </a:path>
                <a:path w="272483" h="261791">
                  <a:moveTo>
                    <a:pt x="136398" y="0"/>
                  </a:moveTo>
                  <a:lnTo>
                    <a:pt x="91535" y="7175"/>
                  </a:lnTo>
                  <a:lnTo>
                    <a:pt x="56994" y="24431"/>
                  </a:lnTo>
                  <a:lnTo>
                    <a:pt x="37084" y="41274"/>
                  </a:lnTo>
                  <a:lnTo>
                    <a:pt x="83693" y="41274"/>
                  </a:lnTo>
                  <a:lnTo>
                    <a:pt x="94220" y="36563"/>
                  </a:lnTo>
                  <a:lnTo>
                    <a:pt x="105960" y="32881"/>
                  </a:lnTo>
                  <a:lnTo>
                    <a:pt x="119002" y="30297"/>
                  </a:lnTo>
                  <a:lnTo>
                    <a:pt x="133505" y="28855"/>
                  </a:lnTo>
                  <a:lnTo>
                    <a:pt x="149624" y="28592"/>
                  </a:lnTo>
                  <a:lnTo>
                    <a:pt x="221314" y="28592"/>
                  </a:lnTo>
                  <a:lnTo>
                    <a:pt x="217482" y="25577"/>
                  </a:lnTo>
                  <a:lnTo>
                    <a:pt x="179800" y="6761"/>
                  </a:lnTo>
                  <a:lnTo>
                    <a:pt x="151359" y="778"/>
                  </a:lnTo>
                  <a:lnTo>
                    <a:pt x="136398" y="0"/>
                  </a:lnTo>
                  <a:close/>
                </a:path>
              </a:pathLst>
            </a:custGeom>
            <a:solidFill>
              <a:srgbClr val="F9F9F9"/>
            </a:solidFill>
          </p:spPr>
          <p:txBody>
            <a:bodyPr wrap="square" lIns="0" tIns="0" rIns="0" bIns="0" rtlCol="0">
              <a:noAutofit/>
            </a:bodyPr>
            <a:lstStyle/>
            <a:p>
              <a:endParaRPr dirty="0">
                <a:cs typeface="+mn-ea"/>
                <a:sym typeface="+mn-lt"/>
              </a:endParaRPr>
            </a:p>
          </p:txBody>
        </p:sp>
        <p:sp>
          <p:nvSpPr>
            <p:cNvPr id="14" name="object 38">
              <a:extLst>
                <a:ext uri="{FF2B5EF4-FFF2-40B4-BE49-F238E27FC236}">
                  <a16:creationId xmlns:a16="http://schemas.microsoft.com/office/drawing/2014/main" xmlns="" id="{CC78B447-1790-459E-B16B-411D8B40AA13}"/>
                </a:ext>
              </a:extLst>
            </p:cNvPr>
            <p:cNvSpPr txBox="1"/>
            <p:nvPr/>
          </p:nvSpPr>
          <p:spPr>
            <a:xfrm>
              <a:off x="1592133" y="4573839"/>
              <a:ext cx="734695" cy="226060"/>
            </a:xfrm>
            <a:prstGeom prst="rect">
              <a:avLst/>
            </a:prstGeom>
          </p:spPr>
          <p:txBody>
            <a:bodyPr vert="horz" wrap="square" lIns="0" tIns="0" rIns="0" bIns="0" rtlCol="0">
              <a:noAutofit/>
            </a:bodyPr>
            <a:lstStyle/>
            <a:p>
              <a:pPr marL="12700">
                <a:lnSpc>
                  <a:spcPct val="100000"/>
                </a:lnSpc>
              </a:pPr>
              <a:r>
                <a:rPr sz="1400" b="1" dirty="0">
                  <a:solidFill>
                    <a:srgbClr val="1B9ED2"/>
                  </a:solidFill>
                  <a:cs typeface="+mn-ea"/>
                  <a:sym typeface="+mn-lt"/>
                </a:rPr>
                <a:t>2</a:t>
              </a:r>
              <a:r>
                <a:rPr sz="1400" b="1" spc="-5" dirty="0">
                  <a:solidFill>
                    <a:srgbClr val="1B9ED2"/>
                  </a:solidFill>
                  <a:cs typeface="+mn-ea"/>
                  <a:sym typeface="+mn-lt"/>
                </a:rPr>
                <a:t>0</a:t>
              </a:r>
              <a:r>
                <a:rPr sz="1400" b="1" spc="0" dirty="0">
                  <a:solidFill>
                    <a:srgbClr val="1B9ED2"/>
                  </a:solidFill>
                  <a:cs typeface="+mn-ea"/>
                  <a:sym typeface="+mn-lt"/>
                </a:rPr>
                <a:t>1</a:t>
              </a:r>
              <a:r>
                <a:rPr sz="1400" b="1" spc="-5" dirty="0">
                  <a:solidFill>
                    <a:srgbClr val="1B9ED2"/>
                  </a:solidFill>
                  <a:cs typeface="+mn-ea"/>
                  <a:sym typeface="+mn-lt"/>
                </a:rPr>
                <a:t>6</a:t>
              </a:r>
              <a:r>
                <a:rPr sz="1400" b="1" spc="-10" dirty="0">
                  <a:solidFill>
                    <a:srgbClr val="1B9ED2"/>
                  </a:solidFill>
                  <a:cs typeface="+mn-ea"/>
                  <a:sym typeface="+mn-lt"/>
                </a:rPr>
                <a:t>.</a:t>
              </a:r>
              <a:r>
                <a:rPr sz="1400" b="1" spc="0" dirty="0">
                  <a:solidFill>
                    <a:srgbClr val="1B9ED2"/>
                  </a:solidFill>
                  <a:cs typeface="+mn-ea"/>
                  <a:sym typeface="+mn-lt"/>
                </a:rPr>
                <a:t>12</a:t>
              </a:r>
              <a:endParaRPr sz="1400" dirty="0">
                <a:solidFill>
                  <a:srgbClr val="1B9ED2"/>
                </a:solidFill>
                <a:cs typeface="+mn-ea"/>
                <a:sym typeface="+mn-lt"/>
              </a:endParaRPr>
            </a:p>
          </p:txBody>
        </p:sp>
      </p:grpSp>
      <p:grpSp>
        <p:nvGrpSpPr>
          <p:cNvPr id="19" name="组合 18">
            <a:extLst>
              <a:ext uri="{FF2B5EF4-FFF2-40B4-BE49-F238E27FC236}">
                <a16:creationId xmlns:a16="http://schemas.microsoft.com/office/drawing/2014/main" xmlns="" id="{1A38746B-B3C8-43B2-924D-597040635521}"/>
              </a:ext>
            </a:extLst>
          </p:cNvPr>
          <p:cNvGrpSpPr/>
          <p:nvPr/>
        </p:nvGrpSpPr>
        <p:grpSpPr>
          <a:xfrm>
            <a:off x="4904519" y="1791689"/>
            <a:ext cx="2311400" cy="1636257"/>
            <a:chOff x="4580529" y="1439149"/>
            <a:chExt cx="2311400" cy="1636257"/>
          </a:xfrm>
        </p:grpSpPr>
        <p:grpSp>
          <p:nvGrpSpPr>
            <p:cNvPr id="6" name="组合 5">
              <a:extLst>
                <a:ext uri="{FF2B5EF4-FFF2-40B4-BE49-F238E27FC236}">
                  <a16:creationId xmlns:a16="http://schemas.microsoft.com/office/drawing/2014/main" xmlns="" id="{5DF2DEF3-FE80-4A01-81F9-3ACFEB3372A9}"/>
                </a:ext>
              </a:extLst>
            </p:cNvPr>
            <p:cNvGrpSpPr/>
            <p:nvPr/>
          </p:nvGrpSpPr>
          <p:grpSpPr>
            <a:xfrm>
              <a:off x="4580529" y="1439149"/>
              <a:ext cx="2311400" cy="1636257"/>
              <a:chOff x="4580529" y="1439149"/>
              <a:chExt cx="2311400" cy="1636257"/>
            </a:xfrm>
          </p:grpSpPr>
          <p:grpSp>
            <p:nvGrpSpPr>
              <p:cNvPr id="16" name="组合 15">
                <a:extLst>
                  <a:ext uri="{FF2B5EF4-FFF2-40B4-BE49-F238E27FC236}">
                    <a16:creationId xmlns:a16="http://schemas.microsoft.com/office/drawing/2014/main" xmlns="" id="{D3DF0E44-BF22-4EE4-A3D3-F06199DB5570}"/>
                  </a:ext>
                </a:extLst>
              </p:cNvPr>
              <p:cNvGrpSpPr/>
              <p:nvPr/>
            </p:nvGrpSpPr>
            <p:grpSpPr>
              <a:xfrm>
                <a:off x="4580529" y="2068825"/>
                <a:ext cx="2311400" cy="1006581"/>
                <a:chOff x="6183629" y="4925958"/>
                <a:chExt cx="2311400" cy="1006581"/>
              </a:xfrm>
            </p:grpSpPr>
            <p:sp>
              <p:nvSpPr>
                <p:cNvPr id="17" name="object 9">
                  <a:extLst>
                    <a:ext uri="{FF2B5EF4-FFF2-40B4-BE49-F238E27FC236}">
                      <a16:creationId xmlns:a16="http://schemas.microsoft.com/office/drawing/2014/main" xmlns="" id="{D2036FB4-B3C2-4BA7-9ADE-608BDAA2B663}"/>
                    </a:ext>
                  </a:extLst>
                </p:cNvPr>
                <p:cNvSpPr txBox="1"/>
                <p:nvPr/>
              </p:nvSpPr>
              <p:spPr>
                <a:xfrm>
                  <a:off x="6183629" y="5554079"/>
                  <a:ext cx="2311400" cy="378460"/>
                </a:xfrm>
                <a:prstGeom prst="rect">
                  <a:avLst/>
                </a:prstGeom>
              </p:spPr>
              <p:txBody>
                <a:bodyPr vert="horz" wrap="square" lIns="0" tIns="0" rIns="0" bIns="0" rtlCol="0">
                  <a:noAutofit/>
                </a:bodyPr>
                <a:lstStyle/>
                <a:p>
                  <a:pPr marL="88900" marR="12700" indent="-76200">
                    <a:lnSpc>
                      <a:spcPct val="100000"/>
                    </a:lnSpc>
                  </a:pPr>
                  <a:endParaRPr sz="1200" dirty="0">
                    <a:cs typeface="+mn-ea"/>
                    <a:sym typeface="+mn-lt"/>
                  </a:endParaRPr>
                </a:p>
              </p:txBody>
            </p:sp>
            <p:sp>
              <p:nvSpPr>
                <p:cNvPr id="18" name="object 10">
                  <a:extLst>
                    <a:ext uri="{FF2B5EF4-FFF2-40B4-BE49-F238E27FC236}">
                      <a16:creationId xmlns:a16="http://schemas.microsoft.com/office/drawing/2014/main" xmlns="" id="{1325A9A8-91CF-4F7D-BC33-477209C54C46}"/>
                    </a:ext>
                  </a:extLst>
                </p:cNvPr>
                <p:cNvSpPr txBox="1"/>
                <p:nvPr/>
              </p:nvSpPr>
              <p:spPr>
                <a:xfrm>
                  <a:off x="6183629" y="4925958"/>
                  <a:ext cx="2229485" cy="439420"/>
                </a:xfrm>
                <a:prstGeom prst="rect">
                  <a:avLst/>
                </a:prstGeom>
              </p:spPr>
              <p:txBody>
                <a:bodyPr vert="horz" wrap="square" lIns="0" tIns="0" rIns="0" bIns="0" rtlCol="0">
                  <a:noAutofit/>
                </a:bodyPr>
                <a:lstStyle/>
                <a:p>
                  <a:pPr marL="12700" marR="12700" indent="31750">
                    <a:lnSpc>
                      <a:spcPct val="100000"/>
                    </a:lnSpc>
                  </a:pPr>
                  <a:r>
                    <a:rPr sz="1400" b="1" dirty="0">
                      <a:solidFill>
                        <a:srgbClr val="1D9ED2"/>
                      </a:solidFill>
                      <a:cs typeface="+mn-ea"/>
                      <a:sym typeface="+mn-lt"/>
                    </a:rPr>
                    <a:t>《软件和信息技术服务</a:t>
                  </a:r>
                  <a:r>
                    <a:rPr sz="1400" b="1" spc="-15" dirty="0">
                      <a:solidFill>
                        <a:srgbClr val="1D9ED2"/>
                      </a:solidFill>
                      <a:cs typeface="+mn-ea"/>
                      <a:sym typeface="+mn-lt"/>
                    </a:rPr>
                    <a:t>业</a:t>
                  </a:r>
                  <a:r>
                    <a:rPr sz="1400" b="1" spc="0" dirty="0">
                      <a:solidFill>
                        <a:srgbClr val="1D9ED2"/>
                      </a:solidFill>
                      <a:cs typeface="+mn-ea"/>
                      <a:sym typeface="+mn-lt"/>
                    </a:rPr>
                    <a:t>发 展规划（</a:t>
                  </a:r>
                  <a:r>
                    <a:rPr sz="1400" b="1" spc="-5" dirty="0">
                      <a:solidFill>
                        <a:srgbClr val="1D9ED2"/>
                      </a:solidFill>
                      <a:cs typeface="+mn-ea"/>
                      <a:sym typeface="+mn-lt"/>
                    </a:rPr>
                    <a:t>2016-2020</a:t>
                  </a:r>
                  <a:r>
                    <a:rPr sz="1400" b="1" spc="0" dirty="0">
                      <a:solidFill>
                        <a:srgbClr val="1D9ED2"/>
                      </a:solidFill>
                      <a:cs typeface="+mn-ea"/>
                      <a:sym typeface="+mn-lt"/>
                    </a:rPr>
                    <a:t>年）》</a:t>
                  </a:r>
                  <a:endParaRPr sz="1400" dirty="0">
                    <a:cs typeface="+mn-ea"/>
                    <a:sym typeface="+mn-lt"/>
                  </a:endParaRPr>
                </a:p>
              </p:txBody>
            </p:sp>
          </p:grpSp>
          <p:sp>
            <p:nvSpPr>
              <p:cNvPr id="59" name="object 30">
                <a:extLst>
                  <a:ext uri="{FF2B5EF4-FFF2-40B4-BE49-F238E27FC236}">
                    <a16:creationId xmlns:a16="http://schemas.microsoft.com/office/drawing/2014/main" xmlns="" id="{232884A4-56D5-BA4A-B56D-42C1AD19A244}"/>
                  </a:ext>
                </a:extLst>
              </p:cNvPr>
              <p:cNvSpPr/>
              <p:nvPr/>
            </p:nvSpPr>
            <p:spPr>
              <a:xfrm>
                <a:off x="5581249" y="1439149"/>
                <a:ext cx="464819" cy="464820"/>
              </a:xfrm>
              <a:custGeom>
                <a:avLst/>
                <a:gdLst/>
                <a:ahLst/>
                <a:cxnLst/>
                <a:rect l="l" t="t" r="r" b="b"/>
                <a:pathLst>
                  <a:path w="464819" h="464820">
                    <a:moveTo>
                      <a:pt x="232410" y="0"/>
                    </a:moveTo>
                    <a:lnTo>
                      <a:pt x="176546" y="6752"/>
                    </a:lnTo>
                    <a:lnTo>
                      <a:pt x="125586" y="25933"/>
                    </a:lnTo>
                    <a:lnTo>
                      <a:pt x="81143" y="55931"/>
                    </a:lnTo>
                    <a:lnTo>
                      <a:pt x="44829" y="95134"/>
                    </a:lnTo>
                    <a:lnTo>
                      <a:pt x="18258" y="141928"/>
                    </a:lnTo>
                    <a:lnTo>
                      <a:pt x="3040" y="194702"/>
                    </a:lnTo>
                    <a:lnTo>
                      <a:pt x="0" y="232409"/>
                    </a:lnTo>
                    <a:lnTo>
                      <a:pt x="770" y="251476"/>
                    </a:lnTo>
                    <a:lnTo>
                      <a:pt x="11844" y="305885"/>
                    </a:lnTo>
                    <a:lnTo>
                      <a:pt x="34810" y="354851"/>
                    </a:lnTo>
                    <a:lnTo>
                      <a:pt x="68056" y="396763"/>
                    </a:lnTo>
                    <a:lnTo>
                      <a:pt x="109968" y="430009"/>
                    </a:lnTo>
                    <a:lnTo>
                      <a:pt x="158934" y="452975"/>
                    </a:lnTo>
                    <a:lnTo>
                      <a:pt x="213343" y="464049"/>
                    </a:lnTo>
                    <a:lnTo>
                      <a:pt x="232410" y="464819"/>
                    </a:lnTo>
                    <a:lnTo>
                      <a:pt x="251476" y="464049"/>
                    </a:lnTo>
                    <a:lnTo>
                      <a:pt x="305885" y="452975"/>
                    </a:lnTo>
                    <a:lnTo>
                      <a:pt x="354851" y="430009"/>
                    </a:lnTo>
                    <a:lnTo>
                      <a:pt x="396763" y="396763"/>
                    </a:lnTo>
                    <a:lnTo>
                      <a:pt x="430009" y="354851"/>
                    </a:lnTo>
                    <a:lnTo>
                      <a:pt x="452975" y="305885"/>
                    </a:lnTo>
                    <a:lnTo>
                      <a:pt x="464049" y="251476"/>
                    </a:lnTo>
                    <a:lnTo>
                      <a:pt x="464819" y="232409"/>
                    </a:lnTo>
                    <a:lnTo>
                      <a:pt x="464049" y="213343"/>
                    </a:lnTo>
                    <a:lnTo>
                      <a:pt x="452975" y="158934"/>
                    </a:lnTo>
                    <a:lnTo>
                      <a:pt x="430009" y="109968"/>
                    </a:lnTo>
                    <a:lnTo>
                      <a:pt x="396763" y="68056"/>
                    </a:lnTo>
                    <a:lnTo>
                      <a:pt x="354851" y="34810"/>
                    </a:lnTo>
                    <a:lnTo>
                      <a:pt x="305885" y="11844"/>
                    </a:lnTo>
                    <a:lnTo>
                      <a:pt x="251476" y="770"/>
                    </a:lnTo>
                    <a:lnTo>
                      <a:pt x="232410" y="0"/>
                    </a:lnTo>
                    <a:close/>
                  </a:path>
                </a:pathLst>
              </a:custGeom>
              <a:solidFill>
                <a:srgbClr val="1B9ED2"/>
              </a:solidFill>
            </p:spPr>
            <p:txBody>
              <a:bodyPr wrap="square" lIns="0" tIns="0" rIns="0" bIns="0" rtlCol="0">
                <a:noAutofit/>
              </a:bodyPr>
              <a:lstStyle/>
              <a:p>
                <a:endParaRPr dirty="0">
                  <a:cs typeface="+mn-ea"/>
                  <a:sym typeface="+mn-lt"/>
                </a:endParaRPr>
              </a:p>
            </p:txBody>
          </p:sp>
          <p:sp>
            <p:nvSpPr>
              <p:cNvPr id="60" name="object 38">
                <a:extLst>
                  <a:ext uri="{FF2B5EF4-FFF2-40B4-BE49-F238E27FC236}">
                    <a16:creationId xmlns:a16="http://schemas.microsoft.com/office/drawing/2014/main" xmlns="" id="{C4781A07-D2B5-394F-9A14-5855ADF0C951}"/>
                  </a:ext>
                </a:extLst>
              </p:cNvPr>
              <p:cNvSpPr txBox="1"/>
              <p:nvPr/>
            </p:nvSpPr>
            <p:spPr>
              <a:xfrm>
                <a:off x="4831569" y="1578848"/>
                <a:ext cx="734695" cy="226060"/>
              </a:xfrm>
              <a:prstGeom prst="rect">
                <a:avLst/>
              </a:prstGeom>
            </p:spPr>
            <p:txBody>
              <a:bodyPr vert="horz" wrap="square" lIns="0" tIns="0" rIns="0" bIns="0" rtlCol="0">
                <a:noAutofit/>
              </a:bodyPr>
              <a:lstStyle/>
              <a:p>
                <a:pPr marL="12700">
                  <a:lnSpc>
                    <a:spcPct val="100000"/>
                  </a:lnSpc>
                </a:pPr>
                <a:r>
                  <a:rPr sz="1400" b="1" dirty="0">
                    <a:solidFill>
                      <a:srgbClr val="1B9ED2"/>
                    </a:solidFill>
                    <a:cs typeface="+mn-ea"/>
                    <a:sym typeface="+mn-lt"/>
                  </a:rPr>
                  <a:t>2</a:t>
                </a:r>
                <a:r>
                  <a:rPr sz="1400" b="1" spc="-5" dirty="0">
                    <a:solidFill>
                      <a:srgbClr val="1B9ED2"/>
                    </a:solidFill>
                    <a:cs typeface="+mn-ea"/>
                    <a:sym typeface="+mn-lt"/>
                  </a:rPr>
                  <a:t>0</a:t>
                </a:r>
                <a:r>
                  <a:rPr sz="1400" b="1" spc="0" dirty="0">
                    <a:solidFill>
                      <a:srgbClr val="1B9ED2"/>
                    </a:solidFill>
                    <a:cs typeface="+mn-ea"/>
                    <a:sym typeface="+mn-lt"/>
                  </a:rPr>
                  <a:t>1</a:t>
                </a:r>
                <a:r>
                  <a:rPr lang="en-US" altLang="zh-CN" sz="1400" b="1" spc="-5" dirty="0">
                    <a:solidFill>
                      <a:srgbClr val="1B9ED2"/>
                    </a:solidFill>
                    <a:cs typeface="+mn-ea"/>
                    <a:sym typeface="+mn-lt"/>
                  </a:rPr>
                  <a:t>7</a:t>
                </a:r>
                <a:r>
                  <a:rPr sz="1400" b="1" spc="-10" dirty="0">
                    <a:solidFill>
                      <a:srgbClr val="1B9ED2"/>
                    </a:solidFill>
                    <a:cs typeface="+mn-ea"/>
                    <a:sym typeface="+mn-lt"/>
                  </a:rPr>
                  <a:t>.</a:t>
                </a:r>
                <a:r>
                  <a:rPr lang="en-US" altLang="zh-CN" sz="1400" b="1" spc="-10" dirty="0">
                    <a:solidFill>
                      <a:srgbClr val="1B9ED2"/>
                    </a:solidFill>
                    <a:cs typeface="+mn-ea"/>
                    <a:sym typeface="+mn-lt"/>
                  </a:rPr>
                  <a:t>7</a:t>
                </a:r>
                <a:endParaRPr sz="1400" dirty="0">
                  <a:solidFill>
                    <a:srgbClr val="1B9ED2"/>
                  </a:solidFill>
                  <a:cs typeface="+mn-ea"/>
                  <a:sym typeface="+mn-lt"/>
                </a:endParaRPr>
              </a:p>
            </p:txBody>
          </p:sp>
        </p:grpSp>
        <p:sp>
          <p:nvSpPr>
            <p:cNvPr id="61" name="object 32">
              <a:extLst>
                <a:ext uri="{FF2B5EF4-FFF2-40B4-BE49-F238E27FC236}">
                  <a16:creationId xmlns:a16="http://schemas.microsoft.com/office/drawing/2014/main" xmlns="" id="{8596E04B-47E9-6E43-B503-A52A94ACA761}"/>
                </a:ext>
              </a:extLst>
            </p:cNvPr>
            <p:cNvSpPr/>
            <p:nvPr/>
          </p:nvSpPr>
          <p:spPr>
            <a:xfrm>
              <a:off x="5688136" y="1540663"/>
              <a:ext cx="272483" cy="261791"/>
            </a:xfrm>
            <a:custGeom>
              <a:avLst/>
              <a:gdLst/>
              <a:ahLst/>
              <a:cxnLst/>
              <a:rect l="l" t="t" r="r" b="b"/>
              <a:pathLst>
                <a:path w="272483" h="261791">
                  <a:moveTo>
                    <a:pt x="37337" y="177418"/>
                  </a:moveTo>
                  <a:lnTo>
                    <a:pt x="18796" y="185927"/>
                  </a:lnTo>
                  <a:lnTo>
                    <a:pt x="17525" y="186562"/>
                  </a:lnTo>
                  <a:lnTo>
                    <a:pt x="16383" y="187832"/>
                  </a:lnTo>
                  <a:lnTo>
                    <a:pt x="16002" y="189356"/>
                  </a:lnTo>
                  <a:lnTo>
                    <a:pt x="15512" y="190433"/>
                  </a:lnTo>
                  <a:lnTo>
                    <a:pt x="44561" y="227913"/>
                  </a:lnTo>
                  <a:lnTo>
                    <a:pt x="76957" y="248219"/>
                  </a:lnTo>
                  <a:lnTo>
                    <a:pt x="116417" y="259644"/>
                  </a:lnTo>
                  <a:lnTo>
                    <a:pt x="146232" y="261791"/>
                  </a:lnTo>
                  <a:lnTo>
                    <a:pt x="160194" y="260126"/>
                  </a:lnTo>
                  <a:lnTo>
                    <a:pt x="198967" y="247236"/>
                  </a:lnTo>
                  <a:lnTo>
                    <a:pt x="219391" y="234081"/>
                  </a:lnTo>
                  <a:lnTo>
                    <a:pt x="129213" y="234081"/>
                  </a:lnTo>
                  <a:lnTo>
                    <a:pt x="115801" y="232385"/>
                  </a:lnTo>
                  <a:lnTo>
                    <a:pt x="78763" y="218175"/>
                  </a:lnTo>
                  <a:lnTo>
                    <a:pt x="49516" y="191987"/>
                  </a:lnTo>
                  <a:lnTo>
                    <a:pt x="40894" y="178434"/>
                  </a:lnTo>
                  <a:lnTo>
                    <a:pt x="37337" y="177418"/>
                  </a:lnTo>
                  <a:close/>
                </a:path>
                <a:path w="272483" h="261791">
                  <a:moveTo>
                    <a:pt x="221314" y="28592"/>
                  </a:moveTo>
                  <a:lnTo>
                    <a:pt x="149624" y="28592"/>
                  </a:lnTo>
                  <a:lnTo>
                    <a:pt x="163802" y="31224"/>
                  </a:lnTo>
                  <a:lnTo>
                    <a:pt x="177267" y="35599"/>
                  </a:lnTo>
                  <a:lnTo>
                    <a:pt x="212041" y="57983"/>
                  </a:lnTo>
                  <a:lnTo>
                    <a:pt x="235559" y="91742"/>
                  </a:lnTo>
                  <a:lnTo>
                    <a:pt x="244075" y="131952"/>
                  </a:lnTo>
                  <a:lnTo>
                    <a:pt x="244164" y="133922"/>
                  </a:lnTo>
                  <a:lnTo>
                    <a:pt x="242892" y="147338"/>
                  </a:lnTo>
                  <a:lnTo>
                    <a:pt x="228336" y="184518"/>
                  </a:lnTo>
                  <a:lnTo>
                    <a:pt x="199921" y="213341"/>
                  </a:lnTo>
                  <a:lnTo>
                    <a:pt x="160390" y="230594"/>
                  </a:lnTo>
                  <a:lnTo>
                    <a:pt x="129213" y="234081"/>
                  </a:lnTo>
                  <a:lnTo>
                    <a:pt x="219391" y="234081"/>
                  </a:lnTo>
                  <a:lnTo>
                    <a:pt x="248737" y="202439"/>
                  </a:lnTo>
                  <a:lnTo>
                    <a:pt x="266410" y="163775"/>
                  </a:lnTo>
                  <a:lnTo>
                    <a:pt x="272483" y="117922"/>
                  </a:lnTo>
                  <a:lnTo>
                    <a:pt x="270221" y="103977"/>
                  </a:lnTo>
                  <a:lnTo>
                    <a:pt x="254845" y="65606"/>
                  </a:lnTo>
                  <a:lnTo>
                    <a:pt x="228373" y="34146"/>
                  </a:lnTo>
                  <a:lnTo>
                    <a:pt x="221314" y="28592"/>
                  </a:lnTo>
                  <a:close/>
                </a:path>
                <a:path w="272483" h="261791">
                  <a:moveTo>
                    <a:pt x="142748" y="42417"/>
                  </a:moveTo>
                  <a:lnTo>
                    <a:pt x="129794" y="42417"/>
                  </a:lnTo>
                  <a:lnTo>
                    <a:pt x="124587" y="47497"/>
                  </a:lnTo>
                  <a:lnTo>
                    <a:pt x="124587" y="144144"/>
                  </a:lnTo>
                  <a:lnTo>
                    <a:pt x="129794" y="149097"/>
                  </a:lnTo>
                  <a:lnTo>
                    <a:pt x="217805" y="149097"/>
                  </a:lnTo>
                  <a:lnTo>
                    <a:pt x="223012" y="144144"/>
                  </a:lnTo>
                  <a:lnTo>
                    <a:pt x="223012" y="131952"/>
                  </a:lnTo>
                  <a:lnTo>
                    <a:pt x="217805" y="126999"/>
                  </a:lnTo>
                  <a:lnTo>
                    <a:pt x="147955" y="126999"/>
                  </a:lnTo>
                  <a:lnTo>
                    <a:pt x="147955" y="47497"/>
                  </a:lnTo>
                  <a:lnTo>
                    <a:pt x="142748" y="42417"/>
                  </a:lnTo>
                  <a:close/>
                </a:path>
                <a:path w="272483" h="261791">
                  <a:moveTo>
                    <a:pt x="6350" y="29336"/>
                  </a:moveTo>
                  <a:lnTo>
                    <a:pt x="4191" y="29717"/>
                  </a:lnTo>
                  <a:lnTo>
                    <a:pt x="2412" y="30733"/>
                  </a:lnTo>
                  <a:lnTo>
                    <a:pt x="888" y="32003"/>
                  </a:lnTo>
                  <a:lnTo>
                    <a:pt x="0" y="34035"/>
                  </a:lnTo>
                  <a:lnTo>
                    <a:pt x="508" y="35940"/>
                  </a:lnTo>
                  <a:lnTo>
                    <a:pt x="12954" y="121538"/>
                  </a:lnTo>
                  <a:lnTo>
                    <a:pt x="13208" y="123443"/>
                  </a:lnTo>
                  <a:lnTo>
                    <a:pt x="14732" y="125094"/>
                  </a:lnTo>
                  <a:lnTo>
                    <a:pt x="16383" y="125983"/>
                  </a:lnTo>
                  <a:lnTo>
                    <a:pt x="18415" y="126745"/>
                  </a:lnTo>
                  <a:lnTo>
                    <a:pt x="20574" y="126364"/>
                  </a:lnTo>
                  <a:lnTo>
                    <a:pt x="22352" y="125094"/>
                  </a:lnTo>
                  <a:lnTo>
                    <a:pt x="93218" y="72008"/>
                  </a:lnTo>
                  <a:lnTo>
                    <a:pt x="94996" y="70738"/>
                  </a:lnTo>
                  <a:lnTo>
                    <a:pt x="95631" y="68833"/>
                  </a:lnTo>
                  <a:lnTo>
                    <a:pt x="95377" y="66674"/>
                  </a:lnTo>
                  <a:lnTo>
                    <a:pt x="95123" y="64896"/>
                  </a:lnTo>
                  <a:lnTo>
                    <a:pt x="93853" y="63118"/>
                  </a:lnTo>
                  <a:lnTo>
                    <a:pt x="91948" y="62356"/>
                  </a:lnTo>
                  <a:lnTo>
                    <a:pt x="74023" y="47063"/>
                  </a:lnTo>
                  <a:lnTo>
                    <a:pt x="83693" y="41274"/>
                  </a:lnTo>
                  <a:lnTo>
                    <a:pt x="37084" y="41274"/>
                  </a:lnTo>
                  <a:lnTo>
                    <a:pt x="8382" y="30098"/>
                  </a:lnTo>
                  <a:lnTo>
                    <a:pt x="6350" y="29336"/>
                  </a:lnTo>
                  <a:close/>
                </a:path>
                <a:path w="272483" h="261791">
                  <a:moveTo>
                    <a:pt x="136398" y="0"/>
                  </a:moveTo>
                  <a:lnTo>
                    <a:pt x="91535" y="7175"/>
                  </a:lnTo>
                  <a:lnTo>
                    <a:pt x="56994" y="24431"/>
                  </a:lnTo>
                  <a:lnTo>
                    <a:pt x="37084" y="41274"/>
                  </a:lnTo>
                  <a:lnTo>
                    <a:pt x="83693" y="41274"/>
                  </a:lnTo>
                  <a:lnTo>
                    <a:pt x="94220" y="36563"/>
                  </a:lnTo>
                  <a:lnTo>
                    <a:pt x="105960" y="32881"/>
                  </a:lnTo>
                  <a:lnTo>
                    <a:pt x="119002" y="30297"/>
                  </a:lnTo>
                  <a:lnTo>
                    <a:pt x="133505" y="28855"/>
                  </a:lnTo>
                  <a:lnTo>
                    <a:pt x="149624" y="28592"/>
                  </a:lnTo>
                  <a:lnTo>
                    <a:pt x="221314" y="28592"/>
                  </a:lnTo>
                  <a:lnTo>
                    <a:pt x="217482" y="25577"/>
                  </a:lnTo>
                  <a:lnTo>
                    <a:pt x="179800" y="6761"/>
                  </a:lnTo>
                  <a:lnTo>
                    <a:pt x="151359" y="778"/>
                  </a:lnTo>
                  <a:lnTo>
                    <a:pt x="136398" y="0"/>
                  </a:lnTo>
                  <a:close/>
                </a:path>
              </a:pathLst>
            </a:custGeom>
            <a:solidFill>
              <a:srgbClr val="F9F9F9"/>
            </a:solidFill>
          </p:spPr>
          <p:txBody>
            <a:bodyPr wrap="square" lIns="0" tIns="0" rIns="0" bIns="0" rtlCol="0">
              <a:noAutofit/>
            </a:bodyPr>
            <a:lstStyle/>
            <a:p>
              <a:endParaRPr dirty="0">
                <a:cs typeface="+mn-ea"/>
                <a:sym typeface="+mn-lt"/>
              </a:endParaRPr>
            </a:p>
          </p:txBody>
        </p:sp>
      </p:grpSp>
      <p:grpSp>
        <p:nvGrpSpPr>
          <p:cNvPr id="8" name="组合 7">
            <a:extLst>
              <a:ext uri="{FF2B5EF4-FFF2-40B4-BE49-F238E27FC236}">
                <a16:creationId xmlns:a16="http://schemas.microsoft.com/office/drawing/2014/main" xmlns="" id="{24DE6B98-4AB6-4DEB-84C9-A11C8605DDE4}"/>
              </a:ext>
            </a:extLst>
          </p:cNvPr>
          <p:cNvGrpSpPr/>
          <p:nvPr/>
        </p:nvGrpSpPr>
        <p:grpSpPr>
          <a:xfrm>
            <a:off x="8181581" y="1791689"/>
            <a:ext cx="2247519" cy="1180220"/>
            <a:chOff x="8157505" y="1439149"/>
            <a:chExt cx="2247519" cy="1180220"/>
          </a:xfrm>
        </p:grpSpPr>
        <p:sp>
          <p:nvSpPr>
            <p:cNvPr id="7" name="矩形 6">
              <a:extLst>
                <a:ext uri="{FF2B5EF4-FFF2-40B4-BE49-F238E27FC236}">
                  <a16:creationId xmlns:a16="http://schemas.microsoft.com/office/drawing/2014/main" xmlns="" id="{42E7E7CD-CC1C-4B81-96A5-E0B7DD9EC990}"/>
                </a:ext>
              </a:extLst>
            </p:cNvPr>
            <p:cNvSpPr/>
            <p:nvPr/>
          </p:nvSpPr>
          <p:spPr>
            <a:xfrm>
              <a:off x="8157505" y="2005483"/>
              <a:ext cx="2247519" cy="613886"/>
            </a:xfrm>
            <a:prstGeom prst="rect">
              <a:avLst/>
            </a:prstGeom>
          </p:spPr>
          <p:txBody>
            <a:bodyPr wrap="square">
              <a:spAutoFit/>
            </a:bodyPr>
            <a:lstStyle/>
            <a:p>
              <a:pPr marL="12700" marR="12700" indent="31750"/>
              <a:r>
                <a:rPr lang="en-US" altLang="zh-CN" sz="1400" b="1" dirty="0">
                  <a:solidFill>
                    <a:srgbClr val="1D9ED2"/>
                  </a:solidFill>
                  <a:cs typeface="+mn-ea"/>
                  <a:sym typeface="+mn-lt"/>
                </a:rPr>
                <a:t>《2018</a:t>
              </a:r>
              <a:r>
                <a:rPr lang="zh-CN" altLang="en-US" sz="1400" b="1" dirty="0">
                  <a:solidFill>
                    <a:srgbClr val="1D9ED2"/>
                  </a:solidFill>
                  <a:cs typeface="+mn-ea"/>
                  <a:sym typeface="+mn-lt"/>
                </a:rPr>
                <a:t>年信息化和软件服务业 标准化工作要点</a:t>
              </a:r>
              <a:r>
                <a:rPr lang="en-US" altLang="zh-CN" sz="1400" b="1" dirty="0">
                  <a:solidFill>
                    <a:srgbClr val="1D9ED2"/>
                  </a:solidFill>
                  <a:cs typeface="+mn-ea"/>
                  <a:sym typeface="+mn-lt"/>
                </a:rPr>
                <a:t>》</a:t>
              </a:r>
              <a:endParaRPr lang="zh-CN" altLang="en-US" sz="1400" b="1" dirty="0">
                <a:solidFill>
                  <a:srgbClr val="1D9ED2"/>
                </a:solidFill>
                <a:cs typeface="+mn-ea"/>
                <a:sym typeface="+mn-lt"/>
              </a:endParaRPr>
            </a:p>
            <a:p>
              <a:pPr>
                <a:lnSpc>
                  <a:spcPts val="700"/>
                </a:lnSpc>
                <a:spcBef>
                  <a:spcPts val="26"/>
                </a:spcBef>
              </a:pPr>
              <a:endParaRPr lang="zh-CN" altLang="en-US" sz="800" dirty="0">
                <a:cs typeface="+mn-ea"/>
                <a:sym typeface="+mn-lt"/>
              </a:endParaRPr>
            </a:p>
          </p:txBody>
        </p:sp>
        <p:sp>
          <p:nvSpPr>
            <p:cNvPr id="62" name="object 30">
              <a:extLst>
                <a:ext uri="{FF2B5EF4-FFF2-40B4-BE49-F238E27FC236}">
                  <a16:creationId xmlns:a16="http://schemas.microsoft.com/office/drawing/2014/main" xmlns="" id="{551E7020-62DE-1E4A-91CF-4094EC1AEFF7}"/>
                </a:ext>
              </a:extLst>
            </p:cNvPr>
            <p:cNvSpPr/>
            <p:nvPr/>
          </p:nvSpPr>
          <p:spPr>
            <a:xfrm>
              <a:off x="9252712" y="1439149"/>
              <a:ext cx="464819" cy="464820"/>
            </a:xfrm>
            <a:custGeom>
              <a:avLst/>
              <a:gdLst/>
              <a:ahLst/>
              <a:cxnLst/>
              <a:rect l="l" t="t" r="r" b="b"/>
              <a:pathLst>
                <a:path w="464819" h="464820">
                  <a:moveTo>
                    <a:pt x="232410" y="0"/>
                  </a:moveTo>
                  <a:lnTo>
                    <a:pt x="176546" y="6752"/>
                  </a:lnTo>
                  <a:lnTo>
                    <a:pt x="125586" y="25933"/>
                  </a:lnTo>
                  <a:lnTo>
                    <a:pt x="81143" y="55931"/>
                  </a:lnTo>
                  <a:lnTo>
                    <a:pt x="44829" y="95134"/>
                  </a:lnTo>
                  <a:lnTo>
                    <a:pt x="18258" y="141928"/>
                  </a:lnTo>
                  <a:lnTo>
                    <a:pt x="3040" y="194702"/>
                  </a:lnTo>
                  <a:lnTo>
                    <a:pt x="0" y="232409"/>
                  </a:lnTo>
                  <a:lnTo>
                    <a:pt x="770" y="251476"/>
                  </a:lnTo>
                  <a:lnTo>
                    <a:pt x="11844" y="305885"/>
                  </a:lnTo>
                  <a:lnTo>
                    <a:pt x="34810" y="354851"/>
                  </a:lnTo>
                  <a:lnTo>
                    <a:pt x="68056" y="396763"/>
                  </a:lnTo>
                  <a:lnTo>
                    <a:pt x="109968" y="430009"/>
                  </a:lnTo>
                  <a:lnTo>
                    <a:pt x="158934" y="452975"/>
                  </a:lnTo>
                  <a:lnTo>
                    <a:pt x="213343" y="464049"/>
                  </a:lnTo>
                  <a:lnTo>
                    <a:pt x="232410" y="464819"/>
                  </a:lnTo>
                  <a:lnTo>
                    <a:pt x="251476" y="464049"/>
                  </a:lnTo>
                  <a:lnTo>
                    <a:pt x="305885" y="452975"/>
                  </a:lnTo>
                  <a:lnTo>
                    <a:pt x="354851" y="430009"/>
                  </a:lnTo>
                  <a:lnTo>
                    <a:pt x="396763" y="396763"/>
                  </a:lnTo>
                  <a:lnTo>
                    <a:pt x="430009" y="354851"/>
                  </a:lnTo>
                  <a:lnTo>
                    <a:pt x="452975" y="305885"/>
                  </a:lnTo>
                  <a:lnTo>
                    <a:pt x="464049" y="251476"/>
                  </a:lnTo>
                  <a:lnTo>
                    <a:pt x="464819" y="232409"/>
                  </a:lnTo>
                  <a:lnTo>
                    <a:pt x="464049" y="213343"/>
                  </a:lnTo>
                  <a:lnTo>
                    <a:pt x="452975" y="158934"/>
                  </a:lnTo>
                  <a:lnTo>
                    <a:pt x="430009" y="109968"/>
                  </a:lnTo>
                  <a:lnTo>
                    <a:pt x="396763" y="68056"/>
                  </a:lnTo>
                  <a:lnTo>
                    <a:pt x="354851" y="34810"/>
                  </a:lnTo>
                  <a:lnTo>
                    <a:pt x="305885" y="11844"/>
                  </a:lnTo>
                  <a:lnTo>
                    <a:pt x="251476" y="770"/>
                  </a:lnTo>
                  <a:lnTo>
                    <a:pt x="232410" y="0"/>
                  </a:lnTo>
                  <a:close/>
                </a:path>
              </a:pathLst>
            </a:custGeom>
            <a:solidFill>
              <a:srgbClr val="1B9ED2"/>
            </a:solidFill>
          </p:spPr>
          <p:txBody>
            <a:bodyPr wrap="square" lIns="0" tIns="0" rIns="0" bIns="0" rtlCol="0">
              <a:noAutofit/>
            </a:bodyPr>
            <a:lstStyle/>
            <a:p>
              <a:endParaRPr dirty="0">
                <a:cs typeface="+mn-ea"/>
                <a:sym typeface="+mn-lt"/>
              </a:endParaRPr>
            </a:p>
          </p:txBody>
        </p:sp>
        <p:sp>
          <p:nvSpPr>
            <p:cNvPr id="63" name="object 38">
              <a:extLst>
                <a:ext uri="{FF2B5EF4-FFF2-40B4-BE49-F238E27FC236}">
                  <a16:creationId xmlns:a16="http://schemas.microsoft.com/office/drawing/2014/main" xmlns="" id="{B28D5346-4E88-1F4A-BBCB-A084A2F92591}"/>
                </a:ext>
              </a:extLst>
            </p:cNvPr>
            <p:cNvSpPr txBox="1"/>
            <p:nvPr/>
          </p:nvSpPr>
          <p:spPr>
            <a:xfrm>
              <a:off x="8503032" y="1578848"/>
              <a:ext cx="734695" cy="226060"/>
            </a:xfrm>
            <a:prstGeom prst="rect">
              <a:avLst/>
            </a:prstGeom>
          </p:spPr>
          <p:txBody>
            <a:bodyPr vert="horz" wrap="square" lIns="0" tIns="0" rIns="0" bIns="0" rtlCol="0">
              <a:noAutofit/>
            </a:bodyPr>
            <a:lstStyle/>
            <a:p>
              <a:pPr marL="12700">
                <a:lnSpc>
                  <a:spcPct val="100000"/>
                </a:lnSpc>
              </a:pPr>
              <a:r>
                <a:rPr sz="1400" b="1" dirty="0">
                  <a:solidFill>
                    <a:srgbClr val="1B9ED2"/>
                  </a:solidFill>
                  <a:cs typeface="+mn-ea"/>
                  <a:sym typeface="+mn-lt"/>
                </a:rPr>
                <a:t>2</a:t>
              </a:r>
              <a:r>
                <a:rPr sz="1400" b="1" spc="-5" dirty="0">
                  <a:solidFill>
                    <a:srgbClr val="1B9ED2"/>
                  </a:solidFill>
                  <a:cs typeface="+mn-ea"/>
                  <a:sym typeface="+mn-lt"/>
                </a:rPr>
                <a:t>0</a:t>
              </a:r>
              <a:r>
                <a:rPr sz="1400" b="1" spc="0" dirty="0">
                  <a:solidFill>
                    <a:srgbClr val="1B9ED2"/>
                  </a:solidFill>
                  <a:cs typeface="+mn-ea"/>
                  <a:sym typeface="+mn-lt"/>
                </a:rPr>
                <a:t>1</a:t>
              </a:r>
              <a:r>
                <a:rPr lang="en-US" altLang="zh-CN" sz="1400" b="1" spc="-5" dirty="0">
                  <a:solidFill>
                    <a:srgbClr val="1B9ED2"/>
                  </a:solidFill>
                  <a:cs typeface="+mn-ea"/>
                  <a:sym typeface="+mn-lt"/>
                </a:rPr>
                <a:t>8</a:t>
              </a:r>
              <a:r>
                <a:rPr sz="1400" b="1" spc="-10" dirty="0">
                  <a:solidFill>
                    <a:srgbClr val="1B9ED2"/>
                  </a:solidFill>
                  <a:cs typeface="+mn-ea"/>
                  <a:sym typeface="+mn-lt"/>
                </a:rPr>
                <a:t>.</a:t>
              </a:r>
              <a:r>
                <a:rPr lang="en-US" altLang="zh-CN" sz="1400" b="1" spc="-10" dirty="0">
                  <a:solidFill>
                    <a:srgbClr val="1B9ED2"/>
                  </a:solidFill>
                  <a:cs typeface="+mn-ea"/>
                  <a:sym typeface="+mn-lt"/>
                </a:rPr>
                <a:t>3</a:t>
              </a:r>
              <a:endParaRPr sz="1400" dirty="0">
                <a:solidFill>
                  <a:srgbClr val="1B9ED2"/>
                </a:solidFill>
                <a:cs typeface="+mn-ea"/>
                <a:sym typeface="+mn-lt"/>
              </a:endParaRPr>
            </a:p>
          </p:txBody>
        </p:sp>
        <p:sp>
          <p:nvSpPr>
            <p:cNvPr id="64" name="object 32">
              <a:extLst>
                <a:ext uri="{FF2B5EF4-FFF2-40B4-BE49-F238E27FC236}">
                  <a16:creationId xmlns:a16="http://schemas.microsoft.com/office/drawing/2014/main" xmlns="" id="{94037A3E-E32D-834C-95DE-F349751D9ED6}"/>
                </a:ext>
              </a:extLst>
            </p:cNvPr>
            <p:cNvSpPr/>
            <p:nvPr/>
          </p:nvSpPr>
          <p:spPr>
            <a:xfrm>
              <a:off x="9359599" y="1540663"/>
              <a:ext cx="272483" cy="261791"/>
            </a:xfrm>
            <a:custGeom>
              <a:avLst/>
              <a:gdLst/>
              <a:ahLst/>
              <a:cxnLst/>
              <a:rect l="l" t="t" r="r" b="b"/>
              <a:pathLst>
                <a:path w="272483" h="261791">
                  <a:moveTo>
                    <a:pt x="37337" y="177418"/>
                  </a:moveTo>
                  <a:lnTo>
                    <a:pt x="18796" y="185927"/>
                  </a:lnTo>
                  <a:lnTo>
                    <a:pt x="17525" y="186562"/>
                  </a:lnTo>
                  <a:lnTo>
                    <a:pt x="16383" y="187832"/>
                  </a:lnTo>
                  <a:lnTo>
                    <a:pt x="16002" y="189356"/>
                  </a:lnTo>
                  <a:lnTo>
                    <a:pt x="15512" y="190433"/>
                  </a:lnTo>
                  <a:lnTo>
                    <a:pt x="44561" y="227913"/>
                  </a:lnTo>
                  <a:lnTo>
                    <a:pt x="76957" y="248219"/>
                  </a:lnTo>
                  <a:lnTo>
                    <a:pt x="116417" y="259644"/>
                  </a:lnTo>
                  <a:lnTo>
                    <a:pt x="146232" y="261791"/>
                  </a:lnTo>
                  <a:lnTo>
                    <a:pt x="160194" y="260126"/>
                  </a:lnTo>
                  <a:lnTo>
                    <a:pt x="198967" y="247236"/>
                  </a:lnTo>
                  <a:lnTo>
                    <a:pt x="219391" y="234081"/>
                  </a:lnTo>
                  <a:lnTo>
                    <a:pt x="129213" y="234081"/>
                  </a:lnTo>
                  <a:lnTo>
                    <a:pt x="115801" y="232385"/>
                  </a:lnTo>
                  <a:lnTo>
                    <a:pt x="78763" y="218175"/>
                  </a:lnTo>
                  <a:lnTo>
                    <a:pt x="49516" y="191987"/>
                  </a:lnTo>
                  <a:lnTo>
                    <a:pt x="40894" y="178434"/>
                  </a:lnTo>
                  <a:lnTo>
                    <a:pt x="37337" y="177418"/>
                  </a:lnTo>
                  <a:close/>
                </a:path>
                <a:path w="272483" h="261791">
                  <a:moveTo>
                    <a:pt x="221314" y="28592"/>
                  </a:moveTo>
                  <a:lnTo>
                    <a:pt x="149624" y="28592"/>
                  </a:lnTo>
                  <a:lnTo>
                    <a:pt x="163802" y="31224"/>
                  </a:lnTo>
                  <a:lnTo>
                    <a:pt x="177267" y="35599"/>
                  </a:lnTo>
                  <a:lnTo>
                    <a:pt x="212041" y="57983"/>
                  </a:lnTo>
                  <a:lnTo>
                    <a:pt x="235559" y="91742"/>
                  </a:lnTo>
                  <a:lnTo>
                    <a:pt x="244075" y="131952"/>
                  </a:lnTo>
                  <a:lnTo>
                    <a:pt x="244164" y="133922"/>
                  </a:lnTo>
                  <a:lnTo>
                    <a:pt x="242892" y="147338"/>
                  </a:lnTo>
                  <a:lnTo>
                    <a:pt x="228336" y="184518"/>
                  </a:lnTo>
                  <a:lnTo>
                    <a:pt x="199921" y="213341"/>
                  </a:lnTo>
                  <a:lnTo>
                    <a:pt x="160390" y="230594"/>
                  </a:lnTo>
                  <a:lnTo>
                    <a:pt x="129213" y="234081"/>
                  </a:lnTo>
                  <a:lnTo>
                    <a:pt x="219391" y="234081"/>
                  </a:lnTo>
                  <a:lnTo>
                    <a:pt x="248737" y="202439"/>
                  </a:lnTo>
                  <a:lnTo>
                    <a:pt x="266410" y="163775"/>
                  </a:lnTo>
                  <a:lnTo>
                    <a:pt x="272483" y="117922"/>
                  </a:lnTo>
                  <a:lnTo>
                    <a:pt x="270221" y="103977"/>
                  </a:lnTo>
                  <a:lnTo>
                    <a:pt x="254845" y="65606"/>
                  </a:lnTo>
                  <a:lnTo>
                    <a:pt x="228373" y="34146"/>
                  </a:lnTo>
                  <a:lnTo>
                    <a:pt x="221314" y="28592"/>
                  </a:lnTo>
                  <a:close/>
                </a:path>
                <a:path w="272483" h="261791">
                  <a:moveTo>
                    <a:pt x="142748" y="42417"/>
                  </a:moveTo>
                  <a:lnTo>
                    <a:pt x="129794" y="42417"/>
                  </a:lnTo>
                  <a:lnTo>
                    <a:pt x="124587" y="47497"/>
                  </a:lnTo>
                  <a:lnTo>
                    <a:pt x="124587" y="144144"/>
                  </a:lnTo>
                  <a:lnTo>
                    <a:pt x="129794" y="149097"/>
                  </a:lnTo>
                  <a:lnTo>
                    <a:pt x="217805" y="149097"/>
                  </a:lnTo>
                  <a:lnTo>
                    <a:pt x="223012" y="144144"/>
                  </a:lnTo>
                  <a:lnTo>
                    <a:pt x="223012" y="131952"/>
                  </a:lnTo>
                  <a:lnTo>
                    <a:pt x="217805" y="126999"/>
                  </a:lnTo>
                  <a:lnTo>
                    <a:pt x="147955" y="126999"/>
                  </a:lnTo>
                  <a:lnTo>
                    <a:pt x="147955" y="47497"/>
                  </a:lnTo>
                  <a:lnTo>
                    <a:pt x="142748" y="42417"/>
                  </a:lnTo>
                  <a:close/>
                </a:path>
                <a:path w="272483" h="261791">
                  <a:moveTo>
                    <a:pt x="6350" y="29336"/>
                  </a:moveTo>
                  <a:lnTo>
                    <a:pt x="4191" y="29717"/>
                  </a:lnTo>
                  <a:lnTo>
                    <a:pt x="2412" y="30733"/>
                  </a:lnTo>
                  <a:lnTo>
                    <a:pt x="888" y="32003"/>
                  </a:lnTo>
                  <a:lnTo>
                    <a:pt x="0" y="34035"/>
                  </a:lnTo>
                  <a:lnTo>
                    <a:pt x="508" y="35940"/>
                  </a:lnTo>
                  <a:lnTo>
                    <a:pt x="12954" y="121538"/>
                  </a:lnTo>
                  <a:lnTo>
                    <a:pt x="13208" y="123443"/>
                  </a:lnTo>
                  <a:lnTo>
                    <a:pt x="14732" y="125094"/>
                  </a:lnTo>
                  <a:lnTo>
                    <a:pt x="16383" y="125983"/>
                  </a:lnTo>
                  <a:lnTo>
                    <a:pt x="18415" y="126745"/>
                  </a:lnTo>
                  <a:lnTo>
                    <a:pt x="20574" y="126364"/>
                  </a:lnTo>
                  <a:lnTo>
                    <a:pt x="22352" y="125094"/>
                  </a:lnTo>
                  <a:lnTo>
                    <a:pt x="93218" y="72008"/>
                  </a:lnTo>
                  <a:lnTo>
                    <a:pt x="94996" y="70738"/>
                  </a:lnTo>
                  <a:lnTo>
                    <a:pt x="95631" y="68833"/>
                  </a:lnTo>
                  <a:lnTo>
                    <a:pt x="95377" y="66674"/>
                  </a:lnTo>
                  <a:lnTo>
                    <a:pt x="95123" y="64896"/>
                  </a:lnTo>
                  <a:lnTo>
                    <a:pt x="93853" y="63118"/>
                  </a:lnTo>
                  <a:lnTo>
                    <a:pt x="91948" y="62356"/>
                  </a:lnTo>
                  <a:lnTo>
                    <a:pt x="74023" y="47063"/>
                  </a:lnTo>
                  <a:lnTo>
                    <a:pt x="83693" y="41274"/>
                  </a:lnTo>
                  <a:lnTo>
                    <a:pt x="37084" y="41274"/>
                  </a:lnTo>
                  <a:lnTo>
                    <a:pt x="8382" y="30098"/>
                  </a:lnTo>
                  <a:lnTo>
                    <a:pt x="6350" y="29336"/>
                  </a:lnTo>
                  <a:close/>
                </a:path>
                <a:path w="272483" h="261791">
                  <a:moveTo>
                    <a:pt x="136398" y="0"/>
                  </a:moveTo>
                  <a:lnTo>
                    <a:pt x="91535" y="7175"/>
                  </a:lnTo>
                  <a:lnTo>
                    <a:pt x="56994" y="24431"/>
                  </a:lnTo>
                  <a:lnTo>
                    <a:pt x="37084" y="41274"/>
                  </a:lnTo>
                  <a:lnTo>
                    <a:pt x="83693" y="41274"/>
                  </a:lnTo>
                  <a:lnTo>
                    <a:pt x="94220" y="36563"/>
                  </a:lnTo>
                  <a:lnTo>
                    <a:pt x="105960" y="32881"/>
                  </a:lnTo>
                  <a:lnTo>
                    <a:pt x="119002" y="30297"/>
                  </a:lnTo>
                  <a:lnTo>
                    <a:pt x="133505" y="28855"/>
                  </a:lnTo>
                  <a:lnTo>
                    <a:pt x="149624" y="28592"/>
                  </a:lnTo>
                  <a:lnTo>
                    <a:pt x="221314" y="28592"/>
                  </a:lnTo>
                  <a:lnTo>
                    <a:pt x="217482" y="25577"/>
                  </a:lnTo>
                  <a:lnTo>
                    <a:pt x="179800" y="6761"/>
                  </a:lnTo>
                  <a:lnTo>
                    <a:pt x="151359" y="778"/>
                  </a:lnTo>
                  <a:lnTo>
                    <a:pt x="136398" y="0"/>
                  </a:lnTo>
                  <a:close/>
                </a:path>
              </a:pathLst>
            </a:custGeom>
            <a:solidFill>
              <a:srgbClr val="F9F9F9"/>
            </a:solidFill>
          </p:spPr>
          <p:txBody>
            <a:bodyPr wrap="square" lIns="0" tIns="0" rIns="0" bIns="0" rtlCol="0">
              <a:noAutofit/>
            </a:bodyPr>
            <a:lstStyle/>
            <a:p>
              <a:endParaRPr dirty="0">
                <a:cs typeface="+mn-ea"/>
                <a:sym typeface="+mn-lt"/>
              </a:endParaRPr>
            </a:p>
          </p:txBody>
        </p:sp>
      </p:grpSp>
      <p:sp>
        <p:nvSpPr>
          <p:cNvPr id="65" name="标题 1">
            <a:extLst>
              <a:ext uri="{FF2B5EF4-FFF2-40B4-BE49-F238E27FC236}">
                <a16:creationId xmlns:a16="http://schemas.microsoft.com/office/drawing/2014/main" xmlns="" id="{63E6F791-B655-F544-9A7B-E2AC45AADB8A}"/>
              </a:ext>
            </a:extLst>
          </p:cNvPr>
          <p:cNvSpPr txBox="1">
            <a:spLocks/>
          </p:cNvSpPr>
          <p:nvPr/>
        </p:nvSpPr>
        <p:spPr>
          <a:xfrm>
            <a:off x="822324" y="152401"/>
            <a:ext cx="10850563" cy="1028699"/>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endParaRPr lang="zh-CN" altLang="en-US" dirty="0">
              <a:latin typeface="+mn-lt"/>
              <a:ea typeface="+mn-ea"/>
              <a:cs typeface="+mn-ea"/>
              <a:sym typeface="+mn-lt"/>
            </a:endParaRPr>
          </a:p>
        </p:txBody>
      </p:sp>
      <p:grpSp>
        <p:nvGrpSpPr>
          <p:cNvPr id="5" name="组合 4">
            <a:extLst>
              <a:ext uri="{FF2B5EF4-FFF2-40B4-BE49-F238E27FC236}">
                <a16:creationId xmlns:a16="http://schemas.microsoft.com/office/drawing/2014/main" xmlns="" id="{032218E0-E476-4A12-8628-71BE69C40011}"/>
              </a:ext>
            </a:extLst>
          </p:cNvPr>
          <p:cNvGrpSpPr/>
          <p:nvPr/>
        </p:nvGrpSpPr>
        <p:grpSpPr>
          <a:xfrm>
            <a:off x="730137" y="3388805"/>
            <a:ext cx="10460963" cy="3086286"/>
            <a:chOff x="882963" y="3075406"/>
            <a:chExt cx="10460963" cy="3086286"/>
          </a:xfrm>
        </p:grpSpPr>
        <p:grpSp>
          <p:nvGrpSpPr>
            <p:cNvPr id="22" name="组合 21">
              <a:extLst>
                <a:ext uri="{FF2B5EF4-FFF2-40B4-BE49-F238E27FC236}">
                  <a16:creationId xmlns:a16="http://schemas.microsoft.com/office/drawing/2014/main" xmlns="" id="{F70E52DE-711A-41B7-A44B-E7828AC26A7F}"/>
                </a:ext>
              </a:extLst>
            </p:cNvPr>
            <p:cNvGrpSpPr/>
            <p:nvPr/>
          </p:nvGrpSpPr>
          <p:grpSpPr>
            <a:xfrm>
              <a:off x="882963" y="3075406"/>
              <a:ext cx="9610345" cy="3086286"/>
              <a:chOff x="884326" y="2837434"/>
              <a:chExt cx="10823042" cy="3475734"/>
            </a:xfrm>
          </p:grpSpPr>
          <p:sp>
            <p:nvSpPr>
              <p:cNvPr id="23" name="object 10">
                <a:extLst>
                  <a:ext uri="{FF2B5EF4-FFF2-40B4-BE49-F238E27FC236}">
                    <a16:creationId xmlns:a16="http://schemas.microsoft.com/office/drawing/2014/main" xmlns="" id="{2316CBE3-346B-4867-B5B3-5CACFF2B2739}"/>
                  </a:ext>
                </a:extLst>
              </p:cNvPr>
              <p:cNvSpPr/>
              <p:nvPr/>
            </p:nvSpPr>
            <p:spPr>
              <a:xfrm>
                <a:off x="1418844" y="3160776"/>
                <a:ext cx="10080498" cy="2646426"/>
              </a:xfrm>
              <a:prstGeom prst="rect">
                <a:avLst/>
              </a:prstGeom>
              <a:blipFill>
                <a:blip r:embed="rId3" cstate="print"/>
                <a:stretch>
                  <a:fillRect/>
                </a:stretch>
              </a:blipFill>
            </p:spPr>
            <p:txBody>
              <a:bodyPr wrap="square" lIns="0" tIns="0" rIns="0" bIns="0" rtlCol="0">
                <a:noAutofit/>
              </a:bodyPr>
              <a:lstStyle/>
              <a:p>
                <a:endParaRPr dirty="0">
                  <a:cs typeface="+mn-ea"/>
                  <a:sym typeface="+mn-lt"/>
                </a:endParaRPr>
              </a:p>
            </p:txBody>
          </p:sp>
          <p:sp>
            <p:nvSpPr>
              <p:cNvPr id="24" name="object 11">
                <a:extLst>
                  <a:ext uri="{FF2B5EF4-FFF2-40B4-BE49-F238E27FC236}">
                    <a16:creationId xmlns:a16="http://schemas.microsoft.com/office/drawing/2014/main" xmlns="" id="{2DF3FE77-2F9C-48C4-82E9-A729824A3627}"/>
                  </a:ext>
                </a:extLst>
              </p:cNvPr>
              <p:cNvSpPr/>
              <p:nvPr/>
            </p:nvSpPr>
            <p:spPr>
              <a:xfrm>
                <a:off x="1211580" y="2923032"/>
                <a:ext cx="0" cy="2883407"/>
              </a:xfrm>
              <a:custGeom>
                <a:avLst/>
                <a:gdLst/>
                <a:ahLst/>
                <a:cxnLst/>
                <a:rect l="l" t="t" r="r" b="b"/>
                <a:pathLst>
                  <a:path h="2883407">
                    <a:moveTo>
                      <a:pt x="0" y="2883407"/>
                    </a:moveTo>
                    <a:lnTo>
                      <a:pt x="0" y="0"/>
                    </a:lnTo>
                  </a:path>
                </a:pathLst>
              </a:custGeom>
              <a:ln w="15240">
                <a:solidFill>
                  <a:srgbClr val="BABABA"/>
                </a:solidFill>
              </a:ln>
            </p:spPr>
            <p:txBody>
              <a:bodyPr wrap="square" lIns="0" tIns="0" rIns="0" bIns="0" rtlCol="0">
                <a:noAutofit/>
              </a:bodyPr>
              <a:lstStyle/>
              <a:p>
                <a:endParaRPr>
                  <a:cs typeface="+mn-ea"/>
                  <a:sym typeface="+mn-lt"/>
                </a:endParaRPr>
              </a:p>
            </p:txBody>
          </p:sp>
          <p:sp>
            <p:nvSpPr>
              <p:cNvPr id="25" name="object 12">
                <a:extLst>
                  <a:ext uri="{FF2B5EF4-FFF2-40B4-BE49-F238E27FC236}">
                    <a16:creationId xmlns:a16="http://schemas.microsoft.com/office/drawing/2014/main" xmlns="" id="{0BAFD663-B50F-44A6-8CBE-7993E16250CC}"/>
                  </a:ext>
                </a:extLst>
              </p:cNvPr>
              <p:cNvSpPr/>
              <p:nvPr/>
            </p:nvSpPr>
            <p:spPr>
              <a:xfrm>
                <a:off x="1211580" y="5806440"/>
                <a:ext cx="10495788" cy="0"/>
              </a:xfrm>
              <a:custGeom>
                <a:avLst/>
                <a:gdLst/>
                <a:ahLst/>
                <a:cxnLst/>
                <a:rect l="l" t="t" r="r" b="b"/>
                <a:pathLst>
                  <a:path w="10495788">
                    <a:moveTo>
                      <a:pt x="0" y="0"/>
                    </a:moveTo>
                    <a:lnTo>
                      <a:pt x="10495788" y="0"/>
                    </a:lnTo>
                  </a:path>
                </a:pathLst>
              </a:custGeom>
              <a:ln w="15240">
                <a:solidFill>
                  <a:srgbClr val="BABABA"/>
                </a:solidFill>
              </a:ln>
            </p:spPr>
            <p:txBody>
              <a:bodyPr wrap="square" lIns="0" tIns="0" rIns="0" bIns="0" rtlCol="0">
                <a:noAutofit/>
              </a:bodyPr>
              <a:lstStyle/>
              <a:p>
                <a:endParaRPr>
                  <a:cs typeface="+mn-ea"/>
                  <a:sym typeface="+mn-lt"/>
                </a:endParaRPr>
              </a:p>
            </p:txBody>
          </p:sp>
          <p:sp>
            <p:nvSpPr>
              <p:cNvPr id="26" name="object 14">
                <a:extLst>
                  <a:ext uri="{FF2B5EF4-FFF2-40B4-BE49-F238E27FC236}">
                    <a16:creationId xmlns:a16="http://schemas.microsoft.com/office/drawing/2014/main" xmlns="" id="{B5EA995E-D5F8-4044-A12C-312212A77F3F}"/>
                  </a:ext>
                </a:extLst>
              </p:cNvPr>
              <p:cNvSpPr txBox="1"/>
              <p:nvPr/>
            </p:nvSpPr>
            <p:spPr>
              <a:xfrm>
                <a:off x="1452499" y="2931667"/>
                <a:ext cx="175260"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11</a:t>
                </a:r>
                <a:endParaRPr sz="1000">
                  <a:cs typeface="+mn-ea"/>
                  <a:sym typeface="+mn-lt"/>
                </a:endParaRPr>
              </a:p>
            </p:txBody>
          </p:sp>
          <p:sp>
            <p:nvSpPr>
              <p:cNvPr id="27" name="object 15">
                <a:extLst>
                  <a:ext uri="{FF2B5EF4-FFF2-40B4-BE49-F238E27FC236}">
                    <a16:creationId xmlns:a16="http://schemas.microsoft.com/office/drawing/2014/main" xmlns="" id="{1977AD9F-79B2-42DD-932B-5DC81EBD2C45}"/>
                  </a:ext>
                </a:extLst>
              </p:cNvPr>
              <p:cNvSpPr txBox="1"/>
              <p:nvPr/>
            </p:nvSpPr>
            <p:spPr>
              <a:xfrm>
                <a:off x="2135251" y="3228847"/>
                <a:ext cx="175260"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10</a:t>
                </a:r>
                <a:endParaRPr sz="1000">
                  <a:cs typeface="+mn-ea"/>
                  <a:sym typeface="+mn-lt"/>
                </a:endParaRPr>
              </a:p>
            </p:txBody>
          </p:sp>
          <p:sp>
            <p:nvSpPr>
              <p:cNvPr id="28" name="object 16">
                <a:extLst>
                  <a:ext uri="{FF2B5EF4-FFF2-40B4-BE49-F238E27FC236}">
                    <a16:creationId xmlns:a16="http://schemas.microsoft.com/office/drawing/2014/main" xmlns="" id="{B3A40B0E-84AF-4A64-960D-378B933E89BD}"/>
                  </a:ext>
                </a:extLst>
              </p:cNvPr>
              <p:cNvSpPr txBox="1"/>
              <p:nvPr/>
            </p:nvSpPr>
            <p:spPr>
              <a:xfrm>
                <a:off x="2873501" y="3231641"/>
                <a:ext cx="175260"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10</a:t>
                </a:r>
                <a:endParaRPr sz="1000">
                  <a:cs typeface="+mn-ea"/>
                  <a:sym typeface="+mn-lt"/>
                </a:endParaRPr>
              </a:p>
            </p:txBody>
          </p:sp>
          <p:sp>
            <p:nvSpPr>
              <p:cNvPr id="29" name="object 17">
                <a:extLst>
                  <a:ext uri="{FF2B5EF4-FFF2-40B4-BE49-F238E27FC236}">
                    <a16:creationId xmlns:a16="http://schemas.microsoft.com/office/drawing/2014/main" xmlns="" id="{CBDC4B50-B838-4CCC-AD39-1EAE718EB029}"/>
                  </a:ext>
                </a:extLst>
              </p:cNvPr>
              <p:cNvSpPr txBox="1"/>
              <p:nvPr/>
            </p:nvSpPr>
            <p:spPr>
              <a:xfrm>
                <a:off x="3618357" y="3706114"/>
                <a:ext cx="99695"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8</a:t>
                </a:r>
                <a:endParaRPr sz="1000">
                  <a:cs typeface="+mn-ea"/>
                  <a:sym typeface="+mn-lt"/>
                </a:endParaRPr>
              </a:p>
            </p:txBody>
          </p:sp>
          <p:sp>
            <p:nvSpPr>
              <p:cNvPr id="30" name="object 18">
                <a:extLst>
                  <a:ext uri="{FF2B5EF4-FFF2-40B4-BE49-F238E27FC236}">
                    <a16:creationId xmlns:a16="http://schemas.microsoft.com/office/drawing/2014/main" xmlns="" id="{0200EFE2-0303-4095-B615-03566D3E25ED}"/>
                  </a:ext>
                </a:extLst>
              </p:cNvPr>
              <p:cNvSpPr txBox="1"/>
              <p:nvPr/>
            </p:nvSpPr>
            <p:spPr>
              <a:xfrm>
                <a:off x="4269104" y="3946652"/>
                <a:ext cx="1530985" cy="62865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7</a:t>
                </a:r>
                <a:endParaRPr sz="1000" dirty="0">
                  <a:cs typeface="+mn-ea"/>
                  <a:sym typeface="+mn-lt"/>
                </a:endParaRPr>
              </a:p>
              <a:p>
                <a:pPr>
                  <a:lnSpc>
                    <a:spcPts val="650"/>
                  </a:lnSpc>
                  <a:spcBef>
                    <a:spcPts val="2"/>
                  </a:spcBef>
                </a:pPr>
                <a:endParaRPr sz="650" dirty="0">
                  <a:cs typeface="+mn-ea"/>
                  <a:sym typeface="+mn-lt"/>
                </a:endParaRPr>
              </a:p>
              <a:p>
                <a:pPr marL="103505" algn="ctr">
                  <a:lnSpc>
                    <a:spcPct val="100000"/>
                  </a:lnSpc>
                </a:pPr>
                <a:r>
                  <a:rPr sz="1000" spc="-10" dirty="0">
                    <a:solidFill>
                      <a:srgbClr val="404040"/>
                    </a:solidFill>
                    <a:cs typeface="+mn-ea"/>
                    <a:sym typeface="+mn-lt"/>
                  </a:rPr>
                  <a:t>6</a:t>
                </a:r>
                <a:endParaRPr sz="1000" dirty="0">
                  <a:cs typeface="+mn-ea"/>
                  <a:sym typeface="+mn-lt"/>
                </a:endParaRPr>
              </a:p>
              <a:p>
                <a:pPr>
                  <a:lnSpc>
                    <a:spcPts val="550"/>
                  </a:lnSpc>
                  <a:spcBef>
                    <a:spcPts val="45"/>
                  </a:spcBef>
                </a:pPr>
                <a:endParaRPr sz="550" dirty="0">
                  <a:cs typeface="+mn-ea"/>
                  <a:sym typeface="+mn-lt"/>
                </a:endParaRPr>
              </a:p>
              <a:p>
                <a:pPr marR="12700" algn="r">
                  <a:lnSpc>
                    <a:spcPct val="100000"/>
                  </a:lnSpc>
                </a:pPr>
                <a:r>
                  <a:rPr sz="1000" spc="-10" dirty="0">
                    <a:solidFill>
                      <a:srgbClr val="404040"/>
                    </a:solidFill>
                    <a:cs typeface="+mn-ea"/>
                    <a:sym typeface="+mn-lt"/>
                  </a:rPr>
                  <a:t>5</a:t>
                </a:r>
                <a:endParaRPr sz="1000" dirty="0">
                  <a:cs typeface="+mn-ea"/>
                  <a:sym typeface="+mn-lt"/>
                </a:endParaRPr>
              </a:p>
            </p:txBody>
          </p:sp>
          <p:sp>
            <p:nvSpPr>
              <p:cNvPr id="31" name="object 19">
                <a:extLst>
                  <a:ext uri="{FF2B5EF4-FFF2-40B4-BE49-F238E27FC236}">
                    <a16:creationId xmlns:a16="http://schemas.microsoft.com/office/drawing/2014/main" xmlns="" id="{9185779B-C036-429E-B9C6-15BC986E5E9F}"/>
                  </a:ext>
                </a:extLst>
              </p:cNvPr>
              <p:cNvSpPr txBox="1"/>
              <p:nvPr/>
            </p:nvSpPr>
            <p:spPr>
              <a:xfrm>
                <a:off x="6393941" y="4661154"/>
                <a:ext cx="99695"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4</a:t>
                </a:r>
                <a:endParaRPr sz="1000">
                  <a:cs typeface="+mn-ea"/>
                  <a:sym typeface="+mn-lt"/>
                </a:endParaRPr>
              </a:p>
            </p:txBody>
          </p:sp>
          <p:sp>
            <p:nvSpPr>
              <p:cNvPr id="32" name="object 20">
                <a:extLst>
                  <a:ext uri="{FF2B5EF4-FFF2-40B4-BE49-F238E27FC236}">
                    <a16:creationId xmlns:a16="http://schemas.microsoft.com/office/drawing/2014/main" xmlns="" id="{BCDBCF5C-09C4-4833-B447-86CA1B124FF2}"/>
                  </a:ext>
                </a:extLst>
              </p:cNvPr>
              <p:cNvSpPr txBox="1"/>
              <p:nvPr/>
            </p:nvSpPr>
            <p:spPr>
              <a:xfrm>
                <a:off x="7086092" y="4669663"/>
                <a:ext cx="100330"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4</a:t>
                </a:r>
                <a:endParaRPr sz="1000">
                  <a:cs typeface="+mn-ea"/>
                  <a:sym typeface="+mn-lt"/>
                </a:endParaRPr>
              </a:p>
            </p:txBody>
          </p:sp>
          <p:sp>
            <p:nvSpPr>
              <p:cNvPr id="33" name="object 21">
                <a:extLst>
                  <a:ext uri="{FF2B5EF4-FFF2-40B4-BE49-F238E27FC236}">
                    <a16:creationId xmlns:a16="http://schemas.microsoft.com/office/drawing/2014/main" xmlns="" id="{E6BA68A8-4217-4B9E-91FA-5D7D606ED179}"/>
                  </a:ext>
                </a:extLst>
              </p:cNvPr>
              <p:cNvSpPr txBox="1"/>
              <p:nvPr/>
            </p:nvSpPr>
            <p:spPr>
              <a:xfrm>
                <a:off x="7798689" y="4669663"/>
                <a:ext cx="100330"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4</a:t>
                </a:r>
                <a:endParaRPr sz="1000">
                  <a:cs typeface="+mn-ea"/>
                  <a:sym typeface="+mn-lt"/>
                </a:endParaRPr>
              </a:p>
            </p:txBody>
          </p:sp>
          <p:sp>
            <p:nvSpPr>
              <p:cNvPr id="34" name="object 22">
                <a:extLst>
                  <a:ext uri="{FF2B5EF4-FFF2-40B4-BE49-F238E27FC236}">
                    <a16:creationId xmlns:a16="http://schemas.microsoft.com/office/drawing/2014/main" xmlns="" id="{E6EB544E-C907-44DE-8BB9-D2304F09B215}"/>
                  </a:ext>
                </a:extLst>
              </p:cNvPr>
              <p:cNvSpPr txBox="1"/>
              <p:nvPr/>
            </p:nvSpPr>
            <p:spPr>
              <a:xfrm>
                <a:off x="8498585" y="4669663"/>
                <a:ext cx="100330"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4</a:t>
                </a:r>
                <a:endParaRPr sz="1000">
                  <a:cs typeface="+mn-ea"/>
                  <a:sym typeface="+mn-lt"/>
                </a:endParaRPr>
              </a:p>
            </p:txBody>
          </p:sp>
          <p:sp>
            <p:nvSpPr>
              <p:cNvPr id="35" name="object 23">
                <a:extLst>
                  <a:ext uri="{FF2B5EF4-FFF2-40B4-BE49-F238E27FC236}">
                    <a16:creationId xmlns:a16="http://schemas.microsoft.com/office/drawing/2014/main" xmlns="" id="{CDEF4399-156B-452D-9FC6-05D32AA3539E}"/>
                  </a:ext>
                </a:extLst>
              </p:cNvPr>
              <p:cNvSpPr txBox="1"/>
              <p:nvPr/>
            </p:nvSpPr>
            <p:spPr>
              <a:xfrm>
                <a:off x="9160256" y="4669663"/>
                <a:ext cx="100330"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4</a:t>
                </a:r>
                <a:endParaRPr sz="1000">
                  <a:cs typeface="+mn-ea"/>
                  <a:sym typeface="+mn-lt"/>
                </a:endParaRPr>
              </a:p>
            </p:txBody>
          </p:sp>
          <p:sp>
            <p:nvSpPr>
              <p:cNvPr id="36" name="object 24">
                <a:extLst>
                  <a:ext uri="{FF2B5EF4-FFF2-40B4-BE49-F238E27FC236}">
                    <a16:creationId xmlns:a16="http://schemas.microsoft.com/office/drawing/2014/main" xmlns="" id="{331525B3-1DC9-4D50-AC7B-12AFE03D27DD}"/>
                  </a:ext>
                </a:extLst>
              </p:cNvPr>
              <p:cNvSpPr txBox="1"/>
              <p:nvPr/>
            </p:nvSpPr>
            <p:spPr>
              <a:xfrm>
                <a:off x="9910953" y="4862321"/>
                <a:ext cx="99695"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3</a:t>
                </a:r>
                <a:endParaRPr sz="1000">
                  <a:cs typeface="+mn-ea"/>
                  <a:sym typeface="+mn-lt"/>
                </a:endParaRPr>
              </a:p>
            </p:txBody>
          </p:sp>
          <p:sp>
            <p:nvSpPr>
              <p:cNvPr id="37" name="object 25">
                <a:extLst>
                  <a:ext uri="{FF2B5EF4-FFF2-40B4-BE49-F238E27FC236}">
                    <a16:creationId xmlns:a16="http://schemas.microsoft.com/office/drawing/2014/main" xmlns="" id="{DB1118FC-1CB8-481D-8AF8-9B5121EEA238}"/>
                  </a:ext>
                </a:extLst>
              </p:cNvPr>
              <p:cNvSpPr txBox="1"/>
              <p:nvPr/>
            </p:nvSpPr>
            <p:spPr>
              <a:xfrm>
                <a:off x="10585450" y="4862321"/>
                <a:ext cx="99695"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3</a:t>
                </a:r>
                <a:endParaRPr sz="1000">
                  <a:cs typeface="+mn-ea"/>
                  <a:sym typeface="+mn-lt"/>
                </a:endParaRPr>
              </a:p>
            </p:txBody>
          </p:sp>
          <p:sp>
            <p:nvSpPr>
              <p:cNvPr id="38" name="object 26">
                <a:extLst>
                  <a:ext uri="{FF2B5EF4-FFF2-40B4-BE49-F238E27FC236}">
                    <a16:creationId xmlns:a16="http://schemas.microsoft.com/office/drawing/2014/main" xmlns="" id="{15FFE789-EDA3-4DC6-8EAD-E21F7072D7CD}"/>
                  </a:ext>
                </a:extLst>
              </p:cNvPr>
              <p:cNvSpPr txBox="1"/>
              <p:nvPr/>
            </p:nvSpPr>
            <p:spPr>
              <a:xfrm>
                <a:off x="11329543" y="4938521"/>
                <a:ext cx="100330"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3</a:t>
                </a:r>
                <a:endParaRPr sz="1000">
                  <a:cs typeface="+mn-ea"/>
                  <a:sym typeface="+mn-lt"/>
                </a:endParaRPr>
              </a:p>
            </p:txBody>
          </p:sp>
          <p:sp>
            <p:nvSpPr>
              <p:cNvPr id="39" name="object 27">
                <a:extLst>
                  <a:ext uri="{FF2B5EF4-FFF2-40B4-BE49-F238E27FC236}">
                    <a16:creationId xmlns:a16="http://schemas.microsoft.com/office/drawing/2014/main" xmlns="" id="{6D83AE0D-5176-496C-9918-F20A6845F8A5}"/>
                  </a:ext>
                </a:extLst>
              </p:cNvPr>
              <p:cNvSpPr txBox="1"/>
              <p:nvPr/>
            </p:nvSpPr>
            <p:spPr>
              <a:xfrm>
                <a:off x="959002" y="5720588"/>
                <a:ext cx="99695"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0</a:t>
                </a:r>
                <a:endParaRPr sz="1000">
                  <a:cs typeface="+mn-ea"/>
                  <a:sym typeface="+mn-lt"/>
                </a:endParaRPr>
              </a:p>
            </p:txBody>
          </p:sp>
          <p:sp>
            <p:nvSpPr>
              <p:cNvPr id="40" name="object 28">
                <a:extLst>
                  <a:ext uri="{FF2B5EF4-FFF2-40B4-BE49-F238E27FC236}">
                    <a16:creationId xmlns:a16="http://schemas.microsoft.com/office/drawing/2014/main" xmlns="" id="{20E60260-B4BF-4283-ABF7-5CF45BB48447}"/>
                  </a:ext>
                </a:extLst>
              </p:cNvPr>
              <p:cNvSpPr txBox="1"/>
              <p:nvPr/>
            </p:nvSpPr>
            <p:spPr>
              <a:xfrm>
                <a:off x="959002" y="4759579"/>
                <a:ext cx="99695"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4</a:t>
                </a:r>
                <a:endParaRPr sz="1000">
                  <a:cs typeface="+mn-ea"/>
                  <a:sym typeface="+mn-lt"/>
                </a:endParaRPr>
              </a:p>
            </p:txBody>
          </p:sp>
          <p:sp>
            <p:nvSpPr>
              <p:cNvPr id="41" name="object 29">
                <a:extLst>
                  <a:ext uri="{FF2B5EF4-FFF2-40B4-BE49-F238E27FC236}">
                    <a16:creationId xmlns:a16="http://schemas.microsoft.com/office/drawing/2014/main" xmlns="" id="{BD84577A-B894-4B97-97F7-4CEA394FC36E}"/>
                  </a:ext>
                </a:extLst>
              </p:cNvPr>
              <p:cNvSpPr txBox="1"/>
              <p:nvPr/>
            </p:nvSpPr>
            <p:spPr>
              <a:xfrm>
                <a:off x="959002" y="3798570"/>
                <a:ext cx="99695"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8</a:t>
                </a:r>
                <a:endParaRPr sz="1000">
                  <a:cs typeface="+mn-ea"/>
                  <a:sym typeface="+mn-lt"/>
                </a:endParaRPr>
              </a:p>
            </p:txBody>
          </p:sp>
          <p:sp>
            <p:nvSpPr>
              <p:cNvPr id="42" name="object 30">
                <a:extLst>
                  <a:ext uri="{FF2B5EF4-FFF2-40B4-BE49-F238E27FC236}">
                    <a16:creationId xmlns:a16="http://schemas.microsoft.com/office/drawing/2014/main" xmlns="" id="{A624F665-C473-477F-BC30-41AE14EC2EEE}"/>
                  </a:ext>
                </a:extLst>
              </p:cNvPr>
              <p:cNvSpPr txBox="1"/>
              <p:nvPr/>
            </p:nvSpPr>
            <p:spPr>
              <a:xfrm>
                <a:off x="884326" y="2837434"/>
                <a:ext cx="175260"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12</a:t>
                </a:r>
                <a:endParaRPr sz="1000">
                  <a:cs typeface="+mn-ea"/>
                  <a:sym typeface="+mn-lt"/>
                </a:endParaRPr>
              </a:p>
            </p:txBody>
          </p:sp>
          <p:sp>
            <p:nvSpPr>
              <p:cNvPr id="43" name="object 31">
                <a:extLst>
                  <a:ext uri="{FF2B5EF4-FFF2-40B4-BE49-F238E27FC236}">
                    <a16:creationId xmlns:a16="http://schemas.microsoft.com/office/drawing/2014/main" xmlns="" id="{41A213A2-4D9A-4F71-A03E-05478F1FE91C}"/>
                  </a:ext>
                </a:extLst>
              </p:cNvPr>
              <p:cNvSpPr txBox="1"/>
              <p:nvPr/>
            </p:nvSpPr>
            <p:spPr>
              <a:xfrm>
                <a:off x="1422272" y="5929985"/>
                <a:ext cx="278765"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贵阳</a:t>
                </a:r>
                <a:endParaRPr sz="1000">
                  <a:cs typeface="+mn-ea"/>
                  <a:sym typeface="+mn-lt"/>
                </a:endParaRPr>
              </a:p>
            </p:txBody>
          </p:sp>
          <p:sp>
            <p:nvSpPr>
              <p:cNvPr id="44" name="object 32">
                <a:extLst>
                  <a:ext uri="{FF2B5EF4-FFF2-40B4-BE49-F238E27FC236}">
                    <a16:creationId xmlns:a16="http://schemas.microsoft.com/office/drawing/2014/main" xmlns="" id="{99177818-C6C5-42BB-B50E-BDFADB93E4E0}"/>
                  </a:ext>
                </a:extLst>
              </p:cNvPr>
              <p:cNvSpPr txBox="1"/>
              <p:nvPr/>
            </p:nvSpPr>
            <p:spPr>
              <a:xfrm>
                <a:off x="2122170" y="5929985"/>
                <a:ext cx="278765"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广州</a:t>
                </a:r>
                <a:endParaRPr sz="1000">
                  <a:cs typeface="+mn-ea"/>
                  <a:sym typeface="+mn-lt"/>
                </a:endParaRPr>
              </a:p>
            </p:txBody>
          </p:sp>
          <p:sp>
            <p:nvSpPr>
              <p:cNvPr id="45" name="object 33">
                <a:extLst>
                  <a:ext uri="{FF2B5EF4-FFF2-40B4-BE49-F238E27FC236}">
                    <a16:creationId xmlns:a16="http://schemas.microsoft.com/office/drawing/2014/main" xmlns="" id="{AB702820-C732-46E2-A4E3-6CE56D1BC683}"/>
                  </a:ext>
                </a:extLst>
              </p:cNvPr>
              <p:cNvSpPr txBox="1"/>
              <p:nvPr/>
            </p:nvSpPr>
            <p:spPr>
              <a:xfrm>
                <a:off x="2821939" y="5929985"/>
                <a:ext cx="278765"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杭州</a:t>
                </a:r>
                <a:endParaRPr sz="1000">
                  <a:cs typeface="+mn-ea"/>
                  <a:sym typeface="+mn-lt"/>
                </a:endParaRPr>
              </a:p>
            </p:txBody>
          </p:sp>
          <p:sp>
            <p:nvSpPr>
              <p:cNvPr id="46" name="object 34">
                <a:extLst>
                  <a:ext uri="{FF2B5EF4-FFF2-40B4-BE49-F238E27FC236}">
                    <a16:creationId xmlns:a16="http://schemas.microsoft.com/office/drawing/2014/main" xmlns="" id="{AC8E6C27-50E7-4465-A214-3F39863B8C10}"/>
                  </a:ext>
                </a:extLst>
              </p:cNvPr>
              <p:cNvSpPr txBox="1"/>
              <p:nvPr/>
            </p:nvSpPr>
            <p:spPr>
              <a:xfrm>
                <a:off x="3521709" y="5929985"/>
                <a:ext cx="278765"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上海</a:t>
                </a:r>
                <a:endParaRPr sz="1000">
                  <a:cs typeface="+mn-ea"/>
                  <a:sym typeface="+mn-lt"/>
                </a:endParaRPr>
              </a:p>
            </p:txBody>
          </p:sp>
          <p:sp>
            <p:nvSpPr>
              <p:cNvPr id="47" name="object 35">
                <a:extLst>
                  <a:ext uri="{FF2B5EF4-FFF2-40B4-BE49-F238E27FC236}">
                    <a16:creationId xmlns:a16="http://schemas.microsoft.com/office/drawing/2014/main" xmlns="" id="{66E453A3-C346-4082-B25E-A080DF0B7F6C}"/>
                  </a:ext>
                </a:extLst>
              </p:cNvPr>
              <p:cNvSpPr txBox="1"/>
              <p:nvPr/>
            </p:nvSpPr>
            <p:spPr>
              <a:xfrm>
                <a:off x="4221607" y="5929985"/>
                <a:ext cx="278765"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北京</a:t>
                </a:r>
                <a:endParaRPr sz="1000">
                  <a:cs typeface="+mn-ea"/>
                  <a:sym typeface="+mn-lt"/>
                </a:endParaRPr>
              </a:p>
            </p:txBody>
          </p:sp>
          <p:sp>
            <p:nvSpPr>
              <p:cNvPr id="48" name="object 36">
                <a:extLst>
                  <a:ext uri="{FF2B5EF4-FFF2-40B4-BE49-F238E27FC236}">
                    <a16:creationId xmlns:a16="http://schemas.microsoft.com/office/drawing/2014/main" xmlns="" id="{7038D2B8-9846-462A-94C3-983645063EF9}"/>
                  </a:ext>
                </a:extLst>
              </p:cNvPr>
              <p:cNvSpPr txBox="1"/>
              <p:nvPr/>
            </p:nvSpPr>
            <p:spPr>
              <a:xfrm>
                <a:off x="4921377" y="5929985"/>
                <a:ext cx="278765"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天津</a:t>
                </a:r>
                <a:endParaRPr sz="1000">
                  <a:cs typeface="+mn-ea"/>
                  <a:sym typeface="+mn-lt"/>
                </a:endParaRPr>
              </a:p>
            </p:txBody>
          </p:sp>
          <p:sp>
            <p:nvSpPr>
              <p:cNvPr id="49" name="object 37">
                <a:extLst>
                  <a:ext uri="{FF2B5EF4-FFF2-40B4-BE49-F238E27FC236}">
                    <a16:creationId xmlns:a16="http://schemas.microsoft.com/office/drawing/2014/main" xmlns="" id="{77C316A7-AC1B-4420-961C-3658BCD209EF}"/>
                  </a:ext>
                </a:extLst>
              </p:cNvPr>
              <p:cNvSpPr txBox="1"/>
              <p:nvPr/>
            </p:nvSpPr>
            <p:spPr>
              <a:xfrm>
                <a:off x="5621273" y="5929985"/>
                <a:ext cx="978535" cy="165100"/>
              </a:xfrm>
              <a:prstGeom prst="rect">
                <a:avLst/>
              </a:prstGeom>
            </p:spPr>
            <p:txBody>
              <a:bodyPr vert="horz" wrap="square" lIns="0" tIns="0" rIns="0" bIns="0" rtlCol="0">
                <a:noAutofit/>
              </a:bodyPr>
              <a:lstStyle/>
              <a:p>
                <a:pPr marL="12700">
                  <a:lnSpc>
                    <a:spcPct val="100000"/>
                  </a:lnSpc>
                  <a:tabLst>
                    <a:tab pos="711835" algn="l"/>
                  </a:tabLst>
                </a:pPr>
                <a:r>
                  <a:rPr sz="1000" spc="-10" dirty="0">
                    <a:solidFill>
                      <a:srgbClr val="404040"/>
                    </a:solidFill>
                    <a:cs typeface="+mn-ea"/>
                    <a:sym typeface="+mn-lt"/>
                  </a:rPr>
                  <a:t>南京	重庆</a:t>
                </a:r>
                <a:endParaRPr sz="1000">
                  <a:cs typeface="+mn-ea"/>
                  <a:sym typeface="+mn-lt"/>
                </a:endParaRPr>
              </a:p>
            </p:txBody>
          </p:sp>
          <p:sp>
            <p:nvSpPr>
              <p:cNvPr id="50" name="object 38">
                <a:extLst>
                  <a:ext uri="{FF2B5EF4-FFF2-40B4-BE49-F238E27FC236}">
                    <a16:creationId xmlns:a16="http://schemas.microsoft.com/office/drawing/2014/main" xmlns="" id="{30AD7C59-D608-435B-A086-6D2B2F827794}"/>
                  </a:ext>
                </a:extLst>
              </p:cNvPr>
              <p:cNvSpPr txBox="1"/>
              <p:nvPr/>
            </p:nvSpPr>
            <p:spPr>
              <a:xfrm>
                <a:off x="7021194" y="5929985"/>
                <a:ext cx="278765"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福州</a:t>
                </a:r>
                <a:endParaRPr sz="1000">
                  <a:cs typeface="+mn-ea"/>
                  <a:sym typeface="+mn-lt"/>
                </a:endParaRPr>
              </a:p>
            </p:txBody>
          </p:sp>
          <p:sp>
            <p:nvSpPr>
              <p:cNvPr id="51" name="object 39">
                <a:extLst>
                  <a:ext uri="{FF2B5EF4-FFF2-40B4-BE49-F238E27FC236}">
                    <a16:creationId xmlns:a16="http://schemas.microsoft.com/office/drawing/2014/main" xmlns="" id="{B65FAE7E-4826-4CEA-B344-39D7E916AEE1}"/>
                  </a:ext>
                </a:extLst>
              </p:cNvPr>
              <p:cNvSpPr txBox="1"/>
              <p:nvPr/>
            </p:nvSpPr>
            <p:spPr>
              <a:xfrm>
                <a:off x="7720965" y="5929985"/>
                <a:ext cx="278765"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南宁</a:t>
                </a:r>
                <a:endParaRPr sz="1000">
                  <a:cs typeface="+mn-ea"/>
                  <a:sym typeface="+mn-lt"/>
                </a:endParaRPr>
              </a:p>
            </p:txBody>
          </p:sp>
          <p:sp>
            <p:nvSpPr>
              <p:cNvPr id="52" name="object 40">
                <a:extLst>
                  <a:ext uri="{FF2B5EF4-FFF2-40B4-BE49-F238E27FC236}">
                    <a16:creationId xmlns:a16="http://schemas.microsoft.com/office/drawing/2014/main" xmlns="" id="{8F208DC7-A85B-4D4B-8483-77C66F681FDB}"/>
                  </a:ext>
                </a:extLst>
              </p:cNvPr>
              <p:cNvSpPr txBox="1"/>
              <p:nvPr/>
            </p:nvSpPr>
            <p:spPr>
              <a:xfrm>
                <a:off x="8420861" y="5929985"/>
                <a:ext cx="278765"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南昌</a:t>
                </a:r>
                <a:endParaRPr sz="1000">
                  <a:cs typeface="+mn-ea"/>
                  <a:sym typeface="+mn-lt"/>
                </a:endParaRPr>
              </a:p>
            </p:txBody>
          </p:sp>
          <p:sp>
            <p:nvSpPr>
              <p:cNvPr id="53" name="object 41">
                <a:extLst>
                  <a:ext uri="{FF2B5EF4-FFF2-40B4-BE49-F238E27FC236}">
                    <a16:creationId xmlns:a16="http://schemas.microsoft.com/office/drawing/2014/main" xmlns="" id="{7648F82A-9097-49D2-AA4D-7EEA330FED8E}"/>
                  </a:ext>
                </a:extLst>
              </p:cNvPr>
              <p:cNvSpPr txBox="1"/>
              <p:nvPr/>
            </p:nvSpPr>
            <p:spPr>
              <a:xfrm>
                <a:off x="9120631" y="5929985"/>
                <a:ext cx="278765"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深圳</a:t>
                </a:r>
                <a:endParaRPr sz="1000">
                  <a:cs typeface="+mn-ea"/>
                  <a:sym typeface="+mn-lt"/>
                </a:endParaRPr>
              </a:p>
            </p:txBody>
          </p:sp>
          <p:sp>
            <p:nvSpPr>
              <p:cNvPr id="54" name="object 42">
                <a:extLst>
                  <a:ext uri="{FF2B5EF4-FFF2-40B4-BE49-F238E27FC236}">
                    <a16:creationId xmlns:a16="http://schemas.microsoft.com/office/drawing/2014/main" xmlns="" id="{EE2CD59B-7A0E-4EE4-A3AA-C257E4A0F96C}"/>
                  </a:ext>
                </a:extLst>
              </p:cNvPr>
              <p:cNvSpPr txBox="1"/>
              <p:nvPr/>
            </p:nvSpPr>
            <p:spPr>
              <a:xfrm>
                <a:off x="9757918" y="5929985"/>
                <a:ext cx="405130"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石家庄</a:t>
                </a:r>
                <a:endParaRPr sz="1000">
                  <a:cs typeface="+mn-ea"/>
                  <a:sym typeface="+mn-lt"/>
                </a:endParaRPr>
              </a:p>
            </p:txBody>
          </p:sp>
          <p:sp>
            <p:nvSpPr>
              <p:cNvPr id="55" name="object 43">
                <a:extLst>
                  <a:ext uri="{FF2B5EF4-FFF2-40B4-BE49-F238E27FC236}">
                    <a16:creationId xmlns:a16="http://schemas.microsoft.com/office/drawing/2014/main" xmlns="" id="{0A3D724F-1E2A-45D6-AEFE-20B1BDD2E99D}"/>
                  </a:ext>
                </a:extLst>
              </p:cNvPr>
              <p:cNvSpPr txBox="1"/>
              <p:nvPr/>
            </p:nvSpPr>
            <p:spPr>
              <a:xfrm>
                <a:off x="10520298" y="5929985"/>
                <a:ext cx="278765"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沈阳</a:t>
                </a:r>
                <a:endParaRPr sz="1000">
                  <a:cs typeface="+mn-ea"/>
                  <a:sym typeface="+mn-lt"/>
                </a:endParaRPr>
              </a:p>
            </p:txBody>
          </p:sp>
          <p:sp>
            <p:nvSpPr>
              <p:cNvPr id="56" name="object 44">
                <a:extLst>
                  <a:ext uri="{FF2B5EF4-FFF2-40B4-BE49-F238E27FC236}">
                    <a16:creationId xmlns:a16="http://schemas.microsoft.com/office/drawing/2014/main" xmlns="" id="{73339BDD-5572-45CF-BA45-93EE99842FCD}"/>
                  </a:ext>
                </a:extLst>
              </p:cNvPr>
              <p:cNvSpPr txBox="1"/>
              <p:nvPr/>
            </p:nvSpPr>
            <p:spPr>
              <a:xfrm>
                <a:off x="11220068" y="5929985"/>
                <a:ext cx="278765"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济南</a:t>
                </a:r>
                <a:endParaRPr sz="1000">
                  <a:cs typeface="+mn-ea"/>
                  <a:sym typeface="+mn-lt"/>
                </a:endParaRPr>
              </a:p>
            </p:txBody>
          </p:sp>
          <p:sp>
            <p:nvSpPr>
              <p:cNvPr id="57" name="object 45">
                <a:extLst>
                  <a:ext uri="{FF2B5EF4-FFF2-40B4-BE49-F238E27FC236}">
                    <a16:creationId xmlns:a16="http://schemas.microsoft.com/office/drawing/2014/main" xmlns="" id="{8251E3B0-B053-4762-97CC-360AFCCE9A1F}"/>
                  </a:ext>
                </a:extLst>
              </p:cNvPr>
              <p:cNvSpPr/>
              <p:nvPr/>
            </p:nvSpPr>
            <p:spPr>
              <a:xfrm>
                <a:off x="5783579" y="6230111"/>
                <a:ext cx="81534" cy="83057"/>
              </a:xfrm>
              <a:prstGeom prst="rect">
                <a:avLst/>
              </a:prstGeom>
              <a:blipFill>
                <a:blip r:embed="rId4" cstate="print"/>
                <a:stretch>
                  <a:fillRect/>
                </a:stretch>
              </a:blipFill>
            </p:spPr>
            <p:txBody>
              <a:bodyPr wrap="square" lIns="0" tIns="0" rIns="0" bIns="0" rtlCol="0">
                <a:noAutofit/>
              </a:bodyPr>
              <a:lstStyle/>
              <a:p>
                <a:endParaRPr>
                  <a:cs typeface="+mn-ea"/>
                  <a:sym typeface="+mn-lt"/>
                </a:endParaRPr>
              </a:p>
            </p:txBody>
          </p:sp>
        </p:grpSp>
        <p:sp>
          <p:nvSpPr>
            <p:cNvPr id="3" name="矩形 2">
              <a:extLst>
                <a:ext uri="{FF2B5EF4-FFF2-40B4-BE49-F238E27FC236}">
                  <a16:creationId xmlns:a16="http://schemas.microsoft.com/office/drawing/2014/main" xmlns="" id="{301695F6-594E-40B2-8B5B-50035C184483}"/>
                </a:ext>
              </a:extLst>
            </p:cNvPr>
            <p:cNvSpPr/>
            <p:nvPr/>
          </p:nvSpPr>
          <p:spPr>
            <a:xfrm>
              <a:off x="5247926" y="4014720"/>
              <a:ext cx="6096000" cy="307777"/>
            </a:xfrm>
            <a:prstGeom prst="rect">
              <a:avLst/>
            </a:prstGeom>
          </p:spPr>
          <p:txBody>
            <a:bodyPr>
              <a:spAutoFit/>
            </a:bodyPr>
            <a:lstStyle/>
            <a:p>
              <a:pPr marL="12700">
                <a:lnSpc>
                  <a:spcPct val="100000"/>
                </a:lnSpc>
              </a:pPr>
              <a:r>
                <a:rPr lang="zh-CN" altLang="en-US" sz="1400" dirty="0">
                  <a:solidFill>
                    <a:srgbClr val="404040"/>
                  </a:solidFill>
                  <a:cs typeface="+mn-ea"/>
                  <a:sym typeface="+mn-lt"/>
                </a:rPr>
                <a:t>亿欧智库：截至</a:t>
              </a:r>
              <a:r>
                <a:rPr lang="en-US" altLang="zh-CN" sz="1400" dirty="0">
                  <a:solidFill>
                    <a:srgbClr val="404040"/>
                  </a:solidFill>
                  <a:cs typeface="+mn-ea"/>
                  <a:sym typeface="+mn-lt"/>
                </a:rPr>
                <a:t>2</a:t>
              </a:r>
              <a:r>
                <a:rPr lang="en-US" altLang="zh-CN" sz="1400" spc="-10" dirty="0">
                  <a:solidFill>
                    <a:srgbClr val="404040"/>
                  </a:solidFill>
                  <a:cs typeface="+mn-ea"/>
                  <a:sym typeface="+mn-lt"/>
                </a:rPr>
                <a:t>0</a:t>
              </a:r>
              <a:r>
                <a:rPr lang="en-US" altLang="zh-CN" sz="1400" dirty="0">
                  <a:solidFill>
                    <a:srgbClr val="404040"/>
                  </a:solidFill>
                  <a:cs typeface="+mn-ea"/>
                  <a:sym typeface="+mn-lt"/>
                </a:rPr>
                <a:t>1</a:t>
              </a:r>
              <a:r>
                <a:rPr lang="en-US" altLang="zh-CN" sz="1400" spc="-5" dirty="0">
                  <a:solidFill>
                    <a:srgbClr val="404040"/>
                  </a:solidFill>
                  <a:cs typeface="+mn-ea"/>
                  <a:sym typeface="+mn-lt"/>
                </a:rPr>
                <a:t>8</a:t>
              </a:r>
              <a:r>
                <a:rPr lang="zh-CN" altLang="en-US" sz="1400" dirty="0">
                  <a:solidFill>
                    <a:srgbClr val="404040"/>
                  </a:solidFill>
                  <a:cs typeface="+mn-ea"/>
                  <a:sym typeface="+mn-lt"/>
                </a:rPr>
                <a:t>年</a:t>
              </a:r>
              <a:r>
                <a:rPr lang="en-US" altLang="zh-CN" sz="1400" spc="-10" dirty="0">
                  <a:solidFill>
                    <a:srgbClr val="404040"/>
                  </a:solidFill>
                  <a:cs typeface="+mn-ea"/>
                  <a:sym typeface="+mn-lt"/>
                </a:rPr>
                <a:t>9</a:t>
              </a:r>
              <a:r>
                <a:rPr lang="zh-CN" altLang="en-US" sz="1400" dirty="0">
                  <a:solidFill>
                    <a:srgbClr val="404040"/>
                  </a:solidFill>
                  <a:cs typeface="+mn-ea"/>
                  <a:sym typeface="+mn-lt"/>
                </a:rPr>
                <a:t>月底</a:t>
              </a:r>
              <a:r>
                <a:rPr lang="zh-CN" altLang="en-US" sz="1400" spc="-10" dirty="0">
                  <a:solidFill>
                    <a:srgbClr val="404040"/>
                  </a:solidFill>
                  <a:cs typeface="+mn-ea"/>
                  <a:sym typeface="+mn-lt"/>
                </a:rPr>
                <a:t>区</a:t>
              </a:r>
              <a:r>
                <a:rPr lang="zh-CN" altLang="en-US" sz="1400" dirty="0">
                  <a:solidFill>
                    <a:srgbClr val="404040"/>
                  </a:solidFill>
                  <a:cs typeface="+mn-ea"/>
                  <a:sym typeface="+mn-lt"/>
                </a:rPr>
                <a:t>块链</a:t>
              </a:r>
              <a:r>
                <a:rPr lang="zh-CN" altLang="en-US" sz="1400" spc="-10" dirty="0">
                  <a:solidFill>
                    <a:srgbClr val="404040"/>
                  </a:solidFill>
                  <a:cs typeface="+mn-ea"/>
                  <a:sym typeface="+mn-lt"/>
                </a:rPr>
                <a:t>扶</a:t>
              </a:r>
              <a:r>
                <a:rPr lang="zh-CN" altLang="en-US" sz="1400" dirty="0">
                  <a:solidFill>
                    <a:srgbClr val="404040"/>
                  </a:solidFill>
                  <a:cs typeface="+mn-ea"/>
                  <a:sym typeface="+mn-lt"/>
                </a:rPr>
                <a:t>持政</a:t>
              </a:r>
              <a:r>
                <a:rPr lang="zh-CN" altLang="en-US" sz="1400" spc="-10" dirty="0">
                  <a:solidFill>
                    <a:srgbClr val="404040"/>
                  </a:solidFill>
                  <a:cs typeface="+mn-ea"/>
                  <a:sym typeface="+mn-lt"/>
                </a:rPr>
                <a:t>策</a:t>
              </a:r>
              <a:r>
                <a:rPr lang="zh-CN" altLang="en-US" sz="1400" dirty="0">
                  <a:solidFill>
                    <a:srgbClr val="404040"/>
                  </a:solidFill>
                  <a:cs typeface="+mn-ea"/>
                  <a:sym typeface="+mn-lt"/>
                </a:rPr>
                <a:t>数</a:t>
              </a:r>
              <a:r>
                <a:rPr lang="zh-CN" altLang="en-US" sz="1400" spc="-15" dirty="0">
                  <a:solidFill>
                    <a:srgbClr val="404040"/>
                  </a:solidFill>
                  <a:cs typeface="+mn-ea"/>
                  <a:sym typeface="+mn-lt"/>
                </a:rPr>
                <a:t>量</a:t>
              </a:r>
              <a:r>
                <a:rPr lang="en-US" altLang="zh-CN" sz="1400" spc="-75" dirty="0">
                  <a:solidFill>
                    <a:srgbClr val="404040"/>
                  </a:solidFill>
                  <a:cs typeface="+mn-ea"/>
                  <a:sym typeface="+mn-lt"/>
                </a:rPr>
                <a:t>T</a:t>
              </a:r>
              <a:r>
                <a:rPr lang="en-US" altLang="zh-CN" sz="1400" spc="-5" dirty="0">
                  <a:solidFill>
                    <a:srgbClr val="404040"/>
                  </a:solidFill>
                  <a:cs typeface="+mn-ea"/>
                  <a:sym typeface="+mn-lt"/>
                </a:rPr>
                <a:t>O</a:t>
              </a:r>
              <a:r>
                <a:rPr lang="en-US" altLang="zh-CN" sz="1400" spc="-10" dirty="0">
                  <a:solidFill>
                    <a:srgbClr val="404040"/>
                  </a:solidFill>
                  <a:cs typeface="+mn-ea"/>
                  <a:sym typeface="+mn-lt"/>
                </a:rPr>
                <a:t>P</a:t>
              </a:r>
              <a:r>
                <a:rPr lang="en-US" altLang="zh-CN" sz="1400" dirty="0">
                  <a:solidFill>
                    <a:srgbClr val="404040"/>
                  </a:solidFill>
                  <a:cs typeface="+mn-ea"/>
                  <a:sym typeface="+mn-lt"/>
                </a:rPr>
                <a:t>1</a:t>
              </a:r>
              <a:r>
                <a:rPr lang="en-US" altLang="zh-CN" sz="1400" spc="-5" dirty="0">
                  <a:solidFill>
                    <a:srgbClr val="404040"/>
                  </a:solidFill>
                  <a:cs typeface="+mn-ea"/>
                  <a:sym typeface="+mn-lt"/>
                </a:rPr>
                <a:t>5</a:t>
              </a:r>
              <a:r>
                <a:rPr lang="zh-CN" altLang="en-US" sz="1400" dirty="0">
                  <a:solidFill>
                    <a:srgbClr val="404040"/>
                  </a:solidFill>
                  <a:cs typeface="+mn-ea"/>
                  <a:sym typeface="+mn-lt"/>
                </a:rPr>
                <a:t>城市</a:t>
              </a:r>
              <a:endParaRPr lang="zh-CN" altLang="en-US" sz="1400" dirty="0">
                <a:cs typeface="+mn-ea"/>
                <a:sym typeface="+mn-lt"/>
              </a:endParaRPr>
            </a:p>
          </p:txBody>
        </p:sp>
      </p:grpSp>
    </p:spTree>
    <p:extLst>
      <p:ext uri="{BB962C8B-B14F-4D97-AF65-F5344CB8AC3E}">
        <p14:creationId xmlns:p14="http://schemas.microsoft.com/office/powerpoint/2010/main" val="17092826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C4A67DA-82CD-4FD9-9A56-52D73B62D320}"/>
              </a:ext>
            </a:extLst>
          </p:cNvPr>
          <p:cNvSpPr>
            <a:spLocks noGrp="1"/>
          </p:cNvSpPr>
          <p:nvPr>
            <p:ph type="title"/>
          </p:nvPr>
        </p:nvSpPr>
        <p:spPr/>
        <p:txBody>
          <a:bodyPr/>
          <a:lstStyle/>
          <a:p>
            <a:r>
              <a:rPr lang="zh-CN" altLang="en-US" dirty="0">
                <a:latin typeface="+mn-lt"/>
                <a:ea typeface="+mn-ea"/>
                <a:cs typeface="+mn-ea"/>
                <a:sym typeface="+mn-lt"/>
              </a:rPr>
              <a:t>国家政策分析 </a:t>
            </a:r>
            <a:r>
              <a:rPr lang="en-US" altLang="zh-CN" dirty="0">
                <a:latin typeface="+mn-lt"/>
                <a:ea typeface="+mn-ea"/>
                <a:cs typeface="+mn-ea"/>
                <a:sym typeface="+mn-lt"/>
              </a:rPr>
              <a:t>– </a:t>
            </a:r>
            <a:r>
              <a:rPr lang="zh-CN" altLang="en-US" dirty="0">
                <a:latin typeface="+mn-lt"/>
                <a:ea typeface="+mn-ea"/>
                <a:cs typeface="+mn-ea"/>
                <a:sym typeface="+mn-lt"/>
              </a:rPr>
              <a:t>数字货币</a:t>
            </a:r>
            <a:r>
              <a:rPr lang="zh-CN" altLang="en-US" dirty="0" smtClean="0">
                <a:latin typeface="+mn-lt"/>
                <a:ea typeface="+mn-ea"/>
                <a:cs typeface="+mn-ea"/>
                <a:sym typeface="+mn-lt"/>
              </a:rPr>
              <a:t>监管</a:t>
            </a:r>
            <a:endParaRPr lang="zh-CN" altLang="en-US" dirty="0">
              <a:latin typeface="+mn-lt"/>
              <a:ea typeface="+mn-ea"/>
              <a:cs typeface="+mn-ea"/>
              <a:sym typeface="+mn-lt"/>
            </a:endParaRPr>
          </a:p>
        </p:txBody>
      </p:sp>
      <p:sp>
        <p:nvSpPr>
          <p:cNvPr id="4" name="灯片编号占位符 3">
            <a:extLst>
              <a:ext uri="{FF2B5EF4-FFF2-40B4-BE49-F238E27FC236}">
                <a16:creationId xmlns:a16="http://schemas.microsoft.com/office/drawing/2014/main" xmlns="" id="{A6207B8B-61A3-4989-8123-EA40F6B5F5E8}"/>
              </a:ext>
            </a:extLst>
          </p:cNvPr>
          <p:cNvSpPr>
            <a:spLocks noGrp="1"/>
          </p:cNvSpPr>
          <p:nvPr>
            <p:ph type="sldNum" sz="quarter" idx="12"/>
          </p:nvPr>
        </p:nvSpPr>
        <p:spPr>
          <a:xfrm>
            <a:off x="8427719" y="6331903"/>
            <a:ext cx="2909888" cy="206381"/>
          </a:xfrm>
        </p:spPr>
        <p:txBody>
          <a:bodyPr/>
          <a:lstStyle/>
          <a:p>
            <a:fld id="{5DD3DB80-B894-403A-B48E-6FDC1A72010E}" type="slidenum">
              <a:rPr lang="zh-CN" altLang="en-US" smtClean="0">
                <a:cs typeface="+mn-ea"/>
                <a:sym typeface="+mn-lt"/>
              </a:rPr>
              <a:pPr/>
              <a:t>7</a:t>
            </a:fld>
            <a:endParaRPr lang="zh-CN" altLang="en-US">
              <a:cs typeface="+mn-ea"/>
              <a:sym typeface="+mn-lt"/>
            </a:endParaRPr>
          </a:p>
        </p:txBody>
      </p:sp>
      <p:sp>
        <p:nvSpPr>
          <p:cNvPr id="7" name="object 9">
            <a:extLst>
              <a:ext uri="{FF2B5EF4-FFF2-40B4-BE49-F238E27FC236}">
                <a16:creationId xmlns:a16="http://schemas.microsoft.com/office/drawing/2014/main" xmlns="" id="{E0FC666C-4452-4F4B-8906-2A9B569CB477}"/>
              </a:ext>
            </a:extLst>
          </p:cNvPr>
          <p:cNvSpPr/>
          <p:nvPr/>
        </p:nvSpPr>
        <p:spPr>
          <a:xfrm>
            <a:off x="501396" y="4404360"/>
            <a:ext cx="10846308" cy="210312"/>
          </a:xfrm>
          <a:custGeom>
            <a:avLst/>
            <a:gdLst/>
            <a:ahLst/>
            <a:cxnLst/>
            <a:rect l="l" t="t" r="r" b="b"/>
            <a:pathLst>
              <a:path w="10846308" h="210312">
                <a:moveTo>
                  <a:pt x="10741152" y="0"/>
                </a:moveTo>
                <a:lnTo>
                  <a:pt x="94725" y="511"/>
                </a:lnTo>
                <a:lnTo>
                  <a:pt x="54417" y="13035"/>
                </a:lnTo>
                <a:lnTo>
                  <a:pt x="22942" y="39600"/>
                </a:lnTo>
                <a:lnTo>
                  <a:pt x="3940" y="76553"/>
                </a:lnTo>
                <a:lnTo>
                  <a:pt x="0" y="105155"/>
                </a:lnTo>
                <a:lnTo>
                  <a:pt x="510" y="115580"/>
                </a:lnTo>
                <a:lnTo>
                  <a:pt x="13028" y="155877"/>
                </a:lnTo>
                <a:lnTo>
                  <a:pt x="39584" y="187357"/>
                </a:lnTo>
                <a:lnTo>
                  <a:pt x="76539" y="206368"/>
                </a:lnTo>
                <a:lnTo>
                  <a:pt x="105155" y="210311"/>
                </a:lnTo>
                <a:lnTo>
                  <a:pt x="10751576" y="209800"/>
                </a:lnTo>
                <a:lnTo>
                  <a:pt x="10791873" y="197276"/>
                </a:lnTo>
                <a:lnTo>
                  <a:pt x="10823353" y="170711"/>
                </a:lnTo>
                <a:lnTo>
                  <a:pt x="10842364" y="133758"/>
                </a:lnTo>
                <a:lnTo>
                  <a:pt x="10846308" y="105155"/>
                </a:lnTo>
                <a:lnTo>
                  <a:pt x="10845796" y="94731"/>
                </a:lnTo>
                <a:lnTo>
                  <a:pt x="10833272" y="54434"/>
                </a:lnTo>
                <a:lnTo>
                  <a:pt x="10806707" y="22954"/>
                </a:lnTo>
                <a:lnTo>
                  <a:pt x="10769754" y="3943"/>
                </a:lnTo>
                <a:lnTo>
                  <a:pt x="10741152" y="0"/>
                </a:lnTo>
                <a:close/>
              </a:path>
            </a:pathLst>
          </a:custGeom>
          <a:solidFill>
            <a:srgbClr val="BABABA"/>
          </a:solidFill>
        </p:spPr>
        <p:txBody>
          <a:bodyPr wrap="square" lIns="0" tIns="0" rIns="0" bIns="0" rtlCol="0">
            <a:noAutofit/>
          </a:bodyPr>
          <a:lstStyle/>
          <a:p>
            <a:endParaRPr>
              <a:cs typeface="+mn-ea"/>
              <a:sym typeface="+mn-lt"/>
            </a:endParaRPr>
          </a:p>
        </p:txBody>
      </p:sp>
      <p:grpSp>
        <p:nvGrpSpPr>
          <p:cNvPr id="60" name="组合 59">
            <a:extLst>
              <a:ext uri="{FF2B5EF4-FFF2-40B4-BE49-F238E27FC236}">
                <a16:creationId xmlns:a16="http://schemas.microsoft.com/office/drawing/2014/main" xmlns="" id="{D3399406-21EC-40A2-93CE-002505DCA9AB}"/>
              </a:ext>
            </a:extLst>
          </p:cNvPr>
          <p:cNvGrpSpPr/>
          <p:nvPr/>
        </p:nvGrpSpPr>
        <p:grpSpPr>
          <a:xfrm>
            <a:off x="4159377" y="4320076"/>
            <a:ext cx="3507486" cy="1958168"/>
            <a:chOff x="7103364" y="4228636"/>
            <a:chExt cx="3507486" cy="1958168"/>
          </a:xfrm>
        </p:grpSpPr>
        <p:sp>
          <p:nvSpPr>
            <p:cNvPr id="29" name="object 31">
              <a:extLst>
                <a:ext uri="{FF2B5EF4-FFF2-40B4-BE49-F238E27FC236}">
                  <a16:creationId xmlns:a16="http://schemas.microsoft.com/office/drawing/2014/main" xmlns="" id="{35B882C8-113E-458C-91E9-7C726C3442C9}"/>
                </a:ext>
              </a:extLst>
            </p:cNvPr>
            <p:cNvSpPr/>
            <p:nvPr/>
          </p:nvSpPr>
          <p:spPr>
            <a:xfrm>
              <a:off x="7103364" y="5769864"/>
              <a:ext cx="972312" cy="413004"/>
            </a:xfrm>
            <a:custGeom>
              <a:avLst/>
              <a:gdLst/>
              <a:ahLst/>
              <a:cxnLst/>
              <a:rect l="l" t="t" r="r" b="b"/>
              <a:pathLst>
                <a:path w="972312" h="413003">
                  <a:moveTo>
                    <a:pt x="0" y="413004"/>
                  </a:moveTo>
                  <a:lnTo>
                    <a:pt x="972312" y="413004"/>
                  </a:lnTo>
                  <a:lnTo>
                    <a:pt x="972312" y="0"/>
                  </a:lnTo>
                  <a:lnTo>
                    <a:pt x="0" y="0"/>
                  </a:lnTo>
                  <a:lnTo>
                    <a:pt x="0" y="413004"/>
                  </a:lnTo>
                  <a:close/>
                </a:path>
              </a:pathLst>
            </a:custGeom>
            <a:solidFill>
              <a:schemeClr val="accent2"/>
            </a:solidFill>
          </p:spPr>
          <p:txBody>
            <a:bodyPr wrap="square" lIns="0" tIns="0" rIns="0" bIns="0" rtlCol="0">
              <a:noAutofit/>
            </a:bodyPr>
            <a:lstStyle/>
            <a:p>
              <a:endParaRPr>
                <a:cs typeface="+mn-ea"/>
                <a:sym typeface="+mn-lt"/>
              </a:endParaRPr>
            </a:p>
          </p:txBody>
        </p:sp>
        <p:sp>
          <p:nvSpPr>
            <p:cNvPr id="30" name="object 32">
              <a:extLst>
                <a:ext uri="{FF2B5EF4-FFF2-40B4-BE49-F238E27FC236}">
                  <a16:creationId xmlns:a16="http://schemas.microsoft.com/office/drawing/2014/main" xmlns="" id="{C78A16B6-5BD9-42FB-BCBE-EC85AB06FA62}"/>
                </a:ext>
              </a:extLst>
            </p:cNvPr>
            <p:cNvSpPr txBox="1"/>
            <p:nvPr/>
          </p:nvSpPr>
          <p:spPr>
            <a:xfrm>
              <a:off x="7277861" y="5857900"/>
              <a:ext cx="624840" cy="234315"/>
            </a:xfrm>
            <a:prstGeom prst="rect">
              <a:avLst/>
            </a:prstGeom>
          </p:spPr>
          <p:txBody>
            <a:bodyPr vert="horz" wrap="square" lIns="0" tIns="0" rIns="0" bIns="0" rtlCol="0">
              <a:noAutofit/>
            </a:bodyPr>
            <a:lstStyle/>
            <a:p>
              <a:pPr marL="12700">
                <a:lnSpc>
                  <a:spcPct val="100000"/>
                </a:lnSpc>
              </a:pPr>
              <a:r>
                <a:rPr sz="1450" b="1" spc="-40" dirty="0">
                  <a:solidFill>
                    <a:srgbClr val="F9F9F9"/>
                  </a:solidFill>
                  <a:cs typeface="+mn-ea"/>
                  <a:sym typeface="+mn-lt"/>
                </a:rPr>
                <a:t>2</a:t>
              </a:r>
              <a:r>
                <a:rPr sz="1450" b="1" spc="-45" dirty="0">
                  <a:solidFill>
                    <a:srgbClr val="F9F9F9"/>
                  </a:solidFill>
                  <a:cs typeface="+mn-ea"/>
                  <a:sym typeface="+mn-lt"/>
                </a:rPr>
                <a:t>0</a:t>
              </a:r>
              <a:r>
                <a:rPr sz="1450" b="1" spc="-40" dirty="0">
                  <a:solidFill>
                    <a:srgbClr val="F9F9F9"/>
                  </a:solidFill>
                  <a:cs typeface="+mn-ea"/>
                  <a:sym typeface="+mn-lt"/>
                </a:rPr>
                <a:t>1</a:t>
              </a:r>
              <a:r>
                <a:rPr sz="1450" b="1" spc="-45" dirty="0">
                  <a:solidFill>
                    <a:srgbClr val="F9F9F9"/>
                  </a:solidFill>
                  <a:cs typeface="+mn-ea"/>
                  <a:sym typeface="+mn-lt"/>
                </a:rPr>
                <a:t>8</a:t>
              </a:r>
              <a:r>
                <a:rPr sz="1450" b="1" spc="-30" dirty="0">
                  <a:solidFill>
                    <a:srgbClr val="F9F9F9"/>
                  </a:solidFill>
                  <a:cs typeface="+mn-ea"/>
                  <a:sym typeface="+mn-lt"/>
                </a:rPr>
                <a:t>.</a:t>
              </a:r>
              <a:r>
                <a:rPr lang="en-US" altLang="zh-CN" sz="1450" b="1" spc="-30" dirty="0">
                  <a:solidFill>
                    <a:srgbClr val="F9F9F9"/>
                  </a:solidFill>
                  <a:cs typeface="+mn-ea"/>
                  <a:sym typeface="+mn-lt"/>
                </a:rPr>
                <a:t>8</a:t>
              </a:r>
              <a:endParaRPr sz="1450" dirty="0">
                <a:cs typeface="+mn-ea"/>
                <a:sym typeface="+mn-lt"/>
              </a:endParaRPr>
            </a:p>
          </p:txBody>
        </p:sp>
        <p:sp>
          <p:nvSpPr>
            <p:cNvPr id="31" name="object 33">
              <a:extLst>
                <a:ext uri="{FF2B5EF4-FFF2-40B4-BE49-F238E27FC236}">
                  <a16:creationId xmlns:a16="http://schemas.microsoft.com/office/drawing/2014/main" xmlns="" id="{596A2C7B-2775-4B4E-81E3-21E78C1EA3B3}"/>
                </a:ext>
              </a:extLst>
            </p:cNvPr>
            <p:cNvSpPr/>
            <p:nvPr/>
          </p:nvSpPr>
          <p:spPr>
            <a:xfrm>
              <a:off x="7103364" y="4700015"/>
              <a:ext cx="972311" cy="1048511"/>
            </a:xfrm>
            <a:custGeom>
              <a:avLst/>
              <a:gdLst/>
              <a:ahLst/>
              <a:cxnLst/>
              <a:rect l="l" t="t" r="r" b="b"/>
              <a:pathLst>
                <a:path w="972311" h="1048512">
                  <a:moveTo>
                    <a:pt x="972311" y="233171"/>
                  </a:moveTo>
                  <a:lnTo>
                    <a:pt x="0" y="233171"/>
                  </a:lnTo>
                  <a:lnTo>
                    <a:pt x="0" y="1048511"/>
                  </a:lnTo>
                  <a:lnTo>
                    <a:pt x="972311" y="1048511"/>
                  </a:lnTo>
                  <a:lnTo>
                    <a:pt x="972311" y="233171"/>
                  </a:lnTo>
                  <a:close/>
                </a:path>
                <a:path w="972311" h="1048512">
                  <a:moveTo>
                    <a:pt x="390778" y="0"/>
                  </a:moveTo>
                  <a:lnTo>
                    <a:pt x="162051" y="233171"/>
                  </a:lnTo>
                  <a:lnTo>
                    <a:pt x="405129" y="233171"/>
                  </a:lnTo>
                  <a:lnTo>
                    <a:pt x="390778" y="0"/>
                  </a:lnTo>
                  <a:close/>
                </a:path>
              </a:pathLst>
            </a:custGeom>
            <a:solidFill>
              <a:schemeClr val="accent2"/>
            </a:solidFill>
          </p:spPr>
          <p:txBody>
            <a:bodyPr wrap="square" lIns="0" tIns="0" rIns="0" bIns="0" rtlCol="0">
              <a:noAutofit/>
            </a:bodyPr>
            <a:lstStyle/>
            <a:p>
              <a:endParaRPr>
                <a:cs typeface="+mn-ea"/>
                <a:sym typeface="+mn-lt"/>
              </a:endParaRPr>
            </a:p>
          </p:txBody>
        </p:sp>
        <p:sp>
          <p:nvSpPr>
            <p:cNvPr id="32" name="object 34">
              <a:extLst>
                <a:ext uri="{FF2B5EF4-FFF2-40B4-BE49-F238E27FC236}">
                  <a16:creationId xmlns:a16="http://schemas.microsoft.com/office/drawing/2014/main" xmlns="" id="{109FAF6C-CAA9-471B-A839-C42AEDCEDF5A}"/>
                </a:ext>
              </a:extLst>
            </p:cNvPr>
            <p:cNvSpPr/>
            <p:nvPr/>
          </p:nvSpPr>
          <p:spPr>
            <a:xfrm>
              <a:off x="7607045" y="4228636"/>
              <a:ext cx="321563" cy="381925"/>
            </a:xfrm>
            <a:custGeom>
              <a:avLst/>
              <a:gdLst/>
              <a:ahLst/>
              <a:cxnLst/>
              <a:rect l="l" t="t" r="r" b="b"/>
              <a:pathLst>
                <a:path w="321563" h="381925">
                  <a:moveTo>
                    <a:pt x="151715" y="0"/>
                  </a:moveTo>
                  <a:lnTo>
                    <a:pt x="113158" y="8230"/>
                  </a:lnTo>
                  <a:lnTo>
                    <a:pt x="78380" y="26695"/>
                  </a:lnTo>
                  <a:lnTo>
                    <a:pt x="48555" y="54000"/>
                  </a:lnTo>
                  <a:lnTo>
                    <a:pt x="24858" y="88751"/>
                  </a:lnTo>
                  <a:lnTo>
                    <a:pt x="8465" y="129554"/>
                  </a:lnTo>
                  <a:lnTo>
                    <a:pt x="550" y="175015"/>
                  </a:lnTo>
                  <a:lnTo>
                    <a:pt x="0" y="190962"/>
                  </a:lnTo>
                  <a:lnTo>
                    <a:pt x="534" y="206653"/>
                  </a:lnTo>
                  <a:lnTo>
                    <a:pt x="8271" y="251426"/>
                  </a:lnTo>
                  <a:lnTo>
                    <a:pt x="24483" y="291713"/>
                  </a:lnTo>
                  <a:lnTo>
                    <a:pt x="48234" y="326180"/>
                  </a:lnTo>
                  <a:lnTo>
                    <a:pt x="78589" y="353495"/>
                  </a:lnTo>
                  <a:lnTo>
                    <a:pt x="114613" y="372324"/>
                  </a:lnTo>
                  <a:lnTo>
                    <a:pt x="155372" y="381334"/>
                  </a:lnTo>
                  <a:lnTo>
                    <a:pt x="169848" y="381925"/>
                  </a:lnTo>
                  <a:lnTo>
                    <a:pt x="183048" y="380405"/>
                  </a:lnTo>
                  <a:lnTo>
                    <a:pt x="220475" y="368608"/>
                  </a:lnTo>
                  <a:lnTo>
                    <a:pt x="253733" y="347042"/>
                  </a:lnTo>
                  <a:lnTo>
                    <a:pt x="281646" y="317100"/>
                  </a:lnTo>
                  <a:lnTo>
                    <a:pt x="303039" y="280177"/>
                  </a:lnTo>
                  <a:lnTo>
                    <a:pt x="316737" y="237666"/>
                  </a:lnTo>
                  <a:lnTo>
                    <a:pt x="321563" y="190962"/>
                  </a:lnTo>
                  <a:lnTo>
                    <a:pt x="321029" y="175272"/>
                  </a:lnTo>
                  <a:lnTo>
                    <a:pt x="313292" y="130499"/>
                  </a:lnTo>
                  <a:lnTo>
                    <a:pt x="297080" y="90212"/>
                  </a:lnTo>
                  <a:lnTo>
                    <a:pt x="273329" y="55745"/>
                  </a:lnTo>
                  <a:lnTo>
                    <a:pt x="242974" y="28430"/>
                  </a:lnTo>
                  <a:lnTo>
                    <a:pt x="206950" y="9601"/>
                  </a:lnTo>
                  <a:lnTo>
                    <a:pt x="166191" y="591"/>
                  </a:lnTo>
                  <a:lnTo>
                    <a:pt x="151715" y="0"/>
                  </a:lnTo>
                  <a:close/>
                </a:path>
              </a:pathLst>
            </a:custGeom>
            <a:solidFill>
              <a:srgbClr val="F9F9F9"/>
            </a:solidFill>
          </p:spPr>
          <p:txBody>
            <a:bodyPr wrap="square" lIns="0" tIns="0" rIns="0" bIns="0" rtlCol="0">
              <a:noAutofit/>
            </a:bodyPr>
            <a:lstStyle/>
            <a:p>
              <a:endParaRPr>
                <a:cs typeface="+mn-ea"/>
                <a:sym typeface="+mn-lt"/>
              </a:endParaRPr>
            </a:p>
          </p:txBody>
        </p:sp>
        <p:sp>
          <p:nvSpPr>
            <p:cNvPr id="33" name="object 35">
              <a:extLst>
                <a:ext uri="{FF2B5EF4-FFF2-40B4-BE49-F238E27FC236}">
                  <a16:creationId xmlns:a16="http://schemas.microsoft.com/office/drawing/2014/main" xmlns="" id="{F4DE9F7C-910C-4E80-8154-CC165CEB34FF}"/>
                </a:ext>
              </a:extLst>
            </p:cNvPr>
            <p:cNvSpPr/>
            <p:nvPr/>
          </p:nvSpPr>
          <p:spPr>
            <a:xfrm>
              <a:off x="7607045" y="4228636"/>
              <a:ext cx="321563" cy="381925"/>
            </a:xfrm>
            <a:custGeom>
              <a:avLst/>
              <a:gdLst/>
              <a:ahLst/>
              <a:cxnLst/>
              <a:rect l="l" t="t" r="r" b="b"/>
              <a:pathLst>
                <a:path w="321563" h="381925">
                  <a:moveTo>
                    <a:pt x="0" y="190962"/>
                  </a:moveTo>
                  <a:lnTo>
                    <a:pt x="4826" y="144259"/>
                  </a:lnTo>
                  <a:lnTo>
                    <a:pt x="18524" y="101748"/>
                  </a:lnTo>
                  <a:lnTo>
                    <a:pt x="39917" y="64825"/>
                  </a:lnTo>
                  <a:lnTo>
                    <a:pt x="67830" y="34883"/>
                  </a:lnTo>
                  <a:lnTo>
                    <a:pt x="101088" y="13317"/>
                  </a:lnTo>
                  <a:lnTo>
                    <a:pt x="138515" y="1520"/>
                  </a:lnTo>
                  <a:lnTo>
                    <a:pt x="151715" y="0"/>
                  </a:lnTo>
                  <a:lnTo>
                    <a:pt x="166191" y="591"/>
                  </a:lnTo>
                  <a:lnTo>
                    <a:pt x="206950" y="9601"/>
                  </a:lnTo>
                  <a:lnTo>
                    <a:pt x="242974" y="28430"/>
                  </a:lnTo>
                  <a:lnTo>
                    <a:pt x="273329" y="55745"/>
                  </a:lnTo>
                  <a:lnTo>
                    <a:pt x="297080" y="90212"/>
                  </a:lnTo>
                  <a:lnTo>
                    <a:pt x="313292" y="130499"/>
                  </a:lnTo>
                  <a:lnTo>
                    <a:pt x="321029" y="175272"/>
                  </a:lnTo>
                  <a:lnTo>
                    <a:pt x="321563" y="190962"/>
                  </a:lnTo>
                  <a:lnTo>
                    <a:pt x="321013" y="206910"/>
                  </a:lnTo>
                  <a:lnTo>
                    <a:pt x="313098" y="252371"/>
                  </a:lnTo>
                  <a:lnTo>
                    <a:pt x="296705" y="293174"/>
                  </a:lnTo>
                  <a:lnTo>
                    <a:pt x="273008" y="327925"/>
                  </a:lnTo>
                  <a:lnTo>
                    <a:pt x="243183" y="355230"/>
                  </a:lnTo>
                  <a:lnTo>
                    <a:pt x="208405" y="373695"/>
                  </a:lnTo>
                  <a:lnTo>
                    <a:pt x="169848" y="381925"/>
                  </a:lnTo>
                  <a:lnTo>
                    <a:pt x="155372" y="381334"/>
                  </a:lnTo>
                  <a:lnTo>
                    <a:pt x="114613" y="372324"/>
                  </a:lnTo>
                  <a:lnTo>
                    <a:pt x="78589" y="353495"/>
                  </a:lnTo>
                  <a:lnTo>
                    <a:pt x="48234" y="326180"/>
                  </a:lnTo>
                  <a:lnTo>
                    <a:pt x="24483" y="291713"/>
                  </a:lnTo>
                  <a:lnTo>
                    <a:pt x="8271" y="251426"/>
                  </a:lnTo>
                  <a:lnTo>
                    <a:pt x="534" y="206653"/>
                  </a:lnTo>
                  <a:lnTo>
                    <a:pt x="0" y="190962"/>
                  </a:lnTo>
                  <a:close/>
                </a:path>
              </a:pathLst>
            </a:custGeom>
            <a:ln w="25907">
              <a:solidFill>
                <a:srgbClr val="1D9ED2"/>
              </a:solidFill>
            </a:ln>
          </p:spPr>
          <p:txBody>
            <a:bodyPr wrap="square" lIns="0" tIns="0" rIns="0" bIns="0" rtlCol="0">
              <a:noAutofit/>
            </a:bodyPr>
            <a:lstStyle/>
            <a:p>
              <a:endParaRPr>
                <a:cs typeface="+mn-ea"/>
                <a:sym typeface="+mn-lt"/>
              </a:endParaRPr>
            </a:p>
          </p:txBody>
        </p:sp>
        <p:sp>
          <p:nvSpPr>
            <p:cNvPr id="40" name="object 42">
              <a:extLst>
                <a:ext uri="{FF2B5EF4-FFF2-40B4-BE49-F238E27FC236}">
                  <a16:creationId xmlns:a16="http://schemas.microsoft.com/office/drawing/2014/main" xmlns="" id="{2B0937FE-E34A-48D4-A1F1-2D2585928B9C}"/>
                </a:ext>
              </a:extLst>
            </p:cNvPr>
            <p:cNvSpPr/>
            <p:nvPr/>
          </p:nvSpPr>
          <p:spPr>
            <a:xfrm>
              <a:off x="7357871" y="5100828"/>
              <a:ext cx="464820" cy="467868"/>
            </a:xfrm>
            <a:prstGeom prst="rect">
              <a:avLst/>
            </a:prstGeom>
            <a:blipFill>
              <a:blip r:embed="rId4" cstate="print"/>
              <a:stretch>
                <a:fillRect/>
              </a:stretch>
            </a:blipFill>
          </p:spPr>
          <p:txBody>
            <a:bodyPr wrap="square" lIns="0" tIns="0" rIns="0" bIns="0" rtlCol="0">
              <a:noAutofit/>
            </a:bodyPr>
            <a:lstStyle/>
            <a:p>
              <a:endParaRPr>
                <a:cs typeface="+mn-ea"/>
                <a:sym typeface="+mn-lt"/>
              </a:endParaRPr>
            </a:p>
          </p:txBody>
        </p:sp>
        <p:sp>
          <p:nvSpPr>
            <p:cNvPr id="45" name="object 47">
              <a:extLst>
                <a:ext uri="{FF2B5EF4-FFF2-40B4-BE49-F238E27FC236}">
                  <a16:creationId xmlns:a16="http://schemas.microsoft.com/office/drawing/2014/main" xmlns="" id="{DD619ACB-78E1-482A-8361-C848458A19CD}"/>
                </a:ext>
              </a:extLst>
            </p:cNvPr>
            <p:cNvSpPr txBox="1"/>
            <p:nvPr/>
          </p:nvSpPr>
          <p:spPr>
            <a:xfrm>
              <a:off x="8147050" y="4944109"/>
              <a:ext cx="2463800" cy="1242695"/>
            </a:xfrm>
            <a:prstGeom prst="rect">
              <a:avLst/>
            </a:prstGeom>
          </p:spPr>
          <p:txBody>
            <a:bodyPr vert="horz" wrap="square" lIns="0" tIns="0" rIns="0" bIns="0" rtlCol="0">
              <a:noAutofit/>
            </a:bodyPr>
            <a:lstStyle/>
            <a:p>
              <a:pPr marL="76200" marR="71120" indent="0" algn="ctr">
                <a:lnSpc>
                  <a:spcPct val="100000"/>
                </a:lnSpc>
              </a:pPr>
              <a:r>
                <a:rPr sz="1400" b="1" dirty="0">
                  <a:cs typeface="+mn-ea"/>
                  <a:sym typeface="+mn-lt"/>
                </a:rPr>
                <a:t>《</a:t>
              </a:r>
              <a:r>
                <a:rPr sz="1400" b="1" spc="145" dirty="0">
                  <a:cs typeface="+mn-ea"/>
                  <a:sym typeface="+mn-lt"/>
                </a:rPr>
                <a:t>关于防范以“虚拟币</a:t>
              </a:r>
              <a:r>
                <a:rPr sz="1400" b="1" spc="60" dirty="0">
                  <a:cs typeface="+mn-ea"/>
                  <a:sym typeface="+mn-lt"/>
                </a:rPr>
                <a:t>”</a:t>
              </a:r>
              <a:r>
                <a:rPr sz="1400" b="1" spc="355" dirty="0">
                  <a:cs typeface="+mn-ea"/>
                  <a:sym typeface="+mn-lt"/>
                </a:rPr>
                <a:t>“区</a:t>
              </a:r>
              <a:r>
                <a:rPr sz="1400" b="1" spc="140" dirty="0">
                  <a:cs typeface="+mn-ea"/>
                  <a:sym typeface="+mn-lt"/>
                </a:rPr>
                <a:t> </a:t>
              </a:r>
              <a:r>
                <a:rPr sz="1400" b="1" spc="65" dirty="0">
                  <a:cs typeface="+mn-ea"/>
                  <a:sym typeface="+mn-lt"/>
                </a:rPr>
                <a:t>块链”名义进行非法集</a:t>
              </a:r>
              <a:r>
                <a:rPr sz="1400" b="1" spc="55" dirty="0">
                  <a:cs typeface="+mn-ea"/>
                  <a:sym typeface="+mn-lt"/>
                </a:rPr>
                <a:t>资</a:t>
              </a:r>
              <a:r>
                <a:rPr sz="1400" b="1" spc="0" dirty="0">
                  <a:cs typeface="+mn-ea"/>
                  <a:sym typeface="+mn-lt"/>
                </a:rPr>
                <a:t>的风 </a:t>
              </a:r>
              <a:r>
                <a:rPr sz="1400" b="1" spc="-5" dirty="0" err="1">
                  <a:cs typeface="+mn-ea"/>
                  <a:sym typeface="+mn-lt"/>
                </a:rPr>
                <a:t>险提示</a:t>
              </a:r>
              <a:r>
                <a:rPr sz="1400" b="1" spc="0" dirty="0">
                  <a:cs typeface="+mn-ea"/>
                  <a:sym typeface="+mn-lt"/>
                </a:rPr>
                <a:t>》</a:t>
              </a:r>
              <a:endParaRPr sz="1400" dirty="0">
                <a:cs typeface="+mn-ea"/>
                <a:sym typeface="+mn-lt"/>
              </a:endParaRPr>
            </a:p>
          </p:txBody>
        </p:sp>
      </p:grpSp>
      <p:grpSp>
        <p:nvGrpSpPr>
          <p:cNvPr id="58" name="组合 57">
            <a:extLst>
              <a:ext uri="{FF2B5EF4-FFF2-40B4-BE49-F238E27FC236}">
                <a16:creationId xmlns:a16="http://schemas.microsoft.com/office/drawing/2014/main" xmlns="" id="{6A09AF60-1944-4554-BEAB-D3D67FDDA531}"/>
              </a:ext>
            </a:extLst>
          </p:cNvPr>
          <p:cNvGrpSpPr/>
          <p:nvPr/>
        </p:nvGrpSpPr>
        <p:grpSpPr>
          <a:xfrm>
            <a:off x="882777" y="4320076"/>
            <a:ext cx="3231261" cy="1972773"/>
            <a:chOff x="3826764" y="4228636"/>
            <a:chExt cx="3231261" cy="1972773"/>
          </a:xfrm>
        </p:grpSpPr>
        <p:sp>
          <p:nvSpPr>
            <p:cNvPr id="19" name="object 21">
              <a:extLst>
                <a:ext uri="{FF2B5EF4-FFF2-40B4-BE49-F238E27FC236}">
                  <a16:creationId xmlns:a16="http://schemas.microsoft.com/office/drawing/2014/main" xmlns="" id="{41B39DED-44BD-426C-BACA-F322FC864F79}"/>
                </a:ext>
              </a:extLst>
            </p:cNvPr>
            <p:cNvSpPr/>
            <p:nvPr/>
          </p:nvSpPr>
          <p:spPr>
            <a:xfrm>
              <a:off x="3826764" y="5769864"/>
              <a:ext cx="972312" cy="413004"/>
            </a:xfrm>
            <a:custGeom>
              <a:avLst/>
              <a:gdLst/>
              <a:ahLst/>
              <a:cxnLst/>
              <a:rect l="l" t="t" r="r" b="b"/>
              <a:pathLst>
                <a:path w="972312" h="413003">
                  <a:moveTo>
                    <a:pt x="0" y="413004"/>
                  </a:moveTo>
                  <a:lnTo>
                    <a:pt x="972312" y="413004"/>
                  </a:lnTo>
                  <a:lnTo>
                    <a:pt x="972312" y="0"/>
                  </a:lnTo>
                  <a:lnTo>
                    <a:pt x="0" y="0"/>
                  </a:lnTo>
                  <a:lnTo>
                    <a:pt x="0" y="413004"/>
                  </a:lnTo>
                  <a:close/>
                </a:path>
              </a:pathLst>
            </a:custGeom>
            <a:solidFill>
              <a:schemeClr val="accent2"/>
            </a:solidFill>
          </p:spPr>
          <p:txBody>
            <a:bodyPr wrap="square" lIns="0" tIns="0" rIns="0" bIns="0" rtlCol="0">
              <a:noAutofit/>
            </a:bodyPr>
            <a:lstStyle/>
            <a:p>
              <a:endParaRPr>
                <a:cs typeface="+mn-ea"/>
                <a:sym typeface="+mn-lt"/>
              </a:endParaRPr>
            </a:p>
          </p:txBody>
        </p:sp>
        <p:sp>
          <p:nvSpPr>
            <p:cNvPr id="20" name="object 22">
              <a:extLst>
                <a:ext uri="{FF2B5EF4-FFF2-40B4-BE49-F238E27FC236}">
                  <a16:creationId xmlns:a16="http://schemas.microsoft.com/office/drawing/2014/main" xmlns="" id="{B9F56CFC-BD5D-4047-BFA6-36A19AA0F4F7}"/>
                </a:ext>
              </a:extLst>
            </p:cNvPr>
            <p:cNvSpPr txBox="1"/>
            <p:nvPr/>
          </p:nvSpPr>
          <p:spPr>
            <a:xfrm>
              <a:off x="4000880" y="5857900"/>
              <a:ext cx="624840" cy="234315"/>
            </a:xfrm>
            <a:prstGeom prst="rect">
              <a:avLst/>
            </a:prstGeom>
          </p:spPr>
          <p:txBody>
            <a:bodyPr vert="horz" wrap="square" lIns="0" tIns="0" rIns="0" bIns="0" rtlCol="0">
              <a:noAutofit/>
            </a:bodyPr>
            <a:lstStyle/>
            <a:p>
              <a:pPr marL="12700">
                <a:lnSpc>
                  <a:spcPct val="100000"/>
                </a:lnSpc>
              </a:pPr>
              <a:r>
                <a:rPr sz="1450" b="1" spc="-40" dirty="0">
                  <a:solidFill>
                    <a:srgbClr val="F9F9F9"/>
                  </a:solidFill>
                  <a:cs typeface="+mn-ea"/>
                  <a:sym typeface="+mn-lt"/>
                </a:rPr>
                <a:t>2</a:t>
              </a:r>
              <a:r>
                <a:rPr sz="1450" b="1" spc="-45" dirty="0">
                  <a:solidFill>
                    <a:srgbClr val="F9F9F9"/>
                  </a:solidFill>
                  <a:cs typeface="+mn-ea"/>
                  <a:sym typeface="+mn-lt"/>
                </a:rPr>
                <a:t>0</a:t>
              </a:r>
              <a:r>
                <a:rPr sz="1450" b="1" spc="-40" dirty="0">
                  <a:solidFill>
                    <a:srgbClr val="F9F9F9"/>
                  </a:solidFill>
                  <a:cs typeface="+mn-ea"/>
                  <a:sym typeface="+mn-lt"/>
                </a:rPr>
                <a:t>1</a:t>
              </a:r>
              <a:r>
                <a:rPr sz="1450" b="1" spc="-45" dirty="0">
                  <a:solidFill>
                    <a:srgbClr val="F9F9F9"/>
                  </a:solidFill>
                  <a:cs typeface="+mn-ea"/>
                  <a:sym typeface="+mn-lt"/>
                </a:rPr>
                <a:t>7</a:t>
              </a:r>
              <a:r>
                <a:rPr sz="1450" b="1" spc="-30" dirty="0">
                  <a:solidFill>
                    <a:srgbClr val="F9F9F9"/>
                  </a:solidFill>
                  <a:cs typeface="+mn-ea"/>
                  <a:sym typeface="+mn-lt"/>
                </a:rPr>
                <a:t>.</a:t>
              </a:r>
              <a:r>
                <a:rPr sz="1450" b="1" spc="-40" dirty="0">
                  <a:solidFill>
                    <a:srgbClr val="F9F9F9"/>
                  </a:solidFill>
                  <a:cs typeface="+mn-ea"/>
                  <a:sym typeface="+mn-lt"/>
                </a:rPr>
                <a:t>9</a:t>
              </a:r>
              <a:endParaRPr sz="1450">
                <a:cs typeface="+mn-ea"/>
                <a:sym typeface="+mn-lt"/>
              </a:endParaRPr>
            </a:p>
          </p:txBody>
        </p:sp>
        <p:sp>
          <p:nvSpPr>
            <p:cNvPr id="21" name="object 23">
              <a:extLst>
                <a:ext uri="{FF2B5EF4-FFF2-40B4-BE49-F238E27FC236}">
                  <a16:creationId xmlns:a16="http://schemas.microsoft.com/office/drawing/2014/main" xmlns="" id="{47E97310-A6D8-4320-9A06-248C10F8C36B}"/>
                </a:ext>
              </a:extLst>
            </p:cNvPr>
            <p:cNvSpPr/>
            <p:nvPr/>
          </p:nvSpPr>
          <p:spPr>
            <a:xfrm>
              <a:off x="3826764" y="4700015"/>
              <a:ext cx="972312" cy="1048511"/>
            </a:xfrm>
            <a:custGeom>
              <a:avLst/>
              <a:gdLst/>
              <a:ahLst/>
              <a:cxnLst/>
              <a:rect l="l" t="t" r="r" b="b"/>
              <a:pathLst>
                <a:path w="972312" h="1048512">
                  <a:moveTo>
                    <a:pt x="972312" y="233171"/>
                  </a:moveTo>
                  <a:lnTo>
                    <a:pt x="0" y="233171"/>
                  </a:lnTo>
                  <a:lnTo>
                    <a:pt x="0" y="1048511"/>
                  </a:lnTo>
                  <a:lnTo>
                    <a:pt x="972312" y="1048511"/>
                  </a:lnTo>
                  <a:lnTo>
                    <a:pt x="972312" y="233171"/>
                  </a:lnTo>
                  <a:close/>
                </a:path>
                <a:path w="972312" h="1048512">
                  <a:moveTo>
                    <a:pt x="390778" y="0"/>
                  </a:moveTo>
                  <a:lnTo>
                    <a:pt x="162051" y="233171"/>
                  </a:lnTo>
                  <a:lnTo>
                    <a:pt x="405130" y="233171"/>
                  </a:lnTo>
                  <a:lnTo>
                    <a:pt x="390778" y="0"/>
                  </a:lnTo>
                  <a:close/>
                </a:path>
              </a:pathLst>
            </a:custGeom>
            <a:solidFill>
              <a:schemeClr val="accent2"/>
            </a:solidFill>
          </p:spPr>
          <p:txBody>
            <a:bodyPr wrap="square" lIns="0" tIns="0" rIns="0" bIns="0" rtlCol="0">
              <a:noAutofit/>
            </a:bodyPr>
            <a:lstStyle/>
            <a:p>
              <a:endParaRPr>
                <a:cs typeface="+mn-ea"/>
                <a:sym typeface="+mn-lt"/>
              </a:endParaRPr>
            </a:p>
          </p:txBody>
        </p:sp>
        <p:sp>
          <p:nvSpPr>
            <p:cNvPr id="22" name="object 24">
              <a:extLst>
                <a:ext uri="{FF2B5EF4-FFF2-40B4-BE49-F238E27FC236}">
                  <a16:creationId xmlns:a16="http://schemas.microsoft.com/office/drawing/2014/main" xmlns="" id="{B1C46722-CFF0-4174-A358-2E83F6150E0E}"/>
                </a:ext>
              </a:extLst>
            </p:cNvPr>
            <p:cNvSpPr/>
            <p:nvPr/>
          </p:nvSpPr>
          <p:spPr>
            <a:xfrm>
              <a:off x="4242053" y="4228636"/>
              <a:ext cx="321563" cy="381925"/>
            </a:xfrm>
            <a:custGeom>
              <a:avLst/>
              <a:gdLst/>
              <a:ahLst/>
              <a:cxnLst/>
              <a:rect l="l" t="t" r="r" b="b"/>
              <a:pathLst>
                <a:path w="321563" h="381925">
                  <a:moveTo>
                    <a:pt x="151715" y="0"/>
                  </a:moveTo>
                  <a:lnTo>
                    <a:pt x="113158" y="8230"/>
                  </a:lnTo>
                  <a:lnTo>
                    <a:pt x="78380" y="26695"/>
                  </a:lnTo>
                  <a:lnTo>
                    <a:pt x="48555" y="54000"/>
                  </a:lnTo>
                  <a:lnTo>
                    <a:pt x="24858" y="88751"/>
                  </a:lnTo>
                  <a:lnTo>
                    <a:pt x="8465" y="129554"/>
                  </a:lnTo>
                  <a:lnTo>
                    <a:pt x="550" y="175015"/>
                  </a:lnTo>
                  <a:lnTo>
                    <a:pt x="0" y="190962"/>
                  </a:lnTo>
                  <a:lnTo>
                    <a:pt x="534" y="206653"/>
                  </a:lnTo>
                  <a:lnTo>
                    <a:pt x="8271" y="251426"/>
                  </a:lnTo>
                  <a:lnTo>
                    <a:pt x="24483" y="291713"/>
                  </a:lnTo>
                  <a:lnTo>
                    <a:pt x="48234" y="326180"/>
                  </a:lnTo>
                  <a:lnTo>
                    <a:pt x="78589" y="353495"/>
                  </a:lnTo>
                  <a:lnTo>
                    <a:pt x="114613" y="372324"/>
                  </a:lnTo>
                  <a:lnTo>
                    <a:pt x="155372" y="381334"/>
                  </a:lnTo>
                  <a:lnTo>
                    <a:pt x="169848" y="381925"/>
                  </a:lnTo>
                  <a:lnTo>
                    <a:pt x="183048" y="380405"/>
                  </a:lnTo>
                  <a:lnTo>
                    <a:pt x="220475" y="368608"/>
                  </a:lnTo>
                  <a:lnTo>
                    <a:pt x="253733" y="347042"/>
                  </a:lnTo>
                  <a:lnTo>
                    <a:pt x="281646" y="317100"/>
                  </a:lnTo>
                  <a:lnTo>
                    <a:pt x="303039" y="280177"/>
                  </a:lnTo>
                  <a:lnTo>
                    <a:pt x="316737" y="237666"/>
                  </a:lnTo>
                  <a:lnTo>
                    <a:pt x="321563" y="190962"/>
                  </a:lnTo>
                  <a:lnTo>
                    <a:pt x="321029" y="175272"/>
                  </a:lnTo>
                  <a:lnTo>
                    <a:pt x="313292" y="130499"/>
                  </a:lnTo>
                  <a:lnTo>
                    <a:pt x="297080" y="90212"/>
                  </a:lnTo>
                  <a:lnTo>
                    <a:pt x="273329" y="55745"/>
                  </a:lnTo>
                  <a:lnTo>
                    <a:pt x="242974" y="28430"/>
                  </a:lnTo>
                  <a:lnTo>
                    <a:pt x="206950" y="9601"/>
                  </a:lnTo>
                  <a:lnTo>
                    <a:pt x="166191" y="591"/>
                  </a:lnTo>
                  <a:lnTo>
                    <a:pt x="151715" y="0"/>
                  </a:lnTo>
                  <a:close/>
                </a:path>
              </a:pathLst>
            </a:custGeom>
            <a:solidFill>
              <a:srgbClr val="F9F9F9"/>
            </a:solidFill>
          </p:spPr>
          <p:txBody>
            <a:bodyPr wrap="square" lIns="0" tIns="0" rIns="0" bIns="0" rtlCol="0">
              <a:noAutofit/>
            </a:bodyPr>
            <a:lstStyle/>
            <a:p>
              <a:endParaRPr>
                <a:cs typeface="+mn-ea"/>
                <a:sym typeface="+mn-lt"/>
              </a:endParaRPr>
            </a:p>
          </p:txBody>
        </p:sp>
        <p:sp>
          <p:nvSpPr>
            <p:cNvPr id="23" name="object 25">
              <a:extLst>
                <a:ext uri="{FF2B5EF4-FFF2-40B4-BE49-F238E27FC236}">
                  <a16:creationId xmlns:a16="http://schemas.microsoft.com/office/drawing/2014/main" xmlns="" id="{80F3DE02-1D2F-4B41-83FD-F90516D83B00}"/>
                </a:ext>
              </a:extLst>
            </p:cNvPr>
            <p:cNvSpPr/>
            <p:nvPr/>
          </p:nvSpPr>
          <p:spPr>
            <a:xfrm>
              <a:off x="4242053" y="4228636"/>
              <a:ext cx="321563" cy="381925"/>
            </a:xfrm>
            <a:custGeom>
              <a:avLst/>
              <a:gdLst/>
              <a:ahLst/>
              <a:cxnLst/>
              <a:rect l="l" t="t" r="r" b="b"/>
              <a:pathLst>
                <a:path w="321563" h="381925">
                  <a:moveTo>
                    <a:pt x="0" y="190962"/>
                  </a:moveTo>
                  <a:lnTo>
                    <a:pt x="4826" y="144259"/>
                  </a:lnTo>
                  <a:lnTo>
                    <a:pt x="18524" y="101748"/>
                  </a:lnTo>
                  <a:lnTo>
                    <a:pt x="39917" y="64825"/>
                  </a:lnTo>
                  <a:lnTo>
                    <a:pt x="67830" y="34883"/>
                  </a:lnTo>
                  <a:lnTo>
                    <a:pt x="101088" y="13317"/>
                  </a:lnTo>
                  <a:lnTo>
                    <a:pt x="138515" y="1520"/>
                  </a:lnTo>
                  <a:lnTo>
                    <a:pt x="151715" y="0"/>
                  </a:lnTo>
                  <a:lnTo>
                    <a:pt x="166191" y="591"/>
                  </a:lnTo>
                  <a:lnTo>
                    <a:pt x="206950" y="9601"/>
                  </a:lnTo>
                  <a:lnTo>
                    <a:pt x="242974" y="28430"/>
                  </a:lnTo>
                  <a:lnTo>
                    <a:pt x="273329" y="55745"/>
                  </a:lnTo>
                  <a:lnTo>
                    <a:pt x="297080" y="90212"/>
                  </a:lnTo>
                  <a:lnTo>
                    <a:pt x="313292" y="130499"/>
                  </a:lnTo>
                  <a:lnTo>
                    <a:pt x="321029" y="175272"/>
                  </a:lnTo>
                  <a:lnTo>
                    <a:pt x="321563" y="190962"/>
                  </a:lnTo>
                  <a:lnTo>
                    <a:pt x="321013" y="206910"/>
                  </a:lnTo>
                  <a:lnTo>
                    <a:pt x="313098" y="252371"/>
                  </a:lnTo>
                  <a:lnTo>
                    <a:pt x="296705" y="293174"/>
                  </a:lnTo>
                  <a:lnTo>
                    <a:pt x="273008" y="327925"/>
                  </a:lnTo>
                  <a:lnTo>
                    <a:pt x="243183" y="355230"/>
                  </a:lnTo>
                  <a:lnTo>
                    <a:pt x="208405" y="373695"/>
                  </a:lnTo>
                  <a:lnTo>
                    <a:pt x="169848" y="381925"/>
                  </a:lnTo>
                  <a:lnTo>
                    <a:pt x="155372" y="381334"/>
                  </a:lnTo>
                  <a:lnTo>
                    <a:pt x="114613" y="372324"/>
                  </a:lnTo>
                  <a:lnTo>
                    <a:pt x="78589" y="353495"/>
                  </a:lnTo>
                  <a:lnTo>
                    <a:pt x="48234" y="326180"/>
                  </a:lnTo>
                  <a:lnTo>
                    <a:pt x="24483" y="291713"/>
                  </a:lnTo>
                  <a:lnTo>
                    <a:pt x="8271" y="251426"/>
                  </a:lnTo>
                  <a:lnTo>
                    <a:pt x="534" y="206653"/>
                  </a:lnTo>
                  <a:lnTo>
                    <a:pt x="0" y="190962"/>
                  </a:lnTo>
                  <a:close/>
                </a:path>
              </a:pathLst>
            </a:custGeom>
            <a:ln w="25908">
              <a:solidFill>
                <a:srgbClr val="53B8E0"/>
              </a:solidFill>
            </a:ln>
          </p:spPr>
          <p:txBody>
            <a:bodyPr wrap="square" lIns="0" tIns="0" rIns="0" bIns="0" rtlCol="0">
              <a:noAutofit/>
            </a:bodyPr>
            <a:lstStyle/>
            <a:p>
              <a:endParaRPr>
                <a:cs typeface="+mn-ea"/>
                <a:sym typeface="+mn-lt"/>
              </a:endParaRPr>
            </a:p>
          </p:txBody>
        </p:sp>
        <p:sp>
          <p:nvSpPr>
            <p:cNvPr id="39" name="object 41">
              <a:extLst>
                <a:ext uri="{FF2B5EF4-FFF2-40B4-BE49-F238E27FC236}">
                  <a16:creationId xmlns:a16="http://schemas.microsoft.com/office/drawing/2014/main" xmlns="" id="{1A0CEB7C-68AA-46E3-8136-13ECCB90A276}"/>
                </a:ext>
              </a:extLst>
            </p:cNvPr>
            <p:cNvSpPr/>
            <p:nvPr/>
          </p:nvSpPr>
          <p:spPr>
            <a:xfrm>
              <a:off x="4078223" y="5100828"/>
              <a:ext cx="469391" cy="467868"/>
            </a:xfrm>
            <a:prstGeom prst="rect">
              <a:avLst/>
            </a:prstGeom>
            <a:blipFill>
              <a:blip r:embed="rId5" cstate="print"/>
              <a:stretch>
                <a:fillRect/>
              </a:stretch>
            </a:blipFill>
          </p:spPr>
          <p:txBody>
            <a:bodyPr wrap="square" lIns="0" tIns="0" rIns="0" bIns="0" rtlCol="0">
              <a:noAutofit/>
            </a:bodyPr>
            <a:lstStyle/>
            <a:p>
              <a:endParaRPr>
                <a:cs typeface="+mn-ea"/>
                <a:sym typeface="+mn-lt"/>
              </a:endParaRPr>
            </a:p>
          </p:txBody>
        </p:sp>
        <p:sp>
          <p:nvSpPr>
            <p:cNvPr id="46" name="object 48">
              <a:extLst>
                <a:ext uri="{FF2B5EF4-FFF2-40B4-BE49-F238E27FC236}">
                  <a16:creationId xmlns:a16="http://schemas.microsoft.com/office/drawing/2014/main" xmlns="" id="{8C001601-0219-4EAA-82EE-AC1251DC7577}"/>
                </a:ext>
              </a:extLst>
            </p:cNvPr>
            <p:cNvSpPr txBox="1"/>
            <p:nvPr/>
          </p:nvSpPr>
          <p:spPr>
            <a:xfrm>
              <a:off x="4893945" y="4944109"/>
              <a:ext cx="2164080" cy="1257300"/>
            </a:xfrm>
            <a:prstGeom prst="rect">
              <a:avLst/>
            </a:prstGeom>
          </p:spPr>
          <p:txBody>
            <a:bodyPr vert="horz" wrap="square" lIns="0" tIns="0" rIns="0" bIns="0" rtlCol="0">
              <a:noAutofit/>
            </a:bodyPr>
            <a:lstStyle/>
            <a:p>
              <a:pPr marL="12700" marR="12700" algn="ctr">
                <a:lnSpc>
                  <a:spcPct val="100000"/>
                </a:lnSpc>
              </a:pPr>
              <a:r>
                <a:rPr sz="1400" b="1" dirty="0">
                  <a:cs typeface="+mn-ea"/>
                  <a:sym typeface="+mn-lt"/>
                </a:rPr>
                <a:t>《关于防范代币融资发</a:t>
              </a:r>
              <a:r>
                <a:rPr sz="1400" b="1" spc="-15" dirty="0">
                  <a:cs typeface="+mn-ea"/>
                  <a:sym typeface="+mn-lt"/>
                </a:rPr>
                <a:t>行</a:t>
              </a:r>
              <a:r>
                <a:rPr sz="1400" b="1" spc="0" dirty="0">
                  <a:cs typeface="+mn-ea"/>
                  <a:sym typeface="+mn-lt"/>
                </a:rPr>
                <a:t>融 资风险的公告》</a:t>
              </a:r>
              <a:endParaRPr sz="1400" dirty="0">
                <a:cs typeface="+mn-ea"/>
                <a:sym typeface="+mn-lt"/>
              </a:endParaRPr>
            </a:p>
            <a:p>
              <a:pPr>
                <a:lnSpc>
                  <a:spcPts val="650"/>
                </a:lnSpc>
                <a:spcBef>
                  <a:spcPts val="32"/>
                </a:spcBef>
              </a:pPr>
              <a:endParaRPr sz="650" dirty="0">
                <a:cs typeface="+mn-ea"/>
                <a:sym typeface="+mn-lt"/>
              </a:endParaRPr>
            </a:p>
          </p:txBody>
        </p:sp>
      </p:grpSp>
      <p:grpSp>
        <p:nvGrpSpPr>
          <p:cNvPr id="56" name="组合 55">
            <a:extLst>
              <a:ext uri="{FF2B5EF4-FFF2-40B4-BE49-F238E27FC236}">
                <a16:creationId xmlns:a16="http://schemas.microsoft.com/office/drawing/2014/main" xmlns="" id="{98C2A4D5-A651-40E2-A96E-EDAF42F16063}"/>
              </a:ext>
            </a:extLst>
          </p:cNvPr>
          <p:cNvGrpSpPr/>
          <p:nvPr/>
        </p:nvGrpSpPr>
        <p:grpSpPr>
          <a:xfrm>
            <a:off x="439102" y="2641091"/>
            <a:ext cx="3188589" cy="2074752"/>
            <a:chOff x="2220467" y="2535809"/>
            <a:chExt cx="3188589" cy="2074752"/>
          </a:xfrm>
        </p:grpSpPr>
        <p:sp>
          <p:nvSpPr>
            <p:cNvPr id="37" name="object 39">
              <a:extLst>
                <a:ext uri="{FF2B5EF4-FFF2-40B4-BE49-F238E27FC236}">
                  <a16:creationId xmlns:a16="http://schemas.microsoft.com/office/drawing/2014/main" xmlns="" id="{849D9470-72E1-4F0D-B8D1-EFAD8E58A6AA}"/>
                </a:ext>
              </a:extLst>
            </p:cNvPr>
            <p:cNvSpPr/>
            <p:nvPr/>
          </p:nvSpPr>
          <p:spPr>
            <a:xfrm>
              <a:off x="2483357" y="4228636"/>
              <a:ext cx="321564" cy="381925"/>
            </a:xfrm>
            <a:custGeom>
              <a:avLst/>
              <a:gdLst/>
              <a:ahLst/>
              <a:cxnLst/>
              <a:rect l="l" t="t" r="r" b="b"/>
              <a:pathLst>
                <a:path w="321564" h="381925">
                  <a:moveTo>
                    <a:pt x="151715" y="0"/>
                  </a:moveTo>
                  <a:lnTo>
                    <a:pt x="113158" y="8230"/>
                  </a:lnTo>
                  <a:lnTo>
                    <a:pt x="78380" y="26695"/>
                  </a:lnTo>
                  <a:lnTo>
                    <a:pt x="48555" y="54000"/>
                  </a:lnTo>
                  <a:lnTo>
                    <a:pt x="24858" y="88751"/>
                  </a:lnTo>
                  <a:lnTo>
                    <a:pt x="8465" y="129554"/>
                  </a:lnTo>
                  <a:lnTo>
                    <a:pt x="550" y="175015"/>
                  </a:lnTo>
                  <a:lnTo>
                    <a:pt x="0" y="190962"/>
                  </a:lnTo>
                  <a:lnTo>
                    <a:pt x="534" y="206653"/>
                  </a:lnTo>
                  <a:lnTo>
                    <a:pt x="8271" y="251426"/>
                  </a:lnTo>
                  <a:lnTo>
                    <a:pt x="24483" y="291713"/>
                  </a:lnTo>
                  <a:lnTo>
                    <a:pt x="48234" y="326180"/>
                  </a:lnTo>
                  <a:lnTo>
                    <a:pt x="78589" y="353495"/>
                  </a:lnTo>
                  <a:lnTo>
                    <a:pt x="114613" y="372324"/>
                  </a:lnTo>
                  <a:lnTo>
                    <a:pt x="155372" y="381334"/>
                  </a:lnTo>
                  <a:lnTo>
                    <a:pt x="169848" y="381925"/>
                  </a:lnTo>
                  <a:lnTo>
                    <a:pt x="183048" y="380405"/>
                  </a:lnTo>
                  <a:lnTo>
                    <a:pt x="220475" y="368608"/>
                  </a:lnTo>
                  <a:lnTo>
                    <a:pt x="253733" y="347042"/>
                  </a:lnTo>
                  <a:lnTo>
                    <a:pt x="281646" y="317100"/>
                  </a:lnTo>
                  <a:lnTo>
                    <a:pt x="303039" y="280177"/>
                  </a:lnTo>
                  <a:lnTo>
                    <a:pt x="316737" y="237666"/>
                  </a:lnTo>
                  <a:lnTo>
                    <a:pt x="321564" y="190962"/>
                  </a:lnTo>
                  <a:lnTo>
                    <a:pt x="321029" y="175272"/>
                  </a:lnTo>
                  <a:lnTo>
                    <a:pt x="313292" y="130499"/>
                  </a:lnTo>
                  <a:lnTo>
                    <a:pt x="297080" y="90212"/>
                  </a:lnTo>
                  <a:lnTo>
                    <a:pt x="273329" y="55745"/>
                  </a:lnTo>
                  <a:lnTo>
                    <a:pt x="242974" y="28430"/>
                  </a:lnTo>
                  <a:lnTo>
                    <a:pt x="206950" y="9601"/>
                  </a:lnTo>
                  <a:lnTo>
                    <a:pt x="166191" y="591"/>
                  </a:lnTo>
                  <a:lnTo>
                    <a:pt x="151715" y="0"/>
                  </a:lnTo>
                  <a:close/>
                </a:path>
              </a:pathLst>
            </a:custGeom>
            <a:solidFill>
              <a:srgbClr val="F9F9F9"/>
            </a:solidFill>
          </p:spPr>
          <p:txBody>
            <a:bodyPr wrap="square" lIns="0" tIns="0" rIns="0" bIns="0" rtlCol="0">
              <a:noAutofit/>
            </a:bodyPr>
            <a:lstStyle/>
            <a:p>
              <a:endParaRPr>
                <a:cs typeface="+mn-ea"/>
                <a:sym typeface="+mn-lt"/>
              </a:endParaRPr>
            </a:p>
          </p:txBody>
        </p:sp>
        <p:grpSp>
          <p:nvGrpSpPr>
            <p:cNvPr id="53" name="组合 52">
              <a:extLst>
                <a:ext uri="{FF2B5EF4-FFF2-40B4-BE49-F238E27FC236}">
                  <a16:creationId xmlns:a16="http://schemas.microsoft.com/office/drawing/2014/main" xmlns="" id="{AE3D6F05-4240-44F8-A259-8D68AD4A2BF4}"/>
                </a:ext>
              </a:extLst>
            </p:cNvPr>
            <p:cNvGrpSpPr/>
            <p:nvPr/>
          </p:nvGrpSpPr>
          <p:grpSpPr>
            <a:xfrm>
              <a:off x="2220467" y="2535809"/>
              <a:ext cx="3188589" cy="2074752"/>
              <a:chOff x="2220467" y="2535809"/>
              <a:chExt cx="3188589" cy="2074752"/>
            </a:xfrm>
          </p:grpSpPr>
          <p:sp>
            <p:nvSpPr>
              <p:cNvPr id="38" name="object 40">
                <a:extLst>
                  <a:ext uri="{FF2B5EF4-FFF2-40B4-BE49-F238E27FC236}">
                    <a16:creationId xmlns:a16="http://schemas.microsoft.com/office/drawing/2014/main" xmlns="" id="{61F970C1-1BFA-4FBC-81F4-4471372D847C}"/>
                  </a:ext>
                </a:extLst>
              </p:cNvPr>
              <p:cNvSpPr/>
              <p:nvPr/>
            </p:nvSpPr>
            <p:spPr>
              <a:xfrm>
                <a:off x="2483357" y="4228636"/>
                <a:ext cx="321564" cy="381925"/>
              </a:xfrm>
              <a:custGeom>
                <a:avLst/>
                <a:gdLst/>
                <a:ahLst/>
                <a:cxnLst/>
                <a:rect l="l" t="t" r="r" b="b"/>
                <a:pathLst>
                  <a:path w="321564" h="381925">
                    <a:moveTo>
                      <a:pt x="0" y="190962"/>
                    </a:moveTo>
                    <a:lnTo>
                      <a:pt x="4826" y="144259"/>
                    </a:lnTo>
                    <a:lnTo>
                      <a:pt x="18524" y="101748"/>
                    </a:lnTo>
                    <a:lnTo>
                      <a:pt x="39917" y="64825"/>
                    </a:lnTo>
                    <a:lnTo>
                      <a:pt x="67830" y="34883"/>
                    </a:lnTo>
                    <a:lnTo>
                      <a:pt x="101088" y="13317"/>
                    </a:lnTo>
                    <a:lnTo>
                      <a:pt x="138515" y="1520"/>
                    </a:lnTo>
                    <a:lnTo>
                      <a:pt x="151715" y="0"/>
                    </a:lnTo>
                    <a:lnTo>
                      <a:pt x="166191" y="591"/>
                    </a:lnTo>
                    <a:lnTo>
                      <a:pt x="206950" y="9601"/>
                    </a:lnTo>
                    <a:lnTo>
                      <a:pt x="242974" y="28430"/>
                    </a:lnTo>
                    <a:lnTo>
                      <a:pt x="273329" y="55745"/>
                    </a:lnTo>
                    <a:lnTo>
                      <a:pt x="297080" y="90212"/>
                    </a:lnTo>
                    <a:lnTo>
                      <a:pt x="313292" y="130499"/>
                    </a:lnTo>
                    <a:lnTo>
                      <a:pt x="321029" y="175272"/>
                    </a:lnTo>
                    <a:lnTo>
                      <a:pt x="321564" y="190962"/>
                    </a:lnTo>
                    <a:lnTo>
                      <a:pt x="321013" y="206910"/>
                    </a:lnTo>
                    <a:lnTo>
                      <a:pt x="313098" y="252371"/>
                    </a:lnTo>
                    <a:lnTo>
                      <a:pt x="296705" y="293174"/>
                    </a:lnTo>
                    <a:lnTo>
                      <a:pt x="273008" y="327925"/>
                    </a:lnTo>
                    <a:lnTo>
                      <a:pt x="243183" y="355230"/>
                    </a:lnTo>
                    <a:lnTo>
                      <a:pt x="208405" y="373695"/>
                    </a:lnTo>
                    <a:lnTo>
                      <a:pt x="169848" y="381925"/>
                    </a:lnTo>
                    <a:lnTo>
                      <a:pt x="155372" y="381334"/>
                    </a:lnTo>
                    <a:lnTo>
                      <a:pt x="114613" y="372324"/>
                    </a:lnTo>
                    <a:lnTo>
                      <a:pt x="78589" y="353495"/>
                    </a:lnTo>
                    <a:lnTo>
                      <a:pt x="48234" y="326180"/>
                    </a:lnTo>
                    <a:lnTo>
                      <a:pt x="24483" y="291713"/>
                    </a:lnTo>
                    <a:lnTo>
                      <a:pt x="8271" y="251426"/>
                    </a:lnTo>
                    <a:lnTo>
                      <a:pt x="534" y="206653"/>
                    </a:lnTo>
                    <a:lnTo>
                      <a:pt x="0" y="190962"/>
                    </a:lnTo>
                    <a:close/>
                  </a:path>
                </a:pathLst>
              </a:custGeom>
              <a:ln w="25908">
                <a:solidFill>
                  <a:srgbClr val="F7D256"/>
                </a:solidFill>
              </a:ln>
            </p:spPr>
            <p:txBody>
              <a:bodyPr wrap="square" lIns="0" tIns="0" rIns="0" bIns="0" rtlCol="0">
                <a:noAutofit/>
              </a:bodyPr>
              <a:lstStyle/>
              <a:p>
                <a:endParaRPr>
                  <a:cs typeface="+mn-ea"/>
                  <a:sym typeface="+mn-lt"/>
                </a:endParaRPr>
              </a:p>
            </p:txBody>
          </p:sp>
          <p:grpSp>
            <p:nvGrpSpPr>
              <p:cNvPr id="52" name="组合 51">
                <a:extLst>
                  <a:ext uri="{FF2B5EF4-FFF2-40B4-BE49-F238E27FC236}">
                    <a16:creationId xmlns:a16="http://schemas.microsoft.com/office/drawing/2014/main" xmlns="" id="{7F372E23-88FF-4BDC-AD1B-FE5F648E82AA}"/>
                  </a:ext>
                </a:extLst>
              </p:cNvPr>
              <p:cNvGrpSpPr/>
              <p:nvPr/>
            </p:nvGrpSpPr>
            <p:grpSpPr>
              <a:xfrm>
                <a:off x="2220467" y="2535809"/>
                <a:ext cx="3188589" cy="1488058"/>
                <a:chOff x="2220467" y="2535809"/>
                <a:chExt cx="3188589" cy="1488058"/>
              </a:xfrm>
            </p:grpSpPr>
            <p:sp>
              <p:nvSpPr>
                <p:cNvPr id="34" name="object 36">
                  <a:extLst>
                    <a:ext uri="{FF2B5EF4-FFF2-40B4-BE49-F238E27FC236}">
                      <a16:creationId xmlns:a16="http://schemas.microsoft.com/office/drawing/2014/main" xmlns="" id="{CA9305DE-9388-4819-97BF-315E0ECB84AC}"/>
                    </a:ext>
                  </a:extLst>
                </p:cNvPr>
                <p:cNvSpPr/>
                <p:nvPr/>
              </p:nvSpPr>
              <p:spPr>
                <a:xfrm>
                  <a:off x="2220467" y="2993135"/>
                  <a:ext cx="810259" cy="1030732"/>
                </a:xfrm>
                <a:custGeom>
                  <a:avLst/>
                  <a:gdLst/>
                  <a:ahLst/>
                  <a:cxnLst/>
                  <a:rect l="l" t="t" r="r" b="b"/>
                  <a:pathLst>
                    <a:path w="810259" h="1030731">
                      <a:moveTo>
                        <a:pt x="810259" y="815339"/>
                      </a:moveTo>
                      <a:lnTo>
                        <a:pt x="567182" y="815339"/>
                      </a:lnTo>
                      <a:lnTo>
                        <a:pt x="524382" y="1030732"/>
                      </a:lnTo>
                      <a:lnTo>
                        <a:pt x="810259" y="815339"/>
                      </a:lnTo>
                      <a:close/>
                    </a:path>
                    <a:path w="810259" h="1030731">
                      <a:moveTo>
                        <a:pt x="972312" y="0"/>
                      </a:moveTo>
                      <a:lnTo>
                        <a:pt x="0" y="0"/>
                      </a:lnTo>
                      <a:lnTo>
                        <a:pt x="0" y="815339"/>
                      </a:lnTo>
                      <a:lnTo>
                        <a:pt x="972312" y="815339"/>
                      </a:lnTo>
                      <a:lnTo>
                        <a:pt x="972312" y="0"/>
                      </a:lnTo>
                      <a:close/>
                    </a:path>
                  </a:pathLst>
                </a:custGeom>
                <a:solidFill>
                  <a:srgbClr val="1B9ED2"/>
                </a:solidFill>
              </p:spPr>
              <p:txBody>
                <a:bodyPr wrap="square" lIns="0" tIns="0" rIns="0" bIns="0" rtlCol="0">
                  <a:noAutofit/>
                </a:bodyPr>
                <a:lstStyle/>
                <a:p>
                  <a:endParaRPr>
                    <a:cs typeface="+mn-ea"/>
                    <a:sym typeface="+mn-lt"/>
                  </a:endParaRPr>
                </a:p>
              </p:txBody>
            </p:sp>
            <p:sp>
              <p:nvSpPr>
                <p:cNvPr id="35" name="object 37">
                  <a:extLst>
                    <a:ext uri="{FF2B5EF4-FFF2-40B4-BE49-F238E27FC236}">
                      <a16:creationId xmlns:a16="http://schemas.microsoft.com/office/drawing/2014/main" xmlns="" id="{6B32C3A1-906E-4A6C-80E8-14B096A8881C}"/>
                    </a:ext>
                  </a:extLst>
                </p:cNvPr>
                <p:cNvSpPr/>
                <p:nvPr/>
              </p:nvSpPr>
              <p:spPr>
                <a:xfrm>
                  <a:off x="2220467" y="2549651"/>
                  <a:ext cx="972312" cy="411479"/>
                </a:xfrm>
                <a:custGeom>
                  <a:avLst/>
                  <a:gdLst/>
                  <a:ahLst/>
                  <a:cxnLst/>
                  <a:rect l="l" t="t" r="r" b="b"/>
                  <a:pathLst>
                    <a:path w="972312" h="411479">
                      <a:moveTo>
                        <a:pt x="0" y="411479"/>
                      </a:moveTo>
                      <a:lnTo>
                        <a:pt x="972312" y="411479"/>
                      </a:lnTo>
                      <a:lnTo>
                        <a:pt x="972312" y="0"/>
                      </a:lnTo>
                      <a:lnTo>
                        <a:pt x="0" y="0"/>
                      </a:lnTo>
                      <a:lnTo>
                        <a:pt x="0" y="411479"/>
                      </a:lnTo>
                      <a:close/>
                    </a:path>
                  </a:pathLst>
                </a:custGeom>
                <a:solidFill>
                  <a:srgbClr val="1B9ED2"/>
                </a:solidFill>
              </p:spPr>
              <p:txBody>
                <a:bodyPr wrap="square" lIns="0" tIns="0" rIns="0" bIns="0" rtlCol="0">
                  <a:noAutofit/>
                </a:bodyPr>
                <a:lstStyle/>
                <a:p>
                  <a:endParaRPr>
                    <a:cs typeface="+mn-ea"/>
                    <a:sym typeface="+mn-lt"/>
                  </a:endParaRPr>
                </a:p>
              </p:txBody>
            </p:sp>
            <p:sp>
              <p:nvSpPr>
                <p:cNvPr id="36" name="object 38">
                  <a:extLst>
                    <a:ext uri="{FF2B5EF4-FFF2-40B4-BE49-F238E27FC236}">
                      <a16:creationId xmlns:a16="http://schemas.microsoft.com/office/drawing/2014/main" xmlns="" id="{15B77E9C-3885-4BAC-89B1-D9F03E3011C7}"/>
                    </a:ext>
                  </a:extLst>
                </p:cNvPr>
                <p:cNvSpPr txBox="1"/>
                <p:nvPr/>
              </p:nvSpPr>
              <p:spPr>
                <a:xfrm>
                  <a:off x="2393950" y="2635884"/>
                  <a:ext cx="624840" cy="234315"/>
                </a:xfrm>
                <a:prstGeom prst="rect">
                  <a:avLst/>
                </a:prstGeom>
              </p:spPr>
              <p:txBody>
                <a:bodyPr vert="horz" wrap="square" lIns="0" tIns="0" rIns="0" bIns="0" rtlCol="0">
                  <a:noAutofit/>
                </a:bodyPr>
                <a:lstStyle/>
                <a:p>
                  <a:pPr marL="12700">
                    <a:lnSpc>
                      <a:spcPct val="100000"/>
                    </a:lnSpc>
                  </a:pPr>
                  <a:r>
                    <a:rPr sz="1450" b="1" spc="-40" dirty="0">
                      <a:solidFill>
                        <a:srgbClr val="F9F9F9"/>
                      </a:solidFill>
                      <a:cs typeface="+mn-ea"/>
                      <a:sym typeface="+mn-lt"/>
                    </a:rPr>
                    <a:t>2</a:t>
                  </a:r>
                  <a:r>
                    <a:rPr sz="1450" b="1" spc="-45" dirty="0">
                      <a:solidFill>
                        <a:srgbClr val="F9F9F9"/>
                      </a:solidFill>
                      <a:cs typeface="+mn-ea"/>
                      <a:sym typeface="+mn-lt"/>
                    </a:rPr>
                    <a:t>0</a:t>
                  </a:r>
                  <a:r>
                    <a:rPr sz="1450" b="1" spc="-40" dirty="0">
                      <a:solidFill>
                        <a:srgbClr val="F9F9F9"/>
                      </a:solidFill>
                      <a:cs typeface="+mn-ea"/>
                      <a:sym typeface="+mn-lt"/>
                    </a:rPr>
                    <a:t>1</a:t>
                  </a:r>
                  <a:r>
                    <a:rPr sz="1450" b="1" spc="-45" dirty="0">
                      <a:solidFill>
                        <a:srgbClr val="F9F9F9"/>
                      </a:solidFill>
                      <a:cs typeface="+mn-ea"/>
                      <a:sym typeface="+mn-lt"/>
                    </a:rPr>
                    <a:t>7</a:t>
                  </a:r>
                  <a:r>
                    <a:rPr sz="1450" b="1" spc="-30" dirty="0">
                      <a:solidFill>
                        <a:srgbClr val="F9F9F9"/>
                      </a:solidFill>
                      <a:cs typeface="+mn-ea"/>
                      <a:sym typeface="+mn-lt"/>
                    </a:rPr>
                    <a:t>.</a:t>
                  </a:r>
                  <a:r>
                    <a:rPr sz="1450" b="1" spc="-40" dirty="0">
                      <a:solidFill>
                        <a:srgbClr val="F9F9F9"/>
                      </a:solidFill>
                      <a:cs typeface="+mn-ea"/>
                      <a:sym typeface="+mn-lt"/>
                    </a:rPr>
                    <a:t>9</a:t>
                  </a:r>
                  <a:endParaRPr sz="1450" dirty="0">
                    <a:cs typeface="+mn-ea"/>
                    <a:sym typeface="+mn-lt"/>
                  </a:endParaRPr>
                </a:p>
              </p:txBody>
            </p:sp>
            <p:sp>
              <p:nvSpPr>
                <p:cNvPr id="44" name="object 46">
                  <a:extLst>
                    <a:ext uri="{FF2B5EF4-FFF2-40B4-BE49-F238E27FC236}">
                      <a16:creationId xmlns:a16="http://schemas.microsoft.com/office/drawing/2014/main" xmlns="" id="{9F4FA4BF-BB25-4F08-A512-C89ADC12642A}"/>
                    </a:ext>
                  </a:extLst>
                </p:cNvPr>
                <p:cNvSpPr/>
                <p:nvPr/>
              </p:nvSpPr>
              <p:spPr>
                <a:xfrm>
                  <a:off x="2471927" y="3165348"/>
                  <a:ext cx="467868" cy="467868"/>
                </a:xfrm>
                <a:prstGeom prst="rect">
                  <a:avLst/>
                </a:prstGeom>
                <a:blipFill>
                  <a:blip r:embed="rId6" cstate="print"/>
                  <a:stretch>
                    <a:fillRect/>
                  </a:stretch>
                </a:blipFill>
              </p:spPr>
              <p:txBody>
                <a:bodyPr wrap="square" lIns="0" tIns="0" rIns="0" bIns="0" rtlCol="0">
                  <a:noAutofit/>
                </a:bodyPr>
                <a:lstStyle/>
                <a:p>
                  <a:endParaRPr>
                    <a:cs typeface="+mn-ea"/>
                    <a:sym typeface="+mn-lt"/>
                  </a:endParaRPr>
                </a:p>
              </p:txBody>
            </p:sp>
            <p:sp>
              <p:nvSpPr>
                <p:cNvPr id="47" name="object 49">
                  <a:extLst>
                    <a:ext uri="{FF2B5EF4-FFF2-40B4-BE49-F238E27FC236}">
                      <a16:creationId xmlns:a16="http://schemas.microsoft.com/office/drawing/2014/main" xmlns="" id="{D0200373-DC09-4CFF-A08D-5B4BC4AD753E}"/>
                    </a:ext>
                  </a:extLst>
                </p:cNvPr>
                <p:cNvSpPr txBox="1"/>
                <p:nvPr/>
              </p:nvSpPr>
              <p:spPr>
                <a:xfrm>
                  <a:off x="3244976" y="2535809"/>
                  <a:ext cx="2164080" cy="1257935"/>
                </a:xfrm>
                <a:prstGeom prst="rect">
                  <a:avLst/>
                </a:prstGeom>
              </p:spPr>
              <p:txBody>
                <a:bodyPr vert="horz" wrap="square" lIns="0" tIns="0" rIns="0" bIns="0" rtlCol="0">
                  <a:noAutofit/>
                </a:bodyPr>
                <a:lstStyle/>
                <a:p>
                  <a:pPr marL="12700" marR="12700" indent="0" algn="ctr">
                    <a:lnSpc>
                      <a:spcPct val="100000"/>
                    </a:lnSpc>
                  </a:pPr>
                  <a:r>
                    <a:rPr sz="1400" b="1" dirty="0">
                      <a:cs typeface="+mn-ea"/>
                      <a:sym typeface="+mn-lt"/>
                    </a:rPr>
                    <a:t>《关于对代币发行融资</a:t>
                  </a:r>
                  <a:r>
                    <a:rPr sz="1400" b="1" spc="-15" dirty="0">
                      <a:cs typeface="+mn-ea"/>
                      <a:sym typeface="+mn-lt"/>
                    </a:rPr>
                    <a:t>开</a:t>
                  </a:r>
                  <a:r>
                    <a:rPr sz="1400" b="1" spc="0" dirty="0">
                      <a:cs typeface="+mn-ea"/>
                      <a:sym typeface="+mn-lt"/>
                    </a:rPr>
                    <a:t>展 清理整顿工作的通知》</a:t>
                  </a:r>
                  <a:endParaRPr sz="1400" dirty="0">
                    <a:cs typeface="+mn-ea"/>
                    <a:sym typeface="+mn-lt"/>
                  </a:endParaRPr>
                </a:p>
                <a:p>
                  <a:pPr>
                    <a:lnSpc>
                      <a:spcPts val="650"/>
                    </a:lnSpc>
                    <a:spcBef>
                      <a:spcPts val="33"/>
                    </a:spcBef>
                  </a:pPr>
                  <a:endParaRPr sz="650" dirty="0">
                    <a:cs typeface="+mn-ea"/>
                    <a:sym typeface="+mn-lt"/>
                  </a:endParaRPr>
                </a:p>
              </p:txBody>
            </p:sp>
          </p:grpSp>
        </p:grpSp>
      </p:grpSp>
      <p:sp>
        <p:nvSpPr>
          <p:cNvPr id="51" name="object 8">
            <a:extLst>
              <a:ext uri="{FF2B5EF4-FFF2-40B4-BE49-F238E27FC236}">
                <a16:creationId xmlns:a16="http://schemas.microsoft.com/office/drawing/2014/main" xmlns="" id="{C1BB95AC-1837-463F-B741-74F68C136B11}"/>
              </a:ext>
            </a:extLst>
          </p:cNvPr>
          <p:cNvSpPr txBox="1"/>
          <p:nvPr/>
        </p:nvSpPr>
        <p:spPr>
          <a:xfrm>
            <a:off x="549336" y="1368696"/>
            <a:ext cx="10652125" cy="713614"/>
          </a:xfrm>
          <a:prstGeom prst="rect">
            <a:avLst/>
          </a:prstGeom>
        </p:spPr>
        <p:txBody>
          <a:bodyPr vert="horz" wrap="square" lIns="0" tIns="0" rIns="0" bIns="0" rtlCol="0">
            <a:noAutofit/>
          </a:bodyPr>
          <a:lstStyle/>
          <a:p>
            <a:pPr marL="285750" indent="-285750">
              <a:lnSpc>
                <a:spcPct val="150000"/>
              </a:lnSpc>
              <a:buClr>
                <a:srgbClr val="182452"/>
              </a:buClr>
            </a:pPr>
            <a:r>
              <a:rPr dirty="0">
                <a:solidFill>
                  <a:srgbClr val="24292E"/>
                </a:solidFill>
                <a:cs typeface="+mn-ea"/>
                <a:sym typeface="+mn-lt"/>
              </a:rPr>
              <a:t>《2017上半年国内 </a:t>
            </a:r>
            <a:r>
              <a:rPr dirty="0" err="1">
                <a:solidFill>
                  <a:srgbClr val="24292E"/>
                </a:solidFill>
                <a:cs typeface="+mn-ea"/>
                <a:sym typeface="+mn-lt"/>
              </a:rPr>
              <a:t>ICO发展情况报告</a:t>
            </a:r>
            <a:r>
              <a:rPr dirty="0" smtClean="0">
                <a:solidFill>
                  <a:srgbClr val="24292E"/>
                </a:solidFill>
                <a:cs typeface="+mn-ea"/>
                <a:sym typeface="+mn-lt"/>
              </a:rPr>
              <a:t>》</a:t>
            </a:r>
            <a:endParaRPr lang="en-US" dirty="0" smtClean="0">
              <a:solidFill>
                <a:srgbClr val="24292E"/>
              </a:solidFill>
              <a:cs typeface="+mn-ea"/>
              <a:sym typeface="+mn-lt"/>
            </a:endParaRPr>
          </a:p>
          <a:p>
            <a:pPr marL="285750" indent="-285750">
              <a:lnSpc>
                <a:spcPct val="150000"/>
              </a:lnSpc>
              <a:buClr>
                <a:srgbClr val="182452"/>
              </a:buClr>
            </a:pPr>
            <a:r>
              <a:rPr lang="en-US" dirty="0" smtClean="0">
                <a:solidFill>
                  <a:srgbClr val="24292E"/>
                </a:solidFill>
                <a:cs typeface="+mn-ea"/>
                <a:sym typeface="+mn-lt"/>
              </a:rPr>
              <a:t>  </a:t>
            </a:r>
            <a:r>
              <a:rPr dirty="0" smtClean="0">
                <a:solidFill>
                  <a:srgbClr val="24292E"/>
                </a:solidFill>
                <a:cs typeface="+mn-ea"/>
                <a:sym typeface="+mn-lt"/>
              </a:rPr>
              <a:t>单个</a:t>
            </a:r>
            <a:r>
              <a:rPr dirty="0">
                <a:solidFill>
                  <a:srgbClr val="24292E"/>
                </a:solidFill>
                <a:cs typeface="+mn-ea"/>
                <a:sym typeface="+mn-lt"/>
              </a:rPr>
              <a:t>ICO项目募集人数普遍超过200人，构成非法集资要</a:t>
            </a:r>
            <a:r>
              <a:rPr lang="zh-CN" altLang="en-US" dirty="0">
                <a:solidFill>
                  <a:srgbClr val="24292E"/>
                </a:solidFill>
                <a:cs typeface="+mn-ea"/>
                <a:sym typeface="+mn-lt"/>
              </a:rPr>
              <a:t>件</a:t>
            </a:r>
            <a:endParaRPr lang="en-US" altLang="zh-CN" dirty="0">
              <a:solidFill>
                <a:srgbClr val="24292E"/>
              </a:solidFill>
              <a:cs typeface="+mn-ea"/>
              <a:sym typeface="+mn-lt"/>
            </a:endParaRPr>
          </a:p>
        </p:txBody>
      </p:sp>
      <p:grpSp>
        <p:nvGrpSpPr>
          <p:cNvPr id="62" name="组合 61">
            <a:extLst>
              <a:ext uri="{FF2B5EF4-FFF2-40B4-BE49-F238E27FC236}">
                <a16:creationId xmlns:a16="http://schemas.microsoft.com/office/drawing/2014/main" xmlns="" id="{E2D4EC7F-07DB-4FCE-BE52-102811BB19E6}"/>
              </a:ext>
            </a:extLst>
          </p:cNvPr>
          <p:cNvGrpSpPr/>
          <p:nvPr/>
        </p:nvGrpSpPr>
        <p:grpSpPr>
          <a:xfrm>
            <a:off x="7666863" y="4320076"/>
            <a:ext cx="3010515" cy="1972773"/>
            <a:chOff x="3826764" y="4228636"/>
            <a:chExt cx="3010515" cy="1972773"/>
          </a:xfrm>
        </p:grpSpPr>
        <p:sp>
          <p:nvSpPr>
            <p:cNvPr id="63" name="object 21">
              <a:extLst>
                <a:ext uri="{FF2B5EF4-FFF2-40B4-BE49-F238E27FC236}">
                  <a16:creationId xmlns:a16="http://schemas.microsoft.com/office/drawing/2014/main" xmlns="" id="{E1C94052-2058-4BF4-BAB9-EC84BA60E659}"/>
                </a:ext>
              </a:extLst>
            </p:cNvPr>
            <p:cNvSpPr/>
            <p:nvPr/>
          </p:nvSpPr>
          <p:spPr>
            <a:xfrm>
              <a:off x="3826764" y="5769864"/>
              <a:ext cx="972312" cy="413004"/>
            </a:xfrm>
            <a:custGeom>
              <a:avLst/>
              <a:gdLst/>
              <a:ahLst/>
              <a:cxnLst/>
              <a:rect l="l" t="t" r="r" b="b"/>
              <a:pathLst>
                <a:path w="972312" h="413003">
                  <a:moveTo>
                    <a:pt x="0" y="413004"/>
                  </a:moveTo>
                  <a:lnTo>
                    <a:pt x="972312" y="413004"/>
                  </a:lnTo>
                  <a:lnTo>
                    <a:pt x="972312" y="0"/>
                  </a:lnTo>
                  <a:lnTo>
                    <a:pt x="0" y="0"/>
                  </a:lnTo>
                  <a:lnTo>
                    <a:pt x="0" y="413004"/>
                  </a:lnTo>
                  <a:close/>
                </a:path>
              </a:pathLst>
            </a:custGeom>
            <a:solidFill>
              <a:schemeClr val="accent2"/>
            </a:solidFill>
          </p:spPr>
          <p:txBody>
            <a:bodyPr wrap="square" lIns="0" tIns="0" rIns="0" bIns="0" rtlCol="0">
              <a:noAutofit/>
            </a:bodyPr>
            <a:lstStyle/>
            <a:p>
              <a:endParaRPr>
                <a:cs typeface="+mn-ea"/>
                <a:sym typeface="+mn-lt"/>
              </a:endParaRPr>
            </a:p>
          </p:txBody>
        </p:sp>
        <p:sp>
          <p:nvSpPr>
            <p:cNvPr id="64" name="object 22">
              <a:extLst>
                <a:ext uri="{FF2B5EF4-FFF2-40B4-BE49-F238E27FC236}">
                  <a16:creationId xmlns:a16="http://schemas.microsoft.com/office/drawing/2014/main" xmlns="" id="{DAAE5FF5-E25C-4130-8249-B693F92031DF}"/>
                </a:ext>
              </a:extLst>
            </p:cNvPr>
            <p:cNvSpPr txBox="1"/>
            <p:nvPr/>
          </p:nvSpPr>
          <p:spPr>
            <a:xfrm>
              <a:off x="3877564" y="5857900"/>
              <a:ext cx="798956" cy="202733"/>
            </a:xfrm>
            <a:prstGeom prst="rect">
              <a:avLst/>
            </a:prstGeom>
          </p:spPr>
          <p:txBody>
            <a:bodyPr vert="horz" wrap="square" lIns="0" tIns="0" rIns="0" bIns="0" rtlCol="0">
              <a:noAutofit/>
            </a:bodyPr>
            <a:lstStyle/>
            <a:p>
              <a:pPr marL="12700" algn="ctr">
                <a:lnSpc>
                  <a:spcPct val="100000"/>
                </a:lnSpc>
              </a:pPr>
              <a:r>
                <a:rPr sz="1450" b="1" spc="-40" dirty="0">
                  <a:solidFill>
                    <a:srgbClr val="F9F9F9"/>
                  </a:solidFill>
                  <a:cs typeface="+mn-ea"/>
                  <a:sym typeface="+mn-lt"/>
                </a:rPr>
                <a:t>2</a:t>
              </a:r>
              <a:r>
                <a:rPr sz="1450" b="1" spc="-45" dirty="0">
                  <a:solidFill>
                    <a:srgbClr val="F9F9F9"/>
                  </a:solidFill>
                  <a:cs typeface="+mn-ea"/>
                  <a:sym typeface="+mn-lt"/>
                </a:rPr>
                <a:t>0</a:t>
              </a:r>
              <a:r>
                <a:rPr sz="1450" b="1" spc="-40" dirty="0">
                  <a:solidFill>
                    <a:srgbClr val="F9F9F9"/>
                  </a:solidFill>
                  <a:cs typeface="+mn-ea"/>
                  <a:sym typeface="+mn-lt"/>
                </a:rPr>
                <a:t>1</a:t>
              </a:r>
              <a:r>
                <a:rPr lang="en-US" altLang="zh-CN" sz="1450" b="1" spc="-40" dirty="0">
                  <a:solidFill>
                    <a:srgbClr val="F9F9F9"/>
                  </a:solidFill>
                  <a:cs typeface="+mn-ea"/>
                  <a:sym typeface="+mn-lt"/>
                </a:rPr>
                <a:t>9</a:t>
              </a:r>
              <a:r>
                <a:rPr sz="1450" b="1" spc="-30" dirty="0">
                  <a:solidFill>
                    <a:srgbClr val="F9F9F9"/>
                  </a:solidFill>
                  <a:cs typeface="+mn-ea"/>
                  <a:sym typeface="+mn-lt"/>
                </a:rPr>
                <a:t>.</a:t>
              </a:r>
              <a:r>
                <a:rPr lang="en-US" altLang="zh-CN" sz="1450" b="1" spc="-30" dirty="0">
                  <a:solidFill>
                    <a:srgbClr val="F9F9F9"/>
                  </a:solidFill>
                  <a:cs typeface="+mn-ea"/>
                  <a:sym typeface="+mn-lt"/>
                </a:rPr>
                <a:t>1</a:t>
              </a:r>
              <a:endParaRPr sz="1450" dirty="0">
                <a:cs typeface="+mn-ea"/>
                <a:sym typeface="+mn-lt"/>
              </a:endParaRPr>
            </a:p>
          </p:txBody>
        </p:sp>
        <p:sp>
          <p:nvSpPr>
            <p:cNvPr id="65" name="object 23">
              <a:extLst>
                <a:ext uri="{FF2B5EF4-FFF2-40B4-BE49-F238E27FC236}">
                  <a16:creationId xmlns:a16="http://schemas.microsoft.com/office/drawing/2014/main" xmlns="" id="{C89D5C50-E992-4684-B3DD-1CB2EE331640}"/>
                </a:ext>
              </a:extLst>
            </p:cNvPr>
            <p:cNvSpPr/>
            <p:nvPr/>
          </p:nvSpPr>
          <p:spPr>
            <a:xfrm>
              <a:off x="3826764" y="4700015"/>
              <a:ext cx="972312" cy="1048511"/>
            </a:xfrm>
            <a:custGeom>
              <a:avLst/>
              <a:gdLst/>
              <a:ahLst/>
              <a:cxnLst/>
              <a:rect l="l" t="t" r="r" b="b"/>
              <a:pathLst>
                <a:path w="972312" h="1048512">
                  <a:moveTo>
                    <a:pt x="972312" y="233171"/>
                  </a:moveTo>
                  <a:lnTo>
                    <a:pt x="0" y="233171"/>
                  </a:lnTo>
                  <a:lnTo>
                    <a:pt x="0" y="1048511"/>
                  </a:lnTo>
                  <a:lnTo>
                    <a:pt x="972312" y="1048511"/>
                  </a:lnTo>
                  <a:lnTo>
                    <a:pt x="972312" y="233171"/>
                  </a:lnTo>
                  <a:close/>
                </a:path>
                <a:path w="972312" h="1048512">
                  <a:moveTo>
                    <a:pt x="390778" y="0"/>
                  </a:moveTo>
                  <a:lnTo>
                    <a:pt x="162051" y="233171"/>
                  </a:lnTo>
                  <a:lnTo>
                    <a:pt x="405130" y="233171"/>
                  </a:lnTo>
                  <a:lnTo>
                    <a:pt x="390778" y="0"/>
                  </a:lnTo>
                  <a:close/>
                </a:path>
              </a:pathLst>
            </a:custGeom>
            <a:solidFill>
              <a:schemeClr val="accent2"/>
            </a:solidFill>
          </p:spPr>
          <p:txBody>
            <a:bodyPr wrap="square" lIns="0" tIns="0" rIns="0" bIns="0" rtlCol="0">
              <a:noAutofit/>
            </a:bodyPr>
            <a:lstStyle/>
            <a:p>
              <a:endParaRPr>
                <a:cs typeface="+mn-ea"/>
                <a:sym typeface="+mn-lt"/>
              </a:endParaRPr>
            </a:p>
          </p:txBody>
        </p:sp>
        <p:sp>
          <p:nvSpPr>
            <p:cNvPr id="66" name="object 24">
              <a:extLst>
                <a:ext uri="{FF2B5EF4-FFF2-40B4-BE49-F238E27FC236}">
                  <a16:creationId xmlns:a16="http://schemas.microsoft.com/office/drawing/2014/main" xmlns="" id="{46329172-02A6-43C0-A57A-C14959A720B6}"/>
                </a:ext>
              </a:extLst>
            </p:cNvPr>
            <p:cNvSpPr/>
            <p:nvPr/>
          </p:nvSpPr>
          <p:spPr>
            <a:xfrm>
              <a:off x="4242053" y="4228636"/>
              <a:ext cx="321563" cy="381925"/>
            </a:xfrm>
            <a:custGeom>
              <a:avLst/>
              <a:gdLst/>
              <a:ahLst/>
              <a:cxnLst/>
              <a:rect l="l" t="t" r="r" b="b"/>
              <a:pathLst>
                <a:path w="321563" h="381925">
                  <a:moveTo>
                    <a:pt x="151715" y="0"/>
                  </a:moveTo>
                  <a:lnTo>
                    <a:pt x="113158" y="8230"/>
                  </a:lnTo>
                  <a:lnTo>
                    <a:pt x="78380" y="26695"/>
                  </a:lnTo>
                  <a:lnTo>
                    <a:pt x="48555" y="54000"/>
                  </a:lnTo>
                  <a:lnTo>
                    <a:pt x="24858" y="88751"/>
                  </a:lnTo>
                  <a:lnTo>
                    <a:pt x="8465" y="129554"/>
                  </a:lnTo>
                  <a:lnTo>
                    <a:pt x="550" y="175015"/>
                  </a:lnTo>
                  <a:lnTo>
                    <a:pt x="0" y="190962"/>
                  </a:lnTo>
                  <a:lnTo>
                    <a:pt x="534" y="206653"/>
                  </a:lnTo>
                  <a:lnTo>
                    <a:pt x="8271" y="251426"/>
                  </a:lnTo>
                  <a:lnTo>
                    <a:pt x="24483" y="291713"/>
                  </a:lnTo>
                  <a:lnTo>
                    <a:pt x="48234" y="326180"/>
                  </a:lnTo>
                  <a:lnTo>
                    <a:pt x="78589" y="353495"/>
                  </a:lnTo>
                  <a:lnTo>
                    <a:pt x="114613" y="372324"/>
                  </a:lnTo>
                  <a:lnTo>
                    <a:pt x="155372" y="381334"/>
                  </a:lnTo>
                  <a:lnTo>
                    <a:pt x="169848" y="381925"/>
                  </a:lnTo>
                  <a:lnTo>
                    <a:pt x="183048" y="380405"/>
                  </a:lnTo>
                  <a:lnTo>
                    <a:pt x="220475" y="368608"/>
                  </a:lnTo>
                  <a:lnTo>
                    <a:pt x="253733" y="347042"/>
                  </a:lnTo>
                  <a:lnTo>
                    <a:pt x="281646" y="317100"/>
                  </a:lnTo>
                  <a:lnTo>
                    <a:pt x="303039" y="280177"/>
                  </a:lnTo>
                  <a:lnTo>
                    <a:pt x="316737" y="237666"/>
                  </a:lnTo>
                  <a:lnTo>
                    <a:pt x="321563" y="190962"/>
                  </a:lnTo>
                  <a:lnTo>
                    <a:pt x="321029" y="175272"/>
                  </a:lnTo>
                  <a:lnTo>
                    <a:pt x="313292" y="130499"/>
                  </a:lnTo>
                  <a:lnTo>
                    <a:pt x="297080" y="90212"/>
                  </a:lnTo>
                  <a:lnTo>
                    <a:pt x="273329" y="55745"/>
                  </a:lnTo>
                  <a:lnTo>
                    <a:pt x="242974" y="28430"/>
                  </a:lnTo>
                  <a:lnTo>
                    <a:pt x="206950" y="9601"/>
                  </a:lnTo>
                  <a:lnTo>
                    <a:pt x="166191" y="591"/>
                  </a:lnTo>
                  <a:lnTo>
                    <a:pt x="151715" y="0"/>
                  </a:lnTo>
                  <a:close/>
                </a:path>
              </a:pathLst>
            </a:custGeom>
            <a:solidFill>
              <a:srgbClr val="F9F9F9"/>
            </a:solidFill>
          </p:spPr>
          <p:txBody>
            <a:bodyPr wrap="square" lIns="0" tIns="0" rIns="0" bIns="0" rtlCol="0">
              <a:noAutofit/>
            </a:bodyPr>
            <a:lstStyle/>
            <a:p>
              <a:endParaRPr>
                <a:cs typeface="+mn-ea"/>
                <a:sym typeface="+mn-lt"/>
              </a:endParaRPr>
            </a:p>
          </p:txBody>
        </p:sp>
        <p:sp>
          <p:nvSpPr>
            <p:cNvPr id="67" name="object 25">
              <a:extLst>
                <a:ext uri="{FF2B5EF4-FFF2-40B4-BE49-F238E27FC236}">
                  <a16:creationId xmlns:a16="http://schemas.microsoft.com/office/drawing/2014/main" xmlns="" id="{AFD896F3-757F-435F-A223-C821BBDCB60D}"/>
                </a:ext>
              </a:extLst>
            </p:cNvPr>
            <p:cNvSpPr/>
            <p:nvPr/>
          </p:nvSpPr>
          <p:spPr>
            <a:xfrm>
              <a:off x="4242053" y="4228636"/>
              <a:ext cx="321563" cy="381925"/>
            </a:xfrm>
            <a:custGeom>
              <a:avLst/>
              <a:gdLst/>
              <a:ahLst/>
              <a:cxnLst/>
              <a:rect l="l" t="t" r="r" b="b"/>
              <a:pathLst>
                <a:path w="321563" h="381925">
                  <a:moveTo>
                    <a:pt x="0" y="190962"/>
                  </a:moveTo>
                  <a:lnTo>
                    <a:pt x="4826" y="144259"/>
                  </a:lnTo>
                  <a:lnTo>
                    <a:pt x="18524" y="101748"/>
                  </a:lnTo>
                  <a:lnTo>
                    <a:pt x="39917" y="64825"/>
                  </a:lnTo>
                  <a:lnTo>
                    <a:pt x="67830" y="34883"/>
                  </a:lnTo>
                  <a:lnTo>
                    <a:pt x="101088" y="13317"/>
                  </a:lnTo>
                  <a:lnTo>
                    <a:pt x="138515" y="1520"/>
                  </a:lnTo>
                  <a:lnTo>
                    <a:pt x="151715" y="0"/>
                  </a:lnTo>
                  <a:lnTo>
                    <a:pt x="166191" y="591"/>
                  </a:lnTo>
                  <a:lnTo>
                    <a:pt x="206950" y="9601"/>
                  </a:lnTo>
                  <a:lnTo>
                    <a:pt x="242974" y="28430"/>
                  </a:lnTo>
                  <a:lnTo>
                    <a:pt x="273329" y="55745"/>
                  </a:lnTo>
                  <a:lnTo>
                    <a:pt x="297080" y="90212"/>
                  </a:lnTo>
                  <a:lnTo>
                    <a:pt x="313292" y="130499"/>
                  </a:lnTo>
                  <a:lnTo>
                    <a:pt x="321029" y="175272"/>
                  </a:lnTo>
                  <a:lnTo>
                    <a:pt x="321563" y="190962"/>
                  </a:lnTo>
                  <a:lnTo>
                    <a:pt x="321013" y="206910"/>
                  </a:lnTo>
                  <a:lnTo>
                    <a:pt x="313098" y="252371"/>
                  </a:lnTo>
                  <a:lnTo>
                    <a:pt x="296705" y="293174"/>
                  </a:lnTo>
                  <a:lnTo>
                    <a:pt x="273008" y="327925"/>
                  </a:lnTo>
                  <a:lnTo>
                    <a:pt x="243183" y="355230"/>
                  </a:lnTo>
                  <a:lnTo>
                    <a:pt x="208405" y="373695"/>
                  </a:lnTo>
                  <a:lnTo>
                    <a:pt x="169848" y="381925"/>
                  </a:lnTo>
                  <a:lnTo>
                    <a:pt x="155372" y="381334"/>
                  </a:lnTo>
                  <a:lnTo>
                    <a:pt x="114613" y="372324"/>
                  </a:lnTo>
                  <a:lnTo>
                    <a:pt x="78589" y="353495"/>
                  </a:lnTo>
                  <a:lnTo>
                    <a:pt x="48234" y="326180"/>
                  </a:lnTo>
                  <a:lnTo>
                    <a:pt x="24483" y="291713"/>
                  </a:lnTo>
                  <a:lnTo>
                    <a:pt x="8271" y="251426"/>
                  </a:lnTo>
                  <a:lnTo>
                    <a:pt x="534" y="206653"/>
                  </a:lnTo>
                  <a:lnTo>
                    <a:pt x="0" y="190962"/>
                  </a:lnTo>
                  <a:close/>
                </a:path>
              </a:pathLst>
            </a:custGeom>
            <a:ln w="25908">
              <a:solidFill>
                <a:srgbClr val="53B8E0"/>
              </a:solidFill>
            </a:ln>
          </p:spPr>
          <p:txBody>
            <a:bodyPr wrap="square" lIns="0" tIns="0" rIns="0" bIns="0" rtlCol="0">
              <a:noAutofit/>
            </a:bodyPr>
            <a:lstStyle/>
            <a:p>
              <a:endParaRPr>
                <a:cs typeface="+mn-ea"/>
                <a:sym typeface="+mn-lt"/>
              </a:endParaRPr>
            </a:p>
          </p:txBody>
        </p:sp>
        <p:sp>
          <p:nvSpPr>
            <p:cNvPr id="68" name="object 41">
              <a:extLst>
                <a:ext uri="{FF2B5EF4-FFF2-40B4-BE49-F238E27FC236}">
                  <a16:creationId xmlns:a16="http://schemas.microsoft.com/office/drawing/2014/main" xmlns="" id="{3D766C63-9C16-4305-B6E0-EDEE2ED40FDA}"/>
                </a:ext>
              </a:extLst>
            </p:cNvPr>
            <p:cNvSpPr/>
            <p:nvPr/>
          </p:nvSpPr>
          <p:spPr>
            <a:xfrm>
              <a:off x="4078223" y="5100828"/>
              <a:ext cx="469391" cy="467868"/>
            </a:xfrm>
            <a:prstGeom prst="rect">
              <a:avLst/>
            </a:prstGeom>
            <a:blipFill>
              <a:blip r:embed="rId5" cstate="print"/>
              <a:stretch>
                <a:fillRect/>
              </a:stretch>
            </a:blipFill>
          </p:spPr>
          <p:txBody>
            <a:bodyPr wrap="square" lIns="0" tIns="0" rIns="0" bIns="0" rtlCol="0">
              <a:noAutofit/>
            </a:bodyPr>
            <a:lstStyle/>
            <a:p>
              <a:endParaRPr>
                <a:cs typeface="+mn-ea"/>
                <a:sym typeface="+mn-lt"/>
              </a:endParaRPr>
            </a:p>
          </p:txBody>
        </p:sp>
        <p:sp>
          <p:nvSpPr>
            <p:cNvPr id="69" name="object 48">
              <a:extLst>
                <a:ext uri="{FF2B5EF4-FFF2-40B4-BE49-F238E27FC236}">
                  <a16:creationId xmlns:a16="http://schemas.microsoft.com/office/drawing/2014/main" xmlns="" id="{794D62A7-7890-4338-8EBA-D3F78DC91ECF}"/>
                </a:ext>
              </a:extLst>
            </p:cNvPr>
            <p:cNvSpPr txBox="1"/>
            <p:nvPr/>
          </p:nvSpPr>
          <p:spPr>
            <a:xfrm>
              <a:off x="4893945" y="4944109"/>
              <a:ext cx="1943334" cy="1257300"/>
            </a:xfrm>
            <a:prstGeom prst="rect">
              <a:avLst/>
            </a:prstGeom>
          </p:spPr>
          <p:txBody>
            <a:bodyPr vert="horz" wrap="square" lIns="0" tIns="0" rIns="0" bIns="0" rtlCol="0">
              <a:noAutofit/>
            </a:bodyPr>
            <a:lstStyle/>
            <a:p>
              <a:pPr marL="12700" marR="12700">
                <a:lnSpc>
                  <a:spcPct val="100000"/>
                </a:lnSpc>
              </a:pPr>
              <a:r>
                <a:rPr sz="1400" b="1" dirty="0">
                  <a:cs typeface="+mn-ea"/>
                  <a:sym typeface="+mn-lt"/>
                </a:rPr>
                <a:t>《</a:t>
              </a:r>
              <a:r>
                <a:rPr lang="zh-CN" altLang="en-US" sz="1400" b="1" dirty="0">
                  <a:cs typeface="+mn-ea"/>
                  <a:sym typeface="+mn-lt"/>
                </a:rPr>
                <a:t>区块链信息服务管理规定</a:t>
              </a:r>
              <a:r>
                <a:rPr sz="1400" b="1" spc="0" dirty="0">
                  <a:cs typeface="+mn-ea"/>
                  <a:sym typeface="+mn-lt"/>
                </a:rPr>
                <a:t>》</a:t>
              </a:r>
              <a:endParaRPr sz="1400" dirty="0">
                <a:cs typeface="+mn-ea"/>
                <a:sym typeface="+mn-lt"/>
              </a:endParaRPr>
            </a:p>
            <a:p>
              <a:pPr>
                <a:lnSpc>
                  <a:spcPts val="650"/>
                </a:lnSpc>
                <a:spcBef>
                  <a:spcPts val="32"/>
                </a:spcBef>
              </a:pPr>
              <a:endParaRPr sz="650" dirty="0">
                <a:cs typeface="+mn-ea"/>
                <a:sym typeface="+mn-lt"/>
              </a:endParaRPr>
            </a:p>
          </p:txBody>
        </p:sp>
      </p:grpSp>
      <p:grpSp>
        <p:nvGrpSpPr>
          <p:cNvPr id="70" name="组合 69">
            <a:extLst>
              <a:ext uri="{FF2B5EF4-FFF2-40B4-BE49-F238E27FC236}">
                <a16:creationId xmlns:a16="http://schemas.microsoft.com/office/drawing/2014/main" xmlns="" id="{B37BC68A-8B68-4167-8974-584D283FE80D}"/>
              </a:ext>
            </a:extLst>
          </p:cNvPr>
          <p:cNvGrpSpPr/>
          <p:nvPr/>
        </p:nvGrpSpPr>
        <p:grpSpPr>
          <a:xfrm>
            <a:off x="8820531" y="2641091"/>
            <a:ext cx="3188589" cy="2074752"/>
            <a:chOff x="2220467" y="2535809"/>
            <a:chExt cx="3188589" cy="2074752"/>
          </a:xfrm>
        </p:grpSpPr>
        <p:sp>
          <p:nvSpPr>
            <p:cNvPr id="71" name="object 39">
              <a:extLst>
                <a:ext uri="{FF2B5EF4-FFF2-40B4-BE49-F238E27FC236}">
                  <a16:creationId xmlns:a16="http://schemas.microsoft.com/office/drawing/2014/main" xmlns="" id="{94EE495B-46AC-49CB-BFB7-7BC795C96336}"/>
                </a:ext>
              </a:extLst>
            </p:cNvPr>
            <p:cNvSpPr/>
            <p:nvPr/>
          </p:nvSpPr>
          <p:spPr>
            <a:xfrm>
              <a:off x="2483357" y="4228636"/>
              <a:ext cx="321564" cy="381925"/>
            </a:xfrm>
            <a:custGeom>
              <a:avLst/>
              <a:gdLst/>
              <a:ahLst/>
              <a:cxnLst/>
              <a:rect l="l" t="t" r="r" b="b"/>
              <a:pathLst>
                <a:path w="321564" h="381925">
                  <a:moveTo>
                    <a:pt x="151715" y="0"/>
                  </a:moveTo>
                  <a:lnTo>
                    <a:pt x="113158" y="8230"/>
                  </a:lnTo>
                  <a:lnTo>
                    <a:pt x="78380" y="26695"/>
                  </a:lnTo>
                  <a:lnTo>
                    <a:pt x="48555" y="54000"/>
                  </a:lnTo>
                  <a:lnTo>
                    <a:pt x="24858" y="88751"/>
                  </a:lnTo>
                  <a:lnTo>
                    <a:pt x="8465" y="129554"/>
                  </a:lnTo>
                  <a:lnTo>
                    <a:pt x="550" y="175015"/>
                  </a:lnTo>
                  <a:lnTo>
                    <a:pt x="0" y="190962"/>
                  </a:lnTo>
                  <a:lnTo>
                    <a:pt x="534" y="206653"/>
                  </a:lnTo>
                  <a:lnTo>
                    <a:pt x="8271" y="251426"/>
                  </a:lnTo>
                  <a:lnTo>
                    <a:pt x="24483" y="291713"/>
                  </a:lnTo>
                  <a:lnTo>
                    <a:pt x="48234" y="326180"/>
                  </a:lnTo>
                  <a:lnTo>
                    <a:pt x="78589" y="353495"/>
                  </a:lnTo>
                  <a:lnTo>
                    <a:pt x="114613" y="372324"/>
                  </a:lnTo>
                  <a:lnTo>
                    <a:pt x="155372" y="381334"/>
                  </a:lnTo>
                  <a:lnTo>
                    <a:pt x="169848" y="381925"/>
                  </a:lnTo>
                  <a:lnTo>
                    <a:pt x="183048" y="380405"/>
                  </a:lnTo>
                  <a:lnTo>
                    <a:pt x="220475" y="368608"/>
                  </a:lnTo>
                  <a:lnTo>
                    <a:pt x="253733" y="347042"/>
                  </a:lnTo>
                  <a:lnTo>
                    <a:pt x="281646" y="317100"/>
                  </a:lnTo>
                  <a:lnTo>
                    <a:pt x="303039" y="280177"/>
                  </a:lnTo>
                  <a:lnTo>
                    <a:pt x="316737" y="237666"/>
                  </a:lnTo>
                  <a:lnTo>
                    <a:pt x="321564" y="190962"/>
                  </a:lnTo>
                  <a:lnTo>
                    <a:pt x="321029" y="175272"/>
                  </a:lnTo>
                  <a:lnTo>
                    <a:pt x="313292" y="130499"/>
                  </a:lnTo>
                  <a:lnTo>
                    <a:pt x="297080" y="90212"/>
                  </a:lnTo>
                  <a:lnTo>
                    <a:pt x="273329" y="55745"/>
                  </a:lnTo>
                  <a:lnTo>
                    <a:pt x="242974" y="28430"/>
                  </a:lnTo>
                  <a:lnTo>
                    <a:pt x="206950" y="9601"/>
                  </a:lnTo>
                  <a:lnTo>
                    <a:pt x="166191" y="591"/>
                  </a:lnTo>
                  <a:lnTo>
                    <a:pt x="151715" y="0"/>
                  </a:lnTo>
                  <a:close/>
                </a:path>
              </a:pathLst>
            </a:custGeom>
            <a:solidFill>
              <a:srgbClr val="F9F9F9"/>
            </a:solidFill>
          </p:spPr>
          <p:txBody>
            <a:bodyPr wrap="square" lIns="0" tIns="0" rIns="0" bIns="0" rtlCol="0">
              <a:noAutofit/>
            </a:bodyPr>
            <a:lstStyle/>
            <a:p>
              <a:endParaRPr>
                <a:cs typeface="+mn-ea"/>
                <a:sym typeface="+mn-lt"/>
              </a:endParaRPr>
            </a:p>
          </p:txBody>
        </p:sp>
        <p:grpSp>
          <p:nvGrpSpPr>
            <p:cNvPr id="72" name="组合 71">
              <a:extLst>
                <a:ext uri="{FF2B5EF4-FFF2-40B4-BE49-F238E27FC236}">
                  <a16:creationId xmlns:a16="http://schemas.microsoft.com/office/drawing/2014/main" xmlns="" id="{227D250A-FEAD-43F5-A5EB-D00808C3F111}"/>
                </a:ext>
              </a:extLst>
            </p:cNvPr>
            <p:cNvGrpSpPr/>
            <p:nvPr/>
          </p:nvGrpSpPr>
          <p:grpSpPr>
            <a:xfrm>
              <a:off x="2220467" y="2535809"/>
              <a:ext cx="3188589" cy="2074752"/>
              <a:chOff x="2220467" y="2535809"/>
              <a:chExt cx="3188589" cy="2074752"/>
            </a:xfrm>
          </p:grpSpPr>
          <p:sp>
            <p:nvSpPr>
              <p:cNvPr id="73" name="object 40">
                <a:extLst>
                  <a:ext uri="{FF2B5EF4-FFF2-40B4-BE49-F238E27FC236}">
                    <a16:creationId xmlns:a16="http://schemas.microsoft.com/office/drawing/2014/main" xmlns="" id="{37756695-6643-48F4-9D3D-0934B5B3C375}"/>
                  </a:ext>
                </a:extLst>
              </p:cNvPr>
              <p:cNvSpPr/>
              <p:nvPr/>
            </p:nvSpPr>
            <p:spPr>
              <a:xfrm>
                <a:off x="2483357" y="4228636"/>
                <a:ext cx="321564" cy="381925"/>
              </a:xfrm>
              <a:custGeom>
                <a:avLst/>
                <a:gdLst/>
                <a:ahLst/>
                <a:cxnLst/>
                <a:rect l="l" t="t" r="r" b="b"/>
                <a:pathLst>
                  <a:path w="321564" h="381925">
                    <a:moveTo>
                      <a:pt x="0" y="190962"/>
                    </a:moveTo>
                    <a:lnTo>
                      <a:pt x="4826" y="144259"/>
                    </a:lnTo>
                    <a:lnTo>
                      <a:pt x="18524" y="101748"/>
                    </a:lnTo>
                    <a:lnTo>
                      <a:pt x="39917" y="64825"/>
                    </a:lnTo>
                    <a:lnTo>
                      <a:pt x="67830" y="34883"/>
                    </a:lnTo>
                    <a:lnTo>
                      <a:pt x="101088" y="13317"/>
                    </a:lnTo>
                    <a:lnTo>
                      <a:pt x="138515" y="1520"/>
                    </a:lnTo>
                    <a:lnTo>
                      <a:pt x="151715" y="0"/>
                    </a:lnTo>
                    <a:lnTo>
                      <a:pt x="166191" y="591"/>
                    </a:lnTo>
                    <a:lnTo>
                      <a:pt x="206950" y="9601"/>
                    </a:lnTo>
                    <a:lnTo>
                      <a:pt x="242974" y="28430"/>
                    </a:lnTo>
                    <a:lnTo>
                      <a:pt x="273329" y="55745"/>
                    </a:lnTo>
                    <a:lnTo>
                      <a:pt x="297080" y="90212"/>
                    </a:lnTo>
                    <a:lnTo>
                      <a:pt x="313292" y="130499"/>
                    </a:lnTo>
                    <a:lnTo>
                      <a:pt x="321029" y="175272"/>
                    </a:lnTo>
                    <a:lnTo>
                      <a:pt x="321564" y="190962"/>
                    </a:lnTo>
                    <a:lnTo>
                      <a:pt x="321013" y="206910"/>
                    </a:lnTo>
                    <a:lnTo>
                      <a:pt x="313098" y="252371"/>
                    </a:lnTo>
                    <a:lnTo>
                      <a:pt x="296705" y="293174"/>
                    </a:lnTo>
                    <a:lnTo>
                      <a:pt x="273008" y="327925"/>
                    </a:lnTo>
                    <a:lnTo>
                      <a:pt x="243183" y="355230"/>
                    </a:lnTo>
                    <a:lnTo>
                      <a:pt x="208405" y="373695"/>
                    </a:lnTo>
                    <a:lnTo>
                      <a:pt x="169848" y="381925"/>
                    </a:lnTo>
                    <a:lnTo>
                      <a:pt x="155372" y="381334"/>
                    </a:lnTo>
                    <a:lnTo>
                      <a:pt x="114613" y="372324"/>
                    </a:lnTo>
                    <a:lnTo>
                      <a:pt x="78589" y="353495"/>
                    </a:lnTo>
                    <a:lnTo>
                      <a:pt x="48234" y="326180"/>
                    </a:lnTo>
                    <a:lnTo>
                      <a:pt x="24483" y="291713"/>
                    </a:lnTo>
                    <a:lnTo>
                      <a:pt x="8271" y="251426"/>
                    </a:lnTo>
                    <a:lnTo>
                      <a:pt x="534" y="206653"/>
                    </a:lnTo>
                    <a:lnTo>
                      <a:pt x="0" y="190962"/>
                    </a:lnTo>
                    <a:close/>
                  </a:path>
                </a:pathLst>
              </a:custGeom>
              <a:ln w="25908">
                <a:solidFill>
                  <a:srgbClr val="F7D256"/>
                </a:solidFill>
              </a:ln>
            </p:spPr>
            <p:txBody>
              <a:bodyPr wrap="square" lIns="0" tIns="0" rIns="0" bIns="0" rtlCol="0">
                <a:noAutofit/>
              </a:bodyPr>
              <a:lstStyle/>
              <a:p>
                <a:endParaRPr>
                  <a:cs typeface="+mn-ea"/>
                  <a:sym typeface="+mn-lt"/>
                </a:endParaRPr>
              </a:p>
            </p:txBody>
          </p:sp>
          <p:grpSp>
            <p:nvGrpSpPr>
              <p:cNvPr id="74" name="组合 73">
                <a:extLst>
                  <a:ext uri="{FF2B5EF4-FFF2-40B4-BE49-F238E27FC236}">
                    <a16:creationId xmlns:a16="http://schemas.microsoft.com/office/drawing/2014/main" xmlns="" id="{1DFA60B1-CD2A-419F-A375-D78AEBAFD118}"/>
                  </a:ext>
                </a:extLst>
              </p:cNvPr>
              <p:cNvGrpSpPr/>
              <p:nvPr/>
            </p:nvGrpSpPr>
            <p:grpSpPr>
              <a:xfrm>
                <a:off x="2220467" y="2535809"/>
                <a:ext cx="3188589" cy="1488058"/>
                <a:chOff x="2220467" y="2535809"/>
                <a:chExt cx="3188589" cy="1488058"/>
              </a:xfrm>
            </p:grpSpPr>
            <p:sp>
              <p:nvSpPr>
                <p:cNvPr id="75" name="object 36">
                  <a:extLst>
                    <a:ext uri="{FF2B5EF4-FFF2-40B4-BE49-F238E27FC236}">
                      <a16:creationId xmlns:a16="http://schemas.microsoft.com/office/drawing/2014/main" xmlns="" id="{75660D81-9423-49DE-8392-5D884743913F}"/>
                    </a:ext>
                  </a:extLst>
                </p:cNvPr>
                <p:cNvSpPr/>
                <p:nvPr/>
              </p:nvSpPr>
              <p:spPr>
                <a:xfrm>
                  <a:off x="2220467" y="2993135"/>
                  <a:ext cx="810259" cy="1030732"/>
                </a:xfrm>
                <a:custGeom>
                  <a:avLst/>
                  <a:gdLst/>
                  <a:ahLst/>
                  <a:cxnLst/>
                  <a:rect l="l" t="t" r="r" b="b"/>
                  <a:pathLst>
                    <a:path w="810259" h="1030731">
                      <a:moveTo>
                        <a:pt x="810259" y="815339"/>
                      </a:moveTo>
                      <a:lnTo>
                        <a:pt x="567182" y="815339"/>
                      </a:lnTo>
                      <a:lnTo>
                        <a:pt x="524382" y="1030732"/>
                      </a:lnTo>
                      <a:lnTo>
                        <a:pt x="810259" y="815339"/>
                      </a:lnTo>
                      <a:close/>
                    </a:path>
                    <a:path w="810259" h="1030731">
                      <a:moveTo>
                        <a:pt x="972312" y="0"/>
                      </a:moveTo>
                      <a:lnTo>
                        <a:pt x="0" y="0"/>
                      </a:lnTo>
                      <a:lnTo>
                        <a:pt x="0" y="815339"/>
                      </a:lnTo>
                      <a:lnTo>
                        <a:pt x="972312" y="815339"/>
                      </a:lnTo>
                      <a:lnTo>
                        <a:pt x="972312" y="0"/>
                      </a:lnTo>
                      <a:close/>
                    </a:path>
                  </a:pathLst>
                </a:custGeom>
                <a:solidFill>
                  <a:srgbClr val="1B9ED2"/>
                </a:solidFill>
              </p:spPr>
              <p:txBody>
                <a:bodyPr wrap="square" lIns="0" tIns="0" rIns="0" bIns="0" rtlCol="0">
                  <a:noAutofit/>
                </a:bodyPr>
                <a:lstStyle/>
                <a:p>
                  <a:endParaRPr>
                    <a:cs typeface="+mn-ea"/>
                    <a:sym typeface="+mn-lt"/>
                  </a:endParaRPr>
                </a:p>
              </p:txBody>
            </p:sp>
            <p:sp>
              <p:nvSpPr>
                <p:cNvPr id="76" name="object 37">
                  <a:extLst>
                    <a:ext uri="{FF2B5EF4-FFF2-40B4-BE49-F238E27FC236}">
                      <a16:creationId xmlns:a16="http://schemas.microsoft.com/office/drawing/2014/main" xmlns="" id="{702CA73B-1BCB-43FB-9C3D-9EE0003B594B}"/>
                    </a:ext>
                  </a:extLst>
                </p:cNvPr>
                <p:cNvSpPr/>
                <p:nvPr/>
              </p:nvSpPr>
              <p:spPr>
                <a:xfrm>
                  <a:off x="2220467" y="2549651"/>
                  <a:ext cx="972312" cy="411479"/>
                </a:xfrm>
                <a:custGeom>
                  <a:avLst/>
                  <a:gdLst/>
                  <a:ahLst/>
                  <a:cxnLst/>
                  <a:rect l="l" t="t" r="r" b="b"/>
                  <a:pathLst>
                    <a:path w="972312" h="411479">
                      <a:moveTo>
                        <a:pt x="0" y="411479"/>
                      </a:moveTo>
                      <a:lnTo>
                        <a:pt x="972312" y="411479"/>
                      </a:lnTo>
                      <a:lnTo>
                        <a:pt x="972312" y="0"/>
                      </a:lnTo>
                      <a:lnTo>
                        <a:pt x="0" y="0"/>
                      </a:lnTo>
                      <a:lnTo>
                        <a:pt x="0" y="411479"/>
                      </a:lnTo>
                      <a:close/>
                    </a:path>
                  </a:pathLst>
                </a:custGeom>
                <a:solidFill>
                  <a:srgbClr val="1B9ED2"/>
                </a:solidFill>
              </p:spPr>
              <p:txBody>
                <a:bodyPr wrap="square" lIns="0" tIns="0" rIns="0" bIns="0" rtlCol="0">
                  <a:noAutofit/>
                </a:bodyPr>
                <a:lstStyle/>
                <a:p>
                  <a:endParaRPr>
                    <a:cs typeface="+mn-ea"/>
                    <a:sym typeface="+mn-lt"/>
                  </a:endParaRPr>
                </a:p>
              </p:txBody>
            </p:sp>
            <p:sp>
              <p:nvSpPr>
                <p:cNvPr id="77" name="object 38">
                  <a:extLst>
                    <a:ext uri="{FF2B5EF4-FFF2-40B4-BE49-F238E27FC236}">
                      <a16:creationId xmlns:a16="http://schemas.microsoft.com/office/drawing/2014/main" xmlns="" id="{ECF44EE5-AE7C-44C5-9487-747A9409E310}"/>
                    </a:ext>
                  </a:extLst>
                </p:cNvPr>
                <p:cNvSpPr txBox="1"/>
                <p:nvPr/>
              </p:nvSpPr>
              <p:spPr>
                <a:xfrm>
                  <a:off x="2393950" y="2635884"/>
                  <a:ext cx="624840" cy="234315"/>
                </a:xfrm>
                <a:prstGeom prst="rect">
                  <a:avLst/>
                </a:prstGeom>
                <a:solidFill>
                  <a:srgbClr val="1B9ED2"/>
                </a:solidFill>
              </p:spPr>
              <p:txBody>
                <a:bodyPr vert="horz" wrap="square" lIns="0" tIns="0" rIns="0" bIns="0" rtlCol="0">
                  <a:noAutofit/>
                </a:bodyPr>
                <a:lstStyle/>
                <a:p>
                  <a:pPr marL="12700">
                    <a:lnSpc>
                      <a:spcPct val="100000"/>
                    </a:lnSpc>
                  </a:pPr>
                  <a:r>
                    <a:rPr sz="1450" b="1" spc="-40" dirty="0">
                      <a:solidFill>
                        <a:srgbClr val="F9F9F9"/>
                      </a:solidFill>
                      <a:cs typeface="+mn-ea"/>
                      <a:sym typeface="+mn-lt"/>
                    </a:rPr>
                    <a:t>2</a:t>
                  </a:r>
                  <a:r>
                    <a:rPr sz="1450" b="1" spc="-45" dirty="0">
                      <a:solidFill>
                        <a:srgbClr val="F9F9F9"/>
                      </a:solidFill>
                      <a:cs typeface="+mn-ea"/>
                      <a:sym typeface="+mn-lt"/>
                    </a:rPr>
                    <a:t>0</a:t>
                  </a:r>
                  <a:r>
                    <a:rPr sz="1450" b="1" spc="-40" dirty="0">
                      <a:solidFill>
                        <a:srgbClr val="F9F9F9"/>
                      </a:solidFill>
                      <a:cs typeface="+mn-ea"/>
                      <a:sym typeface="+mn-lt"/>
                    </a:rPr>
                    <a:t>1</a:t>
                  </a:r>
                  <a:r>
                    <a:rPr lang="en-US" altLang="zh-CN" sz="1450" b="1" spc="-40" dirty="0">
                      <a:solidFill>
                        <a:srgbClr val="F9F9F9"/>
                      </a:solidFill>
                      <a:cs typeface="+mn-ea"/>
                      <a:sym typeface="+mn-lt"/>
                    </a:rPr>
                    <a:t>9</a:t>
                  </a:r>
                  <a:r>
                    <a:rPr sz="1450" b="1" spc="-30" dirty="0">
                      <a:solidFill>
                        <a:srgbClr val="F9F9F9"/>
                      </a:solidFill>
                      <a:cs typeface="+mn-ea"/>
                      <a:sym typeface="+mn-lt"/>
                    </a:rPr>
                    <a:t>.</a:t>
                  </a:r>
                  <a:r>
                    <a:rPr lang="en-US" altLang="zh-CN" sz="1450" b="1" spc="-30" dirty="0">
                      <a:solidFill>
                        <a:srgbClr val="F9F9F9"/>
                      </a:solidFill>
                      <a:cs typeface="+mn-ea"/>
                      <a:sym typeface="+mn-lt"/>
                    </a:rPr>
                    <a:t>3</a:t>
                  </a:r>
                  <a:endParaRPr sz="1450" dirty="0">
                    <a:cs typeface="+mn-ea"/>
                    <a:sym typeface="+mn-lt"/>
                  </a:endParaRPr>
                </a:p>
              </p:txBody>
            </p:sp>
            <p:sp>
              <p:nvSpPr>
                <p:cNvPr id="78" name="object 46">
                  <a:extLst>
                    <a:ext uri="{FF2B5EF4-FFF2-40B4-BE49-F238E27FC236}">
                      <a16:creationId xmlns:a16="http://schemas.microsoft.com/office/drawing/2014/main" xmlns="" id="{801271D6-53AB-415F-8F8A-87CB43368714}"/>
                    </a:ext>
                  </a:extLst>
                </p:cNvPr>
                <p:cNvSpPr/>
                <p:nvPr/>
              </p:nvSpPr>
              <p:spPr>
                <a:xfrm>
                  <a:off x="2471927" y="3165348"/>
                  <a:ext cx="467868" cy="467868"/>
                </a:xfrm>
                <a:prstGeom prst="rect">
                  <a:avLst/>
                </a:prstGeom>
                <a:blipFill>
                  <a:blip r:embed="rId6" cstate="print"/>
                  <a:stretch>
                    <a:fillRect/>
                  </a:stretch>
                </a:blipFill>
              </p:spPr>
              <p:txBody>
                <a:bodyPr wrap="square" lIns="0" tIns="0" rIns="0" bIns="0" rtlCol="0">
                  <a:noAutofit/>
                </a:bodyPr>
                <a:lstStyle/>
                <a:p>
                  <a:endParaRPr>
                    <a:cs typeface="+mn-ea"/>
                    <a:sym typeface="+mn-lt"/>
                  </a:endParaRPr>
                </a:p>
              </p:txBody>
            </p:sp>
            <p:sp>
              <p:nvSpPr>
                <p:cNvPr id="79" name="object 49">
                  <a:extLst>
                    <a:ext uri="{FF2B5EF4-FFF2-40B4-BE49-F238E27FC236}">
                      <a16:creationId xmlns:a16="http://schemas.microsoft.com/office/drawing/2014/main" xmlns="" id="{67B19CAE-9BDB-409F-8D90-89DB91C8B4CA}"/>
                    </a:ext>
                  </a:extLst>
                </p:cNvPr>
                <p:cNvSpPr txBox="1"/>
                <p:nvPr/>
              </p:nvSpPr>
              <p:spPr>
                <a:xfrm>
                  <a:off x="3244976" y="2535809"/>
                  <a:ext cx="2164080" cy="1257935"/>
                </a:xfrm>
                <a:prstGeom prst="rect">
                  <a:avLst/>
                </a:prstGeom>
              </p:spPr>
              <p:txBody>
                <a:bodyPr vert="horz" wrap="square" lIns="0" tIns="0" rIns="0" bIns="0" rtlCol="0">
                  <a:noAutofit/>
                </a:bodyPr>
                <a:lstStyle/>
                <a:p>
                  <a:pPr marL="12700" marR="12700" indent="0" algn="ctr">
                    <a:lnSpc>
                      <a:spcPct val="100000"/>
                    </a:lnSpc>
                  </a:pPr>
                  <a:r>
                    <a:rPr sz="1400" b="1" dirty="0">
                      <a:cs typeface="+mn-ea"/>
                      <a:sym typeface="+mn-lt"/>
                    </a:rPr>
                    <a:t>《</a:t>
                  </a:r>
                  <a:r>
                    <a:rPr lang="zh-CN" altLang="en-US" sz="1400" b="1" dirty="0">
                      <a:cs typeface="+mn-ea"/>
                      <a:sym typeface="+mn-lt"/>
                    </a:rPr>
                    <a:t>境内区块链信息服务备案清单</a:t>
                  </a:r>
                  <a:r>
                    <a:rPr sz="1400" b="1" spc="0" dirty="0">
                      <a:cs typeface="+mn-ea"/>
                      <a:sym typeface="+mn-lt"/>
                    </a:rPr>
                    <a:t>》</a:t>
                  </a:r>
                  <a:endParaRPr sz="1400" dirty="0">
                    <a:cs typeface="+mn-ea"/>
                    <a:sym typeface="+mn-lt"/>
                  </a:endParaRPr>
                </a:p>
                <a:p>
                  <a:pPr>
                    <a:lnSpc>
                      <a:spcPts val="650"/>
                    </a:lnSpc>
                    <a:spcBef>
                      <a:spcPts val="33"/>
                    </a:spcBef>
                  </a:pPr>
                  <a:endParaRPr sz="650" dirty="0">
                    <a:cs typeface="+mn-ea"/>
                    <a:sym typeface="+mn-lt"/>
                  </a:endParaRPr>
                </a:p>
              </p:txBody>
            </p:sp>
          </p:grpSp>
        </p:grpSp>
      </p:grpSp>
      <p:grpSp>
        <p:nvGrpSpPr>
          <p:cNvPr id="90" name="组合 89">
            <a:extLst>
              <a:ext uri="{FF2B5EF4-FFF2-40B4-BE49-F238E27FC236}">
                <a16:creationId xmlns:a16="http://schemas.microsoft.com/office/drawing/2014/main" xmlns="" id="{439335EE-C000-42AD-878A-47140CFD7F1E}"/>
              </a:ext>
            </a:extLst>
          </p:cNvPr>
          <p:cNvGrpSpPr/>
          <p:nvPr/>
        </p:nvGrpSpPr>
        <p:grpSpPr>
          <a:xfrm>
            <a:off x="4984621" y="2641091"/>
            <a:ext cx="3188589" cy="2074752"/>
            <a:chOff x="2220467" y="2535809"/>
            <a:chExt cx="3188589" cy="2074752"/>
          </a:xfrm>
        </p:grpSpPr>
        <p:sp>
          <p:nvSpPr>
            <p:cNvPr id="91" name="object 39">
              <a:extLst>
                <a:ext uri="{FF2B5EF4-FFF2-40B4-BE49-F238E27FC236}">
                  <a16:creationId xmlns:a16="http://schemas.microsoft.com/office/drawing/2014/main" xmlns="" id="{D42AA99B-BB47-4E98-8B64-83DAB5D9D203}"/>
                </a:ext>
              </a:extLst>
            </p:cNvPr>
            <p:cNvSpPr/>
            <p:nvPr/>
          </p:nvSpPr>
          <p:spPr>
            <a:xfrm>
              <a:off x="2483357" y="4228636"/>
              <a:ext cx="321564" cy="381925"/>
            </a:xfrm>
            <a:custGeom>
              <a:avLst/>
              <a:gdLst/>
              <a:ahLst/>
              <a:cxnLst/>
              <a:rect l="l" t="t" r="r" b="b"/>
              <a:pathLst>
                <a:path w="321564" h="381925">
                  <a:moveTo>
                    <a:pt x="151715" y="0"/>
                  </a:moveTo>
                  <a:lnTo>
                    <a:pt x="113158" y="8230"/>
                  </a:lnTo>
                  <a:lnTo>
                    <a:pt x="78380" y="26695"/>
                  </a:lnTo>
                  <a:lnTo>
                    <a:pt x="48555" y="54000"/>
                  </a:lnTo>
                  <a:lnTo>
                    <a:pt x="24858" y="88751"/>
                  </a:lnTo>
                  <a:lnTo>
                    <a:pt x="8465" y="129554"/>
                  </a:lnTo>
                  <a:lnTo>
                    <a:pt x="550" y="175015"/>
                  </a:lnTo>
                  <a:lnTo>
                    <a:pt x="0" y="190962"/>
                  </a:lnTo>
                  <a:lnTo>
                    <a:pt x="534" y="206653"/>
                  </a:lnTo>
                  <a:lnTo>
                    <a:pt x="8271" y="251426"/>
                  </a:lnTo>
                  <a:lnTo>
                    <a:pt x="24483" y="291713"/>
                  </a:lnTo>
                  <a:lnTo>
                    <a:pt x="48234" y="326180"/>
                  </a:lnTo>
                  <a:lnTo>
                    <a:pt x="78589" y="353495"/>
                  </a:lnTo>
                  <a:lnTo>
                    <a:pt x="114613" y="372324"/>
                  </a:lnTo>
                  <a:lnTo>
                    <a:pt x="155372" y="381334"/>
                  </a:lnTo>
                  <a:lnTo>
                    <a:pt x="169848" y="381925"/>
                  </a:lnTo>
                  <a:lnTo>
                    <a:pt x="183048" y="380405"/>
                  </a:lnTo>
                  <a:lnTo>
                    <a:pt x="220475" y="368608"/>
                  </a:lnTo>
                  <a:lnTo>
                    <a:pt x="253733" y="347042"/>
                  </a:lnTo>
                  <a:lnTo>
                    <a:pt x="281646" y="317100"/>
                  </a:lnTo>
                  <a:lnTo>
                    <a:pt x="303039" y="280177"/>
                  </a:lnTo>
                  <a:lnTo>
                    <a:pt x="316737" y="237666"/>
                  </a:lnTo>
                  <a:lnTo>
                    <a:pt x="321564" y="190962"/>
                  </a:lnTo>
                  <a:lnTo>
                    <a:pt x="321029" y="175272"/>
                  </a:lnTo>
                  <a:lnTo>
                    <a:pt x="313292" y="130499"/>
                  </a:lnTo>
                  <a:lnTo>
                    <a:pt x="297080" y="90212"/>
                  </a:lnTo>
                  <a:lnTo>
                    <a:pt x="273329" y="55745"/>
                  </a:lnTo>
                  <a:lnTo>
                    <a:pt x="242974" y="28430"/>
                  </a:lnTo>
                  <a:lnTo>
                    <a:pt x="206950" y="9601"/>
                  </a:lnTo>
                  <a:lnTo>
                    <a:pt x="166191" y="591"/>
                  </a:lnTo>
                  <a:lnTo>
                    <a:pt x="151715" y="0"/>
                  </a:lnTo>
                  <a:close/>
                </a:path>
              </a:pathLst>
            </a:custGeom>
            <a:solidFill>
              <a:srgbClr val="F9F9F9"/>
            </a:solidFill>
          </p:spPr>
          <p:txBody>
            <a:bodyPr wrap="square" lIns="0" tIns="0" rIns="0" bIns="0" rtlCol="0">
              <a:noAutofit/>
            </a:bodyPr>
            <a:lstStyle/>
            <a:p>
              <a:endParaRPr>
                <a:cs typeface="+mn-ea"/>
                <a:sym typeface="+mn-lt"/>
              </a:endParaRPr>
            </a:p>
          </p:txBody>
        </p:sp>
        <p:grpSp>
          <p:nvGrpSpPr>
            <p:cNvPr id="92" name="组合 91">
              <a:extLst>
                <a:ext uri="{FF2B5EF4-FFF2-40B4-BE49-F238E27FC236}">
                  <a16:creationId xmlns:a16="http://schemas.microsoft.com/office/drawing/2014/main" xmlns="" id="{1D9160AE-8D5B-45FB-ADCB-2522D66A4D64}"/>
                </a:ext>
              </a:extLst>
            </p:cNvPr>
            <p:cNvGrpSpPr/>
            <p:nvPr/>
          </p:nvGrpSpPr>
          <p:grpSpPr>
            <a:xfrm>
              <a:off x="2220467" y="2535809"/>
              <a:ext cx="3188589" cy="2074752"/>
              <a:chOff x="2220467" y="2535809"/>
              <a:chExt cx="3188589" cy="2074752"/>
            </a:xfrm>
          </p:grpSpPr>
          <p:sp>
            <p:nvSpPr>
              <p:cNvPr id="93" name="object 40">
                <a:extLst>
                  <a:ext uri="{FF2B5EF4-FFF2-40B4-BE49-F238E27FC236}">
                    <a16:creationId xmlns:a16="http://schemas.microsoft.com/office/drawing/2014/main" xmlns="" id="{5778EEB9-9FB7-4B9B-8BE6-1A0A90C83A98}"/>
                  </a:ext>
                </a:extLst>
              </p:cNvPr>
              <p:cNvSpPr/>
              <p:nvPr/>
            </p:nvSpPr>
            <p:spPr>
              <a:xfrm>
                <a:off x="2483357" y="4228636"/>
                <a:ext cx="321564" cy="381925"/>
              </a:xfrm>
              <a:custGeom>
                <a:avLst/>
                <a:gdLst/>
                <a:ahLst/>
                <a:cxnLst/>
                <a:rect l="l" t="t" r="r" b="b"/>
                <a:pathLst>
                  <a:path w="321564" h="381925">
                    <a:moveTo>
                      <a:pt x="0" y="190962"/>
                    </a:moveTo>
                    <a:lnTo>
                      <a:pt x="4826" y="144259"/>
                    </a:lnTo>
                    <a:lnTo>
                      <a:pt x="18524" y="101748"/>
                    </a:lnTo>
                    <a:lnTo>
                      <a:pt x="39917" y="64825"/>
                    </a:lnTo>
                    <a:lnTo>
                      <a:pt x="67830" y="34883"/>
                    </a:lnTo>
                    <a:lnTo>
                      <a:pt x="101088" y="13317"/>
                    </a:lnTo>
                    <a:lnTo>
                      <a:pt x="138515" y="1520"/>
                    </a:lnTo>
                    <a:lnTo>
                      <a:pt x="151715" y="0"/>
                    </a:lnTo>
                    <a:lnTo>
                      <a:pt x="166191" y="591"/>
                    </a:lnTo>
                    <a:lnTo>
                      <a:pt x="206950" y="9601"/>
                    </a:lnTo>
                    <a:lnTo>
                      <a:pt x="242974" y="28430"/>
                    </a:lnTo>
                    <a:lnTo>
                      <a:pt x="273329" y="55745"/>
                    </a:lnTo>
                    <a:lnTo>
                      <a:pt x="297080" y="90212"/>
                    </a:lnTo>
                    <a:lnTo>
                      <a:pt x="313292" y="130499"/>
                    </a:lnTo>
                    <a:lnTo>
                      <a:pt x="321029" y="175272"/>
                    </a:lnTo>
                    <a:lnTo>
                      <a:pt x="321564" y="190962"/>
                    </a:lnTo>
                    <a:lnTo>
                      <a:pt x="321013" y="206910"/>
                    </a:lnTo>
                    <a:lnTo>
                      <a:pt x="313098" y="252371"/>
                    </a:lnTo>
                    <a:lnTo>
                      <a:pt x="296705" y="293174"/>
                    </a:lnTo>
                    <a:lnTo>
                      <a:pt x="273008" y="327925"/>
                    </a:lnTo>
                    <a:lnTo>
                      <a:pt x="243183" y="355230"/>
                    </a:lnTo>
                    <a:lnTo>
                      <a:pt x="208405" y="373695"/>
                    </a:lnTo>
                    <a:lnTo>
                      <a:pt x="169848" y="381925"/>
                    </a:lnTo>
                    <a:lnTo>
                      <a:pt x="155372" y="381334"/>
                    </a:lnTo>
                    <a:lnTo>
                      <a:pt x="114613" y="372324"/>
                    </a:lnTo>
                    <a:lnTo>
                      <a:pt x="78589" y="353495"/>
                    </a:lnTo>
                    <a:lnTo>
                      <a:pt x="48234" y="326180"/>
                    </a:lnTo>
                    <a:lnTo>
                      <a:pt x="24483" y="291713"/>
                    </a:lnTo>
                    <a:lnTo>
                      <a:pt x="8271" y="251426"/>
                    </a:lnTo>
                    <a:lnTo>
                      <a:pt x="534" y="206653"/>
                    </a:lnTo>
                    <a:lnTo>
                      <a:pt x="0" y="190962"/>
                    </a:lnTo>
                    <a:close/>
                  </a:path>
                </a:pathLst>
              </a:custGeom>
              <a:ln w="25908">
                <a:solidFill>
                  <a:srgbClr val="F7D256"/>
                </a:solidFill>
              </a:ln>
            </p:spPr>
            <p:txBody>
              <a:bodyPr wrap="square" lIns="0" tIns="0" rIns="0" bIns="0" rtlCol="0">
                <a:noAutofit/>
              </a:bodyPr>
              <a:lstStyle/>
              <a:p>
                <a:endParaRPr>
                  <a:cs typeface="+mn-ea"/>
                  <a:sym typeface="+mn-lt"/>
                </a:endParaRPr>
              </a:p>
            </p:txBody>
          </p:sp>
          <p:grpSp>
            <p:nvGrpSpPr>
              <p:cNvPr id="94" name="组合 93">
                <a:extLst>
                  <a:ext uri="{FF2B5EF4-FFF2-40B4-BE49-F238E27FC236}">
                    <a16:creationId xmlns:a16="http://schemas.microsoft.com/office/drawing/2014/main" xmlns="" id="{4C677B60-C477-4C58-B143-95DEFE32041D}"/>
                  </a:ext>
                </a:extLst>
              </p:cNvPr>
              <p:cNvGrpSpPr/>
              <p:nvPr/>
            </p:nvGrpSpPr>
            <p:grpSpPr>
              <a:xfrm>
                <a:off x="2220467" y="2535809"/>
                <a:ext cx="3188589" cy="1488058"/>
                <a:chOff x="2220467" y="2535809"/>
                <a:chExt cx="3188589" cy="1488058"/>
              </a:xfrm>
            </p:grpSpPr>
            <p:sp>
              <p:nvSpPr>
                <p:cNvPr id="95" name="object 36">
                  <a:extLst>
                    <a:ext uri="{FF2B5EF4-FFF2-40B4-BE49-F238E27FC236}">
                      <a16:creationId xmlns:a16="http://schemas.microsoft.com/office/drawing/2014/main" xmlns="" id="{9882EB8D-A1B9-4660-91FC-1C7604E88809}"/>
                    </a:ext>
                  </a:extLst>
                </p:cNvPr>
                <p:cNvSpPr/>
                <p:nvPr/>
              </p:nvSpPr>
              <p:spPr>
                <a:xfrm>
                  <a:off x="2220467" y="2993135"/>
                  <a:ext cx="810259" cy="1030732"/>
                </a:xfrm>
                <a:custGeom>
                  <a:avLst/>
                  <a:gdLst/>
                  <a:ahLst/>
                  <a:cxnLst/>
                  <a:rect l="l" t="t" r="r" b="b"/>
                  <a:pathLst>
                    <a:path w="810259" h="1030731">
                      <a:moveTo>
                        <a:pt x="810259" y="815339"/>
                      </a:moveTo>
                      <a:lnTo>
                        <a:pt x="567182" y="815339"/>
                      </a:lnTo>
                      <a:lnTo>
                        <a:pt x="524382" y="1030732"/>
                      </a:lnTo>
                      <a:lnTo>
                        <a:pt x="810259" y="815339"/>
                      </a:lnTo>
                      <a:close/>
                    </a:path>
                    <a:path w="810259" h="1030731">
                      <a:moveTo>
                        <a:pt x="972312" y="0"/>
                      </a:moveTo>
                      <a:lnTo>
                        <a:pt x="0" y="0"/>
                      </a:lnTo>
                      <a:lnTo>
                        <a:pt x="0" y="815339"/>
                      </a:lnTo>
                      <a:lnTo>
                        <a:pt x="972312" y="815339"/>
                      </a:lnTo>
                      <a:lnTo>
                        <a:pt x="972312" y="0"/>
                      </a:lnTo>
                      <a:close/>
                    </a:path>
                  </a:pathLst>
                </a:custGeom>
                <a:solidFill>
                  <a:srgbClr val="1B9ED2"/>
                </a:solidFill>
              </p:spPr>
              <p:txBody>
                <a:bodyPr wrap="square" lIns="0" tIns="0" rIns="0" bIns="0" rtlCol="0">
                  <a:noAutofit/>
                </a:bodyPr>
                <a:lstStyle/>
                <a:p>
                  <a:endParaRPr>
                    <a:cs typeface="+mn-ea"/>
                    <a:sym typeface="+mn-lt"/>
                  </a:endParaRPr>
                </a:p>
              </p:txBody>
            </p:sp>
            <p:sp>
              <p:nvSpPr>
                <p:cNvPr id="96" name="object 37">
                  <a:extLst>
                    <a:ext uri="{FF2B5EF4-FFF2-40B4-BE49-F238E27FC236}">
                      <a16:creationId xmlns:a16="http://schemas.microsoft.com/office/drawing/2014/main" xmlns="" id="{4905F4F8-6D0D-473B-AA7D-69EE2B33640B}"/>
                    </a:ext>
                  </a:extLst>
                </p:cNvPr>
                <p:cNvSpPr/>
                <p:nvPr/>
              </p:nvSpPr>
              <p:spPr>
                <a:xfrm>
                  <a:off x="2220467" y="2549651"/>
                  <a:ext cx="972312" cy="411479"/>
                </a:xfrm>
                <a:custGeom>
                  <a:avLst/>
                  <a:gdLst/>
                  <a:ahLst/>
                  <a:cxnLst/>
                  <a:rect l="l" t="t" r="r" b="b"/>
                  <a:pathLst>
                    <a:path w="972312" h="411479">
                      <a:moveTo>
                        <a:pt x="0" y="411479"/>
                      </a:moveTo>
                      <a:lnTo>
                        <a:pt x="972312" y="411479"/>
                      </a:lnTo>
                      <a:lnTo>
                        <a:pt x="972312" y="0"/>
                      </a:lnTo>
                      <a:lnTo>
                        <a:pt x="0" y="0"/>
                      </a:lnTo>
                      <a:lnTo>
                        <a:pt x="0" y="411479"/>
                      </a:lnTo>
                      <a:close/>
                    </a:path>
                  </a:pathLst>
                </a:custGeom>
                <a:solidFill>
                  <a:srgbClr val="1B9ED2"/>
                </a:solidFill>
              </p:spPr>
              <p:txBody>
                <a:bodyPr wrap="square" lIns="0" tIns="0" rIns="0" bIns="0" rtlCol="0">
                  <a:noAutofit/>
                </a:bodyPr>
                <a:lstStyle/>
                <a:p>
                  <a:endParaRPr>
                    <a:cs typeface="+mn-ea"/>
                    <a:sym typeface="+mn-lt"/>
                  </a:endParaRPr>
                </a:p>
              </p:txBody>
            </p:sp>
            <p:sp>
              <p:nvSpPr>
                <p:cNvPr id="97" name="object 38">
                  <a:extLst>
                    <a:ext uri="{FF2B5EF4-FFF2-40B4-BE49-F238E27FC236}">
                      <a16:creationId xmlns:a16="http://schemas.microsoft.com/office/drawing/2014/main" xmlns="" id="{84882AE5-C4DD-4A24-B5EF-28BDDF6D1F2A}"/>
                    </a:ext>
                  </a:extLst>
                </p:cNvPr>
                <p:cNvSpPr txBox="1"/>
                <p:nvPr/>
              </p:nvSpPr>
              <p:spPr>
                <a:xfrm>
                  <a:off x="2306446" y="2613045"/>
                  <a:ext cx="798829" cy="209758"/>
                </a:xfrm>
                <a:prstGeom prst="rect">
                  <a:avLst/>
                </a:prstGeom>
              </p:spPr>
              <p:txBody>
                <a:bodyPr vert="horz" wrap="square" lIns="0" tIns="0" rIns="0" bIns="0" rtlCol="0">
                  <a:noAutofit/>
                </a:bodyPr>
                <a:lstStyle/>
                <a:p>
                  <a:pPr marL="12700">
                    <a:lnSpc>
                      <a:spcPct val="100000"/>
                    </a:lnSpc>
                  </a:pPr>
                  <a:r>
                    <a:rPr sz="1450" b="1" spc="-40" dirty="0">
                      <a:solidFill>
                        <a:srgbClr val="F9F9F9"/>
                      </a:solidFill>
                      <a:cs typeface="+mn-ea"/>
                      <a:sym typeface="+mn-lt"/>
                    </a:rPr>
                    <a:t>2</a:t>
                  </a:r>
                  <a:r>
                    <a:rPr sz="1450" b="1" spc="-45" dirty="0">
                      <a:solidFill>
                        <a:srgbClr val="F9F9F9"/>
                      </a:solidFill>
                      <a:cs typeface="+mn-ea"/>
                      <a:sym typeface="+mn-lt"/>
                    </a:rPr>
                    <a:t>0</a:t>
                  </a:r>
                  <a:r>
                    <a:rPr sz="1450" b="1" spc="-40" dirty="0">
                      <a:solidFill>
                        <a:srgbClr val="F9F9F9"/>
                      </a:solidFill>
                      <a:cs typeface="+mn-ea"/>
                      <a:sym typeface="+mn-lt"/>
                    </a:rPr>
                    <a:t>1</a:t>
                  </a:r>
                  <a:r>
                    <a:rPr lang="en-US" altLang="zh-CN" sz="1450" b="1" spc="-45" dirty="0">
                      <a:solidFill>
                        <a:srgbClr val="F9F9F9"/>
                      </a:solidFill>
                      <a:cs typeface="+mn-ea"/>
                      <a:sym typeface="+mn-lt"/>
                    </a:rPr>
                    <a:t>8</a:t>
                  </a:r>
                  <a:r>
                    <a:rPr sz="1450" b="1" spc="-30" dirty="0">
                      <a:solidFill>
                        <a:srgbClr val="F9F9F9"/>
                      </a:solidFill>
                      <a:cs typeface="+mn-ea"/>
                      <a:sym typeface="+mn-lt"/>
                    </a:rPr>
                    <a:t>.</a:t>
                  </a:r>
                  <a:r>
                    <a:rPr lang="en-US" altLang="zh-CN" sz="1450" b="1" spc="-30" dirty="0">
                      <a:solidFill>
                        <a:srgbClr val="F9F9F9"/>
                      </a:solidFill>
                      <a:cs typeface="+mn-ea"/>
                      <a:sym typeface="+mn-lt"/>
                    </a:rPr>
                    <a:t>11</a:t>
                  </a:r>
                  <a:endParaRPr sz="1450" dirty="0">
                    <a:cs typeface="+mn-ea"/>
                    <a:sym typeface="+mn-lt"/>
                  </a:endParaRPr>
                </a:p>
              </p:txBody>
            </p:sp>
            <p:sp>
              <p:nvSpPr>
                <p:cNvPr id="98" name="object 46">
                  <a:extLst>
                    <a:ext uri="{FF2B5EF4-FFF2-40B4-BE49-F238E27FC236}">
                      <a16:creationId xmlns:a16="http://schemas.microsoft.com/office/drawing/2014/main" xmlns="" id="{6530610D-C262-40F9-8202-AD1B845DCAC3}"/>
                    </a:ext>
                  </a:extLst>
                </p:cNvPr>
                <p:cNvSpPr/>
                <p:nvPr/>
              </p:nvSpPr>
              <p:spPr>
                <a:xfrm>
                  <a:off x="2471927" y="3165348"/>
                  <a:ext cx="467868" cy="467868"/>
                </a:xfrm>
                <a:prstGeom prst="rect">
                  <a:avLst/>
                </a:prstGeom>
                <a:blipFill>
                  <a:blip r:embed="rId6" cstate="print"/>
                  <a:stretch>
                    <a:fillRect/>
                  </a:stretch>
                </a:blipFill>
              </p:spPr>
              <p:txBody>
                <a:bodyPr wrap="square" lIns="0" tIns="0" rIns="0" bIns="0" rtlCol="0">
                  <a:noAutofit/>
                </a:bodyPr>
                <a:lstStyle/>
                <a:p>
                  <a:endParaRPr>
                    <a:cs typeface="+mn-ea"/>
                    <a:sym typeface="+mn-lt"/>
                  </a:endParaRPr>
                </a:p>
              </p:txBody>
            </p:sp>
            <p:sp>
              <p:nvSpPr>
                <p:cNvPr id="99" name="object 49">
                  <a:extLst>
                    <a:ext uri="{FF2B5EF4-FFF2-40B4-BE49-F238E27FC236}">
                      <a16:creationId xmlns:a16="http://schemas.microsoft.com/office/drawing/2014/main" xmlns="" id="{DB1B3D46-3BAB-4158-B1D2-A187298AAAE6}"/>
                    </a:ext>
                  </a:extLst>
                </p:cNvPr>
                <p:cNvSpPr txBox="1"/>
                <p:nvPr/>
              </p:nvSpPr>
              <p:spPr>
                <a:xfrm>
                  <a:off x="3244976" y="2535809"/>
                  <a:ext cx="2164080" cy="1257935"/>
                </a:xfrm>
                <a:prstGeom prst="rect">
                  <a:avLst/>
                </a:prstGeom>
              </p:spPr>
              <p:txBody>
                <a:bodyPr vert="horz" wrap="square" lIns="0" tIns="0" rIns="0" bIns="0" rtlCol="0">
                  <a:noAutofit/>
                </a:bodyPr>
                <a:lstStyle/>
                <a:p>
                  <a:pPr marL="12700" marR="12700" algn="ctr">
                    <a:lnSpc>
                      <a:spcPct val="100000"/>
                    </a:lnSpc>
                  </a:pPr>
                  <a:r>
                    <a:rPr lang="en-US" altLang="zh-CN" sz="1400" b="1" dirty="0">
                      <a:cs typeface="+mn-ea"/>
                      <a:sym typeface="+mn-lt"/>
                    </a:rPr>
                    <a:t>《</a:t>
                  </a:r>
                  <a:r>
                    <a:rPr lang="zh-CN" altLang="en-US" sz="1400" b="1" dirty="0">
                      <a:cs typeface="+mn-ea"/>
                      <a:sym typeface="+mn-lt"/>
                    </a:rPr>
                    <a:t>区块链能做什么、不能做什么？</a:t>
                  </a:r>
                  <a:r>
                    <a:rPr lang="en-US" altLang="zh-CN" sz="1400" b="1" dirty="0">
                      <a:cs typeface="+mn-ea"/>
                      <a:sym typeface="+mn-lt"/>
                    </a:rPr>
                    <a:t>》</a:t>
                  </a:r>
                  <a:endParaRPr lang="zh-CN" altLang="en-US" sz="1400" dirty="0">
                    <a:cs typeface="+mn-ea"/>
                    <a:sym typeface="+mn-lt"/>
                  </a:endParaRPr>
                </a:p>
                <a:p>
                  <a:pPr>
                    <a:lnSpc>
                      <a:spcPts val="650"/>
                    </a:lnSpc>
                    <a:spcBef>
                      <a:spcPts val="32"/>
                    </a:spcBef>
                  </a:pPr>
                  <a:endParaRPr lang="zh-CN" altLang="en-US" sz="1400" dirty="0">
                    <a:cs typeface="+mn-ea"/>
                    <a:sym typeface="+mn-lt"/>
                  </a:endParaRPr>
                </a:p>
              </p:txBody>
            </p:sp>
          </p:grpSp>
        </p:grpSp>
      </p:grpSp>
    </p:spTree>
    <p:extLst>
      <p:ext uri="{BB962C8B-B14F-4D97-AF65-F5344CB8AC3E}">
        <p14:creationId xmlns:p14="http://schemas.microsoft.com/office/powerpoint/2010/main" val="23992504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6381AF6-BBB9-4738-B9A5-2158CD113C0D}"/>
              </a:ext>
            </a:extLst>
          </p:cNvPr>
          <p:cNvSpPr>
            <a:spLocks noGrp="1"/>
          </p:cNvSpPr>
          <p:nvPr>
            <p:ph type="title"/>
          </p:nvPr>
        </p:nvSpPr>
        <p:spPr>
          <a:xfrm>
            <a:off x="2375591" y="2890684"/>
            <a:ext cx="7689952" cy="1028699"/>
          </a:xfrm>
        </p:spPr>
        <p:txBody>
          <a:bodyPr>
            <a:noAutofit/>
          </a:bodyPr>
          <a:lstStyle/>
          <a:p>
            <a:pPr>
              <a:lnSpc>
                <a:spcPct val="100000"/>
              </a:lnSpc>
            </a:pPr>
            <a:r>
              <a:rPr lang="zh-CN" altLang="en-US" sz="6000" dirty="0" smtClean="0"/>
              <a:t>政策支持但</a:t>
            </a:r>
            <a:r>
              <a:rPr lang="zh-CN" altLang="en-US" sz="6000" dirty="0"/>
              <a:t>需</a:t>
            </a:r>
            <a:r>
              <a:rPr lang="zh-CN" altLang="en-US" sz="8800" dirty="0"/>
              <a:t>合规</a:t>
            </a:r>
            <a:endParaRPr lang="en-US" altLang="zh-CN" sz="6000" dirty="0"/>
          </a:p>
        </p:txBody>
      </p:sp>
      <p:sp>
        <p:nvSpPr>
          <p:cNvPr id="4" name="灯片编号占位符 3">
            <a:extLst>
              <a:ext uri="{FF2B5EF4-FFF2-40B4-BE49-F238E27FC236}">
                <a16:creationId xmlns:a16="http://schemas.microsoft.com/office/drawing/2014/main" xmlns="" id="{6BC4EB6E-5514-491C-A0BD-D0D34B8A36A5}"/>
              </a:ext>
            </a:extLst>
          </p:cNvPr>
          <p:cNvSpPr>
            <a:spLocks noGrp="1"/>
          </p:cNvSpPr>
          <p:nvPr>
            <p:ph type="sldNum" sz="quarter" idx="12"/>
          </p:nvPr>
        </p:nvSpPr>
        <p:spPr/>
        <p:txBody>
          <a:bodyPr/>
          <a:lstStyle/>
          <a:p>
            <a:fld id="{5DD3DB80-B894-403A-B48E-6FDC1A72010E}" type="slidenum">
              <a:rPr lang="zh-CN" altLang="en-US" smtClean="0"/>
              <a:pPr/>
              <a:t>8</a:t>
            </a:fld>
            <a:endParaRPr lang="zh-CN" altLang="en-US"/>
          </a:p>
        </p:txBody>
      </p:sp>
    </p:spTree>
    <p:extLst>
      <p:ext uri="{BB962C8B-B14F-4D97-AF65-F5344CB8AC3E}">
        <p14:creationId xmlns:p14="http://schemas.microsoft.com/office/powerpoint/2010/main" val="10955494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6381AF6-BBB9-4738-B9A5-2158CD113C0D}"/>
              </a:ext>
            </a:extLst>
          </p:cNvPr>
          <p:cNvSpPr>
            <a:spLocks noGrp="1"/>
          </p:cNvSpPr>
          <p:nvPr>
            <p:ph type="title"/>
          </p:nvPr>
        </p:nvSpPr>
        <p:spPr/>
        <p:txBody>
          <a:bodyPr/>
          <a:lstStyle/>
          <a:p>
            <a:pPr>
              <a:lnSpc>
                <a:spcPct val="100000"/>
              </a:lnSpc>
            </a:pPr>
            <a:r>
              <a:rPr lang="zh-CN" altLang="en-US" dirty="0"/>
              <a:t>政策</a:t>
            </a:r>
            <a:r>
              <a:rPr lang="zh-CN" altLang="en-US" dirty="0" smtClean="0"/>
              <a:t>支持但</a:t>
            </a:r>
            <a:r>
              <a:rPr lang="zh-CN" altLang="en-US" dirty="0"/>
              <a:t>需合规</a:t>
            </a:r>
            <a:endParaRPr lang="en-US" altLang="zh-CN" dirty="0"/>
          </a:p>
        </p:txBody>
      </p:sp>
      <p:sp>
        <p:nvSpPr>
          <p:cNvPr id="4" name="灯片编号占位符 3">
            <a:extLst>
              <a:ext uri="{FF2B5EF4-FFF2-40B4-BE49-F238E27FC236}">
                <a16:creationId xmlns:a16="http://schemas.microsoft.com/office/drawing/2014/main" xmlns="" id="{6BC4EB6E-5514-491C-A0BD-D0D34B8A36A5}"/>
              </a:ext>
            </a:extLst>
          </p:cNvPr>
          <p:cNvSpPr>
            <a:spLocks noGrp="1"/>
          </p:cNvSpPr>
          <p:nvPr>
            <p:ph type="sldNum" sz="quarter" idx="12"/>
          </p:nvPr>
        </p:nvSpPr>
        <p:spPr/>
        <p:txBody>
          <a:bodyPr/>
          <a:lstStyle/>
          <a:p>
            <a:fld id="{5DD3DB80-B894-403A-B48E-6FDC1A72010E}" type="slidenum">
              <a:rPr lang="zh-CN" altLang="en-US" smtClean="0"/>
              <a:pPr/>
              <a:t>9</a:t>
            </a:fld>
            <a:endParaRPr lang="zh-CN" altLang="en-US"/>
          </a:p>
        </p:txBody>
      </p:sp>
      <p:grpSp>
        <p:nvGrpSpPr>
          <p:cNvPr id="6" name="组合 5"/>
          <p:cNvGrpSpPr/>
          <p:nvPr/>
        </p:nvGrpSpPr>
        <p:grpSpPr>
          <a:xfrm>
            <a:off x="481731" y="1739673"/>
            <a:ext cx="5653355" cy="2166952"/>
            <a:chOff x="481731" y="1739673"/>
            <a:chExt cx="5653355" cy="2166952"/>
          </a:xfrm>
        </p:grpSpPr>
        <p:sp>
          <p:nvSpPr>
            <p:cNvPr id="9" name="îṡḷiḋê">
              <a:extLst>
                <a:ext uri="{FF2B5EF4-FFF2-40B4-BE49-F238E27FC236}">
                  <a16:creationId xmlns:a16="http://schemas.microsoft.com/office/drawing/2014/main" xmlns="" id="{F49079B3-8B28-4F50-A090-7ACC37747CE2}"/>
                </a:ext>
              </a:extLst>
            </p:cNvPr>
            <p:cNvSpPr/>
            <p:nvPr/>
          </p:nvSpPr>
          <p:spPr>
            <a:xfrm flipH="1">
              <a:off x="4144830" y="2203466"/>
              <a:ext cx="1990256" cy="759315"/>
            </a:xfrm>
            <a:prstGeom prst="homePlate">
              <a:avLst/>
            </a:prstGeom>
            <a:solidFill>
              <a:schemeClr val="bg1">
                <a:lumMod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r">
                <a:lnSpc>
                  <a:spcPct val="120000"/>
                </a:lnSpc>
                <a:spcBef>
                  <a:spcPts val="600"/>
                </a:spcBef>
              </a:pPr>
              <a:endParaRPr lang="en-US" sz="1000" dirty="0">
                <a:solidFill>
                  <a:schemeClr val="tx1">
                    <a:alpha val="70000"/>
                  </a:schemeClr>
                </a:solidFill>
              </a:endParaRPr>
            </a:p>
          </p:txBody>
        </p:sp>
        <p:sp>
          <p:nvSpPr>
            <p:cNvPr id="10" name="išľíďe">
              <a:extLst>
                <a:ext uri="{FF2B5EF4-FFF2-40B4-BE49-F238E27FC236}">
                  <a16:creationId xmlns:a16="http://schemas.microsoft.com/office/drawing/2014/main" xmlns="" id="{CCBA6064-B35E-448B-B9BC-E62B330680D8}"/>
                </a:ext>
              </a:extLst>
            </p:cNvPr>
            <p:cNvSpPr/>
            <p:nvPr/>
          </p:nvSpPr>
          <p:spPr bwMode="auto">
            <a:xfrm>
              <a:off x="4527566" y="2394364"/>
              <a:ext cx="392420" cy="377518"/>
            </a:xfrm>
            <a:custGeom>
              <a:avLst/>
              <a:gdLst>
                <a:gd name="connsiteX0" fmla="*/ 195114 w 608814"/>
                <a:gd name="connsiteY0" fmla="*/ 351627 h 585693"/>
                <a:gd name="connsiteX1" fmla="*/ 258290 w 608814"/>
                <a:gd name="connsiteY1" fmla="*/ 351627 h 585693"/>
                <a:gd name="connsiteX2" fmla="*/ 282731 w 608814"/>
                <a:gd name="connsiteY2" fmla="*/ 376018 h 585693"/>
                <a:gd name="connsiteX3" fmla="*/ 282731 w 608814"/>
                <a:gd name="connsiteY3" fmla="*/ 561210 h 585693"/>
                <a:gd name="connsiteX4" fmla="*/ 258290 w 608814"/>
                <a:gd name="connsiteY4" fmla="*/ 585693 h 585693"/>
                <a:gd name="connsiteX5" fmla="*/ 195114 w 608814"/>
                <a:gd name="connsiteY5" fmla="*/ 585693 h 585693"/>
                <a:gd name="connsiteX6" fmla="*/ 170673 w 608814"/>
                <a:gd name="connsiteY6" fmla="*/ 561210 h 585693"/>
                <a:gd name="connsiteX7" fmla="*/ 170673 w 608814"/>
                <a:gd name="connsiteY7" fmla="*/ 376018 h 585693"/>
                <a:gd name="connsiteX8" fmla="*/ 195114 w 608814"/>
                <a:gd name="connsiteY8" fmla="*/ 351627 h 585693"/>
                <a:gd name="connsiteX9" fmla="*/ 358100 w 608814"/>
                <a:gd name="connsiteY9" fmla="*/ 249872 h 585693"/>
                <a:gd name="connsiteX10" fmla="*/ 421316 w 608814"/>
                <a:gd name="connsiteY10" fmla="*/ 249872 h 585693"/>
                <a:gd name="connsiteX11" fmla="*/ 445737 w 608814"/>
                <a:gd name="connsiteY11" fmla="*/ 274267 h 585693"/>
                <a:gd name="connsiteX12" fmla="*/ 445737 w 608814"/>
                <a:gd name="connsiteY12" fmla="*/ 561206 h 585693"/>
                <a:gd name="connsiteX13" fmla="*/ 421316 w 608814"/>
                <a:gd name="connsiteY13" fmla="*/ 585693 h 585693"/>
                <a:gd name="connsiteX14" fmla="*/ 358100 w 608814"/>
                <a:gd name="connsiteY14" fmla="*/ 585693 h 585693"/>
                <a:gd name="connsiteX15" fmla="*/ 333679 w 608814"/>
                <a:gd name="connsiteY15" fmla="*/ 561206 h 585693"/>
                <a:gd name="connsiteX16" fmla="*/ 333679 w 608814"/>
                <a:gd name="connsiteY16" fmla="*/ 274267 h 585693"/>
                <a:gd name="connsiteX17" fmla="*/ 358100 w 608814"/>
                <a:gd name="connsiteY17" fmla="*/ 249872 h 585693"/>
                <a:gd name="connsiteX18" fmla="*/ 140260 w 608814"/>
                <a:gd name="connsiteY18" fmla="*/ 224680 h 585693"/>
                <a:gd name="connsiteX19" fmla="*/ 191844 w 608814"/>
                <a:gd name="connsiteY19" fmla="*/ 276122 h 585693"/>
                <a:gd name="connsiteX20" fmla="*/ 140260 w 608814"/>
                <a:gd name="connsiteY20" fmla="*/ 327564 h 585693"/>
                <a:gd name="connsiteX21" fmla="*/ 88676 w 608814"/>
                <a:gd name="connsiteY21" fmla="*/ 276122 h 585693"/>
                <a:gd name="connsiteX22" fmla="*/ 140260 w 608814"/>
                <a:gd name="connsiteY22" fmla="*/ 224680 h 585693"/>
                <a:gd name="connsiteX23" fmla="*/ 521177 w 608814"/>
                <a:gd name="connsiteY23" fmla="*/ 148117 h 585693"/>
                <a:gd name="connsiteX24" fmla="*/ 584301 w 608814"/>
                <a:gd name="connsiteY24" fmla="*/ 148117 h 585693"/>
                <a:gd name="connsiteX25" fmla="*/ 608814 w 608814"/>
                <a:gd name="connsiteY25" fmla="*/ 172601 h 585693"/>
                <a:gd name="connsiteX26" fmla="*/ 608814 w 608814"/>
                <a:gd name="connsiteY26" fmla="*/ 561209 h 585693"/>
                <a:gd name="connsiteX27" fmla="*/ 584301 w 608814"/>
                <a:gd name="connsiteY27" fmla="*/ 585693 h 585693"/>
                <a:gd name="connsiteX28" fmla="*/ 521177 w 608814"/>
                <a:gd name="connsiteY28" fmla="*/ 585693 h 585693"/>
                <a:gd name="connsiteX29" fmla="*/ 496756 w 608814"/>
                <a:gd name="connsiteY29" fmla="*/ 561209 h 585693"/>
                <a:gd name="connsiteX30" fmla="*/ 496756 w 608814"/>
                <a:gd name="connsiteY30" fmla="*/ 172601 h 585693"/>
                <a:gd name="connsiteX31" fmla="*/ 521177 w 608814"/>
                <a:gd name="connsiteY31" fmla="*/ 148117 h 585693"/>
                <a:gd name="connsiteX32" fmla="*/ 116229 w 608814"/>
                <a:gd name="connsiteY32" fmla="*/ 131322 h 585693"/>
                <a:gd name="connsiteX33" fmla="*/ 164246 w 608814"/>
                <a:gd name="connsiteY33" fmla="*/ 131322 h 585693"/>
                <a:gd name="connsiteX34" fmla="*/ 184061 w 608814"/>
                <a:gd name="connsiteY34" fmla="*/ 151113 h 585693"/>
                <a:gd name="connsiteX35" fmla="*/ 184061 w 608814"/>
                <a:gd name="connsiteY35" fmla="*/ 171457 h 585693"/>
                <a:gd name="connsiteX36" fmla="*/ 208669 w 608814"/>
                <a:gd name="connsiteY36" fmla="*/ 186094 h 585693"/>
                <a:gd name="connsiteX37" fmla="*/ 226641 w 608814"/>
                <a:gd name="connsiteY37" fmla="*/ 175692 h 585693"/>
                <a:gd name="connsiteX38" fmla="*/ 253737 w 608814"/>
                <a:gd name="connsiteY38" fmla="*/ 182964 h 585693"/>
                <a:gd name="connsiteX39" fmla="*/ 277792 w 608814"/>
                <a:gd name="connsiteY39" fmla="*/ 224572 h 585693"/>
                <a:gd name="connsiteX40" fmla="*/ 279727 w 608814"/>
                <a:gd name="connsiteY40" fmla="*/ 239577 h 585693"/>
                <a:gd name="connsiteX41" fmla="*/ 270511 w 608814"/>
                <a:gd name="connsiteY41" fmla="*/ 251544 h 585693"/>
                <a:gd name="connsiteX42" fmla="*/ 252355 w 608814"/>
                <a:gd name="connsiteY42" fmla="*/ 262038 h 585693"/>
                <a:gd name="connsiteX43" fmla="*/ 253829 w 608814"/>
                <a:gd name="connsiteY43" fmla="*/ 276122 h 585693"/>
                <a:gd name="connsiteX44" fmla="*/ 252355 w 608814"/>
                <a:gd name="connsiteY44" fmla="*/ 290206 h 585693"/>
                <a:gd name="connsiteX45" fmla="*/ 270511 w 608814"/>
                <a:gd name="connsiteY45" fmla="*/ 300700 h 585693"/>
                <a:gd name="connsiteX46" fmla="*/ 278714 w 608814"/>
                <a:gd name="connsiteY46" fmla="*/ 325094 h 585693"/>
                <a:gd name="connsiteX47" fmla="*/ 258253 w 608814"/>
                <a:gd name="connsiteY47" fmla="*/ 321136 h 585693"/>
                <a:gd name="connsiteX48" fmla="*/ 195858 w 608814"/>
                <a:gd name="connsiteY48" fmla="*/ 321136 h 585693"/>
                <a:gd name="connsiteX49" fmla="*/ 212171 w 608814"/>
                <a:gd name="connsiteY49" fmla="*/ 276122 h 585693"/>
                <a:gd name="connsiteX50" fmla="*/ 140191 w 608814"/>
                <a:gd name="connsiteY50" fmla="*/ 204320 h 585693"/>
                <a:gd name="connsiteX51" fmla="*/ 68304 w 608814"/>
                <a:gd name="connsiteY51" fmla="*/ 276122 h 585693"/>
                <a:gd name="connsiteX52" fmla="*/ 140191 w 608814"/>
                <a:gd name="connsiteY52" fmla="*/ 348016 h 585693"/>
                <a:gd name="connsiteX53" fmla="*/ 148486 w 608814"/>
                <a:gd name="connsiteY53" fmla="*/ 347095 h 585693"/>
                <a:gd name="connsiteX54" fmla="*/ 140099 w 608814"/>
                <a:gd name="connsiteY54" fmla="*/ 376000 h 585693"/>
                <a:gd name="connsiteX55" fmla="*/ 140099 w 608814"/>
                <a:gd name="connsiteY55" fmla="*/ 420922 h 585693"/>
                <a:gd name="connsiteX56" fmla="*/ 116229 w 608814"/>
                <a:gd name="connsiteY56" fmla="*/ 420922 h 585693"/>
                <a:gd name="connsiteX57" fmla="*/ 96413 w 608814"/>
                <a:gd name="connsiteY57" fmla="*/ 401131 h 585693"/>
                <a:gd name="connsiteX58" fmla="*/ 96413 w 608814"/>
                <a:gd name="connsiteY58" fmla="*/ 380787 h 585693"/>
                <a:gd name="connsiteX59" fmla="*/ 71806 w 608814"/>
                <a:gd name="connsiteY59" fmla="*/ 366150 h 585693"/>
                <a:gd name="connsiteX60" fmla="*/ 53742 w 608814"/>
                <a:gd name="connsiteY60" fmla="*/ 376552 h 585693"/>
                <a:gd name="connsiteX61" fmla="*/ 38719 w 608814"/>
                <a:gd name="connsiteY61" fmla="*/ 378577 h 585693"/>
                <a:gd name="connsiteX62" fmla="*/ 26738 w 608814"/>
                <a:gd name="connsiteY62" fmla="*/ 369372 h 585693"/>
                <a:gd name="connsiteX63" fmla="*/ 2683 w 608814"/>
                <a:gd name="connsiteY63" fmla="*/ 327764 h 585693"/>
                <a:gd name="connsiteX64" fmla="*/ 9872 w 608814"/>
                <a:gd name="connsiteY64" fmla="*/ 300700 h 585693"/>
                <a:gd name="connsiteX65" fmla="*/ 28120 w 608814"/>
                <a:gd name="connsiteY65" fmla="*/ 290206 h 585693"/>
                <a:gd name="connsiteX66" fmla="*/ 26645 w 608814"/>
                <a:gd name="connsiteY66" fmla="*/ 276122 h 585693"/>
                <a:gd name="connsiteX67" fmla="*/ 28120 w 608814"/>
                <a:gd name="connsiteY67" fmla="*/ 262038 h 585693"/>
                <a:gd name="connsiteX68" fmla="*/ 9872 w 608814"/>
                <a:gd name="connsiteY68" fmla="*/ 251544 h 585693"/>
                <a:gd name="connsiteX69" fmla="*/ 2683 w 608814"/>
                <a:gd name="connsiteY69" fmla="*/ 224572 h 585693"/>
                <a:gd name="connsiteX70" fmla="*/ 26738 w 608814"/>
                <a:gd name="connsiteY70" fmla="*/ 182964 h 585693"/>
                <a:gd name="connsiteX71" fmla="*/ 38719 w 608814"/>
                <a:gd name="connsiteY71" fmla="*/ 173759 h 585693"/>
                <a:gd name="connsiteX72" fmla="*/ 53742 w 608814"/>
                <a:gd name="connsiteY72" fmla="*/ 175692 h 585693"/>
                <a:gd name="connsiteX73" fmla="*/ 71806 w 608814"/>
                <a:gd name="connsiteY73" fmla="*/ 186094 h 585693"/>
                <a:gd name="connsiteX74" fmla="*/ 96413 w 608814"/>
                <a:gd name="connsiteY74" fmla="*/ 171457 h 585693"/>
                <a:gd name="connsiteX75" fmla="*/ 96413 w 608814"/>
                <a:gd name="connsiteY75" fmla="*/ 151113 h 585693"/>
                <a:gd name="connsiteX76" fmla="*/ 116229 w 608814"/>
                <a:gd name="connsiteY76" fmla="*/ 131322 h 585693"/>
                <a:gd name="connsiteX77" fmla="*/ 445756 w 608814"/>
                <a:gd name="connsiteY77" fmla="*/ 83476 h 585693"/>
                <a:gd name="connsiteX78" fmla="*/ 414140 w 608814"/>
                <a:gd name="connsiteY78" fmla="*/ 115044 h 585693"/>
                <a:gd name="connsiteX79" fmla="*/ 445756 w 608814"/>
                <a:gd name="connsiteY79" fmla="*/ 146520 h 585693"/>
                <a:gd name="connsiteX80" fmla="*/ 477371 w 608814"/>
                <a:gd name="connsiteY80" fmla="*/ 115044 h 585693"/>
                <a:gd name="connsiteX81" fmla="*/ 445756 w 608814"/>
                <a:gd name="connsiteY81" fmla="*/ 83476 h 585693"/>
                <a:gd name="connsiteX82" fmla="*/ 426676 w 608814"/>
                <a:gd name="connsiteY82" fmla="*/ 0 h 585693"/>
                <a:gd name="connsiteX83" fmla="*/ 464835 w 608814"/>
                <a:gd name="connsiteY83" fmla="*/ 0 h 585693"/>
                <a:gd name="connsiteX84" fmla="*/ 480597 w 608814"/>
                <a:gd name="connsiteY84" fmla="*/ 15738 h 585693"/>
                <a:gd name="connsiteX85" fmla="*/ 480597 w 608814"/>
                <a:gd name="connsiteY85" fmla="*/ 31936 h 585693"/>
                <a:gd name="connsiteX86" fmla="*/ 500138 w 608814"/>
                <a:gd name="connsiteY86" fmla="*/ 43533 h 585693"/>
                <a:gd name="connsiteX87" fmla="*/ 514425 w 608814"/>
                <a:gd name="connsiteY87" fmla="*/ 35249 h 585693"/>
                <a:gd name="connsiteX88" fmla="*/ 535901 w 608814"/>
                <a:gd name="connsiteY88" fmla="*/ 40956 h 585693"/>
                <a:gd name="connsiteX89" fmla="*/ 554981 w 608814"/>
                <a:gd name="connsiteY89" fmla="*/ 73996 h 585693"/>
                <a:gd name="connsiteX90" fmla="*/ 556640 w 608814"/>
                <a:gd name="connsiteY90" fmla="*/ 85961 h 585693"/>
                <a:gd name="connsiteX91" fmla="*/ 549266 w 608814"/>
                <a:gd name="connsiteY91" fmla="*/ 95440 h 585693"/>
                <a:gd name="connsiteX92" fmla="*/ 534887 w 608814"/>
                <a:gd name="connsiteY92" fmla="*/ 103815 h 585693"/>
                <a:gd name="connsiteX93" fmla="*/ 535993 w 608814"/>
                <a:gd name="connsiteY93" fmla="*/ 115044 h 585693"/>
                <a:gd name="connsiteX94" fmla="*/ 535717 w 608814"/>
                <a:gd name="connsiteY94" fmla="*/ 117621 h 585693"/>
                <a:gd name="connsiteX95" fmla="*/ 521153 w 608814"/>
                <a:gd name="connsiteY95" fmla="*/ 117621 h 585693"/>
                <a:gd name="connsiteX96" fmla="*/ 466126 w 608814"/>
                <a:gd name="connsiteY96" fmla="*/ 172565 h 585693"/>
                <a:gd name="connsiteX97" fmla="*/ 466126 w 608814"/>
                <a:gd name="connsiteY97" fmla="*/ 229719 h 585693"/>
                <a:gd name="connsiteX98" fmla="*/ 466126 w 608814"/>
                <a:gd name="connsiteY98" fmla="*/ 242604 h 585693"/>
                <a:gd name="connsiteX99" fmla="*/ 453590 w 608814"/>
                <a:gd name="connsiteY99" fmla="*/ 229995 h 585693"/>
                <a:gd name="connsiteX100" fmla="*/ 421330 w 608814"/>
                <a:gd name="connsiteY100" fmla="*/ 219319 h 585693"/>
                <a:gd name="connsiteX101" fmla="*/ 411928 w 608814"/>
                <a:gd name="connsiteY101" fmla="*/ 219319 h 585693"/>
                <a:gd name="connsiteX102" fmla="*/ 410914 w 608814"/>
                <a:gd name="connsiteY102" fmla="*/ 214257 h 585693"/>
                <a:gd name="connsiteX103" fmla="*/ 410914 w 608814"/>
                <a:gd name="connsiteY103" fmla="*/ 198059 h 585693"/>
                <a:gd name="connsiteX104" fmla="*/ 391373 w 608814"/>
                <a:gd name="connsiteY104" fmla="*/ 186463 h 585693"/>
                <a:gd name="connsiteX105" fmla="*/ 377086 w 608814"/>
                <a:gd name="connsiteY105" fmla="*/ 194746 h 585693"/>
                <a:gd name="connsiteX106" fmla="*/ 365104 w 608814"/>
                <a:gd name="connsiteY106" fmla="*/ 196310 h 585693"/>
                <a:gd name="connsiteX107" fmla="*/ 355610 w 608814"/>
                <a:gd name="connsiteY107" fmla="*/ 189040 h 585693"/>
                <a:gd name="connsiteX108" fmla="*/ 336530 w 608814"/>
                <a:gd name="connsiteY108" fmla="*/ 155999 h 585693"/>
                <a:gd name="connsiteX109" fmla="*/ 342245 w 608814"/>
                <a:gd name="connsiteY109" fmla="*/ 134463 h 585693"/>
                <a:gd name="connsiteX110" fmla="*/ 356716 w 608814"/>
                <a:gd name="connsiteY110" fmla="*/ 126180 h 585693"/>
                <a:gd name="connsiteX111" fmla="*/ 355518 w 608814"/>
                <a:gd name="connsiteY111" fmla="*/ 115044 h 585693"/>
                <a:gd name="connsiteX112" fmla="*/ 356716 w 608814"/>
                <a:gd name="connsiteY112" fmla="*/ 103815 h 585693"/>
                <a:gd name="connsiteX113" fmla="*/ 342245 w 608814"/>
                <a:gd name="connsiteY113" fmla="*/ 95440 h 585693"/>
                <a:gd name="connsiteX114" fmla="*/ 336530 w 608814"/>
                <a:gd name="connsiteY114" fmla="*/ 73996 h 585693"/>
                <a:gd name="connsiteX115" fmla="*/ 355610 w 608814"/>
                <a:gd name="connsiteY115" fmla="*/ 40956 h 585693"/>
                <a:gd name="connsiteX116" fmla="*/ 365104 w 608814"/>
                <a:gd name="connsiteY116" fmla="*/ 33685 h 585693"/>
                <a:gd name="connsiteX117" fmla="*/ 377086 w 608814"/>
                <a:gd name="connsiteY117" fmla="*/ 35249 h 585693"/>
                <a:gd name="connsiteX118" fmla="*/ 391373 w 608814"/>
                <a:gd name="connsiteY118" fmla="*/ 43533 h 585693"/>
                <a:gd name="connsiteX119" fmla="*/ 410914 w 608814"/>
                <a:gd name="connsiteY119" fmla="*/ 31936 h 585693"/>
                <a:gd name="connsiteX120" fmla="*/ 410914 w 608814"/>
                <a:gd name="connsiteY120" fmla="*/ 15738 h 585693"/>
                <a:gd name="connsiteX121" fmla="*/ 426676 w 608814"/>
                <a:gd name="connsiteY121" fmla="*/ 0 h 5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608814" h="585693">
                  <a:moveTo>
                    <a:pt x="195114" y="351627"/>
                  </a:moveTo>
                  <a:lnTo>
                    <a:pt x="258290" y="351627"/>
                  </a:lnTo>
                  <a:cubicBezTo>
                    <a:pt x="271848" y="351627"/>
                    <a:pt x="282731" y="362580"/>
                    <a:pt x="282731" y="376018"/>
                  </a:cubicBezTo>
                  <a:lnTo>
                    <a:pt x="282731" y="561210"/>
                  </a:lnTo>
                  <a:cubicBezTo>
                    <a:pt x="282731" y="574740"/>
                    <a:pt x="271848" y="585693"/>
                    <a:pt x="258290" y="585693"/>
                  </a:cubicBezTo>
                  <a:lnTo>
                    <a:pt x="195114" y="585693"/>
                  </a:lnTo>
                  <a:cubicBezTo>
                    <a:pt x="181556" y="585693"/>
                    <a:pt x="170673" y="574740"/>
                    <a:pt x="170673" y="561210"/>
                  </a:cubicBezTo>
                  <a:lnTo>
                    <a:pt x="170673" y="376018"/>
                  </a:lnTo>
                  <a:cubicBezTo>
                    <a:pt x="170673" y="362580"/>
                    <a:pt x="181556" y="351627"/>
                    <a:pt x="195114" y="351627"/>
                  </a:cubicBezTo>
                  <a:close/>
                  <a:moveTo>
                    <a:pt x="358100" y="249872"/>
                  </a:moveTo>
                  <a:lnTo>
                    <a:pt x="421316" y="249872"/>
                  </a:lnTo>
                  <a:cubicBezTo>
                    <a:pt x="434771" y="249872"/>
                    <a:pt x="445737" y="260735"/>
                    <a:pt x="445737" y="274267"/>
                  </a:cubicBezTo>
                  <a:lnTo>
                    <a:pt x="445737" y="561206"/>
                  </a:lnTo>
                  <a:cubicBezTo>
                    <a:pt x="445737" y="574738"/>
                    <a:pt x="434771" y="585693"/>
                    <a:pt x="421316" y="585693"/>
                  </a:cubicBezTo>
                  <a:lnTo>
                    <a:pt x="358100" y="585693"/>
                  </a:lnTo>
                  <a:cubicBezTo>
                    <a:pt x="344645" y="585693"/>
                    <a:pt x="333679" y="574738"/>
                    <a:pt x="333679" y="561206"/>
                  </a:cubicBezTo>
                  <a:lnTo>
                    <a:pt x="333679" y="274267"/>
                  </a:lnTo>
                  <a:cubicBezTo>
                    <a:pt x="333679" y="260735"/>
                    <a:pt x="344645" y="249872"/>
                    <a:pt x="358100" y="249872"/>
                  </a:cubicBezTo>
                  <a:close/>
                  <a:moveTo>
                    <a:pt x="140260" y="224680"/>
                  </a:moveTo>
                  <a:cubicBezTo>
                    <a:pt x="168749" y="224680"/>
                    <a:pt x="191844" y="247711"/>
                    <a:pt x="191844" y="276122"/>
                  </a:cubicBezTo>
                  <a:cubicBezTo>
                    <a:pt x="191844" y="304533"/>
                    <a:pt x="168749" y="327564"/>
                    <a:pt x="140260" y="327564"/>
                  </a:cubicBezTo>
                  <a:cubicBezTo>
                    <a:pt x="111771" y="327564"/>
                    <a:pt x="88676" y="304533"/>
                    <a:pt x="88676" y="276122"/>
                  </a:cubicBezTo>
                  <a:cubicBezTo>
                    <a:pt x="88676" y="247711"/>
                    <a:pt x="111771" y="224680"/>
                    <a:pt x="140260" y="224680"/>
                  </a:cubicBezTo>
                  <a:close/>
                  <a:moveTo>
                    <a:pt x="521177" y="148117"/>
                  </a:moveTo>
                  <a:lnTo>
                    <a:pt x="584301" y="148117"/>
                  </a:lnTo>
                  <a:cubicBezTo>
                    <a:pt x="597848" y="148117"/>
                    <a:pt x="608814" y="159070"/>
                    <a:pt x="608814" y="172601"/>
                  </a:cubicBezTo>
                  <a:lnTo>
                    <a:pt x="608814" y="561209"/>
                  </a:lnTo>
                  <a:cubicBezTo>
                    <a:pt x="608814" y="574740"/>
                    <a:pt x="597848" y="585693"/>
                    <a:pt x="584301" y="585693"/>
                  </a:cubicBezTo>
                  <a:lnTo>
                    <a:pt x="521177" y="585693"/>
                  </a:lnTo>
                  <a:cubicBezTo>
                    <a:pt x="507722" y="585693"/>
                    <a:pt x="496756" y="574740"/>
                    <a:pt x="496756" y="561209"/>
                  </a:cubicBezTo>
                  <a:lnTo>
                    <a:pt x="496756" y="172601"/>
                  </a:lnTo>
                  <a:cubicBezTo>
                    <a:pt x="496756" y="159070"/>
                    <a:pt x="507722" y="148117"/>
                    <a:pt x="521177" y="148117"/>
                  </a:cubicBezTo>
                  <a:close/>
                  <a:moveTo>
                    <a:pt x="116229" y="131322"/>
                  </a:moveTo>
                  <a:lnTo>
                    <a:pt x="164246" y="131322"/>
                  </a:lnTo>
                  <a:cubicBezTo>
                    <a:pt x="175214" y="131322"/>
                    <a:pt x="184061" y="140159"/>
                    <a:pt x="184061" y="151113"/>
                  </a:cubicBezTo>
                  <a:lnTo>
                    <a:pt x="184061" y="171457"/>
                  </a:lnTo>
                  <a:cubicBezTo>
                    <a:pt x="193001" y="175231"/>
                    <a:pt x="201019" y="180386"/>
                    <a:pt x="208669" y="186094"/>
                  </a:cubicBezTo>
                  <a:lnTo>
                    <a:pt x="226641" y="175692"/>
                  </a:lnTo>
                  <a:cubicBezTo>
                    <a:pt x="236134" y="170261"/>
                    <a:pt x="248300" y="173482"/>
                    <a:pt x="253737" y="182964"/>
                  </a:cubicBezTo>
                  <a:lnTo>
                    <a:pt x="277792" y="224572"/>
                  </a:lnTo>
                  <a:cubicBezTo>
                    <a:pt x="280465" y="229083"/>
                    <a:pt x="281110" y="234514"/>
                    <a:pt x="279727" y="239577"/>
                  </a:cubicBezTo>
                  <a:cubicBezTo>
                    <a:pt x="278437" y="244640"/>
                    <a:pt x="275119" y="248966"/>
                    <a:pt x="270511" y="251544"/>
                  </a:cubicBezTo>
                  <a:lnTo>
                    <a:pt x="252355" y="262038"/>
                  </a:lnTo>
                  <a:cubicBezTo>
                    <a:pt x="253000" y="266733"/>
                    <a:pt x="253829" y="271335"/>
                    <a:pt x="253829" y="276122"/>
                  </a:cubicBezTo>
                  <a:cubicBezTo>
                    <a:pt x="253829" y="281001"/>
                    <a:pt x="253000" y="285604"/>
                    <a:pt x="252355" y="290206"/>
                  </a:cubicBezTo>
                  <a:lnTo>
                    <a:pt x="270511" y="300700"/>
                  </a:lnTo>
                  <a:cubicBezTo>
                    <a:pt x="279174" y="305671"/>
                    <a:pt x="282308" y="316165"/>
                    <a:pt x="278714" y="325094"/>
                  </a:cubicBezTo>
                  <a:cubicBezTo>
                    <a:pt x="272354" y="322609"/>
                    <a:pt x="265442" y="321136"/>
                    <a:pt x="258253" y="321136"/>
                  </a:cubicBezTo>
                  <a:lnTo>
                    <a:pt x="195858" y="321136"/>
                  </a:lnTo>
                  <a:cubicBezTo>
                    <a:pt x="205904" y="308709"/>
                    <a:pt x="212171" y="293244"/>
                    <a:pt x="212171" y="276122"/>
                  </a:cubicBezTo>
                  <a:cubicBezTo>
                    <a:pt x="212171" y="236539"/>
                    <a:pt x="179914" y="204320"/>
                    <a:pt x="140191" y="204320"/>
                  </a:cubicBezTo>
                  <a:cubicBezTo>
                    <a:pt x="100561" y="204320"/>
                    <a:pt x="68304" y="236539"/>
                    <a:pt x="68304" y="276122"/>
                  </a:cubicBezTo>
                  <a:cubicBezTo>
                    <a:pt x="68304" y="315797"/>
                    <a:pt x="100561" y="348016"/>
                    <a:pt x="140191" y="348016"/>
                  </a:cubicBezTo>
                  <a:cubicBezTo>
                    <a:pt x="143048" y="348016"/>
                    <a:pt x="145721" y="347463"/>
                    <a:pt x="148486" y="347095"/>
                  </a:cubicBezTo>
                  <a:cubicBezTo>
                    <a:pt x="143233" y="355564"/>
                    <a:pt x="140099" y="365414"/>
                    <a:pt x="140099" y="376000"/>
                  </a:cubicBezTo>
                  <a:lnTo>
                    <a:pt x="140099" y="420922"/>
                  </a:lnTo>
                  <a:lnTo>
                    <a:pt x="116229" y="420922"/>
                  </a:lnTo>
                  <a:cubicBezTo>
                    <a:pt x="105261" y="420922"/>
                    <a:pt x="96413" y="412085"/>
                    <a:pt x="96413" y="401131"/>
                  </a:cubicBezTo>
                  <a:lnTo>
                    <a:pt x="96413" y="380787"/>
                  </a:lnTo>
                  <a:cubicBezTo>
                    <a:pt x="87474" y="377013"/>
                    <a:pt x="79455" y="371950"/>
                    <a:pt x="71806" y="366150"/>
                  </a:cubicBezTo>
                  <a:lnTo>
                    <a:pt x="53742" y="376552"/>
                  </a:lnTo>
                  <a:cubicBezTo>
                    <a:pt x="49226" y="379222"/>
                    <a:pt x="43788" y="379866"/>
                    <a:pt x="38719" y="378577"/>
                  </a:cubicBezTo>
                  <a:cubicBezTo>
                    <a:pt x="33650" y="377197"/>
                    <a:pt x="29318" y="373883"/>
                    <a:pt x="26738" y="369372"/>
                  </a:cubicBezTo>
                  <a:lnTo>
                    <a:pt x="2683" y="327764"/>
                  </a:lnTo>
                  <a:cubicBezTo>
                    <a:pt x="-2847" y="318282"/>
                    <a:pt x="471" y="306131"/>
                    <a:pt x="9872" y="300700"/>
                  </a:cubicBezTo>
                  <a:lnTo>
                    <a:pt x="28120" y="290206"/>
                  </a:lnTo>
                  <a:cubicBezTo>
                    <a:pt x="27475" y="285604"/>
                    <a:pt x="26645" y="281001"/>
                    <a:pt x="26645" y="276122"/>
                  </a:cubicBezTo>
                  <a:cubicBezTo>
                    <a:pt x="26645" y="271335"/>
                    <a:pt x="27475" y="266733"/>
                    <a:pt x="28120" y="262038"/>
                  </a:cubicBezTo>
                  <a:lnTo>
                    <a:pt x="9872" y="251544"/>
                  </a:lnTo>
                  <a:cubicBezTo>
                    <a:pt x="471" y="246113"/>
                    <a:pt x="-2847" y="233962"/>
                    <a:pt x="2683" y="224572"/>
                  </a:cubicBezTo>
                  <a:lnTo>
                    <a:pt x="26738" y="182964"/>
                  </a:lnTo>
                  <a:cubicBezTo>
                    <a:pt x="29318" y="178361"/>
                    <a:pt x="33650" y="175139"/>
                    <a:pt x="38719" y="173759"/>
                  </a:cubicBezTo>
                  <a:cubicBezTo>
                    <a:pt x="43788" y="172378"/>
                    <a:pt x="49226" y="173114"/>
                    <a:pt x="53742" y="175692"/>
                  </a:cubicBezTo>
                  <a:lnTo>
                    <a:pt x="71806" y="186094"/>
                  </a:lnTo>
                  <a:cubicBezTo>
                    <a:pt x="79455" y="180386"/>
                    <a:pt x="87474" y="175231"/>
                    <a:pt x="96413" y="171457"/>
                  </a:cubicBezTo>
                  <a:lnTo>
                    <a:pt x="96413" y="151113"/>
                  </a:lnTo>
                  <a:cubicBezTo>
                    <a:pt x="96413" y="140159"/>
                    <a:pt x="105261" y="131322"/>
                    <a:pt x="116229" y="131322"/>
                  </a:cubicBezTo>
                  <a:close/>
                  <a:moveTo>
                    <a:pt x="445756" y="83476"/>
                  </a:moveTo>
                  <a:cubicBezTo>
                    <a:pt x="428335" y="83476"/>
                    <a:pt x="414140" y="97557"/>
                    <a:pt x="414140" y="115044"/>
                  </a:cubicBezTo>
                  <a:cubicBezTo>
                    <a:pt x="414140" y="132438"/>
                    <a:pt x="428335" y="146520"/>
                    <a:pt x="445756" y="146520"/>
                  </a:cubicBezTo>
                  <a:cubicBezTo>
                    <a:pt x="463176" y="146520"/>
                    <a:pt x="477371" y="132438"/>
                    <a:pt x="477371" y="115044"/>
                  </a:cubicBezTo>
                  <a:cubicBezTo>
                    <a:pt x="477371" y="97557"/>
                    <a:pt x="463176" y="83476"/>
                    <a:pt x="445756" y="83476"/>
                  </a:cubicBezTo>
                  <a:close/>
                  <a:moveTo>
                    <a:pt x="426676" y="0"/>
                  </a:moveTo>
                  <a:lnTo>
                    <a:pt x="464835" y="0"/>
                  </a:lnTo>
                  <a:cubicBezTo>
                    <a:pt x="473500" y="0"/>
                    <a:pt x="480597" y="7087"/>
                    <a:pt x="480597" y="15738"/>
                  </a:cubicBezTo>
                  <a:lnTo>
                    <a:pt x="480597" y="31936"/>
                  </a:lnTo>
                  <a:cubicBezTo>
                    <a:pt x="487694" y="34881"/>
                    <a:pt x="494054" y="38931"/>
                    <a:pt x="500138" y="43533"/>
                  </a:cubicBezTo>
                  <a:lnTo>
                    <a:pt x="514425" y="35249"/>
                  </a:lnTo>
                  <a:cubicBezTo>
                    <a:pt x="521983" y="30924"/>
                    <a:pt x="531569" y="33501"/>
                    <a:pt x="535901" y="40956"/>
                  </a:cubicBezTo>
                  <a:lnTo>
                    <a:pt x="554981" y="73996"/>
                  </a:lnTo>
                  <a:cubicBezTo>
                    <a:pt x="557101" y="77585"/>
                    <a:pt x="557654" y="81911"/>
                    <a:pt x="556640" y="85961"/>
                  </a:cubicBezTo>
                  <a:cubicBezTo>
                    <a:pt x="555534" y="89918"/>
                    <a:pt x="552861" y="93415"/>
                    <a:pt x="549266" y="95440"/>
                  </a:cubicBezTo>
                  <a:lnTo>
                    <a:pt x="534887" y="103815"/>
                  </a:lnTo>
                  <a:cubicBezTo>
                    <a:pt x="535348" y="107497"/>
                    <a:pt x="535993" y="111178"/>
                    <a:pt x="535993" y="115044"/>
                  </a:cubicBezTo>
                  <a:cubicBezTo>
                    <a:pt x="535993" y="115872"/>
                    <a:pt x="535809" y="116700"/>
                    <a:pt x="535717" y="117621"/>
                  </a:cubicBezTo>
                  <a:lnTo>
                    <a:pt x="521153" y="117621"/>
                  </a:lnTo>
                  <a:cubicBezTo>
                    <a:pt x="490828" y="117621"/>
                    <a:pt x="466126" y="142286"/>
                    <a:pt x="466126" y="172565"/>
                  </a:cubicBezTo>
                  <a:lnTo>
                    <a:pt x="466126" y="229719"/>
                  </a:lnTo>
                  <a:lnTo>
                    <a:pt x="466126" y="242604"/>
                  </a:lnTo>
                  <a:cubicBezTo>
                    <a:pt x="462715" y="237726"/>
                    <a:pt x="458383" y="233493"/>
                    <a:pt x="453590" y="229995"/>
                  </a:cubicBezTo>
                  <a:cubicBezTo>
                    <a:pt x="444465" y="223369"/>
                    <a:pt x="433404" y="219319"/>
                    <a:pt x="421330" y="219319"/>
                  </a:cubicBezTo>
                  <a:lnTo>
                    <a:pt x="411928" y="219319"/>
                  </a:lnTo>
                  <a:cubicBezTo>
                    <a:pt x="411375" y="217755"/>
                    <a:pt x="410914" y="216098"/>
                    <a:pt x="410914" y="214257"/>
                  </a:cubicBezTo>
                  <a:lnTo>
                    <a:pt x="410914" y="198059"/>
                  </a:lnTo>
                  <a:cubicBezTo>
                    <a:pt x="403817" y="195114"/>
                    <a:pt x="397457" y="191064"/>
                    <a:pt x="391373" y="186463"/>
                  </a:cubicBezTo>
                  <a:lnTo>
                    <a:pt x="377086" y="194746"/>
                  </a:lnTo>
                  <a:cubicBezTo>
                    <a:pt x="373492" y="196863"/>
                    <a:pt x="369160" y="197415"/>
                    <a:pt x="365104" y="196310"/>
                  </a:cubicBezTo>
                  <a:cubicBezTo>
                    <a:pt x="361140" y="195206"/>
                    <a:pt x="357638" y="192629"/>
                    <a:pt x="355610" y="189040"/>
                  </a:cubicBezTo>
                  <a:lnTo>
                    <a:pt x="336530" y="155999"/>
                  </a:lnTo>
                  <a:cubicBezTo>
                    <a:pt x="332198" y="148452"/>
                    <a:pt x="334687" y="138881"/>
                    <a:pt x="342245" y="134463"/>
                  </a:cubicBezTo>
                  <a:lnTo>
                    <a:pt x="356716" y="126180"/>
                  </a:lnTo>
                  <a:cubicBezTo>
                    <a:pt x="356163" y="122498"/>
                    <a:pt x="355518" y="118817"/>
                    <a:pt x="355518" y="115044"/>
                  </a:cubicBezTo>
                  <a:cubicBezTo>
                    <a:pt x="355518" y="111178"/>
                    <a:pt x="356163" y="107497"/>
                    <a:pt x="356716" y="103815"/>
                  </a:cubicBezTo>
                  <a:lnTo>
                    <a:pt x="342245" y="95440"/>
                  </a:lnTo>
                  <a:cubicBezTo>
                    <a:pt x="334687" y="91115"/>
                    <a:pt x="332198" y="81543"/>
                    <a:pt x="336530" y="73996"/>
                  </a:cubicBezTo>
                  <a:lnTo>
                    <a:pt x="355610" y="40956"/>
                  </a:lnTo>
                  <a:cubicBezTo>
                    <a:pt x="357638" y="37366"/>
                    <a:pt x="361140" y="34789"/>
                    <a:pt x="365104" y="33685"/>
                  </a:cubicBezTo>
                  <a:cubicBezTo>
                    <a:pt x="369160" y="32580"/>
                    <a:pt x="373492" y="33133"/>
                    <a:pt x="377086" y="35249"/>
                  </a:cubicBezTo>
                  <a:lnTo>
                    <a:pt x="391373" y="43533"/>
                  </a:lnTo>
                  <a:cubicBezTo>
                    <a:pt x="397457" y="38931"/>
                    <a:pt x="403817" y="34881"/>
                    <a:pt x="410914" y="31936"/>
                  </a:cubicBezTo>
                  <a:lnTo>
                    <a:pt x="410914" y="15738"/>
                  </a:lnTo>
                  <a:cubicBezTo>
                    <a:pt x="410914" y="7087"/>
                    <a:pt x="418011" y="0"/>
                    <a:pt x="426676" y="0"/>
                  </a:cubicBezTo>
                  <a:close/>
                </a:path>
              </a:pathLst>
            </a:custGeom>
            <a:solidFill>
              <a:schemeClr val="tx1">
                <a:lumMod val="50000"/>
                <a:lumOff val="50000"/>
              </a:schemeClr>
            </a:solidFill>
            <a:ln>
              <a:noFill/>
            </a:ln>
          </p:spPr>
          <p:txBody>
            <a:bodyPr wrap="square" lIns="91440" tIns="45720" rIns="91440" bIns="45720">
              <a:normAutofit/>
            </a:bodyPr>
            <a:lstStyle/>
            <a:p>
              <a:endParaRPr lang="zh-CN" altLang="en-US"/>
            </a:p>
          </p:txBody>
        </p:sp>
        <p:grpSp>
          <p:nvGrpSpPr>
            <p:cNvPr id="12" name="ïṩḷïḑê">
              <a:extLst>
                <a:ext uri="{FF2B5EF4-FFF2-40B4-BE49-F238E27FC236}">
                  <a16:creationId xmlns:a16="http://schemas.microsoft.com/office/drawing/2014/main" xmlns="" id="{F444CF99-49D7-49FA-9D2E-FA554BA57295}"/>
                </a:ext>
              </a:extLst>
            </p:cNvPr>
            <p:cNvGrpSpPr/>
            <p:nvPr/>
          </p:nvGrpSpPr>
          <p:grpSpPr>
            <a:xfrm>
              <a:off x="481731" y="1739673"/>
              <a:ext cx="3842619" cy="2166952"/>
              <a:chOff x="470095" y="2873632"/>
              <a:chExt cx="4012508" cy="2166952"/>
            </a:xfrm>
          </p:grpSpPr>
          <p:sp>
            <p:nvSpPr>
              <p:cNvPr id="24" name="ïṧḷïdê">
                <a:extLst>
                  <a:ext uri="{FF2B5EF4-FFF2-40B4-BE49-F238E27FC236}">
                    <a16:creationId xmlns:a16="http://schemas.microsoft.com/office/drawing/2014/main" xmlns="" id="{37D339DF-92A4-4FE6-814E-0FE2F3624A35}"/>
                  </a:ext>
                </a:extLst>
              </p:cNvPr>
              <p:cNvSpPr/>
              <p:nvPr/>
            </p:nvSpPr>
            <p:spPr bwMode="auto">
              <a:xfrm>
                <a:off x="1405937" y="3624935"/>
                <a:ext cx="3076666" cy="1415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zh-CN" altLang="en-US" sz="2000" dirty="0"/>
                  <a:t>无法履行货币职能</a:t>
                </a:r>
              </a:p>
              <a:p>
                <a:pPr marL="171450" indent="-171450">
                  <a:lnSpc>
                    <a:spcPct val="150000"/>
                  </a:lnSpc>
                  <a:buFont typeface="Arial" panose="020B0604020202020204" pitchFamily="34" charset="0"/>
                  <a:buChar char="•"/>
                </a:pPr>
                <a:r>
                  <a:rPr lang="zh-CN" altLang="en-US" sz="2000" dirty="0"/>
                  <a:t>不能取代制度信任</a:t>
                </a:r>
              </a:p>
              <a:p>
                <a:pPr marL="171450" indent="-171450">
                  <a:lnSpc>
                    <a:spcPct val="150000"/>
                  </a:lnSpc>
                  <a:buFont typeface="Arial" panose="020B0604020202020204" pitchFamily="34" charset="0"/>
                  <a:buChar char="•"/>
                </a:pPr>
                <a:r>
                  <a:rPr lang="zh-CN" altLang="en-US" sz="2000" dirty="0"/>
                  <a:t>数字货币交易缺少法律制约</a:t>
                </a:r>
              </a:p>
            </p:txBody>
          </p:sp>
          <p:sp>
            <p:nvSpPr>
              <p:cNvPr id="25" name="î$líďé">
                <a:extLst>
                  <a:ext uri="{FF2B5EF4-FFF2-40B4-BE49-F238E27FC236}">
                    <a16:creationId xmlns:a16="http://schemas.microsoft.com/office/drawing/2014/main" xmlns="" id="{488CD2D8-FF9E-4B6F-9BBE-F79AE22FC7C5}"/>
                  </a:ext>
                </a:extLst>
              </p:cNvPr>
              <p:cNvSpPr txBox="1"/>
              <p:nvPr/>
            </p:nvSpPr>
            <p:spPr bwMode="auto">
              <a:xfrm>
                <a:off x="470095" y="2873632"/>
                <a:ext cx="3247583" cy="682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spcBef>
                    <a:spcPct val="0"/>
                  </a:spcBef>
                </a:pPr>
                <a:r>
                  <a:rPr lang="zh-CN" altLang="en-US" sz="2400" b="1" dirty="0"/>
                  <a:t>不能做什么？ </a:t>
                </a:r>
              </a:p>
            </p:txBody>
          </p:sp>
        </p:grpSp>
      </p:grpSp>
      <p:grpSp>
        <p:nvGrpSpPr>
          <p:cNvPr id="16" name="íṣliḑè">
            <a:extLst>
              <a:ext uri="{FF2B5EF4-FFF2-40B4-BE49-F238E27FC236}">
                <a16:creationId xmlns:a16="http://schemas.microsoft.com/office/drawing/2014/main" xmlns="" id="{81F2F8FD-5D5C-4A1A-8360-B2C2AE1A4754}"/>
              </a:ext>
            </a:extLst>
          </p:cNvPr>
          <p:cNvGrpSpPr/>
          <p:nvPr/>
        </p:nvGrpSpPr>
        <p:grpSpPr>
          <a:xfrm>
            <a:off x="5944132" y="1960517"/>
            <a:ext cx="501095" cy="4087586"/>
            <a:chOff x="5944132" y="1594757"/>
            <a:chExt cx="501095" cy="4087586"/>
          </a:xfrm>
        </p:grpSpPr>
        <p:sp>
          <p:nvSpPr>
            <p:cNvPr id="17" name="íṣlïḍê">
              <a:extLst>
                <a:ext uri="{FF2B5EF4-FFF2-40B4-BE49-F238E27FC236}">
                  <a16:creationId xmlns:a16="http://schemas.microsoft.com/office/drawing/2014/main" xmlns="" id="{8887B2A7-05EA-425B-9238-32AEEC6BC502}"/>
                </a:ext>
              </a:extLst>
            </p:cNvPr>
            <p:cNvSpPr/>
            <p:nvPr/>
          </p:nvSpPr>
          <p:spPr>
            <a:xfrm>
              <a:off x="6103421" y="1768921"/>
              <a:ext cx="170434" cy="2953655"/>
            </a:xfrm>
            <a:prstGeom prst="rect">
              <a:avLst/>
            </a:prstGeom>
            <a:solidFill>
              <a:schemeClr val="bg1">
                <a:lumMod val="8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en-US"/>
            </a:p>
          </p:txBody>
        </p:sp>
        <p:sp>
          <p:nvSpPr>
            <p:cNvPr id="18" name="îṣḻïḑê">
              <a:extLst>
                <a:ext uri="{FF2B5EF4-FFF2-40B4-BE49-F238E27FC236}">
                  <a16:creationId xmlns:a16="http://schemas.microsoft.com/office/drawing/2014/main" xmlns="" id="{27AD2FA8-51BE-4CC0-9320-B38E2D5999E1}"/>
                </a:ext>
              </a:extLst>
            </p:cNvPr>
            <p:cNvSpPr/>
            <p:nvPr/>
          </p:nvSpPr>
          <p:spPr bwMode="auto">
            <a:xfrm>
              <a:off x="5944132" y="4651669"/>
              <a:ext cx="501095" cy="1030674"/>
            </a:xfrm>
            <a:custGeom>
              <a:avLst/>
              <a:gdLst>
                <a:gd name="T0" fmla="*/ 250 w 304"/>
                <a:gd name="T1" fmla="*/ 0 h 525"/>
                <a:gd name="T2" fmla="*/ 304 w 304"/>
                <a:gd name="T3" fmla="*/ 506 h 525"/>
                <a:gd name="T4" fmla="*/ 155 w 304"/>
                <a:gd name="T5" fmla="*/ 525 h 525"/>
                <a:gd name="T6" fmla="*/ 0 w 304"/>
                <a:gd name="T7" fmla="*/ 506 h 525"/>
                <a:gd name="T8" fmla="*/ 56 w 304"/>
                <a:gd name="T9" fmla="*/ 0 h 525"/>
                <a:gd name="T10" fmla="*/ 250 w 304"/>
                <a:gd name="T11" fmla="*/ 0 h 525"/>
                <a:gd name="connsiteX0" fmla="*/ 10446 w 12222"/>
                <a:gd name="connsiteY0" fmla="*/ 0 h 17359"/>
                <a:gd name="connsiteX1" fmla="*/ 12222 w 12222"/>
                <a:gd name="connsiteY1" fmla="*/ 9638 h 17359"/>
                <a:gd name="connsiteX2" fmla="*/ 7321 w 12222"/>
                <a:gd name="connsiteY2" fmla="*/ 10000 h 17359"/>
                <a:gd name="connsiteX3" fmla="*/ 0 w 12222"/>
                <a:gd name="connsiteY3" fmla="*/ 17359 h 17359"/>
                <a:gd name="connsiteX4" fmla="*/ 4064 w 12222"/>
                <a:gd name="connsiteY4" fmla="*/ 0 h 17359"/>
                <a:gd name="connsiteX5" fmla="*/ 10446 w 12222"/>
                <a:gd name="connsiteY5" fmla="*/ 0 h 17359"/>
                <a:gd name="connsiteX0" fmla="*/ 10446 w 14575"/>
                <a:gd name="connsiteY0" fmla="*/ 0 h 17359"/>
                <a:gd name="connsiteX1" fmla="*/ 14575 w 14575"/>
                <a:gd name="connsiteY1" fmla="*/ 17131 h 17359"/>
                <a:gd name="connsiteX2" fmla="*/ 7321 w 14575"/>
                <a:gd name="connsiteY2" fmla="*/ 10000 h 17359"/>
                <a:gd name="connsiteX3" fmla="*/ 0 w 14575"/>
                <a:gd name="connsiteY3" fmla="*/ 17359 h 17359"/>
                <a:gd name="connsiteX4" fmla="*/ 4064 w 14575"/>
                <a:gd name="connsiteY4" fmla="*/ 0 h 17359"/>
                <a:gd name="connsiteX5" fmla="*/ 10446 w 14575"/>
                <a:gd name="connsiteY5" fmla="*/ 0 h 17359"/>
                <a:gd name="connsiteX0" fmla="*/ 10446 w 14575"/>
                <a:gd name="connsiteY0" fmla="*/ 0 h 17359"/>
                <a:gd name="connsiteX1" fmla="*/ 14575 w 14575"/>
                <a:gd name="connsiteY1" fmla="*/ 17131 h 17359"/>
                <a:gd name="connsiteX2" fmla="*/ 0 w 14575"/>
                <a:gd name="connsiteY2" fmla="*/ 17359 h 17359"/>
                <a:gd name="connsiteX3" fmla="*/ 4064 w 14575"/>
                <a:gd name="connsiteY3" fmla="*/ 0 h 17359"/>
                <a:gd name="connsiteX4" fmla="*/ 10446 w 14575"/>
                <a:gd name="connsiteY4" fmla="*/ 0 h 17359"/>
                <a:gd name="connsiteX0" fmla="*/ 10446 w 14575"/>
                <a:gd name="connsiteY0" fmla="*/ 0 h 17359"/>
                <a:gd name="connsiteX1" fmla="*/ 14575 w 14575"/>
                <a:gd name="connsiteY1" fmla="*/ 17358 h 17359"/>
                <a:gd name="connsiteX2" fmla="*/ 0 w 14575"/>
                <a:gd name="connsiteY2" fmla="*/ 17359 h 17359"/>
                <a:gd name="connsiteX3" fmla="*/ 4064 w 14575"/>
                <a:gd name="connsiteY3" fmla="*/ 0 h 17359"/>
                <a:gd name="connsiteX4" fmla="*/ 10446 w 14575"/>
                <a:gd name="connsiteY4" fmla="*/ 0 h 17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75" h="17359">
                  <a:moveTo>
                    <a:pt x="10446" y="0"/>
                  </a:moveTo>
                  <a:lnTo>
                    <a:pt x="14575" y="17358"/>
                  </a:lnTo>
                  <a:lnTo>
                    <a:pt x="0" y="17359"/>
                  </a:lnTo>
                  <a:lnTo>
                    <a:pt x="4064" y="0"/>
                  </a:lnTo>
                  <a:lnTo>
                    <a:pt x="10446" y="0"/>
                  </a:lnTo>
                  <a:close/>
                </a:path>
              </a:pathLst>
            </a:custGeom>
            <a:solidFill>
              <a:schemeClr val="bg1">
                <a:lumMod val="85000"/>
              </a:schemeClr>
            </a:solidFill>
            <a:ln w="25400">
              <a:noFill/>
            </a:ln>
            <a:extLst/>
          </p:spPr>
          <p:txBody>
            <a:bodyPr vert="horz" wrap="square" lIns="91440" tIns="45720" rIns="91440" bIns="45720" numCol="1" anchor="t" anchorCtr="0" compatLnSpc="1">
              <a:prstTxWarp prst="textNoShape">
                <a:avLst/>
              </a:prstTxWarp>
              <a:normAutofit/>
            </a:bodyPr>
            <a:lstStyle/>
            <a:p>
              <a:endParaRPr lang="en-US" dirty="0"/>
            </a:p>
          </p:txBody>
        </p:sp>
        <p:sp>
          <p:nvSpPr>
            <p:cNvPr id="19" name="iš1îḑê">
              <a:extLst>
                <a:ext uri="{FF2B5EF4-FFF2-40B4-BE49-F238E27FC236}">
                  <a16:creationId xmlns:a16="http://schemas.microsoft.com/office/drawing/2014/main" xmlns="" id="{F3FE594F-10D9-4092-8803-A9BD52921287}"/>
                </a:ext>
              </a:extLst>
            </p:cNvPr>
            <p:cNvSpPr/>
            <p:nvPr/>
          </p:nvSpPr>
          <p:spPr bwMode="auto">
            <a:xfrm>
              <a:off x="6063502" y="1594757"/>
              <a:ext cx="258984" cy="257853"/>
            </a:xfrm>
            <a:prstGeom prst="ellipse">
              <a:avLst/>
            </a:prstGeom>
            <a:solidFill>
              <a:schemeClr val="bg1">
                <a:lumMod val="85000"/>
              </a:schemeClr>
            </a:solidFill>
            <a:ln>
              <a:noFill/>
            </a:ln>
            <a:extLst/>
          </p:spPr>
          <p:txBody>
            <a:bodyPr vert="horz" wrap="square" lIns="91440" tIns="45720" rIns="91440" bIns="45720" numCol="1" anchor="t" anchorCtr="0" compatLnSpc="1">
              <a:prstTxWarp prst="textNoShape">
                <a:avLst/>
              </a:prstTxWarp>
              <a:normAutofit fontScale="40000" lnSpcReduction="20000"/>
            </a:bodyPr>
            <a:lstStyle/>
            <a:p>
              <a:endParaRPr lang="en-US" dirty="0"/>
            </a:p>
          </p:txBody>
        </p:sp>
      </p:grpSp>
      <p:grpSp>
        <p:nvGrpSpPr>
          <p:cNvPr id="3" name="组合 2"/>
          <p:cNvGrpSpPr/>
          <p:nvPr/>
        </p:nvGrpSpPr>
        <p:grpSpPr>
          <a:xfrm>
            <a:off x="6257670" y="2531967"/>
            <a:ext cx="4396891" cy="1628302"/>
            <a:chOff x="6257670" y="2531967"/>
            <a:chExt cx="4396891" cy="1628302"/>
          </a:xfrm>
        </p:grpSpPr>
        <p:sp>
          <p:nvSpPr>
            <p:cNvPr id="7" name="ïṩļîḑè">
              <a:extLst>
                <a:ext uri="{FF2B5EF4-FFF2-40B4-BE49-F238E27FC236}">
                  <a16:creationId xmlns:a16="http://schemas.microsoft.com/office/drawing/2014/main" xmlns="" id="{99432D8C-A3D9-4F8D-B341-1A490E5A887F}"/>
                </a:ext>
              </a:extLst>
            </p:cNvPr>
            <p:cNvSpPr/>
            <p:nvPr/>
          </p:nvSpPr>
          <p:spPr>
            <a:xfrm>
              <a:off x="6257670" y="3254925"/>
              <a:ext cx="2223058" cy="759315"/>
            </a:xfrm>
            <a:prstGeom prst="homePlat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nSpc>
                  <a:spcPct val="120000"/>
                </a:lnSpc>
                <a:spcBef>
                  <a:spcPts val="600"/>
                </a:spcBef>
              </a:pPr>
              <a:endParaRPr lang="en-US" sz="1000" dirty="0">
                <a:solidFill>
                  <a:schemeClr val="tx1">
                    <a:alpha val="70000"/>
                  </a:schemeClr>
                </a:solidFill>
              </a:endParaRPr>
            </a:p>
          </p:txBody>
        </p:sp>
        <p:sp>
          <p:nvSpPr>
            <p:cNvPr id="11" name="iŝ1iḍe">
              <a:extLst>
                <a:ext uri="{FF2B5EF4-FFF2-40B4-BE49-F238E27FC236}">
                  <a16:creationId xmlns:a16="http://schemas.microsoft.com/office/drawing/2014/main" xmlns="" id="{7DD73817-BF42-40F6-A251-584C4E66EC0F}"/>
                </a:ext>
              </a:extLst>
            </p:cNvPr>
            <p:cNvSpPr/>
            <p:nvPr/>
          </p:nvSpPr>
          <p:spPr bwMode="auto">
            <a:xfrm>
              <a:off x="7695887" y="3438739"/>
              <a:ext cx="392420" cy="391686"/>
            </a:xfrm>
            <a:custGeom>
              <a:avLst/>
              <a:gdLst>
                <a:gd name="connsiteX0" fmla="*/ 290910 w 605702"/>
                <a:gd name="connsiteY0" fmla="*/ 156336 h 604568"/>
                <a:gd name="connsiteX1" fmla="*/ 335849 w 605702"/>
                <a:gd name="connsiteY1" fmla="*/ 164992 h 604568"/>
                <a:gd name="connsiteX2" fmla="*/ 288310 w 605702"/>
                <a:gd name="connsiteY2" fmla="*/ 212456 h 604568"/>
                <a:gd name="connsiteX3" fmla="*/ 203632 w 605702"/>
                <a:gd name="connsiteY3" fmla="*/ 244717 h 604568"/>
                <a:gd name="connsiteX4" fmla="*/ 203632 w 605702"/>
                <a:gd name="connsiteY4" fmla="*/ 401388 h 604568"/>
                <a:gd name="connsiteX5" fmla="*/ 360547 w 605702"/>
                <a:gd name="connsiteY5" fmla="*/ 401388 h 604568"/>
                <a:gd name="connsiteX6" fmla="*/ 392859 w 605702"/>
                <a:gd name="connsiteY6" fmla="*/ 316749 h 604568"/>
                <a:gd name="connsiteX7" fmla="*/ 440397 w 605702"/>
                <a:gd name="connsiteY7" fmla="*/ 269284 h 604568"/>
                <a:gd name="connsiteX8" fmla="*/ 400287 w 605702"/>
                <a:gd name="connsiteY8" fmla="*/ 441065 h 604568"/>
                <a:gd name="connsiteX9" fmla="*/ 163892 w 605702"/>
                <a:gd name="connsiteY9" fmla="*/ 441065 h 604568"/>
                <a:gd name="connsiteX10" fmla="*/ 163892 w 605702"/>
                <a:gd name="connsiteY10" fmla="*/ 205040 h 604568"/>
                <a:gd name="connsiteX11" fmla="*/ 290910 w 605702"/>
                <a:gd name="connsiteY11" fmla="*/ 156336 h 604568"/>
                <a:gd name="connsiteX12" fmla="*/ 246542 w 605702"/>
                <a:gd name="connsiteY12" fmla="*/ 43775 h 604568"/>
                <a:gd name="connsiteX13" fmla="*/ 422196 w 605702"/>
                <a:gd name="connsiteY13" fmla="*/ 78723 h 604568"/>
                <a:gd name="connsiteX14" fmla="*/ 376794 w 605702"/>
                <a:gd name="connsiteY14" fmla="*/ 124054 h 604568"/>
                <a:gd name="connsiteX15" fmla="*/ 126109 w 605702"/>
                <a:gd name="connsiteY15" fmla="*/ 167345 h 604568"/>
                <a:gd name="connsiteX16" fmla="*/ 126109 w 605702"/>
                <a:gd name="connsiteY16" fmla="*/ 478820 h 604568"/>
                <a:gd name="connsiteX17" fmla="*/ 438073 w 605702"/>
                <a:gd name="connsiteY17" fmla="*/ 478820 h 604568"/>
                <a:gd name="connsiteX18" fmla="*/ 481432 w 605702"/>
                <a:gd name="connsiteY18" fmla="*/ 228527 h 604568"/>
                <a:gd name="connsiteX19" fmla="*/ 526741 w 605702"/>
                <a:gd name="connsiteY19" fmla="*/ 183011 h 604568"/>
                <a:gd name="connsiteX20" fmla="*/ 481432 w 605702"/>
                <a:gd name="connsiteY20" fmla="*/ 522111 h 604568"/>
                <a:gd name="connsiteX21" fmla="*/ 82657 w 605702"/>
                <a:gd name="connsiteY21" fmla="*/ 522111 h 604568"/>
                <a:gd name="connsiteX22" fmla="*/ 82657 w 605702"/>
                <a:gd name="connsiteY22" fmla="*/ 123961 h 604568"/>
                <a:gd name="connsiteX23" fmla="*/ 246542 w 605702"/>
                <a:gd name="connsiteY23" fmla="*/ 43775 h 604568"/>
                <a:gd name="connsiteX24" fmla="*/ 536061 w 605702"/>
                <a:gd name="connsiteY24" fmla="*/ 0 h 604568"/>
                <a:gd name="connsiteX25" fmla="*/ 544232 w 605702"/>
                <a:gd name="connsiteY25" fmla="*/ 61368 h 604568"/>
                <a:gd name="connsiteX26" fmla="*/ 605702 w 605702"/>
                <a:gd name="connsiteY26" fmla="*/ 69526 h 604568"/>
                <a:gd name="connsiteX27" fmla="*/ 524361 w 605702"/>
                <a:gd name="connsiteY27" fmla="*/ 150732 h 604568"/>
                <a:gd name="connsiteX28" fmla="*/ 498361 w 605702"/>
                <a:gd name="connsiteY28" fmla="*/ 147302 h 604568"/>
                <a:gd name="connsiteX29" fmla="*/ 337721 w 605702"/>
                <a:gd name="connsiteY29" fmla="*/ 307767 h 604568"/>
                <a:gd name="connsiteX30" fmla="*/ 339764 w 605702"/>
                <a:gd name="connsiteY30" fmla="*/ 323063 h 604568"/>
                <a:gd name="connsiteX31" fmla="*/ 282101 w 605702"/>
                <a:gd name="connsiteY31" fmla="*/ 380630 h 604568"/>
                <a:gd name="connsiteX32" fmla="*/ 224437 w 605702"/>
                <a:gd name="connsiteY32" fmla="*/ 323063 h 604568"/>
                <a:gd name="connsiteX33" fmla="*/ 282101 w 605702"/>
                <a:gd name="connsiteY33" fmla="*/ 265495 h 604568"/>
                <a:gd name="connsiteX34" fmla="*/ 297422 w 605702"/>
                <a:gd name="connsiteY34" fmla="*/ 267535 h 604568"/>
                <a:gd name="connsiteX35" fmla="*/ 458155 w 605702"/>
                <a:gd name="connsiteY35" fmla="*/ 107162 h 604568"/>
                <a:gd name="connsiteX36" fmla="*/ 454719 w 605702"/>
                <a:gd name="connsiteY36" fmla="*/ 81206 h 604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05702" h="604568">
                  <a:moveTo>
                    <a:pt x="290910" y="156336"/>
                  </a:moveTo>
                  <a:cubicBezTo>
                    <a:pt x="306137" y="157147"/>
                    <a:pt x="321272" y="160032"/>
                    <a:pt x="335849" y="164992"/>
                  </a:cubicBezTo>
                  <a:lnTo>
                    <a:pt x="288310" y="212456"/>
                  </a:lnTo>
                  <a:cubicBezTo>
                    <a:pt x="257856" y="210695"/>
                    <a:pt x="226844" y="221449"/>
                    <a:pt x="203632" y="244717"/>
                  </a:cubicBezTo>
                  <a:cubicBezTo>
                    <a:pt x="160271" y="287918"/>
                    <a:pt x="160271" y="358187"/>
                    <a:pt x="203632" y="401388"/>
                  </a:cubicBezTo>
                  <a:cubicBezTo>
                    <a:pt x="246900" y="444680"/>
                    <a:pt x="317279" y="444680"/>
                    <a:pt x="360547" y="401388"/>
                  </a:cubicBezTo>
                  <a:cubicBezTo>
                    <a:pt x="383852" y="378211"/>
                    <a:pt x="394623" y="347156"/>
                    <a:pt x="392859" y="316749"/>
                  </a:cubicBezTo>
                  <a:lnTo>
                    <a:pt x="440397" y="269284"/>
                  </a:lnTo>
                  <a:cubicBezTo>
                    <a:pt x="460267" y="327595"/>
                    <a:pt x="446897" y="394620"/>
                    <a:pt x="400287" y="441065"/>
                  </a:cubicBezTo>
                  <a:cubicBezTo>
                    <a:pt x="335106" y="506236"/>
                    <a:pt x="229073" y="506236"/>
                    <a:pt x="163892" y="441065"/>
                  </a:cubicBezTo>
                  <a:cubicBezTo>
                    <a:pt x="98619" y="375987"/>
                    <a:pt x="98619" y="270118"/>
                    <a:pt x="163892" y="205040"/>
                  </a:cubicBezTo>
                  <a:cubicBezTo>
                    <a:pt x="198711" y="170137"/>
                    <a:pt x="245228" y="153902"/>
                    <a:pt x="290910" y="156336"/>
                  </a:cubicBezTo>
                  <a:close/>
                  <a:moveTo>
                    <a:pt x="246542" y="43775"/>
                  </a:moveTo>
                  <a:cubicBezTo>
                    <a:pt x="306463" y="36243"/>
                    <a:pt x="368345" y="47900"/>
                    <a:pt x="422196" y="78723"/>
                  </a:cubicBezTo>
                  <a:lnTo>
                    <a:pt x="376794" y="124054"/>
                  </a:lnTo>
                  <a:cubicBezTo>
                    <a:pt x="294811" y="85305"/>
                    <a:pt x="193980" y="99581"/>
                    <a:pt x="126109" y="167345"/>
                  </a:cubicBezTo>
                  <a:cubicBezTo>
                    <a:pt x="39948" y="253371"/>
                    <a:pt x="39948" y="392793"/>
                    <a:pt x="126109" y="478820"/>
                  </a:cubicBezTo>
                  <a:cubicBezTo>
                    <a:pt x="212271" y="564846"/>
                    <a:pt x="351912" y="564846"/>
                    <a:pt x="438073" y="478820"/>
                  </a:cubicBezTo>
                  <a:cubicBezTo>
                    <a:pt x="505944" y="411055"/>
                    <a:pt x="520428" y="310382"/>
                    <a:pt x="481432" y="228527"/>
                  </a:cubicBezTo>
                  <a:lnTo>
                    <a:pt x="526741" y="183011"/>
                  </a:lnTo>
                  <a:cubicBezTo>
                    <a:pt x="588484" y="290544"/>
                    <a:pt x="573350" y="430244"/>
                    <a:pt x="481432" y="522111"/>
                  </a:cubicBezTo>
                  <a:cubicBezTo>
                    <a:pt x="371316" y="632054"/>
                    <a:pt x="192866" y="632054"/>
                    <a:pt x="82657" y="522111"/>
                  </a:cubicBezTo>
                  <a:cubicBezTo>
                    <a:pt x="-27552" y="412168"/>
                    <a:pt x="-27552" y="233997"/>
                    <a:pt x="82657" y="123961"/>
                  </a:cubicBezTo>
                  <a:cubicBezTo>
                    <a:pt x="128662" y="78028"/>
                    <a:pt x="186622" y="51307"/>
                    <a:pt x="246542" y="43775"/>
                  </a:cubicBezTo>
                  <a:close/>
                  <a:moveTo>
                    <a:pt x="536061" y="0"/>
                  </a:moveTo>
                  <a:lnTo>
                    <a:pt x="544232" y="61368"/>
                  </a:lnTo>
                  <a:lnTo>
                    <a:pt x="605702" y="69526"/>
                  </a:lnTo>
                  <a:lnTo>
                    <a:pt x="524361" y="150732"/>
                  </a:lnTo>
                  <a:lnTo>
                    <a:pt x="498361" y="147302"/>
                  </a:lnTo>
                  <a:lnTo>
                    <a:pt x="337721" y="307767"/>
                  </a:lnTo>
                  <a:cubicBezTo>
                    <a:pt x="339021" y="312588"/>
                    <a:pt x="339764" y="317779"/>
                    <a:pt x="339764" y="323063"/>
                  </a:cubicBezTo>
                  <a:cubicBezTo>
                    <a:pt x="339764" y="354859"/>
                    <a:pt x="313950" y="380630"/>
                    <a:pt x="282101" y="380630"/>
                  </a:cubicBezTo>
                  <a:cubicBezTo>
                    <a:pt x="250251" y="380630"/>
                    <a:pt x="224437" y="354859"/>
                    <a:pt x="224437" y="323063"/>
                  </a:cubicBezTo>
                  <a:cubicBezTo>
                    <a:pt x="224437" y="291266"/>
                    <a:pt x="250251" y="265495"/>
                    <a:pt x="282101" y="265495"/>
                  </a:cubicBezTo>
                  <a:cubicBezTo>
                    <a:pt x="287393" y="265495"/>
                    <a:pt x="292500" y="266237"/>
                    <a:pt x="297422" y="267535"/>
                  </a:cubicBezTo>
                  <a:lnTo>
                    <a:pt x="458155" y="107162"/>
                  </a:lnTo>
                  <a:lnTo>
                    <a:pt x="454719" y="81206"/>
                  </a:lnTo>
                  <a:close/>
                </a:path>
              </a:pathLst>
            </a:custGeom>
            <a:solidFill>
              <a:schemeClr val="bg1"/>
            </a:solidFill>
            <a:ln>
              <a:noFill/>
            </a:ln>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22" name="íṡļíḑê">
              <a:extLst>
                <a:ext uri="{FF2B5EF4-FFF2-40B4-BE49-F238E27FC236}">
                  <a16:creationId xmlns:a16="http://schemas.microsoft.com/office/drawing/2014/main" xmlns="" id="{12DA777E-6B70-4398-8535-4582545C9CBA}"/>
                </a:ext>
              </a:extLst>
            </p:cNvPr>
            <p:cNvSpPr/>
            <p:nvPr/>
          </p:nvSpPr>
          <p:spPr bwMode="auto">
            <a:xfrm>
              <a:off x="7692467" y="3435978"/>
              <a:ext cx="2962094" cy="724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gn="r">
                <a:lnSpc>
                  <a:spcPct val="150000"/>
                </a:lnSpc>
                <a:buFont typeface="Arial" panose="020B0604020202020204" pitchFamily="34" charset="0"/>
                <a:buChar char="•"/>
              </a:pPr>
              <a:r>
                <a:rPr lang="zh-CN" altLang="en-US" sz="2000" dirty="0"/>
                <a:t>构建信任的工具</a:t>
              </a:r>
              <a:endParaRPr lang="en-US" altLang="zh-CN" sz="2000" dirty="0"/>
            </a:p>
            <a:p>
              <a:pPr marL="171450" indent="-171450" algn="r">
                <a:lnSpc>
                  <a:spcPct val="150000"/>
                </a:lnSpc>
                <a:buFont typeface="Arial" panose="020B0604020202020204" pitchFamily="34" charset="0"/>
                <a:buChar char="•"/>
              </a:pPr>
              <a:r>
                <a:rPr lang="zh-CN" altLang="en-US" sz="2000" dirty="0"/>
                <a:t>信息交易的平台</a:t>
              </a:r>
              <a:endParaRPr lang="en-US" altLang="zh-CN" sz="2000" dirty="0"/>
            </a:p>
          </p:txBody>
        </p:sp>
        <p:sp>
          <p:nvSpPr>
            <p:cNvPr id="26" name="iṩḷíḍè">
              <a:extLst>
                <a:ext uri="{FF2B5EF4-FFF2-40B4-BE49-F238E27FC236}">
                  <a16:creationId xmlns:a16="http://schemas.microsoft.com/office/drawing/2014/main" xmlns="" id="{B7856A1C-E933-4C5C-A26C-92E0934CA954}"/>
                </a:ext>
              </a:extLst>
            </p:cNvPr>
            <p:cNvSpPr txBox="1"/>
            <p:nvPr/>
          </p:nvSpPr>
          <p:spPr bwMode="auto">
            <a:xfrm>
              <a:off x="7330517" y="2531967"/>
              <a:ext cx="2962095" cy="681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spcBef>
                  <a:spcPct val="0"/>
                </a:spcBef>
              </a:pPr>
              <a:r>
                <a:rPr lang="zh-CN" altLang="en-US" sz="2400" b="1" dirty="0"/>
                <a:t>能做什么</a:t>
              </a:r>
              <a:r>
                <a:rPr lang="zh-CN" altLang="en-US" sz="2400" b="1" dirty="0" smtClean="0"/>
                <a:t>？</a:t>
              </a:r>
              <a:endParaRPr lang="en-US" altLang="zh-CN" sz="2400" b="1" dirty="0" smtClean="0"/>
            </a:p>
          </p:txBody>
        </p:sp>
      </p:grpSp>
    </p:spTree>
    <p:extLst>
      <p:ext uri="{BB962C8B-B14F-4D97-AF65-F5344CB8AC3E}">
        <p14:creationId xmlns:p14="http://schemas.microsoft.com/office/powerpoint/2010/main" val="3058266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ISLIDE.THEME" val="1d29b480-efdf-4bac-9d09-af1df9a2b296"/>
</p:tagLst>
</file>

<file path=ppt/tags/tag2.xml><?xml version="1.0" encoding="utf-8"?>
<p:tagLst xmlns:a="http://schemas.openxmlformats.org/drawingml/2006/main" xmlns:r="http://schemas.openxmlformats.org/officeDocument/2006/relationships" xmlns:p="http://schemas.openxmlformats.org/presentationml/2006/main">
  <p:tag name="ISLIDE.DIAGRAM" val="99df9b78-0bad-45b2-a47b-2cded0ae7740"/>
</p:tagLst>
</file>

<file path=ppt/theme/theme1.xml><?xml version="1.0" encoding="utf-8"?>
<a:theme xmlns:a="http://schemas.openxmlformats.org/drawingml/2006/main" name="主题5">
  <a:themeElements>
    <a:clrScheme name="lwqmu1zi">
      <a:dk1>
        <a:srgbClr val="000000"/>
      </a:dk1>
      <a:lt1>
        <a:srgbClr val="FFFFFF"/>
      </a:lt1>
      <a:dk2>
        <a:srgbClr val="768394"/>
      </a:dk2>
      <a:lt2>
        <a:srgbClr val="F0F0F0"/>
      </a:lt2>
      <a:accent1>
        <a:srgbClr val="0C4DA2"/>
      </a:accent1>
      <a:accent2>
        <a:srgbClr val="0067AB"/>
      </a:accent2>
      <a:accent3>
        <a:srgbClr val="42B1FD"/>
      </a:accent3>
      <a:accent4>
        <a:srgbClr val="65A2F2"/>
      </a:accent4>
      <a:accent5>
        <a:srgbClr val="808080"/>
      </a:accent5>
      <a:accent6>
        <a:srgbClr val="B0B0B0"/>
      </a:accent6>
      <a:hlink>
        <a:srgbClr val="4472C4"/>
      </a:hlink>
      <a:folHlink>
        <a:srgbClr val="BFBFBF"/>
      </a:folHlink>
    </a:clrScheme>
    <a:fontScheme name="4y4vywcy">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20171020-02">
    <a:dk1>
      <a:srgbClr val="000000"/>
    </a:dk1>
    <a:lt1>
      <a:srgbClr val="FFFFFF"/>
    </a:lt1>
    <a:dk2>
      <a:srgbClr val="768395"/>
    </a:dk2>
    <a:lt2>
      <a:srgbClr val="F0F0F0"/>
    </a:lt2>
    <a:accent1>
      <a:srgbClr val="0061B2"/>
    </a:accent1>
    <a:accent2>
      <a:srgbClr val="0196E0"/>
    </a:accent2>
    <a:accent3>
      <a:srgbClr val="006499"/>
    </a:accent3>
    <a:accent4>
      <a:srgbClr val="15C5DF"/>
    </a:accent4>
    <a:accent5>
      <a:srgbClr val="848484"/>
    </a:accent5>
    <a:accent6>
      <a:srgbClr val="B3B3B3"/>
    </a:accent6>
    <a:hlink>
      <a:srgbClr val="4472C4"/>
    </a:hlink>
    <a:folHlink>
      <a:srgbClr val="BFBFBF"/>
    </a:folHlink>
  </a:clrScheme>
</a:themeOverride>
</file>

<file path=ppt/theme/themeOverride10.xml><?xml version="1.0" encoding="utf-8"?>
<a:themeOverride xmlns:a="http://schemas.openxmlformats.org/drawingml/2006/main">
  <a:clrScheme name="20171020-02">
    <a:dk1>
      <a:srgbClr val="000000"/>
    </a:dk1>
    <a:lt1>
      <a:srgbClr val="FFFFFF"/>
    </a:lt1>
    <a:dk2>
      <a:srgbClr val="768395"/>
    </a:dk2>
    <a:lt2>
      <a:srgbClr val="F0F0F0"/>
    </a:lt2>
    <a:accent1>
      <a:srgbClr val="0061B2"/>
    </a:accent1>
    <a:accent2>
      <a:srgbClr val="0196E0"/>
    </a:accent2>
    <a:accent3>
      <a:srgbClr val="006499"/>
    </a:accent3>
    <a:accent4>
      <a:srgbClr val="15C5DF"/>
    </a:accent4>
    <a:accent5>
      <a:srgbClr val="848484"/>
    </a:accent5>
    <a:accent6>
      <a:srgbClr val="B3B3B3"/>
    </a:accent6>
    <a:hlink>
      <a:srgbClr val="4472C4"/>
    </a:hlink>
    <a:folHlink>
      <a:srgbClr val="BFBFBF"/>
    </a:folHlink>
  </a:clrScheme>
</a:themeOverride>
</file>

<file path=ppt/theme/themeOverride11.xml><?xml version="1.0" encoding="utf-8"?>
<a:themeOverride xmlns:a="http://schemas.openxmlformats.org/drawingml/2006/main">
  <a:clrScheme name="20171020-02">
    <a:dk1>
      <a:srgbClr val="000000"/>
    </a:dk1>
    <a:lt1>
      <a:srgbClr val="FFFFFF"/>
    </a:lt1>
    <a:dk2>
      <a:srgbClr val="768395"/>
    </a:dk2>
    <a:lt2>
      <a:srgbClr val="F0F0F0"/>
    </a:lt2>
    <a:accent1>
      <a:srgbClr val="0061B2"/>
    </a:accent1>
    <a:accent2>
      <a:srgbClr val="0196E0"/>
    </a:accent2>
    <a:accent3>
      <a:srgbClr val="006499"/>
    </a:accent3>
    <a:accent4>
      <a:srgbClr val="15C5DF"/>
    </a:accent4>
    <a:accent5>
      <a:srgbClr val="848484"/>
    </a:accent5>
    <a:accent6>
      <a:srgbClr val="B3B3B3"/>
    </a:accent6>
    <a:hlink>
      <a:srgbClr val="4472C4"/>
    </a:hlink>
    <a:folHlink>
      <a:srgbClr val="BFBFBF"/>
    </a:folHlink>
  </a:clrScheme>
</a:themeOverride>
</file>

<file path=ppt/theme/themeOverride12.xml><?xml version="1.0" encoding="utf-8"?>
<a:themeOverride xmlns:a="http://schemas.openxmlformats.org/drawingml/2006/main">
  <a:clrScheme name="20171020-02">
    <a:dk1>
      <a:srgbClr val="000000"/>
    </a:dk1>
    <a:lt1>
      <a:srgbClr val="FFFFFF"/>
    </a:lt1>
    <a:dk2>
      <a:srgbClr val="768395"/>
    </a:dk2>
    <a:lt2>
      <a:srgbClr val="F0F0F0"/>
    </a:lt2>
    <a:accent1>
      <a:srgbClr val="0061B2"/>
    </a:accent1>
    <a:accent2>
      <a:srgbClr val="0196E0"/>
    </a:accent2>
    <a:accent3>
      <a:srgbClr val="006499"/>
    </a:accent3>
    <a:accent4>
      <a:srgbClr val="15C5DF"/>
    </a:accent4>
    <a:accent5>
      <a:srgbClr val="848484"/>
    </a:accent5>
    <a:accent6>
      <a:srgbClr val="B3B3B3"/>
    </a:accent6>
    <a:hlink>
      <a:srgbClr val="4472C4"/>
    </a:hlink>
    <a:folHlink>
      <a:srgbClr val="BFBFBF"/>
    </a:folHlink>
  </a:clrScheme>
</a:themeOverride>
</file>

<file path=ppt/theme/themeOverride13.xml><?xml version="1.0" encoding="utf-8"?>
<a:themeOverride xmlns:a="http://schemas.openxmlformats.org/drawingml/2006/main">
  <a:clrScheme name="20171020-02">
    <a:dk1>
      <a:srgbClr val="000000"/>
    </a:dk1>
    <a:lt1>
      <a:srgbClr val="FFFFFF"/>
    </a:lt1>
    <a:dk2>
      <a:srgbClr val="768395"/>
    </a:dk2>
    <a:lt2>
      <a:srgbClr val="F0F0F0"/>
    </a:lt2>
    <a:accent1>
      <a:srgbClr val="0061B2"/>
    </a:accent1>
    <a:accent2>
      <a:srgbClr val="0196E0"/>
    </a:accent2>
    <a:accent3>
      <a:srgbClr val="006499"/>
    </a:accent3>
    <a:accent4>
      <a:srgbClr val="15C5DF"/>
    </a:accent4>
    <a:accent5>
      <a:srgbClr val="848484"/>
    </a:accent5>
    <a:accent6>
      <a:srgbClr val="B3B3B3"/>
    </a:accent6>
    <a:hlink>
      <a:srgbClr val="4472C4"/>
    </a:hlink>
    <a:folHlink>
      <a:srgbClr val="BFBFBF"/>
    </a:folHlink>
  </a:clrScheme>
</a:themeOverride>
</file>

<file path=ppt/theme/themeOverride14.xml><?xml version="1.0" encoding="utf-8"?>
<a:themeOverride xmlns:a="http://schemas.openxmlformats.org/drawingml/2006/main">
  <a:clrScheme name="20171020-02">
    <a:dk1>
      <a:srgbClr val="000000"/>
    </a:dk1>
    <a:lt1>
      <a:srgbClr val="FFFFFF"/>
    </a:lt1>
    <a:dk2>
      <a:srgbClr val="768395"/>
    </a:dk2>
    <a:lt2>
      <a:srgbClr val="F0F0F0"/>
    </a:lt2>
    <a:accent1>
      <a:srgbClr val="0061B2"/>
    </a:accent1>
    <a:accent2>
      <a:srgbClr val="0196E0"/>
    </a:accent2>
    <a:accent3>
      <a:srgbClr val="006499"/>
    </a:accent3>
    <a:accent4>
      <a:srgbClr val="15C5DF"/>
    </a:accent4>
    <a:accent5>
      <a:srgbClr val="848484"/>
    </a:accent5>
    <a:accent6>
      <a:srgbClr val="B3B3B3"/>
    </a:accent6>
    <a:hlink>
      <a:srgbClr val="4472C4"/>
    </a:hlink>
    <a:folHlink>
      <a:srgbClr val="BFBFBF"/>
    </a:folHlink>
  </a:clrScheme>
</a:themeOverride>
</file>

<file path=ppt/theme/themeOverride15.xml><?xml version="1.0" encoding="utf-8"?>
<a:themeOverride xmlns:a="http://schemas.openxmlformats.org/drawingml/2006/main">
  <a:clrScheme name="20171020-02">
    <a:dk1>
      <a:srgbClr val="000000"/>
    </a:dk1>
    <a:lt1>
      <a:srgbClr val="FFFFFF"/>
    </a:lt1>
    <a:dk2>
      <a:srgbClr val="768395"/>
    </a:dk2>
    <a:lt2>
      <a:srgbClr val="F0F0F0"/>
    </a:lt2>
    <a:accent1>
      <a:srgbClr val="0061B2"/>
    </a:accent1>
    <a:accent2>
      <a:srgbClr val="0196E0"/>
    </a:accent2>
    <a:accent3>
      <a:srgbClr val="006499"/>
    </a:accent3>
    <a:accent4>
      <a:srgbClr val="15C5DF"/>
    </a:accent4>
    <a:accent5>
      <a:srgbClr val="848484"/>
    </a:accent5>
    <a:accent6>
      <a:srgbClr val="B3B3B3"/>
    </a:accent6>
    <a:hlink>
      <a:srgbClr val="4472C4"/>
    </a:hlink>
    <a:folHlink>
      <a:srgbClr val="BFBFBF"/>
    </a:folHlink>
  </a:clrScheme>
</a:themeOverride>
</file>

<file path=ppt/theme/themeOverride16.xml><?xml version="1.0" encoding="utf-8"?>
<a:themeOverride xmlns:a="http://schemas.openxmlformats.org/drawingml/2006/main">
  <a:clrScheme name="20171020-02">
    <a:dk1>
      <a:srgbClr val="000000"/>
    </a:dk1>
    <a:lt1>
      <a:srgbClr val="FFFFFF"/>
    </a:lt1>
    <a:dk2>
      <a:srgbClr val="768395"/>
    </a:dk2>
    <a:lt2>
      <a:srgbClr val="F0F0F0"/>
    </a:lt2>
    <a:accent1>
      <a:srgbClr val="0061B2"/>
    </a:accent1>
    <a:accent2>
      <a:srgbClr val="0196E0"/>
    </a:accent2>
    <a:accent3>
      <a:srgbClr val="006499"/>
    </a:accent3>
    <a:accent4>
      <a:srgbClr val="15C5DF"/>
    </a:accent4>
    <a:accent5>
      <a:srgbClr val="848484"/>
    </a:accent5>
    <a:accent6>
      <a:srgbClr val="B3B3B3"/>
    </a:accent6>
    <a:hlink>
      <a:srgbClr val="4472C4"/>
    </a:hlink>
    <a:folHlink>
      <a:srgbClr val="BFBFBF"/>
    </a:folHlink>
  </a:clrScheme>
</a:themeOverride>
</file>

<file path=ppt/theme/themeOverride17.xml><?xml version="1.0" encoding="utf-8"?>
<a:themeOverride xmlns:a="http://schemas.openxmlformats.org/drawingml/2006/main">
  <a:clrScheme name="20171020-02">
    <a:dk1>
      <a:srgbClr val="000000"/>
    </a:dk1>
    <a:lt1>
      <a:srgbClr val="FFFFFF"/>
    </a:lt1>
    <a:dk2>
      <a:srgbClr val="768395"/>
    </a:dk2>
    <a:lt2>
      <a:srgbClr val="F0F0F0"/>
    </a:lt2>
    <a:accent1>
      <a:srgbClr val="0061B2"/>
    </a:accent1>
    <a:accent2>
      <a:srgbClr val="0196E0"/>
    </a:accent2>
    <a:accent3>
      <a:srgbClr val="006499"/>
    </a:accent3>
    <a:accent4>
      <a:srgbClr val="15C5DF"/>
    </a:accent4>
    <a:accent5>
      <a:srgbClr val="848484"/>
    </a:accent5>
    <a:accent6>
      <a:srgbClr val="B3B3B3"/>
    </a:accent6>
    <a:hlink>
      <a:srgbClr val="4472C4"/>
    </a:hlink>
    <a:folHlink>
      <a:srgbClr val="BFBFBF"/>
    </a:folHlink>
  </a:clrScheme>
</a:themeOverride>
</file>

<file path=ppt/theme/themeOverride2.xml><?xml version="1.0" encoding="utf-8"?>
<a:themeOverride xmlns:a="http://schemas.openxmlformats.org/drawingml/2006/main">
  <a:clrScheme name="20171020-02">
    <a:dk1>
      <a:srgbClr val="000000"/>
    </a:dk1>
    <a:lt1>
      <a:srgbClr val="FFFFFF"/>
    </a:lt1>
    <a:dk2>
      <a:srgbClr val="768395"/>
    </a:dk2>
    <a:lt2>
      <a:srgbClr val="F0F0F0"/>
    </a:lt2>
    <a:accent1>
      <a:srgbClr val="0061B2"/>
    </a:accent1>
    <a:accent2>
      <a:srgbClr val="0196E0"/>
    </a:accent2>
    <a:accent3>
      <a:srgbClr val="006499"/>
    </a:accent3>
    <a:accent4>
      <a:srgbClr val="15C5DF"/>
    </a:accent4>
    <a:accent5>
      <a:srgbClr val="848484"/>
    </a:accent5>
    <a:accent6>
      <a:srgbClr val="B3B3B3"/>
    </a:accent6>
    <a:hlink>
      <a:srgbClr val="4472C4"/>
    </a:hlink>
    <a:folHlink>
      <a:srgbClr val="BFBFBF"/>
    </a:folHlink>
  </a:clrScheme>
</a:themeOverride>
</file>

<file path=ppt/theme/themeOverride3.xml><?xml version="1.0" encoding="utf-8"?>
<a:themeOverride xmlns:a="http://schemas.openxmlformats.org/drawingml/2006/main">
  <a:clrScheme name="20171020-02">
    <a:dk1>
      <a:srgbClr val="000000"/>
    </a:dk1>
    <a:lt1>
      <a:srgbClr val="FFFFFF"/>
    </a:lt1>
    <a:dk2>
      <a:srgbClr val="768395"/>
    </a:dk2>
    <a:lt2>
      <a:srgbClr val="F0F0F0"/>
    </a:lt2>
    <a:accent1>
      <a:srgbClr val="0061B2"/>
    </a:accent1>
    <a:accent2>
      <a:srgbClr val="0196E0"/>
    </a:accent2>
    <a:accent3>
      <a:srgbClr val="006499"/>
    </a:accent3>
    <a:accent4>
      <a:srgbClr val="15C5DF"/>
    </a:accent4>
    <a:accent5>
      <a:srgbClr val="848484"/>
    </a:accent5>
    <a:accent6>
      <a:srgbClr val="B3B3B3"/>
    </a:accent6>
    <a:hlink>
      <a:srgbClr val="4472C4"/>
    </a:hlink>
    <a:folHlink>
      <a:srgbClr val="BFBFBF"/>
    </a:folHlink>
  </a:clrScheme>
</a:themeOverride>
</file>

<file path=ppt/theme/themeOverride4.xml><?xml version="1.0" encoding="utf-8"?>
<a:themeOverride xmlns:a="http://schemas.openxmlformats.org/drawingml/2006/main">
  <a:clrScheme name="20171020-02">
    <a:dk1>
      <a:srgbClr val="000000"/>
    </a:dk1>
    <a:lt1>
      <a:srgbClr val="FFFFFF"/>
    </a:lt1>
    <a:dk2>
      <a:srgbClr val="768395"/>
    </a:dk2>
    <a:lt2>
      <a:srgbClr val="F0F0F0"/>
    </a:lt2>
    <a:accent1>
      <a:srgbClr val="0061B2"/>
    </a:accent1>
    <a:accent2>
      <a:srgbClr val="0196E0"/>
    </a:accent2>
    <a:accent3>
      <a:srgbClr val="006499"/>
    </a:accent3>
    <a:accent4>
      <a:srgbClr val="15C5DF"/>
    </a:accent4>
    <a:accent5>
      <a:srgbClr val="848484"/>
    </a:accent5>
    <a:accent6>
      <a:srgbClr val="B3B3B3"/>
    </a:accent6>
    <a:hlink>
      <a:srgbClr val="4472C4"/>
    </a:hlink>
    <a:folHlink>
      <a:srgbClr val="BFBFBF"/>
    </a:folHlink>
  </a:clrScheme>
</a:themeOverride>
</file>

<file path=ppt/theme/themeOverride5.xml><?xml version="1.0" encoding="utf-8"?>
<a:themeOverride xmlns:a="http://schemas.openxmlformats.org/drawingml/2006/main">
  <a:clrScheme name="20171020-02">
    <a:dk1>
      <a:srgbClr val="000000"/>
    </a:dk1>
    <a:lt1>
      <a:srgbClr val="FFFFFF"/>
    </a:lt1>
    <a:dk2>
      <a:srgbClr val="768395"/>
    </a:dk2>
    <a:lt2>
      <a:srgbClr val="F0F0F0"/>
    </a:lt2>
    <a:accent1>
      <a:srgbClr val="0061B2"/>
    </a:accent1>
    <a:accent2>
      <a:srgbClr val="0196E0"/>
    </a:accent2>
    <a:accent3>
      <a:srgbClr val="006499"/>
    </a:accent3>
    <a:accent4>
      <a:srgbClr val="15C5DF"/>
    </a:accent4>
    <a:accent5>
      <a:srgbClr val="848484"/>
    </a:accent5>
    <a:accent6>
      <a:srgbClr val="B3B3B3"/>
    </a:accent6>
    <a:hlink>
      <a:srgbClr val="4472C4"/>
    </a:hlink>
    <a:folHlink>
      <a:srgbClr val="BFBFBF"/>
    </a:folHlink>
  </a:clrScheme>
</a:themeOverride>
</file>

<file path=ppt/theme/themeOverride6.xml><?xml version="1.0" encoding="utf-8"?>
<a:themeOverride xmlns:a="http://schemas.openxmlformats.org/drawingml/2006/main">
  <a:clrScheme name="20171020-02">
    <a:dk1>
      <a:srgbClr val="000000"/>
    </a:dk1>
    <a:lt1>
      <a:srgbClr val="FFFFFF"/>
    </a:lt1>
    <a:dk2>
      <a:srgbClr val="768395"/>
    </a:dk2>
    <a:lt2>
      <a:srgbClr val="F0F0F0"/>
    </a:lt2>
    <a:accent1>
      <a:srgbClr val="0061B2"/>
    </a:accent1>
    <a:accent2>
      <a:srgbClr val="0196E0"/>
    </a:accent2>
    <a:accent3>
      <a:srgbClr val="006499"/>
    </a:accent3>
    <a:accent4>
      <a:srgbClr val="15C5DF"/>
    </a:accent4>
    <a:accent5>
      <a:srgbClr val="848484"/>
    </a:accent5>
    <a:accent6>
      <a:srgbClr val="B3B3B3"/>
    </a:accent6>
    <a:hlink>
      <a:srgbClr val="4472C4"/>
    </a:hlink>
    <a:folHlink>
      <a:srgbClr val="BFBFBF"/>
    </a:folHlink>
  </a:clrScheme>
</a:themeOverride>
</file>

<file path=ppt/theme/themeOverride7.xml><?xml version="1.0" encoding="utf-8"?>
<a:themeOverride xmlns:a="http://schemas.openxmlformats.org/drawingml/2006/main">
  <a:clrScheme name="20171020-02">
    <a:dk1>
      <a:srgbClr val="000000"/>
    </a:dk1>
    <a:lt1>
      <a:srgbClr val="FFFFFF"/>
    </a:lt1>
    <a:dk2>
      <a:srgbClr val="768395"/>
    </a:dk2>
    <a:lt2>
      <a:srgbClr val="F0F0F0"/>
    </a:lt2>
    <a:accent1>
      <a:srgbClr val="0061B2"/>
    </a:accent1>
    <a:accent2>
      <a:srgbClr val="0196E0"/>
    </a:accent2>
    <a:accent3>
      <a:srgbClr val="006499"/>
    </a:accent3>
    <a:accent4>
      <a:srgbClr val="15C5DF"/>
    </a:accent4>
    <a:accent5>
      <a:srgbClr val="848484"/>
    </a:accent5>
    <a:accent6>
      <a:srgbClr val="B3B3B3"/>
    </a:accent6>
    <a:hlink>
      <a:srgbClr val="4472C4"/>
    </a:hlink>
    <a:folHlink>
      <a:srgbClr val="BFBFBF"/>
    </a:folHlink>
  </a:clrScheme>
</a:themeOverride>
</file>

<file path=ppt/theme/themeOverride8.xml><?xml version="1.0" encoding="utf-8"?>
<a:themeOverride xmlns:a="http://schemas.openxmlformats.org/drawingml/2006/main">
  <a:clrScheme name="20171020-02">
    <a:dk1>
      <a:srgbClr val="000000"/>
    </a:dk1>
    <a:lt1>
      <a:srgbClr val="FFFFFF"/>
    </a:lt1>
    <a:dk2>
      <a:srgbClr val="768395"/>
    </a:dk2>
    <a:lt2>
      <a:srgbClr val="F0F0F0"/>
    </a:lt2>
    <a:accent1>
      <a:srgbClr val="0061B2"/>
    </a:accent1>
    <a:accent2>
      <a:srgbClr val="0196E0"/>
    </a:accent2>
    <a:accent3>
      <a:srgbClr val="006499"/>
    </a:accent3>
    <a:accent4>
      <a:srgbClr val="15C5DF"/>
    </a:accent4>
    <a:accent5>
      <a:srgbClr val="848484"/>
    </a:accent5>
    <a:accent6>
      <a:srgbClr val="B3B3B3"/>
    </a:accent6>
    <a:hlink>
      <a:srgbClr val="4472C4"/>
    </a:hlink>
    <a:folHlink>
      <a:srgbClr val="BFBFBF"/>
    </a:folHlink>
  </a:clrScheme>
</a:themeOverride>
</file>

<file path=ppt/theme/themeOverride9.xml><?xml version="1.0" encoding="utf-8"?>
<a:themeOverride xmlns:a="http://schemas.openxmlformats.org/drawingml/2006/main">
  <a:clrScheme name="20171020-02">
    <a:dk1>
      <a:srgbClr val="000000"/>
    </a:dk1>
    <a:lt1>
      <a:srgbClr val="FFFFFF"/>
    </a:lt1>
    <a:dk2>
      <a:srgbClr val="768395"/>
    </a:dk2>
    <a:lt2>
      <a:srgbClr val="F0F0F0"/>
    </a:lt2>
    <a:accent1>
      <a:srgbClr val="0061B2"/>
    </a:accent1>
    <a:accent2>
      <a:srgbClr val="0196E0"/>
    </a:accent2>
    <a:accent3>
      <a:srgbClr val="006499"/>
    </a:accent3>
    <a:accent4>
      <a:srgbClr val="15C5DF"/>
    </a:accent4>
    <a:accent5>
      <a:srgbClr val="848484"/>
    </a:accent5>
    <a:accent6>
      <a:srgbClr val="B3B3B3"/>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3334</TotalTime>
  <Words>1853</Words>
  <Application>Microsoft Office PowerPoint</Application>
  <PresentationFormat>宽屏</PresentationFormat>
  <Paragraphs>325</Paragraphs>
  <Slides>29</Slides>
  <Notes>13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29</vt:i4>
      </vt:variant>
    </vt:vector>
  </HeadingPairs>
  <TitlesOfParts>
    <vt:vector size="37" baseType="lpstr">
      <vt:lpstr>-apple-system</vt:lpstr>
      <vt:lpstr>宋体</vt:lpstr>
      <vt:lpstr>Microsoft YaHei</vt:lpstr>
      <vt:lpstr>Microsoft YaHei</vt:lpstr>
      <vt:lpstr>Arial</vt:lpstr>
      <vt:lpstr>Calibri</vt:lpstr>
      <vt:lpstr>Wingdings</vt:lpstr>
      <vt:lpstr>主题5</vt:lpstr>
      <vt:lpstr>PowerPoint 演示文稿</vt:lpstr>
      <vt:lpstr>PowerPoint 演示文稿</vt:lpstr>
      <vt:lpstr>区块链全局分析</vt:lpstr>
      <vt:lpstr>区块链的本质</vt:lpstr>
      <vt:lpstr>区块链发展回顾</vt:lpstr>
      <vt:lpstr>国家政策分析 – 重视区块链技术</vt:lpstr>
      <vt:lpstr>国家政策分析 – 数字货币监管</vt:lpstr>
      <vt:lpstr>政策支持但需合规</vt:lpstr>
      <vt:lpstr>政策支持但需合规</vt:lpstr>
      <vt:lpstr>PowerPoint 演示文稿</vt:lpstr>
      <vt:lpstr>区块链行业应用分析</vt:lpstr>
      <vt:lpstr>立足实体，去伪存真 </vt:lpstr>
      <vt:lpstr>区块链行业应用-学术分析</vt:lpstr>
      <vt:lpstr>区块链行业应用-专利分析√</vt:lpstr>
      <vt:lpstr>区块链行业应用-投融资分析</vt:lpstr>
      <vt:lpstr>除金融行业外，供应链行业发展最成熟</vt:lpstr>
      <vt:lpstr>PowerPoint 演示文稿</vt:lpstr>
      <vt:lpstr>寻找有价值的公司和应用</vt:lpstr>
      <vt:lpstr>供应链/溯源行业概览</vt:lpstr>
      <vt:lpstr>区块链行业应用的“元反空”</vt:lpstr>
      <vt:lpstr>区块链行业应用公司评估框架</vt:lpstr>
      <vt:lpstr>区块链行业应用公司评估框架</vt:lpstr>
      <vt:lpstr>PowerPoint 演示文稿</vt:lpstr>
      <vt:lpstr>PowerPoint 演示文稿</vt:lpstr>
      <vt:lpstr>PowerPoint 演示文稿</vt:lpstr>
      <vt:lpstr>PowerPoint 演示文稿</vt:lpstr>
      <vt:lpstr>PowerPoint 演示文稿</vt:lpstr>
      <vt:lpstr>(讲稿待补充）</vt:lpstr>
      <vt:lpstr>PowerPoint 演示文稿</vt:lpstr>
    </vt:vector>
  </TitlesOfParts>
  <Manager>iSlide</Manager>
  <Company>iSlide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Neusoft</cp:lastModifiedBy>
  <cp:revision>737</cp:revision>
  <cp:lastPrinted>2017-10-24T16:00:00Z</cp:lastPrinted>
  <dcterms:created xsi:type="dcterms:W3CDTF">2017-10-24T16:00:00Z</dcterms:created>
  <dcterms:modified xsi:type="dcterms:W3CDTF">2019-04-16T15:10:44Z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