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94" r:id="rId2"/>
    <p:sldId id="495" r:id="rId3"/>
    <p:sldId id="496" r:id="rId4"/>
    <p:sldId id="497" r:id="rId5"/>
    <p:sldId id="498" r:id="rId6"/>
    <p:sldId id="499" r:id="rId7"/>
    <p:sldId id="500" r:id="rId8"/>
    <p:sldId id="489" r:id="rId9"/>
  </p:sldIdLst>
  <p:sldSz cx="9144000" cy="6858000" type="screen4x3"/>
  <p:notesSz cx="10007600" cy="6794500"/>
  <p:custDataLst>
    <p:tags r:id="rId1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ian Scheurer" initials="fsc" lastIdx="23" clrIdx="0"/>
  <p:cmAuthor id="1" name="Walter Fallegger" initials="WF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D5"/>
    <a:srgbClr val="FFFFFF"/>
    <a:srgbClr val="EBF0FA"/>
    <a:srgbClr val="EBF5FA"/>
    <a:srgbClr val="00339B"/>
    <a:srgbClr val="FFDC44"/>
    <a:srgbClr val="E64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084" autoAdjust="0"/>
    <p:restoredTop sz="97789" autoAdjust="0"/>
  </p:normalViewPr>
  <p:slideViewPr>
    <p:cSldViewPr showGuides="1">
      <p:cViewPr varScale="1">
        <p:scale>
          <a:sx n="87" d="100"/>
          <a:sy n="87" d="100"/>
        </p:scale>
        <p:origin x="-1248" y="-90"/>
      </p:cViewPr>
      <p:guideLst>
        <p:guide orient="horz" pos="1162"/>
        <p:guide orient="horz" pos="436"/>
        <p:guide orient="horz" pos="3884"/>
        <p:guide orient="horz" pos="3612"/>
        <p:guide orient="horz" pos="2160"/>
        <p:guide pos="385"/>
        <p:guide pos="5375"/>
        <p:guide pos="2880"/>
        <p:guide pos="2971"/>
        <p:guide pos="2789"/>
      </p:guideLst>
    </p:cSldViewPr>
  </p:slideViewPr>
  <p:outlineViewPr>
    <p:cViewPr>
      <p:scale>
        <a:sx n="33" d="100"/>
        <a:sy n="33" d="100"/>
      </p:scale>
      <p:origin x="0" y="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7" d="100"/>
          <a:sy n="127" d="100"/>
        </p:scale>
        <p:origin x="-1674" y="-102"/>
      </p:cViewPr>
      <p:guideLst>
        <p:guide orient="horz" pos="2140"/>
        <p:guide pos="3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9883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A7772BF3-AF3D-43EE-B1A5-F68EFE48C881}" type="datetime1">
              <a:rPr lang="de-DE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Corporate Presentation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9883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8128B4CB-9FB8-4530-8BC9-B71C8AF4697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623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9883" y="2"/>
            <a:ext cx="433771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C5623922-EA55-48C0-A093-F275FF7952E4}" type="datetime1">
              <a:rPr lang="de-DE"/>
              <a:pPr>
                <a:defRPr/>
              </a:pPr>
              <a:t>16.09.2016</a:t>
            </a:fld>
            <a:endParaRPr lang="de-DE" dirty="0"/>
          </a:p>
        </p:txBody>
      </p:sp>
      <p:sp>
        <p:nvSpPr>
          <p:cNvPr id="113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51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4504" y="3227938"/>
            <a:ext cx="7338595" cy="30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r>
              <a:rPr lang="de-DE" dirty="0"/>
              <a:t>Corporate Presentation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9883" y="6454777"/>
            <a:ext cx="4337718" cy="3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44" tIns="46073" rIns="92144" bIns="4607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C00D9AA7-9C2C-420B-9163-D67DA61B26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206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5" charset="0"/>
        <a:ea typeface="ヒラギノ角ゴ Pro W3" pitchFamily="15" charset="-128"/>
        <a:cs typeface="ヒラギノ角ゴ Pro W3" pitchFamily="1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tif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tiff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.tif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.tif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1.tif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7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1.tif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8.v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image" Target="../media/image1.tif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9.v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image" Target="../media/image1.tiff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tags" Target="../tags/tag44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" Type="http://schemas.openxmlformats.org/officeDocument/2006/relationships/vmlDrawing" Target="../drawings/vmlDrawing10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BalSoBa_blue_rgb.tif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611188" y="690524"/>
            <a:ext cx="7923213" cy="86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CH" noProof="0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187" y="1844675"/>
            <a:ext cx="7921626" cy="388937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6167475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1400" b="1" noProof="0" dirty="0">
              <a:solidFill>
                <a:schemeClr val="accent1"/>
              </a:solidFill>
            </a:endParaRPr>
          </a:p>
        </p:txBody>
      </p:sp>
      <p:pic>
        <p:nvPicPr>
          <p:cNvPr id="11" name="Grafik 10" descr="Unbenannt-1.wm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678658"/>
            <a:ext cx="9144000" cy="189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9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pieren 16"/>
          <p:cNvGrpSpPr/>
          <p:nvPr userDrawn="1"/>
        </p:nvGrpSpPr>
        <p:grpSpPr>
          <a:xfrm>
            <a:off x="0" y="6678656"/>
            <a:ext cx="9144000" cy="179344"/>
            <a:chOff x="0" y="5976000"/>
            <a:chExt cx="9144000" cy="180000"/>
          </a:xfrm>
        </p:grpSpPr>
        <p:sp>
          <p:nvSpPr>
            <p:cNvPr id="18" name="Eine Ecke des Rechtecks schneiden 17"/>
            <p:cNvSpPr/>
            <p:nvPr userDrawn="1"/>
          </p:nvSpPr>
          <p:spPr bwMode="auto">
            <a:xfrm flipH="1">
              <a:off x="6120000" y="5976000"/>
              <a:ext cx="3024000" cy="1800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sp>
          <p:nvSpPr>
            <p:cNvPr id="19" name="Eine Ecke des Rechtecks schneiden 18"/>
            <p:cNvSpPr/>
            <p:nvPr userDrawn="1"/>
          </p:nvSpPr>
          <p:spPr bwMode="auto">
            <a:xfrm rot="10800000" flipH="1">
              <a:off x="0" y="5976000"/>
              <a:ext cx="6228000" cy="180000"/>
            </a:xfrm>
            <a:prstGeom prst="snip1Rect">
              <a:avLst>
                <a:gd name="adj" fmla="val 50000"/>
              </a:avLst>
            </a:prstGeom>
            <a:solidFill>
              <a:schemeClr val="tx2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  <p:sp>
          <p:nvSpPr>
            <p:cNvPr id="20" name="Parallelogramm 19"/>
            <p:cNvSpPr/>
            <p:nvPr userDrawn="1"/>
          </p:nvSpPr>
          <p:spPr bwMode="auto">
            <a:xfrm>
              <a:off x="6048000" y="5976000"/>
              <a:ext cx="288000" cy="180000"/>
            </a:xfrm>
            <a:prstGeom prst="parallelogram">
              <a:avLst>
                <a:gd name="adj" fmla="val 10026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CH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15" charset="0"/>
                <a:ea typeface="ヒラギノ角ゴ Pro W3" pitchFamily="15" charset="-128"/>
                <a:cs typeface="ヒラギノ角ゴ Pro W3" pitchFamily="15" charset="-128"/>
              </a:endParaRPr>
            </a:p>
          </p:txBody>
        </p:sp>
      </p:grp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5842685"/>
            <a:ext cx="318394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21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2100" b="1" noProof="0" dirty="0">
              <a:solidFill>
                <a:schemeClr val="accent1"/>
              </a:solidFill>
            </a:endParaRPr>
          </a:p>
        </p:txBody>
      </p:sp>
      <p:pic>
        <p:nvPicPr>
          <p:cNvPr id="9" name="Grafik 8" descr="BalSoBa_blue_rgb.ti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1"/>
          </p:nvPr>
        </p:nvSpPr>
        <p:spPr>
          <a:xfrm>
            <a:off x="0" y="1844675"/>
            <a:ext cx="9144000" cy="4833982"/>
          </a:xfrm>
          <a:solidFill>
            <a:schemeClr val="accent5"/>
          </a:solidFill>
        </p:spPr>
        <p:txBody>
          <a:bodyPr/>
          <a:lstStyle>
            <a:lvl1pPr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de-DE" noProof="0" smtClean="0"/>
              <a:t>Bild durch Klicken auf Symbol hinzufügen</a:t>
            </a:r>
            <a:endParaRPr lang="de-CH" noProof="0" dirty="0"/>
          </a:p>
        </p:txBody>
      </p:sp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1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el 15"/>
          <p:cNvSpPr>
            <a:spLocks noGrp="1"/>
          </p:cNvSpPr>
          <p:nvPr>
            <p:ph type="title"/>
          </p:nvPr>
        </p:nvSpPr>
        <p:spPr>
          <a:xfrm>
            <a:off x="611188" y="690524"/>
            <a:ext cx="7923213" cy="86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CH" noProof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0"/>
          </p:nvPr>
        </p:nvSpPr>
        <p:spPr>
          <a:xfrm>
            <a:off x="611187" y="1566838"/>
            <a:ext cx="7921626" cy="277838"/>
          </a:xfrm>
        </p:spPr>
        <p:txBody>
          <a:bodyPr/>
          <a:lstStyle>
            <a:lvl1pPr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3" name="Rectangle 3"/>
          <p:cNvSpPr txBox="1">
            <a:spLocks noChangeArrowheads="1"/>
          </p:cNvSpPr>
          <p:nvPr userDrawn="1"/>
        </p:nvSpPr>
        <p:spPr bwMode="auto">
          <a:xfrm>
            <a:off x="611188" y="6165850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noProof="0" dirty="0" smtClean="0">
                <a:solidFill>
                  <a:schemeClr val="accent1"/>
                </a:solidFill>
              </a:rPr>
              <a:t>Wir machen Sie sicherer.</a:t>
            </a:r>
            <a:endParaRPr lang="de-CH" sz="1400" b="1" noProof="0" dirty="0">
              <a:solidFill>
                <a:schemeClr val="accent1"/>
              </a:solidFill>
            </a:endParaRPr>
          </a:p>
        </p:txBody>
      </p:sp>
      <p:pic>
        <p:nvPicPr>
          <p:cNvPr id="12" name="Grafik 11" descr="Unbenannt-1.wmf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678658"/>
            <a:ext cx="9144000" cy="189976"/>
          </a:xfrm>
          <a:prstGeom prst="rect">
            <a:avLst/>
          </a:prstGeom>
        </p:spPr>
      </p:pic>
      <p:pic>
        <p:nvPicPr>
          <p:cNvPr id="9" name="Grafik 8" descr="BalSoBa_blue_rgb.tif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72431" y="358491"/>
            <a:ext cx="3035077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nhaltsplatzhalter 2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5" name="Grafik 14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1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7C73D2-7B4D-4BE3-8F0C-CDC290B7A144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16" name="Gerade Verbindung 15"/>
          <p:cNvCxnSpPr/>
          <p:nvPr userDrawn="1"/>
        </p:nvCxnSpPr>
        <p:spPr bwMode="auto">
          <a:xfrm>
            <a:off x="611188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4716463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381635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21" name="Inhaltsplatzhalter 29"/>
          <p:cNvSpPr>
            <a:spLocks noGrp="1"/>
          </p:cNvSpPr>
          <p:nvPr>
            <p:ph sz="quarter" idx="14"/>
          </p:nvPr>
        </p:nvSpPr>
        <p:spPr>
          <a:xfrm>
            <a:off x="4716463" y="1844675"/>
            <a:ext cx="381635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2" name="Grafik 21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 userDrawn="1"/>
        </p:nvCxnSpPr>
        <p:spPr bwMode="auto">
          <a:xfrm>
            <a:off x="611188" y="1844675"/>
            <a:ext cx="2536805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Gerade Verbindung 18"/>
          <p:cNvCxnSpPr/>
          <p:nvPr userDrawn="1"/>
        </p:nvCxnSpPr>
        <p:spPr bwMode="auto">
          <a:xfrm>
            <a:off x="3294045" y="1844675"/>
            <a:ext cx="2555332" cy="357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Inhaltsplatzhalter 29"/>
          <p:cNvSpPr>
            <a:spLocks noGrp="1"/>
          </p:cNvSpPr>
          <p:nvPr>
            <p:ph sz="quarter" idx="15"/>
          </p:nvPr>
        </p:nvSpPr>
        <p:spPr>
          <a:xfrm>
            <a:off x="3294045" y="1844676"/>
            <a:ext cx="2555910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9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198655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2536805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CEC8CC-5EF7-49FF-9024-E9916B22ED36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23" name="Gerade Verbindung 22"/>
          <p:cNvCxnSpPr/>
          <p:nvPr userDrawn="1"/>
        </p:nvCxnSpPr>
        <p:spPr bwMode="auto">
          <a:xfrm>
            <a:off x="5996007" y="1844675"/>
            <a:ext cx="2536215" cy="53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Inhaltsplatzhalter 29"/>
          <p:cNvSpPr>
            <a:spLocks noGrp="1"/>
          </p:cNvSpPr>
          <p:nvPr>
            <p:ph sz="quarter" idx="14"/>
          </p:nvPr>
        </p:nvSpPr>
        <p:spPr>
          <a:xfrm>
            <a:off x="5996007" y="1844675"/>
            <a:ext cx="2536806" cy="4321174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0" name="Grafik 19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41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Datumsplatzhalter 3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61DF7D-1C3F-42E3-B883-2D801DE82FBC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cxnSp>
        <p:nvCxnSpPr>
          <p:cNvPr id="21" name="Gerade Verbindung 20"/>
          <p:cNvCxnSpPr/>
          <p:nvPr userDrawn="1"/>
        </p:nvCxnSpPr>
        <p:spPr bwMode="auto">
          <a:xfrm>
            <a:off x="611188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 userDrawn="1"/>
        </p:nvCxnSpPr>
        <p:spPr bwMode="auto">
          <a:xfrm>
            <a:off x="611188" y="4075112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 Verbindung 33"/>
          <p:cNvCxnSpPr/>
          <p:nvPr userDrawn="1"/>
        </p:nvCxnSpPr>
        <p:spPr bwMode="auto">
          <a:xfrm>
            <a:off x="4716463" y="1844675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 Verbindung 35"/>
          <p:cNvCxnSpPr/>
          <p:nvPr userDrawn="1"/>
        </p:nvCxnSpPr>
        <p:spPr bwMode="auto">
          <a:xfrm>
            <a:off x="4716463" y="4075112"/>
            <a:ext cx="381635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Inhaltsplatzhalter 29"/>
          <p:cNvSpPr>
            <a:spLocks noGrp="1"/>
          </p:cNvSpPr>
          <p:nvPr>
            <p:ph sz="quarter" idx="10"/>
          </p:nvPr>
        </p:nvSpPr>
        <p:spPr>
          <a:xfrm>
            <a:off x="611188" y="1844675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39" name="Inhaltsplatzhalter 29"/>
          <p:cNvSpPr>
            <a:spLocks noGrp="1"/>
          </p:cNvSpPr>
          <p:nvPr>
            <p:ph sz="quarter" idx="14"/>
          </p:nvPr>
        </p:nvSpPr>
        <p:spPr>
          <a:xfrm>
            <a:off x="4716463" y="1844675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0" name="Inhaltsplatzhalter 29"/>
          <p:cNvSpPr>
            <a:spLocks noGrp="1"/>
          </p:cNvSpPr>
          <p:nvPr>
            <p:ph sz="quarter" idx="15"/>
          </p:nvPr>
        </p:nvSpPr>
        <p:spPr>
          <a:xfrm>
            <a:off x="611188" y="4076700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sp>
        <p:nvSpPr>
          <p:cNvPr id="41" name="Inhaltsplatzhalter 29"/>
          <p:cNvSpPr>
            <a:spLocks noGrp="1"/>
          </p:cNvSpPr>
          <p:nvPr>
            <p:ph sz="quarter" idx="16"/>
          </p:nvPr>
        </p:nvSpPr>
        <p:spPr>
          <a:xfrm>
            <a:off x="4716463" y="4076700"/>
            <a:ext cx="3816350" cy="2089150"/>
          </a:xfrm>
        </p:spPr>
        <p:txBody>
          <a:bodyPr tIns="36000"/>
          <a:lstStyle>
            <a:lvl1pPr marL="0" indent="0">
              <a:buNone/>
              <a:defRPr b="1"/>
            </a:lvl1pPr>
            <a:lvl2pPr marL="271463" indent="-271463">
              <a:buFont typeface="Wingdings" pitchFamily="2" charset="2"/>
              <a:buChar char="à"/>
              <a:tabLst>
                <a:tab pos="271463" algn="l"/>
              </a:tabLst>
              <a:defRPr/>
            </a:lvl2pPr>
            <a:lvl3pPr marL="536575" indent="-180975">
              <a:buClr>
                <a:schemeClr val="accent1"/>
              </a:buClr>
              <a:buFont typeface="Symbol" pitchFamily="18" charset="2"/>
              <a:buChar char="-"/>
              <a:defRPr/>
            </a:lvl3pPr>
            <a:lvl4pPr marL="808038" indent="-180975">
              <a:buClr>
                <a:schemeClr val="accent1"/>
              </a:buClr>
              <a:buFont typeface="Symbol" pitchFamily="18" charset="2"/>
              <a:buChar char="-"/>
              <a:defRPr/>
            </a:lvl4pPr>
            <a:lvl5pPr marL="1073150" indent="-174625">
              <a:buClr>
                <a:schemeClr val="accent1"/>
              </a:buCl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/>
          </a:p>
        </p:txBody>
      </p:sp>
      <p:pic>
        <p:nvPicPr>
          <p:cNvPr id="22" name="Grafik 21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5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platzhalt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0" indent="0">
              <a:buNone/>
              <a:defRPr sz="1600"/>
            </a:lvl1pPr>
            <a:lvl2pPr marL="0" indent="0"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None/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4" name="Grafik 13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17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  <a:endParaRPr lang="de-CH" noProof="0" smtClean="0"/>
          </a:p>
        </p:txBody>
      </p:sp>
      <p:sp>
        <p:nvSpPr>
          <p:cNvPr id="24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5" name="Line 7"/>
          <p:cNvSpPr>
            <a:spLocks noChangeShapeType="1"/>
          </p:cNvSpPr>
          <p:nvPr userDrawn="1">
            <p:custDataLst>
              <p:tags r:id="rId6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27" name="Gerade Verbindung 26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Datumsplatzhalter 1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4" name="Grafik 13" descr="BalSoBa_blue_rgb.tif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übersic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0" y="6165850"/>
            <a:ext cx="9144000" cy="6921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graphicFrame>
        <p:nvGraphicFramePr>
          <p:cNvPr id="2" name="Rectangle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3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platzhalter 22"/>
          <p:cNvSpPr>
            <a:spLocks noGrp="1"/>
          </p:cNvSpPr>
          <p:nvPr>
            <p:ph type="body" sz="quarter" idx="17"/>
          </p:nvPr>
        </p:nvSpPr>
        <p:spPr>
          <a:xfrm>
            <a:off x="611188" y="692150"/>
            <a:ext cx="7921625" cy="5041900"/>
          </a:xfrm>
        </p:spPr>
        <p:txBody>
          <a:bodyPr>
            <a:normAutofit/>
          </a:bodyPr>
          <a:lstStyle>
            <a:lvl1pPr marL="360000" indent="-360000">
              <a:spcBef>
                <a:spcPts val="0"/>
              </a:spcBef>
              <a:buNone/>
              <a:tabLst>
                <a:tab pos="358775" algn="l"/>
              </a:tabLst>
              <a:defRPr sz="2100" b="1">
                <a:solidFill>
                  <a:schemeClr val="tx2"/>
                </a:solidFill>
              </a:defRPr>
            </a:lvl1pPr>
            <a:lvl2pPr marL="360000" indent="0">
              <a:spcBef>
                <a:spcPts val="0"/>
              </a:spcBef>
              <a:buNone/>
              <a:tabLst/>
              <a:defRPr sz="2100">
                <a:solidFill>
                  <a:schemeClr val="tx2"/>
                </a:solidFill>
              </a:defRPr>
            </a:lvl2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24" name="Rectangle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dirty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 dirty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28" name="Line 7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29" name="Line 7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 dirty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30" name="Gerade Verbindung 29"/>
          <p:cNvCxnSpPr/>
          <p:nvPr userDrawn="1"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 Verbindung 30"/>
          <p:cNvCxnSpPr/>
          <p:nvPr userDrawn="1"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Datumsplatzhalter 3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fld id="{A521C20E-ED6B-4BD8-A498-F3599D4535F7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33" name="Foliennummernplatzhalter 3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 dirty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CH" dirty="0"/>
          </a:p>
        </p:txBody>
      </p:sp>
      <p:pic>
        <p:nvPicPr>
          <p:cNvPr id="15" name="Grafik 14" descr="BalSoBa_blue_rgb.tif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BalSoBa_blue_rgb.tif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9891" y="6379872"/>
            <a:ext cx="2124554" cy="252000"/>
          </a:xfrm>
          <a:prstGeom prst="rect">
            <a:avLst/>
          </a:prstGeom>
        </p:spPr>
      </p:pic>
      <p:graphicFrame>
        <p:nvGraphicFramePr>
          <p:cNvPr id="1026" name="Rectangle 13" hidden="1"/>
          <p:cNvGraphicFramePr>
            <a:graphicFrameLocks/>
          </p:cNvGraphicFramePr>
          <p:nvPr>
            <p:custDataLst>
              <p:tags r:id="rId1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Slide" r:id="rId23" imgW="0" imgH="0" progId="">
                  <p:embed/>
                </p:oleObj>
              </mc:Choice>
              <mc:Fallback>
                <p:oleObj name="think-cell Slide" r:id="rId23" imgW="0" imgH="0" progId="">
                  <p:embed/>
                  <p:pic>
                    <p:nvPicPr>
                      <p:cNvPr id="0" name="Rectangle 1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40425" y="6357958"/>
            <a:ext cx="100491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90000" rIns="72000" bIns="90000"/>
          <a:lstStyle/>
          <a:p>
            <a:pPr eaLnBrk="0" hangingPunct="0">
              <a:defRPr/>
            </a:pPr>
            <a:r>
              <a:rPr lang="de-CH" sz="800" noProof="0" smtClean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rPr>
              <a:t>www.baloise.ch</a:t>
            </a:r>
            <a:endParaRPr lang="de-CH" sz="800" noProof="0">
              <a:solidFill>
                <a:schemeClr val="tx2"/>
              </a:solidFill>
              <a:latin typeface="Arial" charset="0"/>
              <a:ea typeface="ヒラギノ角ゴ Pro W3" pitchFamily="36" charset="-128"/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11188" y="692150"/>
            <a:ext cx="79232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Mastertitelformat bearbeiten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11187" y="1844674"/>
            <a:ext cx="7921626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Mastertextformat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7"/>
            </p:custDataLst>
          </p:nvPr>
        </p:nvSpPr>
        <p:spPr bwMode="auto">
          <a:xfrm>
            <a:off x="6945344" y="6357958"/>
            <a:ext cx="120492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72000" bIns="900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39E4B9E7-13B1-4F96-88D4-5D9D13F4F742}" type="datetime4">
              <a:rPr lang="de-CH" noProof="0" smtClean="0"/>
              <a:pPr>
                <a:defRPr/>
              </a:pPr>
              <a:t>16. September 2016</a:t>
            </a:fld>
            <a:endParaRPr lang="de-CH" noProof="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  <p:custDataLst>
              <p:tags r:id="rId18"/>
            </p:custDataLst>
          </p:nvPr>
        </p:nvSpPr>
        <p:spPr bwMode="auto">
          <a:xfrm>
            <a:off x="2855889" y="6357958"/>
            <a:ext cx="3084534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72000" bIns="900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endParaRPr lang="de-CH" noProof="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  <p:custDataLst>
              <p:tags r:id="rId19"/>
            </p:custDataLst>
          </p:nvPr>
        </p:nvSpPr>
        <p:spPr bwMode="auto">
          <a:xfrm>
            <a:off x="8150274" y="6357958"/>
            <a:ext cx="382539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90000" rIns="0" bIns="900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baseline="0">
                <a:solidFill>
                  <a:schemeClr val="tx2"/>
                </a:solidFill>
                <a:latin typeface="Arial" charset="0"/>
                <a:ea typeface="ヒラギノ角ゴ Pro W3" pitchFamily="36" charset="-128"/>
                <a:cs typeface="+mn-cs"/>
              </a:defRPr>
            </a:lvl1pPr>
          </a:lstStyle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‹Nr.›</a:t>
            </a:fld>
            <a:endParaRPr lang="de-CH" noProof="0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54301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sp>
        <p:nvSpPr>
          <p:cNvPr id="13" name="Line 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938837" y="6421481"/>
            <a:ext cx="1588" cy="1841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CH" noProof="0">
              <a:latin typeface="Arial" pitchFamily="15" charset="0"/>
              <a:ea typeface="ヒラギノ角ゴ Pro W3" pitchFamily="15" charset="-128"/>
              <a:cs typeface="+mn-cs"/>
            </a:endParaRPr>
          </a:p>
        </p:txBody>
      </p:sp>
      <p:cxnSp>
        <p:nvCxnSpPr>
          <p:cNvPr id="16" name="Gerade Verbindung 15"/>
          <p:cNvCxnSpPr/>
          <p:nvPr/>
        </p:nvCxnSpPr>
        <p:spPr bwMode="auto">
          <a:xfrm rot="5400000">
            <a:off x="8058180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20"/>
          <p:cNvCxnSpPr/>
          <p:nvPr/>
        </p:nvCxnSpPr>
        <p:spPr bwMode="auto">
          <a:xfrm rot="5400000">
            <a:off x="6854045" y="6512743"/>
            <a:ext cx="1841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4" r:id="rId2"/>
    <p:sldLayoutId id="2147483722" r:id="rId3"/>
    <p:sldLayoutId id="2147483728" r:id="rId4"/>
    <p:sldLayoutId id="2147483730" r:id="rId5"/>
    <p:sldLayoutId id="2147483729" r:id="rId6"/>
    <p:sldLayoutId id="2147483725" r:id="rId7"/>
    <p:sldLayoutId id="2147483732" r:id="rId8"/>
    <p:sldLayoutId id="2147483727" r:id="rId9"/>
    <p:sldLayoutId id="2147483731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15" charset="0"/>
          <a:ea typeface="ヒラギノ角ゴ Pro W3" pitchFamily="15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15" charset="0"/>
          <a:ea typeface="ヒラギノ角ゴ Pro W3" pitchFamily="15" charset="-128"/>
          <a:cs typeface="ヒラギノ角ゴ Pro W3" pitchFamily="15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à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defRPr sz="1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titel3-auto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" r="1"/>
          <a:stretch>
            <a:fillRect/>
          </a:stretch>
        </p:blipFill>
        <p:spPr/>
      </p:pic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Eigenheim App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Baloise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188" y="6165850"/>
            <a:ext cx="212051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de-CH" sz="1400" b="1" smtClean="0">
                <a:solidFill>
                  <a:schemeClr val="bg1"/>
                </a:solidFill>
              </a:rPr>
              <a:t>Wir machen Sie sicherer.</a:t>
            </a:r>
            <a:endParaRPr lang="de-CH" sz="1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Grundidee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smtClean="0"/>
              <a:t>Ziele </a:t>
            </a:r>
          </a:p>
          <a:p>
            <a:pPr lvl="1"/>
            <a:r>
              <a:rPr lang="de-CH" dirty="0" smtClean="0"/>
              <a:t>Steigerung der Hypothekar-Leads und Hypothekenabschlüsse </a:t>
            </a:r>
            <a:endParaRPr lang="de-CH" dirty="0"/>
          </a:p>
          <a:p>
            <a:pPr lvl="1"/>
            <a:r>
              <a:rPr lang="de-CH" dirty="0" smtClean="0"/>
              <a:t>Steigerung Versicherungs-Leads und Versicherungsabschlüsse</a:t>
            </a:r>
          </a:p>
          <a:p>
            <a:r>
              <a:rPr lang="de-CH" dirty="0" smtClean="0"/>
              <a:t>Strategie</a:t>
            </a:r>
          </a:p>
          <a:p>
            <a:pPr lvl="1"/>
            <a:r>
              <a:rPr lang="de-CH" dirty="0" smtClean="0"/>
              <a:t>Kunden vor dem eigentlichen Bedürfnis nach einer Hypothek abholen</a:t>
            </a:r>
          </a:p>
          <a:p>
            <a:pPr lvl="1"/>
            <a:r>
              <a:rPr lang="de-CH" dirty="0" smtClean="0"/>
              <a:t>Kunden bereits bei der Eigenheim-Suche und Vergleich unterstützen 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Zur Verfügung stellen einer kostenlosen Eigenheim-Vergleichs-App mit folgenden </a:t>
            </a:r>
            <a:r>
              <a:rPr lang="de-CH" dirty="0"/>
              <a:t>F</a:t>
            </a:r>
            <a:r>
              <a:rPr lang="de-CH" dirty="0" smtClean="0"/>
              <a:t>unktionen</a:t>
            </a:r>
          </a:p>
          <a:p>
            <a:pPr lvl="2"/>
            <a:r>
              <a:rPr lang="de-CH" dirty="0" smtClean="0"/>
              <a:t>Erfassung und Bewertung von interessanten Eigenheim (Bilder, Eigenschaften, Rating usw.)</a:t>
            </a:r>
          </a:p>
          <a:p>
            <a:pPr lvl="2"/>
            <a:r>
              <a:rPr lang="de-CH" dirty="0" smtClean="0"/>
              <a:t>Vergleich verschiedener Eigenheimen</a:t>
            </a:r>
          </a:p>
          <a:p>
            <a:pPr lvl="2"/>
            <a:r>
              <a:rPr lang="de-CH" dirty="0" smtClean="0"/>
              <a:t>Sofortiges Aufzeigen von Finanzierbarkeit und Kosten pro Monat für Finanzierung und Versicherung</a:t>
            </a:r>
          </a:p>
          <a:p>
            <a:r>
              <a:rPr lang="de-CH" dirty="0" smtClean="0"/>
              <a:t>Vorteile</a:t>
            </a:r>
          </a:p>
          <a:p>
            <a:pPr lvl="1"/>
            <a:r>
              <a:rPr lang="de-CH" dirty="0" smtClean="0"/>
              <a:t>Kundendaten</a:t>
            </a:r>
          </a:p>
          <a:p>
            <a:pPr lvl="1"/>
            <a:r>
              <a:rPr lang="de-CH" dirty="0" smtClean="0"/>
              <a:t>Kundenleads</a:t>
            </a:r>
          </a:p>
          <a:p>
            <a:pPr lvl="1"/>
            <a:r>
              <a:rPr lang="de-CH" dirty="0" smtClean="0"/>
              <a:t>Mehr Abschlüsse</a:t>
            </a:r>
          </a:p>
          <a:p>
            <a:pPr lvl="1"/>
            <a:r>
              <a:rPr lang="de-CH" dirty="0" smtClean="0"/>
              <a:t>Angebot von Hypothek und Versicherung gleichzeitig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2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47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 1/2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3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pic>
        <p:nvPicPr>
          <p:cNvPr id="619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7"/>
            <a:ext cx="2798568" cy="512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083345"/>
            <a:ext cx="2765471" cy="508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95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239" y="1083514"/>
            <a:ext cx="2737338" cy="509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7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Visualisierung 2/2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4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pic>
        <p:nvPicPr>
          <p:cNvPr id="620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268760"/>
            <a:ext cx="8702105" cy="483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4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machen?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CH" dirty="0" smtClean="0"/>
              <a:t>Relativ einfach umsetzbar </a:t>
            </a:r>
          </a:p>
          <a:p>
            <a:r>
              <a:rPr lang="de-CH" dirty="0" smtClean="0"/>
              <a:t>Zurzeit einzigartig im CH-Markt</a:t>
            </a:r>
          </a:p>
          <a:p>
            <a:pPr lvl="1"/>
            <a:r>
              <a:rPr lang="de-CH" dirty="0" smtClean="0"/>
              <a:t>Ähnliche Angebote vorhanden, aber nicht so gezielt umgesetzt </a:t>
            </a:r>
          </a:p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1D5045D-E444-4A71-A071-A5B8BAD35080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5</a:t>
            </a:fld>
            <a:endParaRPr lang="de-CH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001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6</a:t>
            </a:fld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pic>
        <p:nvPicPr>
          <p:cNvPr id="619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304925"/>
            <a:ext cx="5777830" cy="376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 bwMode="auto">
          <a:xfrm>
            <a:off x="6516216" y="2060848"/>
            <a:ext cx="576064" cy="301149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79" y="4524577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5924939" y="3284984"/>
            <a:ext cx="576064" cy="178735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0" y="4505912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0" y="3978393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86" y="3389899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5324738" y="2204864"/>
            <a:ext cx="576064" cy="2867475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38" y="4555976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9" y="3979912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4720210" y="3306089"/>
            <a:ext cx="576064" cy="1764458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92" y="4509120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10" y="3960862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84798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23" y="3403848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9" y="2808734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23" y="2261723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58" y="3967866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58" y="3403848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10" y="2787629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10" y="2200463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71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5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0"/>
          <a:stretch/>
        </p:blipFill>
        <p:spPr bwMode="auto">
          <a:xfrm>
            <a:off x="1240971" y="1217757"/>
            <a:ext cx="5847115" cy="385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90E85F-1F0D-4DDB-A085-909767E546A3}" type="datetime4">
              <a:rPr lang="de-CH" noProof="0" smtClean="0"/>
              <a:pPr>
                <a:defRPr/>
              </a:pPr>
              <a:t>16. September 2016</a:t>
            </a:fld>
            <a:endParaRPr lang="de-CH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57EC0-86B9-49F1-A1E0-70E3DC7DE9FA}" type="slidenum">
              <a:rPr lang="de-CH" noProof="0" smtClean="0"/>
              <a:pPr>
                <a:defRPr/>
              </a:pPr>
              <a:t>7</a:t>
            </a:fld>
            <a:endParaRPr lang="de-CH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de-CH" dirty="0"/>
          </a:p>
        </p:txBody>
      </p:sp>
      <p:sp>
        <p:nvSpPr>
          <p:cNvPr id="6" name="Rechteck 5"/>
          <p:cNvSpPr/>
          <p:nvPr/>
        </p:nvSpPr>
        <p:spPr bwMode="auto">
          <a:xfrm>
            <a:off x="6516216" y="2060848"/>
            <a:ext cx="576064" cy="3011491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79" y="4524577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/>
        </p:nvSpPr>
        <p:spPr bwMode="auto">
          <a:xfrm>
            <a:off x="5924939" y="3284984"/>
            <a:ext cx="576064" cy="178735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0" y="4505912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20" y="3978393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86" y="3389899"/>
            <a:ext cx="502902" cy="49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 bwMode="auto">
          <a:xfrm>
            <a:off x="5324738" y="2204864"/>
            <a:ext cx="576064" cy="2867475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38" y="4555976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9" y="3979912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 17"/>
          <p:cNvSpPr/>
          <p:nvPr/>
        </p:nvSpPr>
        <p:spPr bwMode="auto">
          <a:xfrm>
            <a:off x="4720210" y="2708920"/>
            <a:ext cx="576064" cy="236162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5" charset="0"/>
              <a:ea typeface="ヒラギノ角ゴ Pro W3" pitchFamily="15" charset="-128"/>
              <a:cs typeface="ヒラギノ角ゴ Pro W3" pitchFamily="15" charset="-128"/>
            </a:endParaRPr>
          </a:p>
        </p:txBody>
      </p:sp>
      <p:pic>
        <p:nvPicPr>
          <p:cNvPr id="619526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92" y="4509120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10" y="3960862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84798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49" y="2808734"/>
            <a:ext cx="495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23" y="3403848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19" y="2808734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23" y="2261723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58" y="3967866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58" y="3403848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10" y="2787629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10" y="2200463"/>
            <a:ext cx="376138" cy="51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652&quot;/&gt;&lt;partner val=&quot;53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1&quot;&gt;&lt;elem&gt;&lt;m_ppcolschidx val=&quot;0&quot;/&gt;&lt;m_rgb r=&quot;0&quot; g=&quot;4f&quot; b=&quot;f2&quot;/&gt;&lt;/elem&gt;&lt;/m_vecMRU&gt;&lt;/m_mruColor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8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jc3sfOvEi2A1XIr0H6k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32wBQvbNkW331rBUbSRo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UX2WxMwU2HMJJAq1.qY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z4KeqMY0.liUcDV_oal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J8xmwrc06PAZzOnXITc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.Sya3vCVECxFplM0EvZ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0QaCiTW0iFh2pr.W9z_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nyze4tCkmxr31gRMsrCA"/>
</p:tagLst>
</file>

<file path=ppt/theme/theme1.xml><?xml version="1.0" encoding="utf-8"?>
<a:theme xmlns:a="http://schemas.openxmlformats.org/drawingml/2006/main" name="BAS_Template_DE_CH_SoBa_270209">
  <a:themeElements>
    <a:clrScheme name="Baloise">
      <a:dk1>
        <a:srgbClr val="000000"/>
      </a:dk1>
      <a:lt1>
        <a:srgbClr val="FFFFFF"/>
      </a:lt1>
      <a:dk2>
        <a:srgbClr val="003399"/>
      </a:dk2>
      <a:lt2>
        <a:srgbClr val="EBF0FA"/>
      </a:lt2>
      <a:accent1>
        <a:srgbClr val="00A5D5"/>
      </a:accent1>
      <a:accent2>
        <a:srgbClr val="E64366"/>
      </a:accent2>
      <a:accent3>
        <a:srgbClr val="F6A800"/>
      </a:accent3>
      <a:accent4>
        <a:srgbClr val="FFDC44"/>
      </a:accent4>
      <a:accent5>
        <a:srgbClr val="CCCCCC"/>
      </a:accent5>
      <a:accent6>
        <a:srgbClr val="B7007A"/>
      </a:accent6>
      <a:hlink>
        <a:srgbClr val="B7007A"/>
      </a:hlink>
      <a:folHlink>
        <a:srgbClr val="B7007A"/>
      </a:folHlink>
    </a:clrScheme>
    <a:fontScheme name="Leere Prä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5" charset="0"/>
            <a:ea typeface="ヒラギノ角ゴ Pro W3" pitchFamily="15" charset="-128"/>
            <a:cs typeface="ヒラギノ角ゴ Pro W3" pitchFamily="1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5" charset="0"/>
            <a:ea typeface="ヒラギノ角ゴ Pro W3" pitchFamily="15" charset="-128"/>
            <a:cs typeface="ヒラギノ角ゴ Pro W3" pitchFamily="15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/>
      <a:lstStyle>
        <a:defPPr marL="342900" indent="-342900">
          <a:spcBef>
            <a:spcPct val="20000"/>
          </a:spcBef>
          <a:buClr>
            <a:schemeClr val="accent1"/>
          </a:buClr>
          <a:buFont typeface="Wingdings" pitchFamily="2" charset="2"/>
          <a:buChar char="à"/>
          <a:defRPr sz="1800" dirty="0">
            <a:solidFill>
              <a:srgbClr val="000000"/>
            </a:solidFill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4C93"/>
        </a:dk2>
        <a:lt2>
          <a:srgbClr val="FFFFFF"/>
        </a:lt2>
        <a:accent1>
          <a:srgbClr val="FF9900"/>
        </a:accent1>
        <a:accent2>
          <a:srgbClr val="62BDE5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58ABCF"/>
        </a:accent6>
        <a:hlink>
          <a:srgbClr val="CC0099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BAS_Template_DE_CH_SoBa_270209</Template>
  <TotalTime>0</TotalTime>
  <Words>124</Words>
  <Application>Microsoft Office PowerPoint</Application>
  <PresentationFormat>Bildschirmpräsentation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BAS_Template_DE_CH_SoBa_270209</vt:lpstr>
      <vt:lpstr>think-cell Slide</vt:lpstr>
      <vt:lpstr>Eigenheim App by Baloise</vt:lpstr>
      <vt:lpstr>Grundidee</vt:lpstr>
      <vt:lpstr>Visualisierung 1/2</vt:lpstr>
      <vt:lpstr>Visualisierung 2/2</vt:lpstr>
      <vt:lpstr>Warum machen?</vt:lpstr>
      <vt:lpstr>PowerPoint-Präsentation</vt:lpstr>
      <vt:lpstr>PowerPoint-Präsentation</vt:lpstr>
      <vt:lpstr>PowerPoint-Präsentation</vt:lpstr>
    </vt:vector>
  </TitlesOfParts>
  <Company>Baloise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Learnings Zalando</dc:title>
  <dc:creator>Sutter, Roger</dc:creator>
  <cp:lastModifiedBy>Sutter, Roger</cp:lastModifiedBy>
  <cp:revision>17</cp:revision>
  <cp:lastPrinted>2008-08-14T16:17:16Z</cp:lastPrinted>
  <dcterms:created xsi:type="dcterms:W3CDTF">2016-05-02T06:18:58Z</dcterms:created>
  <dcterms:modified xsi:type="dcterms:W3CDTF">2016-09-16T12:57:11Z</dcterms:modified>
</cp:coreProperties>
</file>