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572" r:id="rId3"/>
    <p:sldId id="606" r:id="rId4"/>
    <p:sldId id="607" r:id="rId5"/>
    <p:sldId id="575" r:id="rId6"/>
    <p:sldId id="655" r:id="rId8"/>
    <p:sldId id="642" r:id="rId9"/>
    <p:sldId id="643" r:id="rId10"/>
    <p:sldId id="644" r:id="rId11"/>
    <p:sldId id="645" r:id="rId12"/>
    <p:sldId id="646" r:id="rId13"/>
    <p:sldId id="647" r:id="rId14"/>
    <p:sldId id="658" r:id="rId15"/>
    <p:sldId id="659" r:id="rId16"/>
    <p:sldId id="656" r:id="rId17"/>
    <p:sldId id="657" r:id="rId18"/>
    <p:sldId id="652" r:id="rId19"/>
    <p:sldId id="653" r:id="rId20"/>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userDrawn="1">
          <p15:clr>
            <a:srgbClr val="A4A3A4"/>
          </p15:clr>
        </p15:guide>
        <p15:guide id="2" pos="1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D1CF"/>
    <a:srgbClr val="7787A0"/>
    <a:srgbClr val="A0B0BF"/>
    <a:srgbClr val="C9D2E1"/>
    <a:srgbClr val="CACEC8"/>
    <a:srgbClr val="E7E9E6"/>
    <a:srgbClr val="E8CDC8"/>
    <a:srgbClr val="F7E9E0"/>
    <a:srgbClr val="FFFFFF"/>
    <a:srgbClr val="EFB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3992" autoAdjust="0"/>
  </p:normalViewPr>
  <p:slideViewPr>
    <p:cSldViewPr snapToGrid="0" showGuides="1">
      <p:cViewPr>
        <p:scale>
          <a:sx n="66" d="100"/>
          <a:sy n="66" d="100"/>
        </p:scale>
        <p:origin x="-378" y="-1728"/>
      </p:cViewPr>
      <p:guideLst>
        <p:guide orient="horz" pos="3185"/>
        <p:guide pos="1992"/>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DFCB8-7EF4-48C1-8984-7222E239D7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BA41-6BA2-47AC-9C1D-5ECEA0A6E2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0" name="椭圆 9"/>
          <p:cNvSpPr/>
          <p:nvPr userDrawn="1"/>
        </p:nvSpPr>
        <p:spPr>
          <a:xfrm>
            <a:off x="8304710" y="-357181"/>
            <a:ext cx="1678580" cy="1678580"/>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7912656" y="4169092"/>
            <a:ext cx="1493964" cy="14939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7447494" y="4482353"/>
            <a:ext cx="271986" cy="2719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 name="椭圆 9"/>
          <p:cNvSpPr/>
          <p:nvPr userDrawn="1"/>
        </p:nvSpPr>
        <p:spPr>
          <a:xfrm>
            <a:off x="8304710" y="-357181"/>
            <a:ext cx="1678580" cy="1678580"/>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7912656" y="4169092"/>
            <a:ext cx="1493964" cy="14939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7465500" y="4500359"/>
            <a:ext cx="253980" cy="253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icture Placeholder 7"/>
          <p:cNvSpPr>
            <a:spLocks noGrp="1"/>
          </p:cNvSpPr>
          <p:nvPr>
            <p:ph type="pic" sz="quarter" idx="14"/>
          </p:nvPr>
        </p:nvSpPr>
        <p:spPr>
          <a:xfrm>
            <a:off x="1009863" y="1344453"/>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5"/>
          </p:nvPr>
        </p:nvSpPr>
        <p:spPr>
          <a:xfrm>
            <a:off x="2831630" y="3106775"/>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Picture Placeholder 7"/>
          <p:cNvSpPr>
            <a:spLocks noGrp="1"/>
          </p:cNvSpPr>
          <p:nvPr>
            <p:ph type="pic" sz="quarter" idx="16"/>
          </p:nvPr>
        </p:nvSpPr>
        <p:spPr>
          <a:xfrm>
            <a:off x="4656657" y="1344453"/>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17"/>
          </p:nvPr>
        </p:nvSpPr>
        <p:spPr>
          <a:xfrm>
            <a:off x="6475165" y="3106774"/>
            <a:ext cx="1678581" cy="1678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1009863" y="3107235"/>
            <a:ext cx="1678581" cy="168505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2833260" y="1341448"/>
            <a:ext cx="1678581" cy="168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4653397" y="3107235"/>
            <a:ext cx="1678581" cy="1685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6480055" y="1337983"/>
            <a:ext cx="1678581" cy="1685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fld>
            <a:endParaRPr lang="zh-CN" altLang="en-US"/>
          </a:p>
        </p:txBody>
      </p:sp>
      <p:sp>
        <p:nvSpPr>
          <p:cNvPr id="9" name="矩形 8"/>
          <p:cNvSpPr/>
          <p:nvPr userDrawn="1"/>
        </p:nvSpPr>
        <p:spPr>
          <a:xfrm>
            <a:off x="7033456" y="4774682"/>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_矩形 7"/>
          <p:cNvSpPr/>
          <p:nvPr>
            <p:custDataLst>
              <p:tags r:id="rId1"/>
            </p:custDataLst>
          </p:nvPr>
        </p:nvSpPr>
        <p:spPr>
          <a:xfrm>
            <a:off x="985104" y="1900254"/>
            <a:ext cx="4768850" cy="829945"/>
          </a:xfrm>
          <a:prstGeom prst="rect">
            <a:avLst/>
          </a:prstGeom>
        </p:spPr>
        <p:txBody>
          <a:bodyPr wrap="none">
            <a:spAutoFit/>
          </a:bodyPr>
          <a:lstStyle/>
          <a:p>
            <a:pPr lvl="0" algn="l" defTabSz="685800">
              <a:defRPr/>
            </a:pPr>
            <a:r>
              <a:rPr sz="4800" b="1" kern="0" dirty="0">
                <a:solidFill>
                  <a:schemeClr val="accent3"/>
                </a:solidFill>
                <a:latin typeface="Arial Unicode MS" panose="020B0604020202020204" charset="-122"/>
                <a:ea typeface="Arial Unicode MS" panose="020B0604020202020204" charset="-122"/>
                <a:cs typeface="+mn-ea"/>
                <a:sym typeface="+mn-lt"/>
              </a:rPr>
              <a:t>Prototype design</a:t>
            </a:r>
            <a:endParaRPr sz="4800" b="1" kern="0" dirty="0">
              <a:solidFill>
                <a:schemeClr val="accent3"/>
              </a:solidFill>
              <a:latin typeface="Arial Unicode MS" panose="020B0604020202020204" charset="-122"/>
              <a:ea typeface="Arial Unicode MS" panose="020B0604020202020204" charset="-122"/>
              <a:cs typeface="+mn-ea"/>
              <a:sym typeface="+mn-lt"/>
            </a:endParaRPr>
          </a:p>
        </p:txBody>
      </p:sp>
      <p:sp>
        <p:nvSpPr>
          <p:cNvPr id="33" name="矩形: 圆角 32"/>
          <p:cNvSpPr/>
          <p:nvPr/>
        </p:nvSpPr>
        <p:spPr>
          <a:xfrm>
            <a:off x="1244915" y="2970590"/>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Group 6</a:t>
            </a:r>
            <a:endParaRPr lang="en-US" altLang="zh-CN" sz="1400" dirty="0">
              <a:cs typeface="+mn-ea"/>
              <a:sym typeface="+mn-lt"/>
            </a:endParaRPr>
          </a:p>
        </p:txBody>
      </p:sp>
      <p:sp>
        <p:nvSpPr>
          <p:cNvPr id="35" name="矩形: 圆角 34"/>
          <p:cNvSpPr/>
          <p:nvPr/>
        </p:nvSpPr>
        <p:spPr>
          <a:xfrm>
            <a:off x="2647262" y="2970589"/>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cs typeface="+mn-ea"/>
                <a:sym typeface="+mn-lt"/>
              </a:rPr>
              <a:t>2023.11.11</a:t>
            </a:r>
            <a:endParaRPr lang="zh-CN" altLang="en-US" sz="1400" dirty="0">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dirty="0">
                <a:solidFill>
                  <a:prstClr val="black">
                    <a:lumMod val="65000"/>
                    <a:lumOff val="35000"/>
                  </a:prstClr>
                </a:solidFill>
                <a:cs typeface="+mn-ea"/>
                <a:sym typeface="+mn-lt"/>
              </a:rPr>
              <a:t>SUMMARY REPORT </a:t>
            </a:r>
            <a:endParaRPr lang="zh-CN" altLang="en-US" dirty="0">
              <a:cs typeface="+mn-ea"/>
              <a:sym typeface="+mn-lt"/>
            </a:endParaRPr>
          </a:p>
        </p:txBody>
      </p:sp>
      <p:sp>
        <p:nvSpPr>
          <p:cNvPr id="38" name="椭圆 37"/>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a:solidFill>
                  <a:prstClr val="black">
                    <a:lumMod val="65000"/>
                    <a:lumOff val="35000"/>
                  </a:prstClr>
                </a:solidFill>
                <a:cs typeface="+mn-ea"/>
                <a:sym typeface="+mn-lt"/>
              </a:rPr>
              <a:t>SUMMARY REPORT </a:t>
            </a:r>
            <a:endParaRPr lang="zh-CN" altLang="en-US">
              <a:cs typeface="+mn-ea"/>
              <a:sym typeface="+mn-lt"/>
            </a:endParaRPr>
          </a:p>
        </p:txBody>
      </p:sp>
      <p:sp>
        <p:nvSpPr>
          <p:cNvPr id="38" name="椭圆 37"/>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p:cNvSpPr/>
          <p:nvPr>
            <p:custDataLst>
              <p:tags r:id="rId1"/>
            </p:custDataLst>
          </p:nvPr>
        </p:nvSpPr>
        <p:spPr>
          <a:xfrm>
            <a:off x="1240155" y="1795145"/>
            <a:ext cx="6663690" cy="1445260"/>
          </a:xfrm>
          <a:prstGeom prst="rect">
            <a:avLst/>
          </a:prstGeom>
        </p:spPr>
        <p:txBody>
          <a:bodyPr wrap="square">
            <a:spAutoFit/>
          </a:bodyPr>
          <a:lstStyle/>
          <a:p>
            <a:pPr lvl="0" algn="l" defTabSz="609600">
              <a:defRPr/>
            </a:pPr>
            <a:r>
              <a:rPr lang="en-US" altLang="zh-CN" sz="4400" b="1" kern="0">
                <a:solidFill>
                  <a:schemeClr val="accent3"/>
                </a:solidFill>
                <a:cs typeface="+mn-ea"/>
                <a:sym typeface="+mn-lt"/>
              </a:rPr>
              <a:t>3.</a:t>
            </a:r>
            <a:r>
              <a:rPr lang="zh-CN" altLang="en-US" sz="4400" b="1" kern="0">
                <a:solidFill>
                  <a:schemeClr val="accent3"/>
                </a:solidFill>
                <a:cs typeface="+mn-ea"/>
                <a:sym typeface="+mn-lt"/>
              </a:rPr>
              <a:t>Difficulties and solution</a:t>
            </a:r>
            <a:endParaRPr lang="zh-CN" altLang="en-US" sz="4400" b="1" kern="0">
              <a:solidFill>
                <a:schemeClr val="accent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565785"/>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2000" b="1">
                <a:solidFill>
                  <a:schemeClr val="tx1">
                    <a:lumMod val="50000"/>
                    <a:lumOff val="50000"/>
                  </a:schemeClr>
                </a:solidFill>
                <a:cs typeface="+mn-ea"/>
                <a:sym typeface="+mn-lt"/>
              </a:rPr>
              <a:t> problem: </a:t>
            </a:r>
            <a:r>
              <a:rPr lang="en-US" altLang="zh-CN" sz="1600" b="1">
                <a:solidFill>
                  <a:schemeClr val="tx1">
                    <a:lumMod val="50000"/>
                    <a:lumOff val="50000"/>
                  </a:schemeClr>
                </a:solidFill>
                <a:cs typeface="+mn-ea"/>
                <a:sym typeface="+mn-lt"/>
              </a:rPr>
              <a:t>We had some conflicts during the task assignment process. Because some of our students are better at drawing and designing than making ppt. Some students are not good at speaking in front of a crowd.</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2000" b="1">
                <a:solidFill>
                  <a:schemeClr val="tx1">
                    <a:lumMod val="50000"/>
                    <a:lumOff val="50000"/>
                  </a:schemeClr>
                </a:solidFill>
                <a:cs typeface="+mn-ea"/>
                <a:sym typeface="+mn-lt"/>
              </a:rPr>
              <a:t>solutions:</a:t>
            </a:r>
            <a:r>
              <a:rPr lang="en-US" altLang="zh-CN" sz="1600" b="1">
                <a:solidFill>
                  <a:schemeClr val="tx1">
                    <a:lumMod val="50000"/>
                    <a:lumOff val="50000"/>
                  </a:schemeClr>
                </a:solidFill>
                <a:cs typeface="+mn-ea"/>
                <a:sym typeface="+mn-lt"/>
              </a:rPr>
              <a:t> We agreed to let everyone take turns to try different positions, so that everyone can not only challenge themselves, but also play their own strengths. In this way, you can also learn to make some compromises in order to achieve your goals in group work and gain some growth.</a:t>
            </a: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780415"/>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b="1">
                <a:solidFill>
                  <a:schemeClr val="tx1">
                    <a:lumMod val="50000"/>
                    <a:lumOff val="50000"/>
                  </a:schemeClr>
                </a:solidFill>
                <a:cs typeface="+mn-ea"/>
                <a:sym typeface="+mn-lt"/>
              </a:rPr>
              <a:t> </a:t>
            </a:r>
            <a:r>
              <a:rPr lang="en-US" altLang="zh-CN" sz="2000" b="1">
                <a:solidFill>
                  <a:schemeClr val="tx1">
                    <a:lumMod val="50000"/>
                    <a:lumOff val="50000"/>
                  </a:schemeClr>
                </a:solidFill>
                <a:cs typeface="+mn-ea"/>
                <a:sym typeface="+mn-lt"/>
              </a:rPr>
              <a:t>problem: </a:t>
            </a:r>
            <a:r>
              <a:rPr lang="en-US" altLang="zh-CN" sz="1600" b="1">
                <a:solidFill>
                  <a:schemeClr val="tx1">
                    <a:lumMod val="50000"/>
                    <a:lumOff val="50000"/>
                  </a:schemeClr>
                </a:solidFill>
                <a:cs typeface="+mn-ea"/>
                <a:sym typeface="+mn-lt"/>
              </a:rPr>
              <a:t>Our team members come from different classes and dormitories and have different course arrangements. Therefore, there is no way to communicate at the same frequency all the time.</a:t>
            </a:r>
            <a:endParaRPr lang="en-US" altLang="zh-CN"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2000" b="1">
                <a:solidFill>
                  <a:schemeClr val="tx1">
                    <a:lumMod val="50000"/>
                    <a:lumOff val="50000"/>
                  </a:schemeClr>
                </a:solidFill>
                <a:cs typeface="+mn-ea"/>
                <a:sym typeface="+mn-lt"/>
              </a:rPr>
              <a:t>solutions: </a:t>
            </a:r>
            <a:r>
              <a:rPr lang="en-US" altLang="zh-CN" sz="1600" b="1">
                <a:solidFill>
                  <a:schemeClr val="tx1">
                    <a:lumMod val="50000"/>
                    <a:lumOff val="50000"/>
                  </a:schemeClr>
                </a:solidFill>
                <a:cs typeface="+mn-ea"/>
                <a:sym typeface="+mn-lt"/>
              </a:rPr>
              <a:t>We minimize unnecessary communication. Usually, we will update the project progress in real time in our group, and when necessary, we will make video calls to communicate. In this way, our communication efficiency has been improved a lot.</a:t>
            </a: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1204595"/>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 </a:t>
            </a:r>
            <a:r>
              <a:rPr lang="en-US" altLang="zh-CN" sz="2000" b="1">
                <a:solidFill>
                  <a:schemeClr val="tx1">
                    <a:lumMod val="50000"/>
                    <a:lumOff val="50000"/>
                  </a:schemeClr>
                </a:solidFill>
                <a:cs typeface="+mn-ea"/>
                <a:sym typeface="+mn-lt"/>
              </a:rPr>
              <a:t>problem:</a:t>
            </a:r>
            <a:r>
              <a:rPr lang="en-US" altLang="zh-CN" sz="1600" b="1">
                <a:solidFill>
                  <a:schemeClr val="tx1">
                    <a:lumMod val="50000"/>
                    <a:lumOff val="50000"/>
                  </a:schemeClr>
                </a:solidFill>
                <a:cs typeface="+mn-ea"/>
                <a:sym typeface="+mn-lt"/>
              </a:rPr>
              <a:t> Our technology is still too raw to make the project we want</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2000" b="1">
                <a:solidFill>
                  <a:schemeClr val="tx1">
                    <a:lumMod val="50000"/>
                    <a:lumOff val="50000"/>
                  </a:schemeClr>
                </a:solidFill>
                <a:cs typeface="+mn-ea"/>
                <a:sym typeface="+mn-lt"/>
              </a:rPr>
              <a:t>solutions: </a:t>
            </a:r>
            <a:r>
              <a:rPr lang="en-US" altLang="zh-CN" sz="1600" b="1">
                <a:solidFill>
                  <a:schemeClr val="tx1">
                    <a:lumMod val="50000"/>
                    <a:lumOff val="50000"/>
                  </a:schemeClr>
                </a:solidFill>
                <a:cs typeface="+mn-ea"/>
                <a:sym typeface="+mn-lt"/>
              </a:rPr>
              <a:t>We will use our contacts to consult some experienced seniors and seniors. I also choose to post on the forum and ask for some help.</a:t>
            </a: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a:solidFill>
                  <a:prstClr val="black">
                    <a:lumMod val="65000"/>
                    <a:lumOff val="35000"/>
                  </a:prstClr>
                </a:solidFill>
                <a:cs typeface="+mn-ea"/>
                <a:sym typeface="+mn-lt"/>
              </a:rPr>
              <a:t>SUMMARY REPORT </a:t>
            </a:r>
            <a:endParaRPr lang="zh-CN" altLang="en-US">
              <a:cs typeface="+mn-ea"/>
              <a:sym typeface="+mn-lt"/>
            </a:endParaRPr>
          </a:p>
        </p:txBody>
      </p:sp>
      <p:sp>
        <p:nvSpPr>
          <p:cNvPr id="38" name="椭圆 37"/>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p:cNvSpPr/>
          <p:nvPr>
            <p:custDataLst>
              <p:tags r:id="rId1"/>
            </p:custDataLst>
          </p:nvPr>
        </p:nvSpPr>
        <p:spPr>
          <a:xfrm>
            <a:off x="1240155" y="1795145"/>
            <a:ext cx="6663690" cy="1445260"/>
          </a:xfrm>
          <a:prstGeom prst="rect">
            <a:avLst/>
          </a:prstGeom>
        </p:spPr>
        <p:txBody>
          <a:bodyPr wrap="square">
            <a:spAutoFit/>
          </a:bodyPr>
          <a:lstStyle/>
          <a:p>
            <a:pPr lvl="0" algn="l" defTabSz="609600">
              <a:defRPr/>
            </a:pPr>
            <a:r>
              <a:rPr lang="en-US" altLang="zh-CN" sz="4400" b="1" kern="0">
                <a:solidFill>
                  <a:schemeClr val="accent3"/>
                </a:solidFill>
                <a:cs typeface="+mn-ea"/>
                <a:sym typeface="+mn-lt"/>
              </a:rPr>
              <a:t>4.Feelings and evaluations</a:t>
            </a:r>
            <a:endParaRPr lang="en-US" altLang="zh-CN" sz="4400" b="1" kern="0">
              <a:solidFill>
                <a:schemeClr val="accent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624840"/>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2000" b="1">
                <a:solidFill>
                  <a:schemeClr val="tx1">
                    <a:lumMod val="50000"/>
                    <a:lumOff val="50000"/>
                  </a:schemeClr>
                </a:solidFill>
                <a:cs typeface="+mn-ea"/>
                <a:sym typeface="+mn-lt"/>
              </a:rPr>
              <a:t> </a:t>
            </a:r>
            <a:r>
              <a:rPr lang="en-US" altLang="zh-CN" b="1">
                <a:solidFill>
                  <a:schemeClr val="tx1">
                    <a:lumMod val="50000"/>
                    <a:lumOff val="50000"/>
                  </a:schemeClr>
                </a:solidFill>
                <a:cs typeface="+mn-ea"/>
                <a:sym typeface="+mn-lt"/>
              </a:rPr>
              <a:t>Our group leader can always organize work calmly and effectively. She helps us to confirm the direction of work and clear goals, so that everyone is no longer confused and the project is carried out in an orderly way. Our game designer has played a lot of games, and she always has a deep understanding of the game and can design it in accordance with our capabilities and market needs. Our programmers actively learn technology and contribute a lot to the implementation of our ideas. </a:t>
            </a:r>
            <a:endParaRPr lang="en-US" altLang="zh-CN"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447040"/>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b="1">
                <a:solidFill>
                  <a:schemeClr val="tx1">
                    <a:lumMod val="50000"/>
                    <a:lumOff val="50000"/>
                  </a:schemeClr>
                </a:solidFill>
                <a:cs typeface="+mn-ea"/>
                <a:sym typeface="+mn-lt"/>
              </a:rPr>
              <a:t> Our graphic designers work all night, rarely take breaks, and are very capable, and the pictures they draw are lovely and beautiful. The audio designer improved the immersion of the game. After extensive testing, the testers found many potential problems with our project.The collaboration and support of the entire team was a key success factor for this project. Our team members trust each other, actively communicate, and work together to solve problems to ensure the smooth development of the game. I am so proud and grateful to work with such a wonderful team.</a:t>
            </a:r>
            <a:endParaRPr lang="en-US" altLang="zh-CN"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_矩形 7"/>
          <p:cNvSpPr/>
          <p:nvPr>
            <p:custDataLst>
              <p:tags r:id="rId1"/>
            </p:custDataLst>
          </p:nvPr>
        </p:nvSpPr>
        <p:spPr>
          <a:xfrm>
            <a:off x="985104" y="1900254"/>
            <a:ext cx="6331585" cy="829945"/>
          </a:xfrm>
          <a:prstGeom prst="rect">
            <a:avLst/>
          </a:prstGeom>
        </p:spPr>
        <p:txBody>
          <a:bodyPr wrap="none">
            <a:spAutoFit/>
          </a:bodyPr>
          <a:lstStyle/>
          <a:p>
            <a:pPr lvl="0" algn="l" defTabSz="685800">
              <a:defRPr/>
            </a:pPr>
            <a:r>
              <a:rPr sz="4800" b="1" kern="0" dirty="0">
                <a:solidFill>
                  <a:schemeClr val="accent3"/>
                </a:solidFill>
                <a:latin typeface="Arial Unicode MS" panose="020B0604020202020204" charset="-122"/>
                <a:ea typeface="Arial Unicode MS" panose="020B0604020202020204" charset="-122"/>
                <a:cs typeface="+mn-ea"/>
                <a:sym typeface="+mn-lt"/>
              </a:rPr>
              <a:t>Thank you for listening</a:t>
            </a:r>
            <a:endParaRPr sz="4800" b="1" kern="0" dirty="0">
              <a:solidFill>
                <a:schemeClr val="accent3"/>
              </a:solidFill>
              <a:latin typeface="Arial Unicode MS" panose="020B0604020202020204" charset="-122"/>
              <a:ea typeface="Arial Unicode MS" panose="020B0604020202020204" charset="-122"/>
              <a:cs typeface="+mn-ea"/>
              <a:sym typeface="+mn-lt"/>
            </a:endParaRPr>
          </a:p>
        </p:txBody>
      </p:sp>
      <p:sp>
        <p:nvSpPr>
          <p:cNvPr id="33" name="矩形: 圆角 32"/>
          <p:cNvSpPr/>
          <p:nvPr/>
        </p:nvSpPr>
        <p:spPr>
          <a:xfrm>
            <a:off x="1244915" y="2970590"/>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Group 6</a:t>
            </a:r>
            <a:endParaRPr lang="en-US" altLang="zh-CN" sz="1400" dirty="0">
              <a:cs typeface="+mn-ea"/>
              <a:sym typeface="+mn-lt"/>
            </a:endParaRPr>
          </a:p>
        </p:txBody>
      </p:sp>
      <p:sp>
        <p:nvSpPr>
          <p:cNvPr id="35" name="矩形: 圆角 34"/>
          <p:cNvSpPr/>
          <p:nvPr/>
        </p:nvSpPr>
        <p:spPr>
          <a:xfrm>
            <a:off x="2647262" y="2970589"/>
            <a:ext cx="1229619" cy="22885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cs typeface="+mn-ea"/>
                <a:sym typeface="+mn-lt"/>
              </a:rPr>
              <a:t>2023.11.11</a:t>
            </a:r>
            <a:endParaRPr lang="zh-CN" altLang="en-US" sz="1400" dirty="0">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dirty="0">
                <a:solidFill>
                  <a:prstClr val="black">
                    <a:lumMod val="65000"/>
                    <a:lumOff val="35000"/>
                  </a:prstClr>
                </a:solidFill>
                <a:cs typeface="+mn-ea"/>
                <a:sym typeface="+mn-lt"/>
              </a:rPr>
              <a:t>SUMMARY REPORT </a:t>
            </a:r>
            <a:endParaRPr lang="zh-CN" altLang="en-US" dirty="0">
              <a:cs typeface="+mn-ea"/>
              <a:sym typeface="+mn-lt"/>
            </a:endParaRPr>
          </a:p>
        </p:txBody>
      </p:sp>
      <p:sp>
        <p:nvSpPr>
          <p:cNvPr id="38" name="椭圆 37"/>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5384087" y="1459209"/>
            <a:ext cx="1929877" cy="19298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a:solidFill>
                  <a:prstClr val="black">
                    <a:lumMod val="65000"/>
                    <a:lumOff val="35000"/>
                  </a:prstClr>
                </a:solidFill>
                <a:cs typeface="+mn-ea"/>
                <a:sym typeface="+mn-lt"/>
              </a:rPr>
              <a:t>SUMMARY REPORT </a:t>
            </a:r>
            <a:endParaRPr lang="zh-CN" altLang="en-US">
              <a:cs typeface="+mn-ea"/>
              <a:sym typeface="+mn-lt"/>
            </a:endParaRPr>
          </a:p>
        </p:txBody>
      </p:sp>
      <p:sp>
        <p:nvSpPr>
          <p:cNvPr id="38" name="椭圆 37"/>
          <p:cNvSpPr/>
          <p:nvPr/>
        </p:nvSpPr>
        <p:spPr>
          <a:xfrm>
            <a:off x="6933284" y="473990"/>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1062355" y="871220"/>
            <a:ext cx="2652395" cy="337185"/>
          </a:xfrm>
          <a:prstGeom prst="rect">
            <a:avLst/>
          </a:prstGeom>
          <a:noFill/>
        </p:spPr>
        <p:txBody>
          <a:bodyPr wrap="square" rtlCol="0">
            <a:spAutoFit/>
          </a:bodyPr>
          <a:lstStyle/>
          <a:p>
            <a:pPr lvl="0" defTabSz="609600">
              <a:defRPr/>
            </a:pPr>
            <a:r>
              <a:rPr kumimoji="1" lang="en-US" altLang="zh-CN" sz="1600" b="1" kern="0">
                <a:solidFill>
                  <a:schemeClr val="tx1">
                    <a:lumMod val="50000"/>
                    <a:lumOff val="50000"/>
                  </a:schemeClr>
                </a:solidFill>
                <a:cs typeface="+mn-ea"/>
                <a:sym typeface="+mn-lt"/>
              </a:rPr>
              <a:t>Prototype introduction</a:t>
            </a:r>
            <a:endParaRPr kumimoji="1" lang="en-US" altLang="zh-CN" sz="1600" b="1" kern="0">
              <a:solidFill>
                <a:schemeClr val="tx1">
                  <a:lumMod val="50000"/>
                  <a:lumOff val="50000"/>
                </a:schemeClr>
              </a:solidFill>
              <a:cs typeface="+mn-ea"/>
              <a:sym typeface="+mn-lt"/>
            </a:endParaRPr>
          </a:p>
        </p:txBody>
      </p:sp>
      <p:sp>
        <p:nvSpPr>
          <p:cNvPr id="24" name="椭圆 23"/>
          <p:cNvSpPr/>
          <p:nvPr/>
        </p:nvSpPr>
        <p:spPr>
          <a:xfrm>
            <a:off x="564759" y="810067"/>
            <a:ext cx="450667" cy="450667"/>
          </a:xfrm>
          <a:prstGeom prst="ellips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615470" y="837368"/>
            <a:ext cx="339725" cy="398780"/>
          </a:xfrm>
          <a:prstGeom prst="rect">
            <a:avLst/>
          </a:prstGeom>
          <a:noFill/>
        </p:spPr>
        <p:txBody>
          <a:bodyPr wrap="none" rtlCol="0">
            <a:spAutoFit/>
          </a:bodyPr>
          <a:lstStyle/>
          <a:p>
            <a:pPr lvl="0" algn="ctr" defTabSz="609600">
              <a:defRPr/>
            </a:pPr>
            <a:r>
              <a:rPr kumimoji="1" lang="en-US" altLang="zh-CN" sz="2000" b="1" kern="0">
                <a:solidFill>
                  <a:schemeClr val="bg1"/>
                </a:solidFill>
                <a:cs typeface="+mn-ea"/>
                <a:sym typeface="+mn-lt"/>
              </a:rPr>
              <a:t>1</a:t>
            </a:r>
            <a:endParaRPr kumimoji="1" lang="en-US" altLang="zh-CN" sz="2000" b="1" kern="0">
              <a:solidFill>
                <a:schemeClr val="bg1"/>
              </a:solidFill>
              <a:cs typeface="+mn-ea"/>
              <a:sym typeface="+mn-lt"/>
            </a:endParaRPr>
          </a:p>
        </p:txBody>
      </p:sp>
      <p:sp>
        <p:nvSpPr>
          <p:cNvPr id="45" name="椭圆 44"/>
          <p:cNvSpPr/>
          <p:nvPr/>
        </p:nvSpPr>
        <p:spPr>
          <a:xfrm>
            <a:off x="564759" y="1781806"/>
            <a:ext cx="450667" cy="4506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文本框 45"/>
          <p:cNvSpPr txBox="1"/>
          <p:nvPr/>
        </p:nvSpPr>
        <p:spPr>
          <a:xfrm>
            <a:off x="615470" y="1809107"/>
            <a:ext cx="339725" cy="398780"/>
          </a:xfrm>
          <a:prstGeom prst="rect">
            <a:avLst/>
          </a:prstGeom>
          <a:noFill/>
        </p:spPr>
        <p:txBody>
          <a:bodyPr wrap="none" rtlCol="0">
            <a:spAutoFit/>
          </a:bodyPr>
          <a:lstStyle/>
          <a:p>
            <a:pPr lvl="0" algn="ctr" defTabSz="609600">
              <a:defRPr/>
            </a:pPr>
            <a:r>
              <a:rPr kumimoji="1" lang="en-US" altLang="zh-CN" sz="2000" b="1" kern="0">
                <a:solidFill>
                  <a:schemeClr val="bg1"/>
                </a:solidFill>
                <a:cs typeface="+mn-ea"/>
                <a:sym typeface="+mn-lt"/>
              </a:rPr>
              <a:t>2</a:t>
            </a:r>
            <a:endParaRPr kumimoji="1" lang="en-US" altLang="zh-CN" sz="2000" b="1" kern="0">
              <a:solidFill>
                <a:schemeClr val="bg1"/>
              </a:solidFill>
              <a:cs typeface="+mn-ea"/>
              <a:sym typeface="+mn-lt"/>
            </a:endParaRPr>
          </a:p>
        </p:txBody>
      </p:sp>
      <p:sp>
        <p:nvSpPr>
          <p:cNvPr id="49" name="椭圆 48"/>
          <p:cNvSpPr/>
          <p:nvPr/>
        </p:nvSpPr>
        <p:spPr>
          <a:xfrm>
            <a:off x="564759" y="2794387"/>
            <a:ext cx="450667" cy="4506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文本框 49"/>
          <p:cNvSpPr txBox="1"/>
          <p:nvPr/>
        </p:nvSpPr>
        <p:spPr>
          <a:xfrm>
            <a:off x="615469" y="2821688"/>
            <a:ext cx="339725" cy="398780"/>
          </a:xfrm>
          <a:prstGeom prst="rect">
            <a:avLst/>
          </a:prstGeom>
          <a:noFill/>
        </p:spPr>
        <p:txBody>
          <a:bodyPr wrap="none" rtlCol="0">
            <a:spAutoFit/>
          </a:bodyPr>
          <a:lstStyle/>
          <a:p>
            <a:pPr lvl="0" algn="ctr" defTabSz="609600">
              <a:defRPr/>
            </a:pPr>
            <a:r>
              <a:rPr kumimoji="1" lang="en-US" altLang="zh-CN" sz="2000" b="1" kern="0">
                <a:solidFill>
                  <a:schemeClr val="bg1"/>
                </a:solidFill>
                <a:cs typeface="+mn-ea"/>
                <a:sym typeface="+mn-lt"/>
              </a:rPr>
              <a:t>3</a:t>
            </a:r>
            <a:endParaRPr kumimoji="1" lang="en-US" altLang="zh-CN" sz="2000" b="1" kern="0">
              <a:solidFill>
                <a:schemeClr val="bg1"/>
              </a:solidFill>
              <a:cs typeface="+mn-ea"/>
              <a:sym typeface="+mn-lt"/>
            </a:endParaRPr>
          </a:p>
        </p:txBody>
      </p:sp>
      <p:sp>
        <p:nvSpPr>
          <p:cNvPr id="53" name="椭圆 52"/>
          <p:cNvSpPr/>
          <p:nvPr/>
        </p:nvSpPr>
        <p:spPr>
          <a:xfrm>
            <a:off x="564759" y="3717096"/>
            <a:ext cx="450667" cy="4506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文本框 53"/>
          <p:cNvSpPr txBox="1"/>
          <p:nvPr/>
        </p:nvSpPr>
        <p:spPr>
          <a:xfrm>
            <a:off x="615469" y="3744397"/>
            <a:ext cx="339725" cy="398780"/>
          </a:xfrm>
          <a:prstGeom prst="rect">
            <a:avLst/>
          </a:prstGeom>
          <a:noFill/>
        </p:spPr>
        <p:txBody>
          <a:bodyPr wrap="none" rtlCol="0">
            <a:spAutoFit/>
          </a:bodyPr>
          <a:lstStyle/>
          <a:p>
            <a:pPr lvl="0" algn="ctr" defTabSz="609600">
              <a:defRPr/>
            </a:pPr>
            <a:r>
              <a:rPr kumimoji="1" lang="en-US" altLang="zh-CN" sz="2000" b="1" kern="0">
                <a:solidFill>
                  <a:schemeClr val="bg1"/>
                </a:solidFill>
                <a:cs typeface="+mn-ea"/>
                <a:sym typeface="+mn-lt"/>
              </a:rPr>
              <a:t>4</a:t>
            </a:r>
            <a:endParaRPr kumimoji="1" lang="en-US" altLang="zh-CN" sz="2000" b="1" kern="0">
              <a:solidFill>
                <a:schemeClr val="bg1"/>
              </a:solidFill>
              <a:cs typeface="+mn-ea"/>
              <a:sym typeface="+mn-lt"/>
            </a:endParaRPr>
          </a:p>
        </p:txBody>
      </p:sp>
      <p:sp>
        <p:nvSpPr>
          <p:cNvPr id="56" name="文本框 55"/>
          <p:cNvSpPr txBox="1"/>
          <p:nvPr/>
        </p:nvSpPr>
        <p:spPr>
          <a:xfrm>
            <a:off x="5297313" y="2208893"/>
            <a:ext cx="2178050" cy="521970"/>
          </a:xfrm>
          <a:prstGeom prst="rect">
            <a:avLst/>
          </a:prstGeom>
          <a:noFill/>
        </p:spPr>
        <p:txBody>
          <a:bodyPr wrap="none" rtlCol="0">
            <a:spAutoFit/>
          </a:bodyPr>
          <a:lstStyle/>
          <a:p>
            <a:pPr lvl="0" algn="ctr" defTabSz="609600">
              <a:defRPr/>
            </a:pPr>
            <a:r>
              <a:rPr kumimoji="1" lang="en-US" altLang="zh-CN" sz="2800" b="1" kern="0">
                <a:solidFill>
                  <a:schemeClr val="bg1"/>
                </a:solidFill>
                <a:cs typeface="+mn-ea"/>
                <a:sym typeface="+mn-lt"/>
              </a:rPr>
              <a:t>CONTENTS</a:t>
            </a:r>
            <a:endParaRPr kumimoji="1" lang="en-US" altLang="zh-CN" sz="2800" b="1" kern="0">
              <a:solidFill>
                <a:schemeClr val="bg1"/>
              </a:solidFill>
              <a:cs typeface="+mn-ea"/>
              <a:sym typeface="+mn-lt"/>
            </a:endParaRPr>
          </a:p>
        </p:txBody>
      </p:sp>
      <p:cxnSp>
        <p:nvCxnSpPr>
          <p:cNvPr id="4" name="直接连接符 3"/>
          <p:cNvCxnSpPr/>
          <p:nvPr/>
        </p:nvCxnSpPr>
        <p:spPr>
          <a:xfrm>
            <a:off x="6169209" y="2794818"/>
            <a:ext cx="31741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1"/>
            </p:custDataLst>
          </p:nvPr>
        </p:nvSpPr>
        <p:spPr>
          <a:xfrm>
            <a:off x="1062355" y="1809115"/>
            <a:ext cx="4463415" cy="337185"/>
          </a:xfrm>
          <a:prstGeom prst="rect">
            <a:avLst/>
          </a:prstGeom>
          <a:noFill/>
        </p:spPr>
        <p:txBody>
          <a:bodyPr wrap="square" rtlCol="0">
            <a:spAutoFit/>
          </a:bodyPr>
          <a:p>
            <a:pPr lvl="0" defTabSz="609600">
              <a:defRPr/>
            </a:pPr>
            <a:r>
              <a:rPr kumimoji="1" lang="en-US" altLang="zh-CN" sz="1600" b="1" kern="0">
                <a:solidFill>
                  <a:schemeClr val="tx1">
                    <a:lumMod val="50000"/>
                    <a:lumOff val="50000"/>
                  </a:schemeClr>
                </a:solidFill>
                <a:cs typeface="+mn-ea"/>
                <a:sym typeface="+mn-lt"/>
              </a:rPr>
              <a:t>Process and results of prototype design</a:t>
            </a:r>
            <a:endParaRPr kumimoji="1" lang="en-US" altLang="zh-CN" sz="1600" b="1" kern="0">
              <a:solidFill>
                <a:schemeClr val="tx1">
                  <a:lumMod val="50000"/>
                  <a:lumOff val="50000"/>
                </a:schemeClr>
              </a:solidFill>
              <a:cs typeface="+mn-ea"/>
              <a:sym typeface="+mn-lt"/>
            </a:endParaRPr>
          </a:p>
        </p:txBody>
      </p:sp>
      <p:sp>
        <p:nvSpPr>
          <p:cNvPr id="3" name="文本框 2"/>
          <p:cNvSpPr txBox="1"/>
          <p:nvPr>
            <p:custDataLst>
              <p:tags r:id="rId2"/>
            </p:custDataLst>
          </p:nvPr>
        </p:nvSpPr>
        <p:spPr>
          <a:xfrm>
            <a:off x="1062355" y="2825115"/>
            <a:ext cx="2652395" cy="337185"/>
          </a:xfrm>
          <a:prstGeom prst="rect">
            <a:avLst/>
          </a:prstGeom>
          <a:noFill/>
        </p:spPr>
        <p:txBody>
          <a:bodyPr wrap="square" rtlCol="0">
            <a:spAutoFit/>
          </a:bodyPr>
          <a:p>
            <a:pPr lvl="0" defTabSz="609600">
              <a:defRPr/>
            </a:pPr>
            <a:r>
              <a:rPr kumimoji="1" lang="en-US" altLang="zh-CN" sz="1600" b="1" kern="0">
                <a:solidFill>
                  <a:schemeClr val="tx1">
                    <a:lumMod val="50000"/>
                    <a:lumOff val="50000"/>
                  </a:schemeClr>
                </a:solidFill>
                <a:cs typeface="+mn-ea"/>
                <a:sym typeface="+mn-lt"/>
              </a:rPr>
              <a:t>Difficulties and solution</a:t>
            </a:r>
            <a:endParaRPr kumimoji="1" lang="en-US" altLang="zh-CN" sz="1600" b="1" kern="0">
              <a:solidFill>
                <a:schemeClr val="tx1">
                  <a:lumMod val="50000"/>
                  <a:lumOff val="50000"/>
                </a:schemeClr>
              </a:solidFill>
              <a:cs typeface="+mn-ea"/>
              <a:sym typeface="+mn-lt"/>
            </a:endParaRPr>
          </a:p>
        </p:txBody>
      </p:sp>
      <p:sp>
        <p:nvSpPr>
          <p:cNvPr id="6" name="文本框 5"/>
          <p:cNvSpPr txBox="1"/>
          <p:nvPr>
            <p:custDataLst>
              <p:tags r:id="rId3"/>
            </p:custDataLst>
          </p:nvPr>
        </p:nvSpPr>
        <p:spPr>
          <a:xfrm>
            <a:off x="1062355" y="3744595"/>
            <a:ext cx="4150995" cy="337185"/>
          </a:xfrm>
          <a:prstGeom prst="rect">
            <a:avLst/>
          </a:prstGeom>
          <a:noFill/>
        </p:spPr>
        <p:txBody>
          <a:bodyPr wrap="square" rtlCol="0">
            <a:spAutoFit/>
          </a:bodyPr>
          <a:p>
            <a:pPr lvl="0" defTabSz="609600">
              <a:defRPr/>
            </a:pPr>
            <a:r>
              <a:rPr kumimoji="1" lang="en-US" altLang="zh-CN" sz="1600" b="1" kern="0">
                <a:solidFill>
                  <a:schemeClr val="tx1">
                    <a:lumMod val="50000"/>
                    <a:lumOff val="50000"/>
                  </a:schemeClr>
                </a:solidFill>
                <a:cs typeface="+mn-ea"/>
                <a:sym typeface="+mn-lt"/>
              </a:rPr>
              <a:t>Feelings and evaluations </a:t>
            </a:r>
            <a:endParaRPr kumimoji="1" lang="en-US" altLang="zh-CN" sz="1600" b="1" kern="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a:solidFill>
                  <a:prstClr val="black">
                    <a:lumMod val="65000"/>
                    <a:lumOff val="35000"/>
                  </a:prstClr>
                </a:solidFill>
                <a:cs typeface="+mn-ea"/>
                <a:sym typeface="+mn-lt"/>
              </a:rPr>
              <a:t>SUMMARY REPORT </a:t>
            </a:r>
            <a:endParaRPr lang="zh-CN" altLang="en-US">
              <a:cs typeface="+mn-ea"/>
              <a:sym typeface="+mn-lt"/>
            </a:endParaRPr>
          </a:p>
        </p:txBody>
      </p:sp>
      <p:sp>
        <p:nvSpPr>
          <p:cNvPr id="38" name="椭圆 37"/>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p:cNvSpPr/>
          <p:nvPr>
            <p:custDataLst>
              <p:tags r:id="rId1"/>
            </p:custDataLst>
          </p:nvPr>
        </p:nvSpPr>
        <p:spPr>
          <a:xfrm>
            <a:off x="985104" y="1900254"/>
            <a:ext cx="7181215" cy="768350"/>
          </a:xfrm>
          <a:prstGeom prst="rect">
            <a:avLst/>
          </a:prstGeom>
        </p:spPr>
        <p:txBody>
          <a:bodyPr wrap="none">
            <a:spAutoFit/>
          </a:bodyPr>
          <a:lstStyle/>
          <a:p>
            <a:pPr lvl="0" algn="l" defTabSz="685800">
              <a:defRPr/>
            </a:pPr>
            <a:r>
              <a:rPr lang="en-US" altLang="zh-CN" sz="4400" b="1" kern="0">
                <a:solidFill>
                  <a:schemeClr val="accent3"/>
                </a:solidFill>
                <a:cs typeface="+mn-ea"/>
                <a:sym typeface="+mn-lt"/>
              </a:rPr>
              <a:t>1.</a:t>
            </a:r>
            <a:r>
              <a:rPr lang="zh-CN" altLang="en-US" sz="4400" b="1" kern="0">
                <a:solidFill>
                  <a:schemeClr val="accent3"/>
                </a:solidFill>
                <a:cs typeface="+mn-ea"/>
                <a:sym typeface="+mn-lt"/>
              </a:rPr>
              <a:t>Prototype introduction</a:t>
            </a:r>
            <a:endParaRPr lang="zh-CN" altLang="en-US" sz="4400" b="1" kern="0">
              <a:solidFill>
                <a:schemeClr val="accent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1062355"/>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    We use the Axure and procreat software.Strong style compatibility, does not use any tripartite ui framework, can be used on any uniapp project. A single folder within games is a single game. A single folder in static is the static resource of a single game with the same name as the game. Adopt vue+canvas+css3 animation, complete Chinese annotation, easy to use.</a:t>
            </a: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1062355"/>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    </a:t>
            </a:r>
            <a:r>
              <a:rPr lang="en-US" altLang="zh-CN" sz="1600" b="1">
                <a:solidFill>
                  <a:schemeClr val="tx1">
                    <a:lumMod val="50000"/>
                    <a:lumOff val="50000"/>
                  </a:schemeClr>
                </a:solidFill>
                <a:cs typeface="+mn-ea"/>
                <a:sym typeface="+mn-lt"/>
              </a:rPr>
              <a:t>This time, we settled on the overall style of the game: pixel cartoon. This is a very classic style, which was widely used in 2D games in the past, and it carried people's meetings in the 90s.</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    We made very simple guide buttons and obvious ICONS. This will make the game very easy for everyone to learn, and everyone who opens the game will be able to understand the game clearly, so that people of all ages can accept our game.</a:t>
            </a: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07511" y="563665"/>
            <a:ext cx="477014" cy="477014"/>
          </a:xfrm>
          <a:prstGeom prst="ellipse">
            <a:avLst/>
          </a:prstGeom>
          <a:solidFill>
            <a:srgbClr val="F7E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807511" y="1455830"/>
            <a:ext cx="477014" cy="477014"/>
          </a:xfrm>
          <a:prstGeom prst="ellipse">
            <a:avLst/>
          </a:prstGeom>
          <a:solidFill>
            <a:srgbClr val="F4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807511" y="2347995"/>
            <a:ext cx="477014" cy="477014"/>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807511" y="3240159"/>
            <a:ext cx="477014" cy="477014"/>
          </a:xfrm>
          <a:prstGeom prst="ellipse">
            <a:avLst/>
          </a:prstGeom>
          <a:solidFill>
            <a:srgbClr val="A0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807511" y="4132323"/>
            <a:ext cx="477014" cy="477014"/>
          </a:xfrm>
          <a:prstGeom prst="ellipse">
            <a:avLst/>
          </a:prstGeom>
          <a:solidFill>
            <a:srgbClr val="C9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7836421" y="-394388"/>
            <a:ext cx="2197265" cy="2197265"/>
          </a:xfrm>
          <a:prstGeom prst="ellipse">
            <a:avLst/>
          </a:prstGeom>
          <a:solidFill>
            <a:srgbClr val="778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6292646" y="3615378"/>
            <a:ext cx="2038210" cy="2038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083405" y="2850102"/>
            <a:ext cx="673979" cy="673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93996" y="-243597"/>
            <a:ext cx="916465" cy="9164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90611" y="4331467"/>
            <a:ext cx="1169214" cy="11692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865658" y="3809246"/>
            <a:ext cx="769442" cy="769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215153" y="274405"/>
            <a:ext cx="8713694" cy="4594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5400000">
            <a:off x="-848148" y="1598602"/>
            <a:ext cx="2172390" cy="338554"/>
          </a:xfrm>
          <a:prstGeom prst="rect">
            <a:avLst/>
          </a:prstGeom>
          <a:solidFill>
            <a:schemeClr val="bg1"/>
          </a:solidFill>
        </p:spPr>
        <p:txBody>
          <a:bodyPr wrap="none">
            <a:spAutoFit/>
          </a:bodyPr>
          <a:lstStyle/>
          <a:p>
            <a:r>
              <a:rPr lang="en-US" altLang="zh-CN" sz="1600" kern="0">
                <a:solidFill>
                  <a:prstClr val="black">
                    <a:lumMod val="65000"/>
                    <a:lumOff val="35000"/>
                  </a:prstClr>
                </a:solidFill>
                <a:cs typeface="+mn-ea"/>
                <a:sym typeface="+mn-lt"/>
              </a:rPr>
              <a:t>SUMMARY REPORT </a:t>
            </a:r>
            <a:endParaRPr lang="zh-CN" altLang="en-US">
              <a:cs typeface="+mn-ea"/>
              <a:sym typeface="+mn-lt"/>
            </a:endParaRPr>
          </a:p>
        </p:txBody>
      </p:sp>
      <p:sp>
        <p:nvSpPr>
          <p:cNvPr id="38" name="椭圆 37"/>
          <p:cNvSpPr/>
          <p:nvPr/>
        </p:nvSpPr>
        <p:spPr>
          <a:xfrm>
            <a:off x="6355614" y="993263"/>
            <a:ext cx="460508" cy="46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_矩形 7"/>
          <p:cNvSpPr/>
          <p:nvPr>
            <p:custDataLst>
              <p:tags r:id="rId1"/>
            </p:custDataLst>
          </p:nvPr>
        </p:nvSpPr>
        <p:spPr>
          <a:xfrm>
            <a:off x="1240155" y="1795145"/>
            <a:ext cx="6663690" cy="1445260"/>
          </a:xfrm>
          <a:prstGeom prst="rect">
            <a:avLst/>
          </a:prstGeom>
        </p:spPr>
        <p:txBody>
          <a:bodyPr wrap="square">
            <a:spAutoFit/>
          </a:bodyPr>
          <a:lstStyle/>
          <a:p>
            <a:pPr lvl="0" algn="l" defTabSz="609600">
              <a:defRPr/>
            </a:pPr>
            <a:r>
              <a:rPr lang="en-US" altLang="zh-CN" sz="4400" b="1" kern="0">
                <a:solidFill>
                  <a:schemeClr val="accent3"/>
                </a:solidFill>
                <a:cs typeface="+mn-ea"/>
                <a:sym typeface="+mn-lt"/>
              </a:rPr>
              <a:t>2.</a:t>
            </a:r>
            <a:r>
              <a:rPr lang="zh-CN" altLang="en-US" sz="4400" b="1" kern="0">
                <a:solidFill>
                  <a:schemeClr val="accent3"/>
                </a:solidFill>
                <a:cs typeface="+mn-ea"/>
                <a:sym typeface="+mn-lt"/>
              </a:rPr>
              <a:t>Process and results of prototype design</a:t>
            </a:r>
            <a:endParaRPr lang="zh-CN" altLang="en-US" sz="4400" b="1" kern="0">
              <a:solidFill>
                <a:schemeClr val="accent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815340"/>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  1. According to our ability level and orientation preference, we confirm the overall style and presentation of the game. Since our skill level is still immature, we can not make 3D racing games, so we choose 2D track. In 2D games, pixel retro is the mainstream choice, and this painting style is the memory of a generation. In the end, we decided to make the game look like a pixelated cartoon, and designed the overall graphics based on that.</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2. We chose Adobe XD as the design tool, which is a relatively mainstream and full-featured design tool.</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1107440"/>
            <a:ext cx="7336790" cy="2836545"/>
          </a:xfrm>
          <a:prstGeom prst="rect">
            <a:avLst/>
          </a:prstGeom>
          <a:noFill/>
        </p:spPr>
        <p:txBody>
          <a:bodyPr wrap="square">
            <a:noAutofit/>
          </a:bodyPr>
          <a:lstStyle/>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3. After discussion, we determined the main color of the game, which is mainly blue and purple background. The car goes up into the sky, next to tall buildings. There will be roadblocks and other challenges. The design of the car chose a lovely route.</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4. We designed the game start button, as well as some random buffs in the game road, which can change the speed of the car.</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p:nvPr/>
        </p:nvSpPr>
        <p:spPr>
          <a:xfrm>
            <a:off x="789305" y="1107440"/>
            <a:ext cx="7336790" cy="2836545"/>
          </a:xfrm>
          <a:prstGeom prst="rect">
            <a:avLst/>
          </a:prstGeom>
          <a:noFill/>
        </p:spPr>
        <p:txBody>
          <a:bodyPr wrap="square">
            <a:noAutofit/>
          </a:bodyPr>
          <a:lstStyle/>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r>
              <a:rPr lang="en-US" altLang="zh-CN" sz="1600" b="1">
                <a:solidFill>
                  <a:schemeClr val="tx1">
                    <a:lumMod val="50000"/>
                    <a:lumOff val="50000"/>
                  </a:schemeClr>
                </a:solidFill>
                <a:cs typeface="+mn-ea"/>
                <a:sym typeface="+mn-lt"/>
              </a:rPr>
              <a:t>    The result of the final prototype design will make the overall tone more uniform and more attractive. Most importantly, we will make the game interface very clear, so that the game barrier is low, everyone can master the game at once.</a:t>
            </a:r>
            <a:endParaRPr lang="en-US" altLang="zh-CN" sz="1600" b="1">
              <a:solidFill>
                <a:schemeClr val="tx1">
                  <a:lumMod val="50000"/>
                  <a:lumOff val="50000"/>
                </a:schemeClr>
              </a:solidFill>
              <a:cs typeface="+mn-ea"/>
              <a:sym typeface="+mn-lt"/>
            </a:endParaRPr>
          </a:p>
          <a:p>
            <a:pPr fontAlgn="base">
              <a:lnSpc>
                <a:spcPct val="150000"/>
              </a:lnSpc>
              <a:spcBef>
                <a:spcPct val="0"/>
              </a:spcBef>
              <a:spcAft>
                <a:spcPct val="0"/>
              </a:spcAft>
            </a:pPr>
            <a:endParaRPr lang="en-US" altLang="zh-CN" sz="1600" b="1">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commondata" val="eyJoZGlkIjoiMmQyZDU0MjQzY2U5ODMwNGRmMzcwYjI5Nzk2NjAyOT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第一PPT，www.1ppt.com">
  <a:themeElements>
    <a:clrScheme name="12舒服配色">
      <a:dk1>
        <a:sysClr val="windowText" lastClr="000000"/>
      </a:dk1>
      <a:lt1>
        <a:sysClr val="window" lastClr="FFFFFF"/>
      </a:lt1>
      <a:dk2>
        <a:srgbClr val="EEF2F5"/>
      </a:dk2>
      <a:lt2>
        <a:srgbClr val="E7E6E6"/>
      </a:lt2>
      <a:accent1>
        <a:srgbClr val="F7E9E0"/>
      </a:accent1>
      <a:accent2>
        <a:srgbClr val="F4D1CF"/>
      </a:accent2>
      <a:accent3>
        <a:srgbClr val="7787A0"/>
      </a:accent3>
      <a:accent4>
        <a:srgbClr val="A0B0BF"/>
      </a:accent4>
      <a:accent5>
        <a:srgbClr val="C9D2E1"/>
      </a:accent5>
      <a:accent6>
        <a:srgbClr val="70AD47"/>
      </a:accent6>
      <a:hlink>
        <a:srgbClr val="000000"/>
      </a:hlink>
      <a:folHlink>
        <a:srgbClr val="954F72"/>
      </a:folHlink>
    </a:clrScheme>
    <a:fontScheme name="dmo5hqlq">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4578</Words>
  <Application>WPS 演示</Application>
  <PresentationFormat>全屏显示(16:9)</PresentationFormat>
  <Paragraphs>89</Paragraphs>
  <Slides>17</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Calibri</vt:lpstr>
      <vt:lpstr>Arial Unicode MS</vt:lpstr>
      <vt:lpstr>微软雅黑</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淡雅蓝粉</dc:title>
  <dc:creator>第一PPT</dc:creator>
  <cp:keywords>www.1ppt.com</cp:keywords>
  <dc:description>www.1ppt.com</dc:description>
  <cp:lastModifiedBy>给我道歉</cp:lastModifiedBy>
  <cp:revision>830</cp:revision>
  <dcterms:created xsi:type="dcterms:W3CDTF">2019-06-21T02:16:00Z</dcterms:created>
  <dcterms:modified xsi:type="dcterms:W3CDTF">2023-11-10T08:11:00Z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016BE44497FB45C0A20B2DAAD1057D88_13</vt:lpwstr>
  </property>
  <property fmtid="{D5CDD505-2E9C-101B-9397-08002B2CF9AE}" pid="3" name="KSOProductBuildVer">
    <vt:lpwstr>2052-12.1.0.15712</vt:lpwstr>
  </property>
</Properties>
</file>