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48" r:id="rId2"/>
  </p:sldMasterIdLst>
  <p:notesMasterIdLst>
    <p:notesMasterId r:id="rId64"/>
  </p:notesMasterIdLst>
  <p:handoutMasterIdLst>
    <p:handoutMasterId r:id="rId65"/>
  </p:handoutMasterIdLst>
  <p:sldIdLst>
    <p:sldId id="258" r:id="rId3"/>
    <p:sldId id="360" r:id="rId4"/>
    <p:sldId id="297" r:id="rId5"/>
    <p:sldId id="300" r:id="rId6"/>
    <p:sldId id="299" r:id="rId7"/>
    <p:sldId id="301" r:id="rId8"/>
    <p:sldId id="302" r:id="rId9"/>
    <p:sldId id="303" r:id="rId10"/>
    <p:sldId id="305" r:id="rId11"/>
    <p:sldId id="306" r:id="rId12"/>
    <p:sldId id="361" r:id="rId13"/>
    <p:sldId id="308" r:id="rId14"/>
    <p:sldId id="310" r:id="rId15"/>
    <p:sldId id="312" r:id="rId16"/>
    <p:sldId id="309" r:id="rId17"/>
    <p:sldId id="311" r:id="rId18"/>
    <p:sldId id="313" r:id="rId19"/>
    <p:sldId id="304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39" r:id="rId46"/>
    <p:sldId id="340" r:id="rId47"/>
    <p:sldId id="341" r:id="rId48"/>
    <p:sldId id="346" r:id="rId49"/>
    <p:sldId id="347" r:id="rId50"/>
    <p:sldId id="348" r:id="rId51"/>
    <p:sldId id="349" r:id="rId52"/>
    <p:sldId id="350" r:id="rId53"/>
    <p:sldId id="351" r:id="rId54"/>
    <p:sldId id="352" r:id="rId55"/>
    <p:sldId id="353" r:id="rId56"/>
    <p:sldId id="354" r:id="rId57"/>
    <p:sldId id="356" r:id="rId58"/>
    <p:sldId id="355" r:id="rId59"/>
    <p:sldId id="357" r:id="rId60"/>
    <p:sldId id="358" r:id="rId61"/>
    <p:sldId id="362" r:id="rId62"/>
    <p:sldId id="359" r:id="rId63"/>
  </p:sldIdLst>
  <p:sldSz cx="18286413" cy="10287000"/>
  <p:notesSz cx="6858000" cy="9144000"/>
  <p:photoAlbum/>
  <p:defaultTextStyle>
    <a:defPPr>
      <a:defRPr lang="ja-JP"/>
    </a:defPPr>
    <a:lvl1pPr marL="0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kumimoji="1"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FF0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55" d="100"/>
          <a:sy n="55" d="100"/>
        </p:scale>
        <p:origin x="438" y="21"/>
      </p:cViewPr>
      <p:guideLst>
        <p:guide orient="horz" pos="3240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48198-A268-4A2C-A520-FBB84E35C3C2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83ACB-D9F9-4ADF-A7FC-E9E289D744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296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912F2-0011-47BA-B0C8-0509829BA6FB}" type="datetimeFigureOut">
              <a:rPr kumimoji="1" lang="ja-JP" altLang="en-US" smtClean="0"/>
              <a:t>2025/6/2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B2B19-2213-4B06-9122-430E4115A3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602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9463980"/>
            <a:ext cx="16344898" cy="575841"/>
          </a:xfrm>
        </p:spPr>
        <p:txBody>
          <a:bodyPr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Author</a:t>
            </a:r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34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692212" y="4923507"/>
            <a:ext cx="5904656" cy="1354388"/>
          </a:xfrm>
          <a:prstGeom prst="rect">
            <a:avLst/>
          </a:prstGeom>
        </p:spPr>
        <p:txBody>
          <a:bodyPr anchor="t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4030638" y="358609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8902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4881" y="890144"/>
            <a:ext cx="7344527" cy="502011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4" y="890144"/>
            <a:ext cx="7344527" cy="5020114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0" hasCustomPrompt="1"/>
          </p:nvPr>
        </p:nvSpPr>
        <p:spPr>
          <a:xfrm>
            <a:off x="1077913" y="1111250"/>
            <a:ext cx="5617021" cy="3671888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11488633" y="1111052"/>
            <a:ext cx="5617021" cy="367188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17" hasCustomPrompt="1"/>
          </p:nvPr>
        </p:nvSpPr>
        <p:spPr>
          <a:xfrm>
            <a:off x="4462686" y="691694"/>
            <a:ext cx="8713511" cy="6130764"/>
          </a:xfr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5419147" y="967036"/>
            <a:ext cx="6800589" cy="432048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</a:p>
        </p:txBody>
      </p:sp>
    </p:spTree>
    <p:extLst>
      <p:ext uri="{BB962C8B-B14F-4D97-AF65-F5344CB8AC3E}">
        <p14:creationId xmlns:p14="http://schemas.microsoft.com/office/powerpoint/2010/main" val="3163253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nit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30368" y="5143500"/>
            <a:ext cx="18286413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654" y="511247"/>
            <a:ext cx="8568014" cy="5856389"/>
          </a:xfrm>
          <a:prstGeom prst="rect">
            <a:avLst/>
          </a:prstGeom>
        </p:spPr>
      </p:pic>
      <p:sp>
        <p:nvSpPr>
          <p:cNvPr id="10" name="図プレースホルダー 8"/>
          <p:cNvSpPr>
            <a:spLocks noGrp="1"/>
          </p:cNvSpPr>
          <p:nvPr>
            <p:ph type="pic" sz="quarter" idx="11" hasCustomPrompt="1"/>
          </p:nvPr>
        </p:nvSpPr>
        <p:spPr>
          <a:xfrm>
            <a:off x="5110758" y="764182"/>
            <a:ext cx="6696744" cy="428356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6799684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62286" y="5791572"/>
            <a:ext cx="661574" cy="1728192"/>
            <a:chOff x="4012746" y="1615108"/>
            <a:chExt cx="661574" cy="1728192"/>
          </a:xfrm>
        </p:grpSpPr>
        <p:cxnSp>
          <p:nvCxnSpPr>
            <p:cNvPr id="14" name="直線コネクタ 13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7735788"/>
            <a:ext cx="16201800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10" y="2388840"/>
            <a:ext cx="1812335" cy="376277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5574" y="1112079"/>
            <a:ext cx="3556895" cy="5029200"/>
          </a:xfrm>
          <a:prstGeom prst="rect">
            <a:avLst/>
          </a:prstGeom>
        </p:spPr>
      </p:pic>
      <p:sp>
        <p:nvSpPr>
          <p:cNvPr id="18" name="図プレースホルダー 8"/>
          <p:cNvSpPr>
            <a:spLocks noGrp="1"/>
          </p:cNvSpPr>
          <p:nvPr>
            <p:ph type="pic" sz="quarter" idx="17" hasCustomPrompt="1"/>
          </p:nvPr>
        </p:nvSpPr>
        <p:spPr>
          <a:xfrm>
            <a:off x="3022526" y="2876155"/>
            <a:ext cx="1512168" cy="2771401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2722021" y="1615108"/>
            <a:ext cx="3024000" cy="4032448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3490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643964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366342" y="7735788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862286" y="6727676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366342" y="8671892"/>
            <a:ext cx="16201800" cy="122413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309407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9142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0007302" y="3805742"/>
            <a:ext cx="7632848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6" name="グループ化 5"/>
          <p:cNvGrpSpPr/>
          <p:nvPr userDrawn="1"/>
        </p:nvGrpSpPr>
        <p:grpSpPr>
          <a:xfrm>
            <a:off x="9503246" y="2797630"/>
            <a:ext cx="661574" cy="1728192"/>
            <a:chOff x="4012746" y="1615108"/>
            <a:chExt cx="661574" cy="1728192"/>
          </a:xfrm>
        </p:grpSpPr>
        <p:cxnSp>
          <p:nvCxnSpPr>
            <p:cNvPr id="7" name="直線コネクタ 6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07302" y="4741846"/>
            <a:ext cx="7632848" cy="1944216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125925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8286413" cy="10286999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006302" y="6871692"/>
            <a:ext cx="16201800" cy="10801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60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06302" y="7807796"/>
            <a:ext cx="16201800" cy="1944216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957966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15913768" cy="864096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15913768" cy="208823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57197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3919364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4855468"/>
            <a:ext cx="7308812" cy="208823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8666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233267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983260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186322" y="4579618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186322" y="5329611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86322" y="6943700"/>
            <a:ext cx="1587776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186322" y="7693693"/>
            <a:ext cx="15877764" cy="125404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8761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86228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86228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86228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2590478" y="2383554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2590478" y="3160606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590478" y="4671145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590478" y="5448197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2590478" y="6958736"/>
            <a:ext cx="14545616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2590478" y="7735788"/>
            <a:ext cx="14545616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3274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4320" y="4063602"/>
            <a:ext cx="16457772" cy="1440161"/>
          </a:xfrm>
        </p:spPr>
        <p:txBody>
          <a:bodyPr anchor="b">
            <a:noAutofit/>
          </a:bodyPr>
          <a:lstStyle>
            <a:lvl1pPr algn="ctr">
              <a:defRPr sz="8000" kern="0" spc="2000" baseline="0"/>
            </a:lvl1pPr>
          </a:lstStyle>
          <a:p>
            <a:r>
              <a:rPr kumimoji="1" lang="en-US" altLang="ja-JP" dirty="0"/>
              <a:t>TITLE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70757" y="5359747"/>
            <a:ext cx="16344898" cy="57584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800" spc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70757" y="8167836"/>
            <a:ext cx="16344898" cy="1871985"/>
          </a:xfrm>
        </p:spPr>
        <p:txBody>
          <a:bodyPr anchor="b"/>
          <a:lstStyle>
            <a:lvl1pPr algn="ctr"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Info</a:t>
            </a:r>
            <a:endParaRPr kumimoji="1" lang="ja-JP" alt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 flipV="1">
            <a:off x="8813213" y="226318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8813213" y="262322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 flipV="1">
            <a:off x="8813213" y="2983260"/>
            <a:ext cx="661574" cy="1008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634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142206" y="2470598"/>
            <a:ext cx="1552133" cy="1728192"/>
            <a:chOff x="7054974" y="1111052"/>
            <a:chExt cx="1552133" cy="1728192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グループ化 17"/>
          <p:cNvGrpSpPr/>
          <p:nvPr userDrawn="1"/>
        </p:nvGrpSpPr>
        <p:grpSpPr>
          <a:xfrm>
            <a:off x="142206" y="4774854"/>
            <a:ext cx="1552133" cy="1728192"/>
            <a:chOff x="7054974" y="1111052"/>
            <a:chExt cx="1552133" cy="1728192"/>
          </a:xfrm>
        </p:grpSpPr>
        <p:sp>
          <p:nvSpPr>
            <p:cNvPr id="19" name="テキスト ボックス 18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0" name="直線コネクタ 19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グループ化 20"/>
          <p:cNvGrpSpPr/>
          <p:nvPr userDrawn="1"/>
        </p:nvGrpSpPr>
        <p:grpSpPr>
          <a:xfrm>
            <a:off x="142206" y="7079110"/>
            <a:ext cx="1552133" cy="1728192"/>
            <a:chOff x="7054974" y="1111052"/>
            <a:chExt cx="1552133" cy="1728192"/>
          </a:xfrm>
        </p:grpSpPr>
        <p:sp>
          <p:nvSpPr>
            <p:cNvPr id="22" name="テキスト ボックス 21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3" name="直線コネクタ 22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870398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870398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870398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870398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870398" y="6838362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870398" y="7558442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0" name="グループ化 29"/>
          <p:cNvGrpSpPr/>
          <p:nvPr userDrawn="1"/>
        </p:nvGrpSpPr>
        <p:grpSpPr>
          <a:xfrm>
            <a:off x="8639150" y="2470598"/>
            <a:ext cx="1552133" cy="1728192"/>
            <a:chOff x="7054974" y="1111052"/>
            <a:chExt cx="1552133" cy="1728192"/>
          </a:xfrm>
        </p:grpSpPr>
        <p:sp>
          <p:nvSpPr>
            <p:cNvPr id="31" name="テキスト ボックス 3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2" name="直線コネクタ 3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グループ化 32"/>
          <p:cNvGrpSpPr/>
          <p:nvPr userDrawn="1"/>
        </p:nvGrpSpPr>
        <p:grpSpPr>
          <a:xfrm>
            <a:off x="8639150" y="4774854"/>
            <a:ext cx="1552133" cy="1728192"/>
            <a:chOff x="7054974" y="1111052"/>
            <a:chExt cx="1552133" cy="1728192"/>
          </a:xfrm>
        </p:grpSpPr>
        <p:sp>
          <p:nvSpPr>
            <p:cNvPr id="34" name="テキスト ボックス 33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5" name="直線コネクタ 34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0367342" y="2263180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0367342" y="2983260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0367342" y="4550771"/>
            <a:ext cx="712879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0367342" y="5270851"/>
            <a:ext cx="7128792" cy="133482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838165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6478910" y="1831132"/>
            <a:ext cx="1552133" cy="1569660"/>
            <a:chOff x="7054974" y="1200132"/>
            <a:chExt cx="1552133" cy="1569660"/>
          </a:xfrm>
        </p:grpSpPr>
        <p:sp>
          <p:nvSpPr>
            <p:cNvPr id="16" name="テキスト ボックス 15"/>
            <p:cNvSpPr txBox="1"/>
            <p:nvPr userDrawn="1"/>
          </p:nvSpPr>
          <p:spPr>
            <a:xfrm>
              <a:off x="7054974" y="1200132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7" name="直線コネクタ 16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207102" y="2047156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4" name="グループ化 33"/>
          <p:cNvGrpSpPr/>
          <p:nvPr userDrawn="1"/>
        </p:nvGrpSpPr>
        <p:grpSpPr>
          <a:xfrm>
            <a:off x="6478910" y="3343300"/>
            <a:ext cx="1552133" cy="1569660"/>
            <a:chOff x="7054974" y="1248171"/>
            <a:chExt cx="1552133" cy="1569660"/>
          </a:xfrm>
        </p:grpSpPr>
        <p:sp>
          <p:nvSpPr>
            <p:cNvPr id="35" name="テキスト ボックス 34"/>
            <p:cNvSpPr txBox="1"/>
            <p:nvPr userDrawn="1"/>
          </p:nvSpPr>
          <p:spPr>
            <a:xfrm>
              <a:off x="7054974" y="1248171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36" name="直線コネクタ 35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207102" y="3511285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6478910" y="4855468"/>
            <a:ext cx="1552133" cy="1569660"/>
            <a:chOff x="7054974" y="1257783"/>
            <a:chExt cx="1552133" cy="1569660"/>
          </a:xfrm>
        </p:grpSpPr>
        <p:sp>
          <p:nvSpPr>
            <p:cNvPr id="39" name="テキスト ボックス 38"/>
            <p:cNvSpPr txBox="1"/>
            <p:nvPr userDrawn="1"/>
          </p:nvSpPr>
          <p:spPr>
            <a:xfrm>
              <a:off x="7054974" y="1257783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0" name="直線コネクタ 39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207102" y="5013841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42" name="グループ化 41"/>
          <p:cNvGrpSpPr/>
          <p:nvPr userDrawn="1"/>
        </p:nvGrpSpPr>
        <p:grpSpPr>
          <a:xfrm>
            <a:off x="6478910" y="6295628"/>
            <a:ext cx="1552133" cy="1569660"/>
            <a:chOff x="7054974" y="1202317"/>
            <a:chExt cx="1552133" cy="1569660"/>
          </a:xfrm>
        </p:grpSpPr>
        <p:sp>
          <p:nvSpPr>
            <p:cNvPr id="43" name="テキスト ボックス 42"/>
            <p:cNvSpPr txBox="1"/>
            <p:nvPr userDrawn="1"/>
          </p:nvSpPr>
          <p:spPr>
            <a:xfrm>
              <a:off x="7054974" y="1202317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4" name="直線コネクタ 43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207102" y="6509467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46" name="グループ化 45"/>
          <p:cNvGrpSpPr/>
          <p:nvPr userDrawn="1"/>
        </p:nvGrpSpPr>
        <p:grpSpPr>
          <a:xfrm>
            <a:off x="6478910" y="7879804"/>
            <a:ext cx="1552133" cy="1569660"/>
            <a:chOff x="7054974" y="1247810"/>
            <a:chExt cx="1552133" cy="1569660"/>
          </a:xfrm>
        </p:grpSpPr>
        <p:sp>
          <p:nvSpPr>
            <p:cNvPr id="47" name="テキスト ボックス 46"/>
            <p:cNvSpPr txBox="1"/>
            <p:nvPr userDrawn="1"/>
          </p:nvSpPr>
          <p:spPr>
            <a:xfrm>
              <a:off x="7054974" y="1247810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5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48" name="直線コネクタ 47"/>
            <p:cNvCxnSpPr/>
            <p:nvPr userDrawn="1"/>
          </p:nvCxnSpPr>
          <p:spPr>
            <a:xfrm flipV="1">
              <a:off x="8607107" y="139908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207102" y="8048150"/>
            <a:ext cx="9289032" cy="122413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sp>
        <p:nvSpPr>
          <p:cNvPr id="55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3539384"/>
            <a:ext cx="6192688" cy="4124396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62551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186322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755274" y="2551212"/>
            <a:ext cx="730881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755274" y="3487316"/>
            <a:ext cx="7308812" cy="518457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719950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19154" y="576377"/>
            <a:ext cx="16457772" cy="1296144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2839244"/>
            <a:ext cx="15913768" cy="5616624"/>
          </a:xfrm>
        </p:spPr>
        <p:txBody>
          <a:bodyPr anchor="ctr">
            <a:noAutofit/>
          </a:bodyPr>
          <a:lstStyle>
            <a:lvl1pPr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defRPr sz="36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150507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883" y="2047156"/>
            <a:ext cx="3468257" cy="7200800"/>
          </a:xfrm>
          <a:prstGeom prst="rect">
            <a:avLst/>
          </a:prstGeom>
        </p:spPr>
      </p:pic>
      <p:sp>
        <p:nvSpPr>
          <p:cNvPr id="9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766942" y="3919364"/>
            <a:ext cx="103331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766942" y="4639444"/>
            <a:ext cx="10333148" cy="28083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3038248" y="2983260"/>
            <a:ext cx="3008614" cy="5415505"/>
          </a:xfrm>
          <a:solidFill>
            <a:schemeClr val="tx1">
              <a:lumMod val="65000"/>
            </a:schemeClr>
          </a:solidFill>
          <a:ln>
            <a:noFill/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64858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3990999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4783460"/>
            <a:ext cx="9181020" cy="230425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78703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Sk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19070" y="2263180"/>
            <a:ext cx="918102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19070" y="3055641"/>
            <a:ext cx="9181020" cy="215986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6911975" cy="691356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07215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16633551" cy="518537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08961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6799684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19764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2385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59230" y="6800479"/>
            <a:ext cx="8136904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59230" y="7520559"/>
            <a:ext cx="8136904" cy="194421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9359527" y="2263180"/>
            <a:ext cx="8136607" cy="4393283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7884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4" y="2263178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46262" y="6367639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6943702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038548" y="2263179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894236" y="6367640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94236" y="6943703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814" y="2263180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143502" y="6367641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143502" y="6943704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13535990" y="2263181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3391678" y="6367642"/>
            <a:ext cx="4392488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3391678" y="6943705"/>
            <a:ext cx="4104456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8199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7735788"/>
            <a:ext cx="13557478" cy="1440161"/>
          </a:xfrm>
        </p:spPr>
        <p:txBody>
          <a:bodyPr anchor="b">
            <a:noAutofit/>
          </a:bodyPr>
          <a:lstStyle>
            <a:lvl1pPr algn="l">
              <a:defRPr sz="7200" kern="0" spc="2000" baseline="0"/>
            </a:lvl1pPr>
          </a:lstStyle>
          <a:p>
            <a:r>
              <a:rPr kumimoji="1" lang="en-US" altLang="ja-JP" dirty="0"/>
              <a:t>SECTION TITLE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78310" y="8959702"/>
            <a:ext cx="13464495" cy="575841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2800" spc="3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 userDrawn="1"/>
        </p:nvGrpSpPr>
        <p:grpSpPr>
          <a:xfrm>
            <a:off x="672671" y="6743196"/>
            <a:ext cx="661574" cy="1728192"/>
            <a:chOff x="4012746" y="1615108"/>
            <a:chExt cx="661574" cy="1728192"/>
          </a:xfrm>
        </p:grpSpPr>
        <p:cxnSp>
          <p:nvCxnSpPr>
            <p:cNvPr id="6" name="直線コネクタ 5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62173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790575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4246662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4246662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790278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246365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246365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287519" y="2263179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743606" y="2551213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743606" y="3127276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8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9287222" y="5863580"/>
            <a:ext cx="3312370" cy="331237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2743309" y="6151614"/>
            <a:ext cx="4680520" cy="648074"/>
          </a:xfrm>
          <a:noFill/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2743309" y="6727677"/>
            <a:ext cx="4680520" cy="2304251"/>
          </a:xfrm>
          <a:noFill/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25762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790278" y="2551210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838950" y="2263181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6622926" y="2263180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4999482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38950" y="4711453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8" name="直線コネクタ 17"/>
          <p:cNvCxnSpPr/>
          <p:nvPr userDrawn="1"/>
        </p:nvCxnSpPr>
        <p:spPr>
          <a:xfrm>
            <a:off x="6622926" y="4711452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790278" y="7447753"/>
            <a:ext cx="5688632" cy="1296146"/>
          </a:xfrm>
          <a:noFill/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6838950" y="7159724"/>
            <a:ext cx="10369152" cy="1872208"/>
          </a:xfrm>
          <a:noFill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6622926" y="7159723"/>
            <a:ext cx="0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499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0828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8731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 flipH="1">
            <a:off x="108731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638890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66793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4" name="直線コネクタ 23"/>
          <p:cNvCxnSpPr/>
          <p:nvPr userDrawn="1"/>
        </p:nvCxnSpPr>
        <p:spPr>
          <a:xfrm flipH="1">
            <a:off x="666793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11969520" y="2551212"/>
            <a:ext cx="5454606" cy="2088234"/>
          </a:xfrm>
          <a:noFill/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6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Item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12248551" y="5071492"/>
            <a:ext cx="4896544" cy="3384376"/>
          </a:xfrm>
          <a:noFill/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</p:txBody>
      </p:sp>
      <p:cxnSp>
        <p:nvCxnSpPr>
          <p:cNvPr id="27" name="直線コネクタ 26"/>
          <p:cNvCxnSpPr/>
          <p:nvPr userDrawn="1"/>
        </p:nvCxnSpPr>
        <p:spPr>
          <a:xfrm flipH="1">
            <a:off x="12248551" y="4927477"/>
            <a:ext cx="48965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5014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552696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7667042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0781388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13895734" y="2263180"/>
            <a:ext cx="295232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21049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186322" y="8383860"/>
            <a:ext cx="15913768" cy="1296144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38350" y="2263180"/>
            <a:ext cx="3600400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5184000" y="2263180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1375454" y="2263180"/>
            <a:ext cx="5472608" cy="604867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5184000" y="5359524"/>
            <a:ext cx="604800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286139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5" name="山形 4"/>
          <p:cNvSpPr/>
          <p:nvPr userDrawn="1"/>
        </p:nvSpPr>
        <p:spPr>
          <a:xfrm>
            <a:off x="862286" y="3703340"/>
            <a:ext cx="4464496" cy="1091326"/>
          </a:xfrm>
          <a:prstGeom prst="chevron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4990480" y="3703340"/>
            <a:ext cx="4464496" cy="1091326"/>
          </a:xfrm>
          <a:prstGeom prst="chevron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9118674" y="3692134"/>
            <a:ext cx="4464496" cy="1091326"/>
          </a:xfrm>
          <a:prstGeom prst="chevron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山形 9"/>
          <p:cNvSpPr/>
          <p:nvPr userDrawn="1"/>
        </p:nvSpPr>
        <p:spPr>
          <a:xfrm>
            <a:off x="13246869" y="3703340"/>
            <a:ext cx="4464496" cy="1091326"/>
          </a:xfrm>
          <a:prstGeom prst="chevron">
            <a:avLst/>
          </a:prstGeom>
          <a:solidFill>
            <a:schemeClr val="tx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438349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18270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3822932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566543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694737" y="3811352"/>
            <a:ext cx="3169145" cy="864096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846729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975188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3103646" y="4855468"/>
            <a:ext cx="4104456" cy="273630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14857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366342" y="2623220"/>
            <a:ext cx="6120680" cy="612068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2117625" y="4148759"/>
            <a:ext cx="4618114" cy="4618114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3022526" y="5935589"/>
            <a:ext cx="2808312" cy="28083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/>
          <p:cNvCxnSpPr/>
          <p:nvPr userDrawn="1"/>
        </p:nvCxnSpPr>
        <p:spPr>
          <a:xfrm flipV="1">
            <a:off x="9142413" y="247059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318472" y="238355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318472" y="316060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21" name="直線コネクタ 20"/>
          <p:cNvCxnSpPr/>
          <p:nvPr userDrawn="1"/>
        </p:nvCxnSpPr>
        <p:spPr>
          <a:xfrm flipV="1">
            <a:off x="5974854" y="333469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 flipV="1">
            <a:off x="9145513" y="4726488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321572" y="4639444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9321572" y="5416496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26" name="直線コネクタ 20"/>
          <p:cNvCxnSpPr/>
          <p:nvPr userDrawn="1"/>
        </p:nvCxnSpPr>
        <p:spPr>
          <a:xfrm flipV="1">
            <a:off x="5977954" y="5590585"/>
            <a:ext cx="3167559" cy="4406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 userDrawn="1"/>
        </p:nvCxnSpPr>
        <p:spPr>
          <a:xfrm flipV="1">
            <a:off x="9142413" y="7030744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9318472" y="6943700"/>
            <a:ext cx="796163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318472" y="7720752"/>
            <a:ext cx="7961638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30" name="直線コネクタ 20"/>
          <p:cNvCxnSpPr/>
          <p:nvPr userDrawn="1"/>
        </p:nvCxnSpPr>
        <p:spPr>
          <a:xfrm>
            <a:off x="4750718" y="7339745"/>
            <a:ext cx="4391695" cy="5550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3022526" y="30297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3022526" y="482994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3058530" y="6990187"/>
            <a:ext cx="2736304" cy="817609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aseline="0">
                <a:solidFill>
                  <a:schemeClr val="bg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1243098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7" name="アーチ 6"/>
          <p:cNvSpPr/>
          <p:nvPr userDrawn="1"/>
        </p:nvSpPr>
        <p:spPr>
          <a:xfrm>
            <a:off x="5830838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1" name="アーチ 30"/>
          <p:cNvSpPr/>
          <p:nvPr userDrawn="1"/>
        </p:nvSpPr>
        <p:spPr>
          <a:xfrm rot="5400000">
            <a:off x="5902846" y="2479203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アーチ 34"/>
          <p:cNvSpPr/>
          <p:nvPr userDrawn="1"/>
        </p:nvSpPr>
        <p:spPr>
          <a:xfrm rot="10800000">
            <a:off x="5902846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アーチ 35"/>
          <p:cNvSpPr/>
          <p:nvPr userDrawn="1"/>
        </p:nvSpPr>
        <p:spPr>
          <a:xfrm rot="16200000">
            <a:off x="5830838" y="2551211"/>
            <a:ext cx="6480720" cy="6480720"/>
          </a:xfrm>
          <a:prstGeom prst="blockArc">
            <a:avLst>
              <a:gd name="adj1" fmla="val 10800000"/>
              <a:gd name="adj2" fmla="val 16191525"/>
              <a:gd name="adj3" fmla="val 2557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7" name="直線コネクタ 36"/>
          <p:cNvCxnSpPr/>
          <p:nvPr userDrawn="1"/>
        </p:nvCxnSpPr>
        <p:spPr>
          <a:xfrm flipV="1">
            <a:off x="12639555" y="2335188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12815614" y="2390092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2815614" y="3167144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0" name="直線コネクタ 39"/>
          <p:cNvCxnSpPr/>
          <p:nvPr userDrawn="1"/>
        </p:nvCxnSpPr>
        <p:spPr>
          <a:xfrm flipV="1">
            <a:off x="12629212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2805271" y="7030744"/>
            <a:ext cx="5040560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2805271" y="7807796"/>
            <a:ext cx="5040560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3" name="直線コネクタ 42"/>
          <p:cNvCxnSpPr/>
          <p:nvPr userDrawn="1"/>
        </p:nvCxnSpPr>
        <p:spPr>
          <a:xfrm flipV="1">
            <a:off x="5593114" y="2384184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40581" y="2407196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440581" y="3184248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cxnSp>
        <p:nvCxnSpPr>
          <p:cNvPr id="46" name="直線コネクタ 45"/>
          <p:cNvCxnSpPr/>
          <p:nvPr userDrawn="1"/>
        </p:nvCxnSpPr>
        <p:spPr>
          <a:xfrm flipV="1">
            <a:off x="5582771" y="6943700"/>
            <a:ext cx="0" cy="205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430238" y="7047848"/>
            <a:ext cx="5040560" cy="864096"/>
          </a:xfrm>
        </p:spPr>
        <p:txBody>
          <a:bodyPr anchor="b">
            <a:normAutofit/>
          </a:bodyPr>
          <a:lstStyle>
            <a:lvl1pPr algn="r">
              <a:spcBef>
                <a:spcPts val="0"/>
              </a:spcBef>
              <a:defRPr sz="36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30238" y="7824900"/>
            <a:ext cx="5040560" cy="1224136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9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791278" y="3701272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791278" y="7157656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6334894" y="3703340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334894" y="7159724"/>
            <a:ext cx="2014869" cy="722148"/>
          </a:xfrm>
        </p:spPr>
        <p:txBody>
          <a:bodyPr anchor="ctr">
            <a:normAutofit/>
          </a:bodyPr>
          <a:lstStyle>
            <a:lvl1pPr algn="ctr">
              <a:spcBef>
                <a:spcPts val="0"/>
              </a:spcBef>
              <a:defRPr sz="2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cxnSp>
        <p:nvCxnSpPr>
          <p:cNvPr id="11" name="直線コネクタ 10"/>
          <p:cNvCxnSpPr>
            <a:stCxn id="49" idx="3"/>
          </p:cNvCxnSpPr>
          <p:nvPr userDrawn="1"/>
        </p:nvCxnSpPr>
        <p:spPr>
          <a:xfrm flipV="1">
            <a:off x="11806147" y="3358336"/>
            <a:ext cx="833408" cy="7040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10"/>
          <p:cNvCxnSpPr>
            <a:stCxn id="50" idx="3"/>
          </p:cNvCxnSpPr>
          <p:nvPr userDrawn="1"/>
        </p:nvCxnSpPr>
        <p:spPr>
          <a:xfrm>
            <a:off x="11806147" y="7518730"/>
            <a:ext cx="823065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10"/>
          <p:cNvCxnSpPr/>
          <p:nvPr userDrawn="1"/>
        </p:nvCxnSpPr>
        <p:spPr>
          <a:xfrm flipV="1">
            <a:off x="5593114" y="7518730"/>
            <a:ext cx="741780" cy="4802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51" idx="1"/>
          </p:cNvCxnSpPr>
          <p:nvPr userDrawn="1"/>
        </p:nvCxnSpPr>
        <p:spPr>
          <a:xfrm rot="10800000">
            <a:off x="5593114" y="3358336"/>
            <a:ext cx="741780" cy="7060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4414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6985000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063086" y="2743594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063086" y="3520646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066186" y="5806608"/>
            <a:ext cx="94299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066186" y="6583660"/>
            <a:ext cx="9429948" cy="201622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8317351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263181"/>
            <a:ext cx="16633848" cy="51845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790278" y="7591772"/>
            <a:ext cx="16633848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790278" y="8311852"/>
            <a:ext cx="16633848" cy="115212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253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1111052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HISTORY</a:t>
            </a:r>
            <a:endParaRPr kumimoji="1" lang="ja-JP" altLang="en-US" dirty="0"/>
          </a:p>
        </p:txBody>
      </p:sp>
      <p:grpSp>
        <p:nvGrpSpPr>
          <p:cNvPr id="4" name="グループ化 3"/>
          <p:cNvGrpSpPr/>
          <p:nvPr userDrawn="1"/>
        </p:nvGrpSpPr>
        <p:grpSpPr>
          <a:xfrm>
            <a:off x="574254" y="462980"/>
            <a:ext cx="661574" cy="1728192"/>
            <a:chOff x="4012746" y="1615108"/>
            <a:chExt cx="661574" cy="1728192"/>
          </a:xfrm>
        </p:grpSpPr>
        <p:cxnSp>
          <p:nvCxnSpPr>
            <p:cNvPr id="5" name="直線コネクタ 4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503246" y="82302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9503246" y="190314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8891972" y="4315408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3919364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4999484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6943700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8023820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897136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sp>
        <p:nvSpPr>
          <p:cNvPr id="8" name="グラフ プレースホルダー 7"/>
          <p:cNvSpPr>
            <a:spLocks noGrp="1"/>
          </p:cNvSpPr>
          <p:nvPr>
            <p:ph type="chart" sz="quarter" idx="13" hasCustomPrompt="1"/>
          </p:nvPr>
        </p:nvSpPr>
        <p:spPr>
          <a:xfrm>
            <a:off x="790278" y="2191172"/>
            <a:ext cx="9433048" cy="698341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Graph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0367342" y="2983260"/>
            <a:ext cx="7125692" cy="2088232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10367342" y="4984448"/>
            <a:ext cx="7125692" cy="3399412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807304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90278" y="1183060"/>
            <a:ext cx="16273560" cy="575841"/>
          </a:xfrm>
        </p:spPr>
        <p:txBody>
          <a:bodyPr/>
          <a:lstStyle>
            <a:lvl1pPr>
              <a:spcBef>
                <a:spcPts val="0"/>
              </a:spcBef>
              <a:defRPr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Slide Description Goes Here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50" y="2362191"/>
            <a:ext cx="11985332" cy="6741749"/>
          </a:xfrm>
          <a:prstGeom prst="rect">
            <a:avLst/>
          </a:prstGeom>
        </p:spPr>
      </p:pic>
      <p:sp>
        <p:nvSpPr>
          <p:cNvPr id="7" name="涙形 6"/>
          <p:cNvSpPr/>
          <p:nvPr userDrawn="1"/>
        </p:nvSpPr>
        <p:spPr>
          <a:xfrm rot="8100000">
            <a:off x="1896976" y="422705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46262" y="276723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4" name="涙形 13"/>
          <p:cNvSpPr/>
          <p:nvPr userDrawn="1"/>
        </p:nvSpPr>
        <p:spPr>
          <a:xfrm rot="8100000">
            <a:off x="3286137" y="6732419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2035423" y="5272596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6" name="涙形 15"/>
          <p:cNvSpPr/>
          <p:nvPr userDrawn="1"/>
        </p:nvSpPr>
        <p:spPr>
          <a:xfrm rot="8100000">
            <a:off x="6349623" y="6121606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098909" y="4661783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8" name="涙形 17"/>
          <p:cNvSpPr/>
          <p:nvPr userDrawn="1"/>
        </p:nvSpPr>
        <p:spPr>
          <a:xfrm rot="8100000">
            <a:off x="5977936" y="3734174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4727222" y="2274351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0" name="涙形 19"/>
          <p:cNvSpPr/>
          <p:nvPr userDrawn="1"/>
        </p:nvSpPr>
        <p:spPr>
          <a:xfrm rot="8100000">
            <a:off x="9291965" y="4148618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041251" y="2688795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2" name="涙形 21"/>
          <p:cNvSpPr/>
          <p:nvPr userDrawn="1"/>
        </p:nvSpPr>
        <p:spPr>
          <a:xfrm rot="8100000">
            <a:off x="10539813" y="6994463"/>
            <a:ext cx="370586" cy="370586"/>
          </a:xfrm>
          <a:prstGeom prst="teardrop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289099" y="5534640"/>
            <a:ext cx="2877220" cy="1416518"/>
          </a:xfrm>
        </p:spPr>
        <p:txBody>
          <a:bodyPr anchor="b">
            <a:normAutofit/>
          </a:bodyPr>
          <a:lstStyle>
            <a:lvl1pPr algn="ctr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2527582" y="2767236"/>
            <a:ext cx="5184576" cy="2077164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2527582" y="4757356"/>
            <a:ext cx="5184576" cy="35544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57703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/>
          <p:cNvCxnSpPr/>
          <p:nvPr userDrawn="1"/>
        </p:nvCxnSpPr>
        <p:spPr>
          <a:xfrm>
            <a:off x="9144000" y="0"/>
            <a:ext cx="0" cy="1028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円/楕円 15"/>
          <p:cNvSpPr/>
          <p:nvPr userDrawn="1"/>
        </p:nvSpPr>
        <p:spPr>
          <a:xfrm>
            <a:off x="8891972" y="121906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4589208" y="82302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246" y="190314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8891972" y="4243400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503246" y="3847356"/>
            <a:ext cx="4176464" cy="1296144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9503246" y="4927476"/>
            <a:ext cx="8280920" cy="165618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8891972" y="7339744"/>
            <a:ext cx="504056" cy="50405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4589208" y="6943700"/>
            <a:ext cx="4176464" cy="1296144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80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9999</a:t>
            </a:r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02246" y="8023820"/>
            <a:ext cx="8280920" cy="1656184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71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42503" y="175245"/>
            <a:ext cx="3888135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4174951" y="174948"/>
            <a:ext cx="8856687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142206" y="4207396"/>
            <a:ext cx="6480720" cy="590465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6766942" y="4207396"/>
            <a:ext cx="2880320" cy="29523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6766942" y="7303740"/>
            <a:ext cx="11377264" cy="2808312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3175654" y="174948"/>
            <a:ext cx="4968552" cy="3888135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9863286" y="4423420"/>
            <a:ext cx="8280920" cy="1368152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7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9863286" y="5647556"/>
            <a:ext cx="8280920" cy="1296144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1996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28411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1263127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3351359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5439591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 userDrawn="1"/>
        </p:nvGrpSpPr>
        <p:grpSpPr>
          <a:xfrm>
            <a:off x="6838950" y="7527823"/>
            <a:ext cx="1552133" cy="1728192"/>
            <a:chOff x="7054974" y="1111052"/>
            <a:chExt cx="1552133" cy="1728192"/>
          </a:xfrm>
        </p:grpSpPr>
        <p:sp>
          <p:nvSpPr>
            <p:cNvPr id="21" name="テキスト ボックス 20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4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22" name="直線コネクタ 21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1176083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1953135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3247650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024702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5319217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096269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8567142" y="739078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8567142" y="816783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80339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29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8310" y="4111746"/>
            <a:ext cx="6192688" cy="2016224"/>
          </a:xfrm>
          <a:prstGeom prst="rect">
            <a:avLst/>
          </a:prstGeom>
        </p:spPr>
        <p:txBody>
          <a:bodyPr anchor="ctr"/>
          <a:lstStyle>
            <a:lvl1pPr algn="l">
              <a:defRPr sz="7200" spc="600" baseline="0"/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6838950" y="2110558"/>
            <a:ext cx="1552133" cy="1728192"/>
            <a:chOff x="7054974" y="1111052"/>
            <a:chExt cx="1552133" cy="1728192"/>
          </a:xfrm>
        </p:grpSpPr>
        <p:sp>
          <p:nvSpPr>
            <p:cNvPr id="5" name="テキスト ボックス 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1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8" name="直線コネクタ 7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グループ化 13"/>
          <p:cNvGrpSpPr/>
          <p:nvPr userDrawn="1"/>
        </p:nvGrpSpPr>
        <p:grpSpPr>
          <a:xfrm>
            <a:off x="6838950" y="4198790"/>
            <a:ext cx="1552133" cy="1728192"/>
            <a:chOff x="7054974" y="1111052"/>
            <a:chExt cx="1552133" cy="1728192"/>
          </a:xfrm>
        </p:grpSpPr>
        <p:sp>
          <p:nvSpPr>
            <p:cNvPr id="15" name="テキスト ボックス 14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2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6" name="直線コネクタ 15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/>
          <p:cNvGrpSpPr/>
          <p:nvPr userDrawn="1"/>
        </p:nvGrpSpPr>
        <p:grpSpPr>
          <a:xfrm>
            <a:off x="6838950" y="6287022"/>
            <a:ext cx="1552133" cy="1728192"/>
            <a:chOff x="7054974" y="1111052"/>
            <a:chExt cx="1552133" cy="1728192"/>
          </a:xfrm>
        </p:grpSpPr>
        <p:sp>
          <p:nvSpPr>
            <p:cNvPr id="18" name="テキスト ボックス 17"/>
            <p:cNvSpPr txBox="1"/>
            <p:nvPr userDrawn="1"/>
          </p:nvSpPr>
          <p:spPr>
            <a:xfrm>
              <a:off x="7054974" y="1190318"/>
              <a:ext cx="140811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9600" dirty="0">
                  <a:solidFill>
                    <a:schemeClr val="tx1">
                      <a:lumMod val="50000"/>
                    </a:schemeClr>
                  </a:solidFill>
                </a:rPr>
                <a:t>3</a:t>
              </a:r>
              <a:endParaRPr kumimoji="1" lang="ja-JP" altLang="en-US" sz="96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cxnSp>
          <p:nvCxnSpPr>
            <p:cNvPr id="19" name="直線コネクタ 18"/>
            <p:cNvCxnSpPr/>
            <p:nvPr userDrawn="1"/>
          </p:nvCxnSpPr>
          <p:spPr>
            <a:xfrm flipV="1">
              <a:off x="8607107" y="1111052"/>
              <a:ext cx="0" cy="17281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8567142" y="2023514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8567142" y="2800566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8567142" y="4095081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8567142" y="4872133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8567142" y="6166648"/>
            <a:ext cx="8568952" cy="864096"/>
          </a:xfrm>
        </p:spPr>
        <p:txBody>
          <a:bodyPr anchor="b">
            <a:normAutofit/>
          </a:bodyPr>
          <a:lstStyle>
            <a:lvl1pPr algn="l">
              <a:spcBef>
                <a:spcPts val="0"/>
              </a:spcBef>
              <a:defRPr sz="400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8567142" y="6943700"/>
            <a:ext cx="8568952" cy="122413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574254" y="346367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142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0278" y="4274836"/>
            <a:ext cx="5904656" cy="1354388"/>
          </a:xfrm>
          <a:prstGeom prst="rect">
            <a:avLst/>
          </a:prstGeom>
        </p:spPr>
        <p:txBody>
          <a:bodyPr anchor="t"/>
          <a:lstStyle>
            <a:lvl1pPr algn="r">
              <a:defRPr sz="7200" spc="600" baseline="0"/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7555502" y="3991372"/>
            <a:ext cx="10372680" cy="17666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aseline="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</a:p>
          <a:p>
            <a:pPr lvl="0"/>
            <a:r>
              <a:rPr kumimoji="1" lang="en-US" altLang="ja-JP" dirty="0"/>
              <a:t>Text goes here</a:t>
            </a:r>
          </a:p>
        </p:txBody>
      </p:sp>
      <p:grpSp>
        <p:nvGrpSpPr>
          <p:cNvPr id="31" name="グループ化 30"/>
          <p:cNvGrpSpPr/>
          <p:nvPr userDrawn="1"/>
        </p:nvGrpSpPr>
        <p:grpSpPr>
          <a:xfrm>
            <a:off x="6838950" y="3919364"/>
            <a:ext cx="661574" cy="1728192"/>
            <a:chOff x="4012746" y="1615108"/>
            <a:chExt cx="661574" cy="1728192"/>
          </a:xfrm>
        </p:grpSpPr>
        <p:cxnSp>
          <p:nvCxnSpPr>
            <p:cNvPr id="32" name="直線コネクタ 31"/>
            <p:cNvCxnSpPr/>
            <p:nvPr/>
          </p:nvCxnSpPr>
          <p:spPr>
            <a:xfrm flipV="1">
              <a:off x="4012746" y="161510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/>
            <p:cNvCxnSpPr/>
            <p:nvPr/>
          </p:nvCxnSpPr>
          <p:spPr>
            <a:xfrm flipV="1">
              <a:off x="4012746" y="197514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/>
            <p:cNvCxnSpPr/>
            <p:nvPr/>
          </p:nvCxnSpPr>
          <p:spPr>
            <a:xfrm flipV="1">
              <a:off x="4012746" y="2335188"/>
              <a:ext cx="661574" cy="10081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913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41.xml"/><Relationship Id="rId3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slideLayout" Target="../slideLayouts/slideLayout40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318964"/>
            <a:ext cx="16457772" cy="915119"/>
          </a:xfrm>
          <a:prstGeom prst="rect">
            <a:avLst/>
          </a:prstGeom>
        </p:spPr>
        <p:txBody>
          <a:bodyPr vert="horz" lIns="163275" tIns="81638" rIns="163275" bIns="81638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14123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98" r:id="rId2"/>
    <p:sldLayoutId id="2147483665" r:id="rId3"/>
    <p:sldLayoutId id="2147483673" r:id="rId4"/>
    <p:sldLayoutId id="2147483674" r:id="rId5"/>
    <p:sldLayoutId id="2147483672" r:id="rId6"/>
    <p:sldLayoutId id="2147483679" r:id="rId7"/>
    <p:sldLayoutId id="2147483680" r:id="rId8"/>
    <p:sldLayoutId id="2147483686" r:id="rId9"/>
    <p:sldLayoutId id="2147483704" r:id="rId10"/>
    <p:sldLayoutId id="2147483685" r:id="rId11"/>
    <p:sldLayoutId id="2147483696" r:id="rId12"/>
    <p:sldLayoutId id="2147483701" r:id="rId13"/>
    <p:sldLayoutId id="2147483703" r:id="rId14"/>
    <p:sldLayoutId id="2147483702" r:id="rId15"/>
  </p:sldLayoutIdLst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90278" y="0"/>
            <a:ext cx="16457772" cy="1234083"/>
          </a:xfrm>
          <a:prstGeom prst="rect">
            <a:avLst/>
          </a:prstGeom>
        </p:spPr>
        <p:txBody>
          <a:bodyPr vert="horz" lIns="163275" tIns="81638" rIns="163275" bIns="81638" rtlCol="0" anchor="b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738139"/>
            <a:ext cx="16457772" cy="7451107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6550919" y="9636372"/>
            <a:ext cx="10729192" cy="547688"/>
          </a:xfrm>
          <a:prstGeom prst="rect">
            <a:avLst/>
          </a:prstGeom>
        </p:spPr>
        <p:txBody>
          <a:bodyPr vert="horz" lIns="163275" tIns="81638" rIns="163275" bIns="81638" rtlCol="0" anchor="b"/>
          <a:lstStyle>
            <a:lvl1pPr algn="ctr">
              <a:defRPr sz="21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pPr algn="r"/>
            <a:r>
              <a:rPr lang="en-US" altLang="ja-JP"/>
              <a:t>The Power of PowerPoint | thepopp.com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09311" y="9638928"/>
            <a:ext cx="1050919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600">
                <a:solidFill>
                  <a:schemeClr val="tx1">
                    <a:tint val="75000"/>
                    <a:alpha val="80000"/>
                  </a:schemeClr>
                </a:solidFill>
              </a:defRPr>
            </a:lvl1pPr>
          </a:lstStyle>
          <a:p>
            <a:fld id="{27CB87ED-CE54-4A81-84E3-F65697A29D3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1162075"/>
            <a:ext cx="18286413" cy="576064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</a:schemeClr>
              </a:gs>
              <a:gs pos="39000">
                <a:schemeClr val="bg1">
                  <a:alpha val="54000"/>
                </a:schemeClr>
              </a:gs>
              <a:gs pos="74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17280110" y="9638928"/>
            <a:ext cx="0" cy="6480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45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6" r:id="rId2"/>
    <p:sldLayoutId id="2147483688" r:id="rId3"/>
    <p:sldLayoutId id="2147483689" r:id="rId4"/>
    <p:sldLayoutId id="2147483700" r:id="rId5"/>
    <p:sldLayoutId id="2147483695" r:id="rId6"/>
    <p:sldLayoutId id="2147483677" r:id="rId7"/>
    <p:sldLayoutId id="2147483667" r:id="rId8"/>
    <p:sldLayoutId id="2147483683" r:id="rId9"/>
    <p:sldLayoutId id="2147483666" r:id="rId10"/>
    <p:sldLayoutId id="2147483691" r:id="rId11"/>
    <p:sldLayoutId id="2147483675" r:id="rId12"/>
    <p:sldLayoutId id="2147483682" r:id="rId13"/>
    <p:sldLayoutId id="2147483668" r:id="rId14"/>
    <p:sldLayoutId id="2147483687" r:id="rId15"/>
    <p:sldLayoutId id="2147483669" r:id="rId16"/>
    <p:sldLayoutId id="2147483678" r:id="rId17"/>
    <p:sldLayoutId id="2147483670" r:id="rId18"/>
    <p:sldLayoutId id="2147483671" r:id="rId19"/>
    <p:sldLayoutId id="2147483681" r:id="rId20"/>
    <p:sldLayoutId id="2147483690" r:id="rId21"/>
    <p:sldLayoutId id="2147483692" r:id="rId22"/>
    <p:sldLayoutId id="2147483693" r:id="rId23"/>
    <p:sldLayoutId id="2147483694" r:id="rId24"/>
    <p:sldLayoutId id="2147483699" r:id="rId25"/>
    <p:sldLayoutId id="2147483697" r:id="rId26"/>
  </p:sldLayoutIdLst>
  <p:hf hdr="0" dt="0"/>
  <p:txStyles>
    <p:titleStyle>
      <a:lvl1pPr algn="l" defTabSz="1632753" rtl="0" eaLnBrk="1" latinLnBrk="0" hangingPunct="1">
        <a:spcBef>
          <a:spcPct val="0"/>
        </a:spcBef>
        <a:buNone/>
        <a:defRPr kumimoji="1" sz="540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luestar2698/8051_TemperatureControlSystem/blob/9e827c12a80751f2238394b87dceb4e11cc90f3a/main.c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TW" dirty="0">
                <a:solidFill>
                  <a:schemeClr val="accent1"/>
                </a:solidFill>
              </a:rPr>
              <a:t>温度</a:t>
            </a:r>
            <a:r>
              <a:rPr lang="zh-CN" altLang="zh-TW" dirty="0"/>
              <a:t>控制系统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TW" altLang="en-US" dirty="0"/>
              <a:t>基於</a:t>
            </a:r>
            <a:r>
              <a:rPr kumimoji="1" lang="en-US" altLang="zh-TW" dirty="0"/>
              <a:t>8051</a:t>
            </a:r>
            <a:r>
              <a:rPr kumimoji="1" lang="zh-TW" altLang="en-US" dirty="0"/>
              <a:t>的溫度控制恆溫箱設計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TW" altLang="en-US" dirty="0"/>
              <a:t>組別：第</a:t>
            </a:r>
            <a:r>
              <a:rPr kumimoji="1" lang="en-US" altLang="zh-TW" dirty="0"/>
              <a:t>10</a:t>
            </a:r>
            <a:r>
              <a:rPr kumimoji="1" lang="zh-TW" altLang="en-US" dirty="0"/>
              <a:t>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921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4601">
        <p:fade/>
      </p:transition>
    </mc:Choice>
    <mc:Fallback xmlns="">
      <p:transition spd="med" advTm="4601">
        <p:fade/>
      </p:transition>
    </mc:Fallback>
  </mc:AlternateContent>
  <p:extLst>
    <p:ext uri="{E180D4A7-C9FB-4DFB-919C-405C955672EB}">
      <p14:showEvtLst xmlns:p14="http://schemas.microsoft.com/office/powerpoint/2010/main">
        <p14:playEvt time="2365" objId="15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3C0B34-F7D0-4912-9711-EEB35FC3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警報</a:t>
            </a:r>
            <a:r>
              <a:rPr lang="zh-TW" altLang="en-US" dirty="0"/>
              <a:t>與</a:t>
            </a:r>
            <a:r>
              <a:rPr lang="zh-TW" altLang="en-US" dirty="0">
                <a:solidFill>
                  <a:schemeClr val="accent1"/>
                </a:solidFill>
              </a:rPr>
              <a:t>控制</a:t>
            </a:r>
            <a:r>
              <a:rPr lang="zh-TW" altLang="en-US" dirty="0"/>
              <a:t>機制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AC57C08-9CF2-431B-9C3D-99D3738809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D404AAC-50ED-464E-A164-EE7F8F39A3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86322" y="2839244"/>
            <a:ext cx="15913768" cy="648072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當超出上下限值時啟動聲光</a:t>
            </a:r>
            <a:r>
              <a:rPr lang="zh-TW" altLang="en-US" dirty="0">
                <a:solidFill>
                  <a:schemeClr val="accent1">
                    <a:alpha val="90000"/>
                  </a:schemeClr>
                </a:solidFill>
              </a:rPr>
              <a:t>警報</a:t>
            </a:r>
            <a:r>
              <a:rPr lang="zh-TW" altLang="en-US" dirty="0"/>
              <a:t>：</a:t>
            </a:r>
            <a:endParaRPr lang="en-US" altLang="zh-TW" dirty="0"/>
          </a:p>
          <a:p>
            <a:pPr marL="1898112" lvl="1" indent="-571500">
              <a:buFont typeface="Arial" panose="020B0604020202020204" pitchFamily="34" charset="0"/>
              <a:buChar char="•"/>
            </a:pPr>
            <a:r>
              <a:rPr lang="en-US" altLang="zh-TW" sz="3600" dirty="0"/>
              <a:t>LED </a:t>
            </a:r>
            <a:r>
              <a:rPr lang="zh-TW" altLang="en-US" sz="3600" dirty="0"/>
              <a:t>燈亮起</a:t>
            </a:r>
            <a:endParaRPr lang="en-US" altLang="zh-TW" sz="3600" dirty="0"/>
          </a:p>
          <a:p>
            <a:pPr marL="1898112" lvl="1" indent="-571500">
              <a:buFont typeface="Arial" panose="020B0604020202020204" pitchFamily="34" charset="0"/>
              <a:buChar char="•"/>
            </a:pPr>
            <a:r>
              <a:rPr lang="zh-TW" altLang="en-US" sz="3600" dirty="0"/>
              <a:t>低溫→綠燈、高溫→紅燈</a:t>
            </a:r>
            <a:endParaRPr lang="en-US" altLang="zh-TW" sz="3600" dirty="0"/>
          </a:p>
          <a:p>
            <a:pPr marL="1898112" lvl="1" indent="-571500">
              <a:buFont typeface="Arial" panose="020B0604020202020204" pitchFamily="34" charset="0"/>
              <a:buChar char="•"/>
            </a:pPr>
            <a:r>
              <a:rPr lang="zh-TW" altLang="en-US" sz="3600" dirty="0"/>
              <a:t>蜂鳴器發出警示音</a:t>
            </a:r>
            <a:endParaRPr lang="en-US" altLang="zh-TW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同時啟動</a:t>
            </a:r>
            <a:r>
              <a:rPr lang="zh-TW" altLang="en-US" dirty="0">
                <a:solidFill>
                  <a:schemeClr val="accent1">
                    <a:alpha val="90000"/>
                  </a:schemeClr>
                </a:solidFill>
              </a:rPr>
              <a:t>控制</a:t>
            </a:r>
            <a:r>
              <a:rPr lang="zh-TW" altLang="en-US" dirty="0"/>
              <a:t>裝置：</a:t>
            </a:r>
            <a:endParaRPr lang="en-US" altLang="zh-TW" dirty="0"/>
          </a:p>
          <a:p>
            <a:pPr marL="1898112" lvl="1" indent="-571500">
              <a:buFont typeface="Arial" panose="020B0604020202020204" pitchFamily="34" charset="0"/>
              <a:buChar char="•"/>
            </a:pPr>
            <a:r>
              <a:rPr lang="zh-TW" altLang="en-US" sz="3600" dirty="0"/>
              <a:t>升溫或降溫系統運作</a:t>
            </a:r>
            <a:endParaRPr lang="en-US" altLang="zh-TW" sz="3600" dirty="0"/>
          </a:p>
          <a:p>
            <a:pPr marL="1898112" lvl="1" indent="-571500">
              <a:buFont typeface="Arial" panose="020B0604020202020204" pitchFamily="34" charset="0"/>
              <a:buChar char="•"/>
            </a:pPr>
            <a:r>
              <a:rPr lang="zh-TW" altLang="en-US" sz="3600" dirty="0"/>
              <a:t>協助維持環境溫度於設定範圍內</a:t>
            </a:r>
            <a:endParaRPr lang="en-US" altLang="zh-TW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sz="4800" dirty="0"/>
          </a:p>
        </p:txBody>
      </p:sp>
    </p:spTree>
    <p:extLst>
      <p:ext uri="{BB962C8B-B14F-4D97-AF65-F5344CB8AC3E}">
        <p14:creationId xmlns:p14="http://schemas.microsoft.com/office/powerpoint/2010/main" val="1644055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FC28FB-BB94-42B1-90EF-A8A18911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</a:t>
            </a:r>
            <a:r>
              <a:rPr lang="zh-TW" altLang="en-US" dirty="0">
                <a:solidFill>
                  <a:schemeClr val="accent1"/>
                </a:solidFill>
              </a:rPr>
              <a:t>架構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8985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24F38C-A67D-48DA-B829-61E05E0C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</a:t>
            </a:r>
            <a:r>
              <a:rPr lang="zh-TW" altLang="en-US" dirty="0">
                <a:solidFill>
                  <a:schemeClr val="accent1"/>
                </a:solidFill>
              </a:rPr>
              <a:t>架構圖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949B0A7-0CBD-44EE-87FC-D1F95C29ED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FCB09AFE-9BF0-416A-9305-38FDB2A48443}"/>
              </a:ext>
            </a:extLst>
          </p:cNvPr>
          <p:cNvSpPr txBox="1"/>
          <p:nvPr/>
        </p:nvSpPr>
        <p:spPr>
          <a:xfrm>
            <a:off x="2014414" y="4423420"/>
            <a:ext cx="345638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AT89S52 </a:t>
            </a:r>
          </a:p>
          <a:p>
            <a:pPr algn="ctr"/>
            <a:r>
              <a:rPr lang="zh-TW" altLang="en-US" sz="3600" dirty="0"/>
              <a:t>溫度傳感器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DDC8212-5132-4425-91A6-C26AEDD1DED2}"/>
              </a:ext>
            </a:extLst>
          </p:cNvPr>
          <p:cNvSpPr txBox="1"/>
          <p:nvPr/>
        </p:nvSpPr>
        <p:spPr>
          <a:xfrm>
            <a:off x="2014414" y="5931232"/>
            <a:ext cx="34563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/>
              <a:t>按鍵設置輸入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A805D0D3-08BA-4CF4-A832-394DD3CB1F9E}"/>
              </a:ext>
            </a:extLst>
          </p:cNvPr>
          <p:cNvSpPr/>
          <p:nvPr/>
        </p:nvSpPr>
        <p:spPr>
          <a:xfrm>
            <a:off x="7054974" y="3575877"/>
            <a:ext cx="3168352" cy="410445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3B1762A4-040B-4975-A104-24DCDC9285B2}"/>
              </a:ext>
            </a:extLst>
          </p:cNvPr>
          <p:cNvSpPr txBox="1"/>
          <p:nvPr/>
        </p:nvSpPr>
        <p:spPr>
          <a:xfrm>
            <a:off x="7487022" y="530493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/>
              <a:t>AT89S52</a:t>
            </a:r>
            <a:endParaRPr lang="zh-TW" altLang="en-US" sz="3600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629534C-D714-46EE-94D0-8A909BAB91BB}"/>
              </a:ext>
            </a:extLst>
          </p:cNvPr>
          <p:cNvSpPr/>
          <p:nvPr/>
        </p:nvSpPr>
        <p:spPr>
          <a:xfrm>
            <a:off x="11832289" y="3646303"/>
            <a:ext cx="3741572" cy="584775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四位元七段顯示器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3BF5EFC-5B4B-48C2-9AC3-5840833E89D4}"/>
              </a:ext>
            </a:extLst>
          </p:cNvPr>
          <p:cNvSpPr/>
          <p:nvPr/>
        </p:nvSpPr>
        <p:spPr>
          <a:xfrm>
            <a:off x="11832289" y="5375165"/>
            <a:ext cx="3741572" cy="584775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蜂鳴器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2C691FF-94E9-43B0-8EF1-CC46CB724D59}"/>
              </a:ext>
            </a:extLst>
          </p:cNvPr>
          <p:cNvSpPr/>
          <p:nvPr/>
        </p:nvSpPr>
        <p:spPr>
          <a:xfrm>
            <a:off x="11838636" y="7121368"/>
            <a:ext cx="3741572" cy="584775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LED</a:t>
            </a:r>
            <a:r>
              <a:rPr lang="zh-TW" altLang="en-US" dirty="0"/>
              <a:t>指示燈</a:t>
            </a:r>
          </a:p>
        </p:txBody>
      </p:sp>
      <p:sp>
        <p:nvSpPr>
          <p:cNvPr id="47" name="箭號: 向下 46">
            <a:extLst>
              <a:ext uri="{FF2B5EF4-FFF2-40B4-BE49-F238E27FC236}">
                <a16:creationId xmlns:a16="http://schemas.microsoft.com/office/drawing/2014/main" id="{6E0C52AC-BD79-421E-8E8D-0FECCA2088F1}"/>
              </a:ext>
            </a:extLst>
          </p:cNvPr>
          <p:cNvSpPr/>
          <p:nvPr/>
        </p:nvSpPr>
        <p:spPr>
          <a:xfrm rot="16200000">
            <a:off x="6123226" y="4411517"/>
            <a:ext cx="279320" cy="122413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8" name="箭號: 向下 47">
            <a:extLst>
              <a:ext uri="{FF2B5EF4-FFF2-40B4-BE49-F238E27FC236}">
                <a16:creationId xmlns:a16="http://schemas.microsoft.com/office/drawing/2014/main" id="{54C2D334-3996-4613-9827-938B05F30E3F}"/>
              </a:ext>
            </a:extLst>
          </p:cNvPr>
          <p:cNvSpPr/>
          <p:nvPr/>
        </p:nvSpPr>
        <p:spPr>
          <a:xfrm rot="16200000">
            <a:off x="6123227" y="5642330"/>
            <a:ext cx="279320" cy="122413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箭號: 向下 48">
            <a:extLst>
              <a:ext uri="{FF2B5EF4-FFF2-40B4-BE49-F238E27FC236}">
                <a16:creationId xmlns:a16="http://schemas.microsoft.com/office/drawing/2014/main" id="{4D53FEBD-D732-4B91-B0B3-9596CB27A4E4}"/>
              </a:ext>
            </a:extLst>
          </p:cNvPr>
          <p:cNvSpPr/>
          <p:nvPr/>
        </p:nvSpPr>
        <p:spPr>
          <a:xfrm rot="16200000">
            <a:off x="10875753" y="3345789"/>
            <a:ext cx="279320" cy="122413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箭號: 向下 49">
            <a:extLst>
              <a:ext uri="{FF2B5EF4-FFF2-40B4-BE49-F238E27FC236}">
                <a16:creationId xmlns:a16="http://schemas.microsoft.com/office/drawing/2014/main" id="{4471C387-DA9C-4AF8-A498-6EC456D9240E}"/>
              </a:ext>
            </a:extLst>
          </p:cNvPr>
          <p:cNvSpPr/>
          <p:nvPr/>
        </p:nvSpPr>
        <p:spPr>
          <a:xfrm rot="16200000">
            <a:off x="10875753" y="5055487"/>
            <a:ext cx="279320" cy="122413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1" name="箭號: 向下 50">
            <a:extLst>
              <a:ext uri="{FF2B5EF4-FFF2-40B4-BE49-F238E27FC236}">
                <a16:creationId xmlns:a16="http://schemas.microsoft.com/office/drawing/2014/main" id="{4EC5AE4A-5693-4154-8223-A7137376B04A}"/>
              </a:ext>
            </a:extLst>
          </p:cNvPr>
          <p:cNvSpPr/>
          <p:nvPr/>
        </p:nvSpPr>
        <p:spPr>
          <a:xfrm rot="16200000">
            <a:off x="10884717" y="6765993"/>
            <a:ext cx="279320" cy="122413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6114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720785-08A2-4D32-BE6D-22BC42189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</a:t>
            </a:r>
            <a:r>
              <a:rPr lang="zh-TW" altLang="en-US" dirty="0">
                <a:solidFill>
                  <a:schemeClr val="accent1"/>
                </a:solidFill>
              </a:rPr>
              <a:t>說明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EDCC6A7-3FCA-4894-BA2E-1471CD1B79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174B4E-C69E-4B0B-8320-E89808E03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62" y="2911252"/>
            <a:ext cx="13153069" cy="489332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2418475-D5F9-46FA-A673-027E1D8CA574}"/>
              </a:ext>
            </a:extLst>
          </p:cNvPr>
          <p:cNvSpPr/>
          <p:nvPr/>
        </p:nvSpPr>
        <p:spPr>
          <a:xfrm>
            <a:off x="1006302" y="5503540"/>
            <a:ext cx="4392488" cy="1800200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9DE623-3EB4-4148-95CA-22410D6872CC}"/>
              </a:ext>
            </a:extLst>
          </p:cNvPr>
          <p:cNvSpPr/>
          <p:nvPr/>
        </p:nvSpPr>
        <p:spPr>
          <a:xfrm>
            <a:off x="4318670" y="3321031"/>
            <a:ext cx="8784978" cy="3860961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A77740-4B68-43D9-BBDD-E7D87DC0144F}"/>
              </a:ext>
            </a:extLst>
          </p:cNvPr>
          <p:cNvSpPr/>
          <p:nvPr/>
        </p:nvSpPr>
        <p:spPr>
          <a:xfrm>
            <a:off x="1751024" y="283924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感測模組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2B175DF-77D9-46DC-BC74-ABB009B43906}"/>
              </a:ext>
            </a:extLst>
          </p:cNvPr>
          <p:cNvSpPr txBox="1"/>
          <p:nvPr/>
        </p:nvSpPr>
        <p:spPr>
          <a:xfrm>
            <a:off x="1366342" y="8061571"/>
            <a:ext cx="8268011" cy="746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透過數據線傳送溫度資訊至單片機</a:t>
            </a:r>
          </a:p>
        </p:txBody>
      </p:sp>
    </p:spTree>
    <p:extLst>
      <p:ext uri="{BB962C8B-B14F-4D97-AF65-F5344CB8AC3E}">
        <p14:creationId xmlns:p14="http://schemas.microsoft.com/office/powerpoint/2010/main" val="2430334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720785-08A2-4D32-BE6D-22BC42189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</a:t>
            </a:r>
            <a:r>
              <a:rPr lang="zh-TW" altLang="en-US" dirty="0">
                <a:solidFill>
                  <a:schemeClr val="accent1"/>
                </a:solidFill>
              </a:rPr>
              <a:t>說明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EDCC6A7-3FCA-4894-BA2E-1471CD1B79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174B4E-C69E-4B0B-8320-E89808E03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62" y="2911252"/>
            <a:ext cx="13153069" cy="489332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2418475-D5F9-46FA-A673-027E1D8CA574}"/>
              </a:ext>
            </a:extLst>
          </p:cNvPr>
          <p:cNvSpPr/>
          <p:nvPr/>
        </p:nvSpPr>
        <p:spPr>
          <a:xfrm>
            <a:off x="1006302" y="3567185"/>
            <a:ext cx="4392488" cy="1800200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9DE623-3EB4-4148-95CA-22410D6872CC}"/>
              </a:ext>
            </a:extLst>
          </p:cNvPr>
          <p:cNvSpPr/>
          <p:nvPr/>
        </p:nvSpPr>
        <p:spPr>
          <a:xfrm>
            <a:off x="4318670" y="3321031"/>
            <a:ext cx="8784978" cy="3860961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A77740-4B68-43D9-BBDD-E7D87DC0144F}"/>
              </a:ext>
            </a:extLst>
          </p:cNvPr>
          <p:cNvSpPr/>
          <p:nvPr/>
        </p:nvSpPr>
        <p:spPr>
          <a:xfrm>
            <a:off x="1751024" y="283924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按鍵模組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2B175DF-77D9-46DC-BC74-ABB009B43906}"/>
              </a:ext>
            </a:extLst>
          </p:cNvPr>
          <p:cNvSpPr txBox="1"/>
          <p:nvPr/>
        </p:nvSpPr>
        <p:spPr>
          <a:xfrm>
            <a:off x="1264784" y="7529807"/>
            <a:ext cx="8268011" cy="1493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與</a:t>
            </a:r>
            <a:r>
              <a:rPr lang="en-US" altLang="zh-TW" dirty="0"/>
              <a:t>AT89S52</a:t>
            </a:r>
            <a:r>
              <a:rPr lang="zh-TW" altLang="en-US" dirty="0"/>
              <a:t>連接，用於輸入與設定參數</a:t>
            </a:r>
            <a:endParaRPr lang="en-US" altLang="zh-TW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分別有「設定」、「減」、「加」</a:t>
            </a:r>
          </a:p>
        </p:txBody>
      </p:sp>
    </p:spTree>
    <p:extLst>
      <p:ext uri="{BB962C8B-B14F-4D97-AF65-F5344CB8AC3E}">
        <p14:creationId xmlns:p14="http://schemas.microsoft.com/office/powerpoint/2010/main" val="1167896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720785-08A2-4D32-BE6D-22BC42189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</a:t>
            </a:r>
            <a:r>
              <a:rPr lang="zh-TW" altLang="en-US" dirty="0">
                <a:solidFill>
                  <a:schemeClr val="accent1"/>
                </a:solidFill>
              </a:rPr>
              <a:t>說明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EDCC6A7-3FCA-4894-BA2E-1471CD1B79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174B4E-C69E-4B0B-8320-E89808E03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62" y="2911252"/>
            <a:ext cx="13153069" cy="489332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2418475-D5F9-46FA-A673-027E1D8CA574}"/>
              </a:ext>
            </a:extLst>
          </p:cNvPr>
          <p:cNvSpPr/>
          <p:nvPr/>
        </p:nvSpPr>
        <p:spPr>
          <a:xfrm>
            <a:off x="1006302" y="3199284"/>
            <a:ext cx="4392488" cy="4104456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9DE623-3EB4-4148-95CA-22410D6872CC}"/>
              </a:ext>
            </a:extLst>
          </p:cNvPr>
          <p:cNvSpPr/>
          <p:nvPr/>
        </p:nvSpPr>
        <p:spPr>
          <a:xfrm>
            <a:off x="8279110" y="3321031"/>
            <a:ext cx="4824538" cy="3860961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A77740-4B68-43D9-BBDD-E7D87DC0144F}"/>
              </a:ext>
            </a:extLst>
          </p:cNvPr>
          <p:cNvSpPr/>
          <p:nvPr/>
        </p:nvSpPr>
        <p:spPr>
          <a:xfrm>
            <a:off x="5900000" y="2882510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系統核心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2B175DF-77D9-46DC-BC74-ABB009B43906}"/>
              </a:ext>
            </a:extLst>
          </p:cNvPr>
          <p:cNvSpPr txBox="1"/>
          <p:nvPr/>
        </p:nvSpPr>
        <p:spPr>
          <a:xfrm>
            <a:off x="4521785" y="7713519"/>
            <a:ext cx="6408712" cy="1485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包含電阻、電容</a:t>
            </a:r>
            <a:endParaRPr lang="en-US" altLang="zh-TW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有功能模組皆圍繞此系統</a:t>
            </a:r>
          </a:p>
        </p:txBody>
      </p:sp>
    </p:spTree>
    <p:extLst>
      <p:ext uri="{BB962C8B-B14F-4D97-AF65-F5344CB8AC3E}">
        <p14:creationId xmlns:p14="http://schemas.microsoft.com/office/powerpoint/2010/main" val="2779450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720785-08A2-4D32-BE6D-22BC42189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</a:t>
            </a:r>
            <a:r>
              <a:rPr lang="zh-TW" altLang="en-US" dirty="0">
                <a:solidFill>
                  <a:schemeClr val="accent1"/>
                </a:solidFill>
              </a:rPr>
              <a:t>說明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EDCC6A7-3FCA-4894-BA2E-1471CD1B79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174B4E-C69E-4B0B-8320-E89808E03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62" y="2911252"/>
            <a:ext cx="13153069" cy="489332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2418475-D5F9-46FA-A673-027E1D8CA574}"/>
              </a:ext>
            </a:extLst>
          </p:cNvPr>
          <p:cNvSpPr/>
          <p:nvPr/>
        </p:nvSpPr>
        <p:spPr>
          <a:xfrm>
            <a:off x="1078310" y="3919364"/>
            <a:ext cx="4392488" cy="3384376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9DE623-3EB4-4148-95CA-22410D6872CC}"/>
              </a:ext>
            </a:extLst>
          </p:cNvPr>
          <p:cNvSpPr/>
          <p:nvPr/>
        </p:nvSpPr>
        <p:spPr>
          <a:xfrm>
            <a:off x="4318670" y="3321031"/>
            <a:ext cx="5040560" cy="3860961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A77740-4B68-43D9-BBDD-E7D87DC0144F}"/>
              </a:ext>
            </a:extLst>
          </p:cNvPr>
          <p:cNvSpPr/>
          <p:nvPr/>
        </p:nvSpPr>
        <p:spPr>
          <a:xfrm>
            <a:off x="9863286" y="2629675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顯示模組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2B175DF-77D9-46DC-BC74-ABB009B43906}"/>
              </a:ext>
            </a:extLst>
          </p:cNvPr>
          <p:cNvSpPr txBox="1"/>
          <p:nvPr/>
        </p:nvSpPr>
        <p:spPr>
          <a:xfrm>
            <a:off x="8753618" y="7840979"/>
            <a:ext cx="8268011" cy="746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/>
              <a:t>由</a:t>
            </a:r>
            <a:r>
              <a:rPr lang="en-US" altLang="zh-TW" dirty="0"/>
              <a:t>AT89S52</a:t>
            </a:r>
            <a:r>
              <a:rPr lang="zh-TW" altLang="en-US" dirty="0"/>
              <a:t>控制進行動態顯示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0CF9E46-839C-4FCE-B1FE-DE95DF1046D3}"/>
              </a:ext>
            </a:extLst>
          </p:cNvPr>
          <p:cNvSpPr/>
          <p:nvPr/>
        </p:nvSpPr>
        <p:spPr>
          <a:xfrm>
            <a:off x="9431538" y="4855468"/>
            <a:ext cx="3456086" cy="2664296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806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720785-08A2-4D32-BE6D-22BC42189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</a:t>
            </a:r>
            <a:r>
              <a:rPr lang="zh-TW" altLang="en-US" dirty="0">
                <a:solidFill>
                  <a:schemeClr val="accent1"/>
                </a:solidFill>
              </a:rPr>
              <a:t>說明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EDCC6A7-3FCA-4894-BA2E-1471CD1B79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174B4E-C69E-4B0B-8320-E89808E03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62" y="2911252"/>
            <a:ext cx="13153069" cy="489332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2418475-D5F9-46FA-A673-027E1D8CA574}"/>
              </a:ext>
            </a:extLst>
          </p:cNvPr>
          <p:cNvSpPr/>
          <p:nvPr/>
        </p:nvSpPr>
        <p:spPr>
          <a:xfrm>
            <a:off x="1006302" y="3919364"/>
            <a:ext cx="4392488" cy="3384376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9DE623-3EB4-4148-95CA-22410D6872CC}"/>
              </a:ext>
            </a:extLst>
          </p:cNvPr>
          <p:cNvSpPr/>
          <p:nvPr/>
        </p:nvSpPr>
        <p:spPr>
          <a:xfrm>
            <a:off x="4318670" y="3321031"/>
            <a:ext cx="5040560" cy="3860961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A77740-4B68-43D9-BBDD-E7D87DC0144F}"/>
              </a:ext>
            </a:extLst>
          </p:cNvPr>
          <p:cNvSpPr/>
          <p:nvPr/>
        </p:nvSpPr>
        <p:spPr>
          <a:xfrm>
            <a:off x="9287222" y="2582457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警報與執行模組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2B175DF-77D9-46DC-BC74-ABB009B43906}"/>
              </a:ext>
            </a:extLst>
          </p:cNvPr>
          <p:cNvSpPr txBox="1"/>
          <p:nvPr/>
        </p:nvSpPr>
        <p:spPr>
          <a:xfrm>
            <a:off x="9322426" y="7663780"/>
            <a:ext cx="7302359" cy="1485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AT89S52</a:t>
            </a:r>
            <a:r>
              <a:rPr lang="zh-TW" altLang="en-US" dirty="0"/>
              <a:t>輸出控制訊號至 </a:t>
            </a:r>
            <a:r>
              <a:rPr lang="en-US" altLang="zh-TW" dirty="0"/>
              <a:t>LED</a:t>
            </a:r>
            <a:r>
              <a:rPr lang="zh-TW" altLang="en-US" dirty="0"/>
              <a:t>、蜂鳴器與執行裝置（加熱膜／風扇）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0CF9E46-839C-4FCE-B1FE-DE95DF1046D3}"/>
              </a:ext>
            </a:extLst>
          </p:cNvPr>
          <p:cNvSpPr/>
          <p:nvPr/>
        </p:nvSpPr>
        <p:spPr>
          <a:xfrm>
            <a:off x="9431538" y="3321031"/>
            <a:ext cx="3456086" cy="1678453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361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1CD563-0060-4C6A-A3EF-9CE14F029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電路</a:t>
            </a:r>
            <a:r>
              <a:rPr lang="zh-TW" altLang="en-US" dirty="0"/>
              <a:t>圖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DA0448B-D9C9-4C7D-A1BA-06AADD0C44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DFC3F91-75B8-4E05-965A-180175B31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358" y="2047156"/>
            <a:ext cx="13956073" cy="798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56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AE3A97-B994-4CCB-A7FF-E8E21F27B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程式</a:t>
            </a:r>
            <a:r>
              <a:rPr lang="zh-TW" altLang="en-US" dirty="0"/>
              <a:t>邏輯</a:t>
            </a:r>
          </a:p>
        </p:txBody>
      </p:sp>
    </p:spTree>
    <p:extLst>
      <p:ext uri="{BB962C8B-B14F-4D97-AF65-F5344CB8AC3E}">
        <p14:creationId xmlns:p14="http://schemas.microsoft.com/office/powerpoint/2010/main" val="2372087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1122CE-B4EA-499C-AC2A-C6A6FFF5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</a:t>
            </a:r>
            <a:r>
              <a:rPr lang="en-US" altLang="ja-JP" dirty="0">
                <a:solidFill>
                  <a:schemeClr val="accent1"/>
                </a:solidFill>
              </a:rPr>
              <a:t>N</a:t>
            </a:r>
            <a:r>
              <a:rPr lang="en-US" altLang="ja-JP" dirty="0"/>
              <a:t>TENTS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9D25D54-E683-4F86-A0FE-F7F134F05C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67142" y="1176083"/>
            <a:ext cx="8568952" cy="1591153"/>
          </a:xfrm>
        </p:spPr>
        <p:txBody>
          <a:bodyPr>
            <a:normAutofit/>
          </a:bodyPr>
          <a:lstStyle/>
          <a:p>
            <a:r>
              <a:rPr lang="zh-TW" altLang="en-US" sz="7200" dirty="0">
                <a:solidFill>
                  <a:schemeClr val="tx1"/>
                </a:solidFill>
              </a:rPr>
              <a:t>研究</a:t>
            </a:r>
            <a:r>
              <a:rPr lang="zh-TW" altLang="en-US" sz="7200" dirty="0"/>
              <a:t>動機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8C9D7AD-1023-48B3-850B-D365CD1597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567142" y="3247649"/>
            <a:ext cx="8568952" cy="1591153"/>
          </a:xfrm>
        </p:spPr>
        <p:txBody>
          <a:bodyPr>
            <a:normAutofit/>
          </a:bodyPr>
          <a:lstStyle/>
          <a:p>
            <a:r>
              <a:rPr lang="zh-TW" altLang="en-US" sz="7200" dirty="0">
                <a:solidFill>
                  <a:schemeClr val="tx1"/>
                </a:solidFill>
              </a:rPr>
              <a:t>專題</a:t>
            </a:r>
            <a:r>
              <a:rPr lang="zh-TW" altLang="en-US" sz="7200" dirty="0"/>
              <a:t>功能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46DE0F26-D312-413C-A704-B3F5142A2DE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67142" y="5319217"/>
            <a:ext cx="8568952" cy="1624484"/>
          </a:xfrm>
        </p:spPr>
        <p:txBody>
          <a:bodyPr>
            <a:normAutofit/>
          </a:bodyPr>
          <a:lstStyle/>
          <a:p>
            <a:r>
              <a:rPr lang="zh-TW" altLang="en-US" sz="7200" dirty="0">
                <a:solidFill>
                  <a:schemeClr val="tx1"/>
                </a:solidFill>
              </a:rPr>
              <a:t>系統</a:t>
            </a:r>
            <a:r>
              <a:rPr lang="zh-TW" altLang="en-US" sz="7200" dirty="0"/>
              <a:t>架構</a:t>
            </a:r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FD2C0BCA-3E83-4119-96DD-78D24A83F8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567142" y="7390784"/>
            <a:ext cx="8568952" cy="1624484"/>
          </a:xfrm>
        </p:spPr>
        <p:txBody>
          <a:bodyPr>
            <a:normAutofit/>
          </a:bodyPr>
          <a:lstStyle/>
          <a:p>
            <a:r>
              <a:rPr lang="zh-TW" altLang="en-US" sz="7200" dirty="0"/>
              <a:t>程式</a:t>
            </a:r>
            <a:r>
              <a:rPr lang="zh-TW" altLang="en-US" sz="7200" dirty="0">
                <a:solidFill>
                  <a:schemeClr val="tx1"/>
                </a:solidFill>
              </a:rPr>
              <a:t>邏輯</a:t>
            </a:r>
          </a:p>
        </p:txBody>
      </p:sp>
    </p:spTree>
    <p:extLst>
      <p:ext uri="{BB962C8B-B14F-4D97-AF65-F5344CB8AC3E}">
        <p14:creationId xmlns:p14="http://schemas.microsoft.com/office/powerpoint/2010/main" val="3329520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7DA508-7B8A-4D26-821C-0DE9A38D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完整</a:t>
            </a:r>
            <a:r>
              <a:rPr lang="zh-TW" altLang="en-US" dirty="0">
                <a:solidFill>
                  <a:schemeClr val="accent1"/>
                </a:solidFill>
              </a:rPr>
              <a:t>流程</a:t>
            </a:r>
            <a:r>
              <a:rPr lang="zh-TW" altLang="en-US" dirty="0"/>
              <a:t>圖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1589367-3A02-4901-BD32-FE6F923593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20</a:t>
            </a:fld>
            <a:endParaRPr lang="ja-JP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C883E800-715C-4012-9F21-B8654DF673FB}"/>
              </a:ext>
            </a:extLst>
          </p:cNvPr>
          <p:cNvSpPr/>
          <p:nvPr/>
        </p:nvSpPr>
        <p:spPr>
          <a:xfrm>
            <a:off x="2606714" y="2787930"/>
            <a:ext cx="2232248" cy="792088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3F71E22-313A-47B6-AF46-6F07E97B8A94}"/>
              </a:ext>
            </a:extLst>
          </p:cNvPr>
          <p:cNvSpPr txBox="1"/>
          <p:nvPr/>
        </p:nvSpPr>
        <p:spPr>
          <a:xfrm>
            <a:off x="2939598" y="2899641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開始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250BC0-462B-43F1-B861-F231A795299D}"/>
              </a:ext>
            </a:extLst>
          </p:cNvPr>
          <p:cNvSpPr/>
          <p:nvPr/>
        </p:nvSpPr>
        <p:spPr>
          <a:xfrm>
            <a:off x="2066654" y="5981421"/>
            <a:ext cx="3312368" cy="1121509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016FA5B-3C8C-48B4-ACF4-5D5C96BF8795}"/>
              </a:ext>
            </a:extLst>
          </p:cNvPr>
          <p:cNvSpPr txBox="1"/>
          <p:nvPr/>
        </p:nvSpPr>
        <p:spPr>
          <a:xfrm>
            <a:off x="2111506" y="6249787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讀取傳感器溫度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764070-68DE-45BD-BD11-72137182B4AF}"/>
              </a:ext>
            </a:extLst>
          </p:cNvPr>
          <p:cNvSpPr/>
          <p:nvPr/>
        </p:nvSpPr>
        <p:spPr>
          <a:xfrm>
            <a:off x="2064959" y="7669702"/>
            <a:ext cx="3312368" cy="1121509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C03E3E1-21CF-4403-A330-E725E9FCCD5F}"/>
              </a:ext>
            </a:extLst>
          </p:cNvPr>
          <p:cNvSpPr txBox="1"/>
          <p:nvPr/>
        </p:nvSpPr>
        <p:spPr>
          <a:xfrm>
            <a:off x="2090832" y="7938068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溫度顯示</a:t>
            </a:r>
          </a:p>
        </p:txBody>
      </p:sp>
      <p:sp>
        <p:nvSpPr>
          <p:cNvPr id="11" name="菱形 10">
            <a:extLst>
              <a:ext uri="{FF2B5EF4-FFF2-40B4-BE49-F238E27FC236}">
                <a16:creationId xmlns:a16="http://schemas.microsoft.com/office/drawing/2014/main" id="{4AB10AB2-5AEB-4DED-AADD-B5D39C2D66D6}"/>
              </a:ext>
            </a:extLst>
          </p:cNvPr>
          <p:cNvSpPr/>
          <p:nvPr/>
        </p:nvSpPr>
        <p:spPr>
          <a:xfrm>
            <a:off x="7223046" y="1975811"/>
            <a:ext cx="3384376" cy="1516524"/>
          </a:xfrm>
          <a:prstGeom prst="diamond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51E67EB-A426-405D-A10C-5B8C5DCEF896}"/>
              </a:ext>
            </a:extLst>
          </p:cNvPr>
          <p:cNvSpPr txBox="1"/>
          <p:nvPr/>
        </p:nvSpPr>
        <p:spPr>
          <a:xfrm>
            <a:off x="7284255" y="2460202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是否超出範圍</a:t>
            </a:r>
          </a:p>
        </p:txBody>
      </p:sp>
      <p:sp>
        <p:nvSpPr>
          <p:cNvPr id="15" name="菱形 14">
            <a:extLst>
              <a:ext uri="{FF2B5EF4-FFF2-40B4-BE49-F238E27FC236}">
                <a16:creationId xmlns:a16="http://schemas.microsoft.com/office/drawing/2014/main" id="{DD2380F9-318F-4BAC-B0FE-CAEC64984DB2}"/>
              </a:ext>
            </a:extLst>
          </p:cNvPr>
          <p:cNvSpPr/>
          <p:nvPr/>
        </p:nvSpPr>
        <p:spPr>
          <a:xfrm>
            <a:off x="7206020" y="4962395"/>
            <a:ext cx="3384376" cy="1516524"/>
          </a:xfrm>
          <a:prstGeom prst="diamond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F019147-DFDF-423B-B2B2-CCFC571DB87F}"/>
              </a:ext>
            </a:extLst>
          </p:cNvPr>
          <p:cNvSpPr txBox="1"/>
          <p:nvPr/>
        </p:nvSpPr>
        <p:spPr>
          <a:xfrm>
            <a:off x="7312081" y="5446786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按鍵是否被按下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FA58713-856C-4922-968E-DD9A98823588}"/>
              </a:ext>
            </a:extLst>
          </p:cNvPr>
          <p:cNvSpPr/>
          <p:nvPr/>
        </p:nvSpPr>
        <p:spPr>
          <a:xfrm>
            <a:off x="12095534" y="3223148"/>
            <a:ext cx="3312368" cy="1121509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45E6FB3-D4C7-41E4-9234-194792E55DA9}"/>
              </a:ext>
            </a:extLst>
          </p:cNvPr>
          <p:cNvSpPr txBox="1"/>
          <p:nvPr/>
        </p:nvSpPr>
        <p:spPr>
          <a:xfrm>
            <a:off x="12167542" y="3245294"/>
            <a:ext cx="33123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開啟</a:t>
            </a:r>
            <a:r>
              <a:rPr lang="en-US" altLang="zh-TW" dirty="0"/>
              <a:t>LED</a:t>
            </a:r>
            <a:r>
              <a:rPr lang="zh-TW" altLang="en-US" dirty="0"/>
              <a:t>指示燈</a:t>
            </a:r>
            <a:endParaRPr lang="en-US" altLang="zh-TW" dirty="0"/>
          </a:p>
          <a:p>
            <a:pPr algn="ctr"/>
            <a:r>
              <a:rPr lang="zh-TW" altLang="en-US" dirty="0"/>
              <a:t>啟動恆溫設備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5A79905-A7AE-4B94-B1B3-3DAEC450CA1C}"/>
              </a:ext>
            </a:extLst>
          </p:cNvPr>
          <p:cNvSpPr/>
          <p:nvPr/>
        </p:nvSpPr>
        <p:spPr>
          <a:xfrm>
            <a:off x="7475074" y="8707241"/>
            <a:ext cx="2880320" cy="93902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965E7A4-9E6C-4C1E-BE42-F37ECCA477EA}"/>
              </a:ext>
            </a:extLst>
          </p:cNvPr>
          <p:cNvSpPr txBox="1"/>
          <p:nvPr/>
        </p:nvSpPr>
        <p:spPr>
          <a:xfrm>
            <a:off x="7437119" y="8920343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延遲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9CE158CE-4CA8-449F-8F40-E1F0807C83EB}"/>
              </a:ext>
            </a:extLst>
          </p:cNvPr>
          <p:cNvSpPr/>
          <p:nvPr/>
        </p:nvSpPr>
        <p:spPr>
          <a:xfrm>
            <a:off x="12723973" y="8780710"/>
            <a:ext cx="2232248" cy="792088"/>
          </a:xfrm>
          <a:prstGeom prst="round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61D46CF-DC71-486B-AAB3-C56BE383B180}"/>
              </a:ext>
            </a:extLst>
          </p:cNvPr>
          <p:cNvSpPr txBox="1"/>
          <p:nvPr/>
        </p:nvSpPr>
        <p:spPr>
          <a:xfrm>
            <a:off x="13005793" y="8933553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結束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6AB6D63-E4E7-4E0F-B266-379FE5C276EE}"/>
              </a:ext>
            </a:extLst>
          </p:cNvPr>
          <p:cNvSpPr/>
          <p:nvPr/>
        </p:nvSpPr>
        <p:spPr>
          <a:xfrm>
            <a:off x="12095534" y="6653726"/>
            <a:ext cx="3312368" cy="1121509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D85EFC2-7761-43E1-9EB0-DEC4FE2C8752}"/>
              </a:ext>
            </a:extLst>
          </p:cNvPr>
          <p:cNvSpPr txBox="1"/>
          <p:nvPr/>
        </p:nvSpPr>
        <p:spPr>
          <a:xfrm>
            <a:off x="12095534" y="6922092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設置警報範圍</a:t>
            </a: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5322F8AE-A70D-4098-946B-967864042D4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722838" y="3580018"/>
            <a:ext cx="0" cy="5559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D24DC3E4-0DD5-4D5B-A536-42E4552299AF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721142" y="7102930"/>
            <a:ext cx="1696" cy="5939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4E19821D-8F9B-4AC6-8969-285541B0F832}"/>
              </a:ext>
            </a:extLst>
          </p:cNvPr>
          <p:cNvCxnSpPr>
            <a:stCxn id="9" idx="2"/>
            <a:endCxn id="11" idx="1"/>
          </p:cNvCxnSpPr>
          <p:nvPr/>
        </p:nvCxnSpPr>
        <p:spPr>
          <a:xfrm rot="5400000" flipH="1" flipV="1">
            <a:off x="2443525" y="4011690"/>
            <a:ext cx="6057138" cy="3501903"/>
          </a:xfrm>
          <a:prstGeom prst="bentConnector4">
            <a:avLst>
              <a:gd name="adj1" fmla="val -3774"/>
              <a:gd name="adj2" fmla="val 73647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C68D2E23-BE1A-4B61-AE57-EEE9F38E46D7}"/>
              </a:ext>
            </a:extLst>
          </p:cNvPr>
          <p:cNvCxnSpPr>
            <a:stCxn id="14" idx="3"/>
            <a:endCxn id="18" idx="0"/>
          </p:cNvCxnSpPr>
          <p:nvPr/>
        </p:nvCxnSpPr>
        <p:spPr>
          <a:xfrm>
            <a:off x="10596623" y="2752590"/>
            <a:ext cx="3227103" cy="492704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79996BB2-7E59-4F39-8812-B88188DEA9EE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 flipH="1">
            <a:off x="8898208" y="3492335"/>
            <a:ext cx="17026" cy="147006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8" name="接點: 肘形 57">
            <a:extLst>
              <a:ext uri="{FF2B5EF4-FFF2-40B4-BE49-F238E27FC236}">
                <a16:creationId xmlns:a16="http://schemas.microsoft.com/office/drawing/2014/main" id="{517B2FB0-46CC-4AF1-826D-0AF7BB8E7781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>
            <a:off x="11250335" y="2077369"/>
            <a:ext cx="328248" cy="4818534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A4014AE7-D091-45E4-BA79-D3EF90B9DA71}"/>
              </a:ext>
            </a:extLst>
          </p:cNvPr>
          <p:cNvSpPr txBox="1"/>
          <p:nvPr/>
        </p:nvSpPr>
        <p:spPr>
          <a:xfrm>
            <a:off x="11879510" y="1975811"/>
            <a:ext cx="7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是</a:t>
            </a: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39C362A6-730B-450B-A942-11F8CA4C7093}"/>
              </a:ext>
            </a:extLst>
          </p:cNvPr>
          <p:cNvSpPr txBox="1"/>
          <p:nvPr/>
        </p:nvSpPr>
        <p:spPr>
          <a:xfrm>
            <a:off x="8213104" y="3843303"/>
            <a:ext cx="7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否</a:t>
            </a:r>
          </a:p>
        </p:txBody>
      </p:sp>
      <p:cxnSp>
        <p:nvCxnSpPr>
          <p:cNvPr id="65" name="接點: 肘形 64">
            <a:extLst>
              <a:ext uri="{FF2B5EF4-FFF2-40B4-BE49-F238E27FC236}">
                <a16:creationId xmlns:a16="http://schemas.microsoft.com/office/drawing/2014/main" id="{1E6FE21C-77E0-42D7-8C1A-79F058420F12}"/>
              </a:ext>
            </a:extLst>
          </p:cNvPr>
          <p:cNvCxnSpPr>
            <a:stCxn id="16" idx="3"/>
            <a:endCxn id="24" idx="0"/>
          </p:cNvCxnSpPr>
          <p:nvPr/>
        </p:nvCxnSpPr>
        <p:spPr>
          <a:xfrm>
            <a:off x="10624449" y="5739174"/>
            <a:ext cx="3127269" cy="914552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8254CF5A-91D5-4DAB-94DB-50E3EE4A5635}"/>
              </a:ext>
            </a:extLst>
          </p:cNvPr>
          <p:cNvSpPr txBox="1"/>
          <p:nvPr/>
        </p:nvSpPr>
        <p:spPr>
          <a:xfrm>
            <a:off x="13931738" y="5503901"/>
            <a:ext cx="7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是</a:t>
            </a: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839B9A95-91AD-4B99-A86A-696E45F1CED6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8896255" y="6473650"/>
            <a:ext cx="18979" cy="223359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49689C99-D152-4530-9F47-F3BB5E42B821}"/>
              </a:ext>
            </a:extLst>
          </p:cNvPr>
          <p:cNvSpPr txBox="1"/>
          <p:nvPr/>
        </p:nvSpPr>
        <p:spPr>
          <a:xfrm>
            <a:off x="8194125" y="6824618"/>
            <a:ext cx="792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否</a:t>
            </a:r>
          </a:p>
        </p:txBody>
      </p:sp>
      <p:cxnSp>
        <p:nvCxnSpPr>
          <p:cNvPr id="70" name="接點: 肘形 69">
            <a:extLst>
              <a:ext uri="{FF2B5EF4-FFF2-40B4-BE49-F238E27FC236}">
                <a16:creationId xmlns:a16="http://schemas.microsoft.com/office/drawing/2014/main" id="{A375B5CE-9903-488F-B00D-D1CC92BE716A}"/>
              </a:ext>
            </a:extLst>
          </p:cNvPr>
          <p:cNvCxnSpPr>
            <a:cxnSpLocks/>
          </p:cNvCxnSpPr>
          <p:nvPr/>
        </p:nvCxnSpPr>
        <p:spPr>
          <a:xfrm rot="5400000">
            <a:off x="11230434" y="5547543"/>
            <a:ext cx="328248" cy="4818534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B01BE8EB-57A0-4B9E-A759-A0BB2C7141D6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>
            <a:off x="10355394" y="9176754"/>
            <a:ext cx="236857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88057CA3-067E-4076-8232-962D383B8764}"/>
              </a:ext>
            </a:extLst>
          </p:cNvPr>
          <p:cNvSpPr/>
          <p:nvPr/>
        </p:nvSpPr>
        <p:spPr>
          <a:xfrm>
            <a:off x="2066654" y="4138669"/>
            <a:ext cx="3312368" cy="1121509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B297763B-770F-4303-ABF5-7B064A5468C0}"/>
              </a:ext>
            </a:extLst>
          </p:cNvPr>
          <p:cNvSpPr txBox="1"/>
          <p:nvPr/>
        </p:nvSpPr>
        <p:spPr>
          <a:xfrm>
            <a:off x="2183514" y="4428297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定時器初始化</a:t>
            </a:r>
          </a:p>
        </p:txBody>
      </p: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5F903E36-E743-4CEB-BAF1-A40346E7CDED}"/>
              </a:ext>
            </a:extLst>
          </p:cNvPr>
          <p:cNvCxnSpPr>
            <a:cxnSpLocks/>
            <a:stCxn id="81" idx="2"/>
            <a:endCxn id="7" idx="0"/>
          </p:cNvCxnSpPr>
          <p:nvPr/>
        </p:nvCxnSpPr>
        <p:spPr>
          <a:xfrm>
            <a:off x="3722838" y="5260178"/>
            <a:ext cx="0" cy="7212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接點: 肘形 92">
            <a:extLst>
              <a:ext uri="{FF2B5EF4-FFF2-40B4-BE49-F238E27FC236}">
                <a16:creationId xmlns:a16="http://schemas.microsoft.com/office/drawing/2014/main" id="{03828533-1A20-4AF3-902C-06E81FDFE0E6}"/>
              </a:ext>
            </a:extLst>
          </p:cNvPr>
          <p:cNvCxnSpPr>
            <a:cxnSpLocks/>
            <a:endCxn id="7" idx="1"/>
          </p:cNvCxnSpPr>
          <p:nvPr/>
        </p:nvCxnSpPr>
        <p:spPr>
          <a:xfrm rot="10800000">
            <a:off x="2066654" y="6542177"/>
            <a:ext cx="7343422" cy="3427117"/>
          </a:xfrm>
          <a:prstGeom prst="bentConnector3">
            <a:avLst>
              <a:gd name="adj1" fmla="val 112482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接點: 肘形 110">
            <a:extLst>
              <a:ext uri="{FF2B5EF4-FFF2-40B4-BE49-F238E27FC236}">
                <a16:creationId xmlns:a16="http://schemas.microsoft.com/office/drawing/2014/main" id="{430FC6CE-7522-4FE6-A51F-DEC3E6427693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10077" y="9225940"/>
            <a:ext cx="1984483" cy="743350"/>
          </a:xfrm>
          <a:prstGeom prst="bentConnector3">
            <a:avLst>
              <a:gd name="adj1" fmla="val 2167"/>
            </a:avLst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144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標頭</a:t>
            </a:r>
            <a:r>
              <a:rPr lang="zh-TW" altLang="en-US" dirty="0"/>
              <a:t>與</a:t>
            </a:r>
            <a:r>
              <a:rPr lang="zh-TW" altLang="en-US" dirty="0">
                <a:solidFill>
                  <a:schemeClr val="accent1"/>
                </a:solidFill>
              </a:rPr>
              <a:t>變數定義</a:t>
            </a:r>
            <a:r>
              <a:rPr lang="zh-TW" altLang="en-US" dirty="0"/>
              <a:t>區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21</a:t>
            </a:fld>
            <a:endParaRPr lang="ja-JP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35094" y="2839244"/>
            <a:ext cx="8964996" cy="561662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&lt;reg52.h&gt;</a:t>
            </a:r>
            <a:r>
              <a:rPr lang="zh-TW" altLang="en-US" dirty="0"/>
              <a:t>：用來讓 </a:t>
            </a:r>
            <a:r>
              <a:rPr lang="en-US" altLang="zh-TW" dirty="0"/>
              <a:t>Keil </a:t>
            </a:r>
            <a:r>
              <a:rPr lang="zh-TW" altLang="en-US" dirty="0"/>
              <a:t>編譯器知道 </a:t>
            </a:r>
            <a:r>
              <a:rPr lang="en-US" altLang="zh-TW" dirty="0"/>
              <a:t>AT89S52</a:t>
            </a:r>
            <a:r>
              <a:rPr lang="zh-TW" altLang="en-US" dirty="0"/>
              <a:t>（</a:t>
            </a:r>
            <a:r>
              <a:rPr lang="en-US" altLang="zh-TW" dirty="0"/>
              <a:t>8051 </a:t>
            </a:r>
            <a:r>
              <a:rPr lang="zh-TW" altLang="en-US" dirty="0"/>
              <a:t>系列）使用的特殊功能暫存器，如 </a:t>
            </a:r>
            <a:r>
              <a:rPr lang="en-US" altLang="zh-TW" dirty="0"/>
              <a:t>P1, P2, TMOD </a:t>
            </a:r>
            <a:r>
              <a:rPr lang="zh-TW" altLang="en-US" dirty="0"/>
              <a:t>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35633D-8A3E-4737-B012-E867B8A098BF}"/>
              </a:ext>
            </a:extLst>
          </p:cNvPr>
          <p:cNvSpPr/>
          <p:nvPr/>
        </p:nvSpPr>
        <p:spPr>
          <a:xfrm>
            <a:off x="1186322" y="2400513"/>
            <a:ext cx="658873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8C379"/>
                </a:solidFill>
                <a:latin typeface="Consolas" panose="020B0609020204030204" pitchFamily="49" charset="0"/>
              </a:rPr>
              <a:t>&lt;reg52.h&gt;</a:t>
            </a:r>
            <a:endParaRPr lang="en-US" altLang="zh-TW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8C379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rgbClr val="98C379"/>
                </a:solidFill>
                <a:latin typeface="Consolas" panose="020B0609020204030204" pitchFamily="49" charset="0"/>
              </a:rPr>
              <a:t>intrins.h</a:t>
            </a:r>
            <a:r>
              <a:rPr lang="en-US" altLang="zh-TW" dirty="0">
                <a:solidFill>
                  <a:srgbClr val="98C379"/>
                </a:solidFill>
                <a:latin typeface="Consolas" panose="020B0609020204030204" pitchFamily="49" charset="0"/>
              </a:rPr>
              <a:t>&gt;</a:t>
            </a:r>
            <a:endParaRPr lang="en-US" altLang="zh-TW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uchar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char</a:t>
            </a:r>
            <a:endParaRPr lang="en-US" altLang="zh-TW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uint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endParaRPr lang="en-US" altLang="zh-TW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P1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w2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w3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6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7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Buzzer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P1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JdqLow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9772CCE-6BE9-4F5D-90E6-CBC63E04C98F}"/>
              </a:ext>
            </a:extLst>
          </p:cNvPr>
          <p:cNvSpPr/>
          <p:nvPr/>
        </p:nvSpPr>
        <p:spPr>
          <a:xfrm>
            <a:off x="934293" y="2983260"/>
            <a:ext cx="6840761" cy="5976664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76624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標頭</a:t>
            </a:r>
            <a:r>
              <a:rPr lang="zh-TW" altLang="en-US" dirty="0"/>
              <a:t>與</a:t>
            </a:r>
            <a:r>
              <a:rPr lang="zh-TW" altLang="en-US" dirty="0">
                <a:solidFill>
                  <a:schemeClr val="accent1"/>
                </a:solidFill>
              </a:rPr>
              <a:t>變數定義</a:t>
            </a:r>
            <a:r>
              <a:rPr lang="zh-TW" altLang="en-US" dirty="0"/>
              <a:t>區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22</a:t>
            </a:fld>
            <a:endParaRPr lang="ja-JP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35094" y="2839244"/>
            <a:ext cx="8964996" cy="561662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&lt;</a:t>
            </a:r>
            <a:r>
              <a:rPr lang="en-US" altLang="zh-TW" dirty="0" err="1"/>
              <a:t>intrins.h</a:t>
            </a:r>
            <a:r>
              <a:rPr lang="en-US" altLang="zh-TW" dirty="0"/>
              <a:t>&gt;</a:t>
            </a:r>
            <a:r>
              <a:rPr lang="zh-TW" altLang="en-US" dirty="0"/>
              <a:t>：提供 </a:t>
            </a:r>
            <a:r>
              <a:rPr lang="en-US" altLang="zh-TW" dirty="0"/>
              <a:t>_</a:t>
            </a:r>
            <a:r>
              <a:rPr lang="en-US" altLang="zh-TW" dirty="0" err="1"/>
              <a:t>nop</a:t>
            </a:r>
            <a:r>
              <a:rPr lang="en-US" altLang="zh-TW" dirty="0"/>
              <a:t>_() </a:t>
            </a:r>
            <a:r>
              <a:rPr lang="zh-TW" altLang="en-US" dirty="0"/>
              <a:t>延遲指令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35633D-8A3E-4737-B012-E867B8A098BF}"/>
              </a:ext>
            </a:extLst>
          </p:cNvPr>
          <p:cNvSpPr/>
          <p:nvPr/>
        </p:nvSpPr>
        <p:spPr>
          <a:xfrm>
            <a:off x="1186322" y="2400513"/>
            <a:ext cx="658873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8C379"/>
                </a:solidFill>
                <a:latin typeface="Consolas" panose="020B0609020204030204" pitchFamily="49" charset="0"/>
              </a:rPr>
              <a:t>&lt;reg52.h&gt;</a:t>
            </a:r>
            <a:endParaRPr lang="en-US" altLang="zh-TW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8C379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rgbClr val="98C379"/>
                </a:solidFill>
                <a:latin typeface="Consolas" panose="020B0609020204030204" pitchFamily="49" charset="0"/>
              </a:rPr>
              <a:t>intrins.h</a:t>
            </a:r>
            <a:r>
              <a:rPr lang="en-US" altLang="zh-TW" dirty="0">
                <a:solidFill>
                  <a:srgbClr val="98C379"/>
                </a:solidFill>
                <a:latin typeface="Consolas" panose="020B0609020204030204" pitchFamily="49" charset="0"/>
              </a:rPr>
              <a:t>&gt;</a:t>
            </a:r>
            <a:endParaRPr lang="en-US" altLang="zh-TW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uchar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char</a:t>
            </a:r>
            <a:endParaRPr lang="en-US" altLang="zh-TW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uint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endParaRPr lang="en-US" altLang="zh-TW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P1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w2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w3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6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7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Buzzer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P1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JdqLow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9772CCE-6BE9-4F5D-90E6-CBC63E04C98F}"/>
              </a:ext>
            </a:extLst>
          </p:cNvPr>
          <p:cNvSpPr/>
          <p:nvPr/>
        </p:nvSpPr>
        <p:spPr>
          <a:xfrm>
            <a:off x="934293" y="3703340"/>
            <a:ext cx="6840761" cy="5256584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766C03-3387-42D7-823B-89F1A933D306}"/>
              </a:ext>
            </a:extLst>
          </p:cNvPr>
          <p:cNvSpPr/>
          <p:nvPr/>
        </p:nvSpPr>
        <p:spPr>
          <a:xfrm>
            <a:off x="947156" y="2534376"/>
            <a:ext cx="6840761" cy="396045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388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標頭</a:t>
            </a:r>
            <a:r>
              <a:rPr lang="zh-TW" altLang="en-US" dirty="0"/>
              <a:t>與</a:t>
            </a:r>
            <a:r>
              <a:rPr lang="zh-TW" altLang="en-US" dirty="0">
                <a:solidFill>
                  <a:schemeClr val="accent1"/>
                </a:solidFill>
              </a:rPr>
              <a:t>變數定義</a:t>
            </a:r>
            <a:r>
              <a:rPr lang="zh-TW" altLang="en-US" dirty="0"/>
              <a:t>區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23</a:t>
            </a:fld>
            <a:endParaRPr lang="ja-JP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35094" y="2839244"/>
            <a:ext cx="8964996" cy="5616624"/>
          </a:xfrm>
        </p:spPr>
        <p:txBody>
          <a:bodyPr/>
          <a:lstStyle/>
          <a:p>
            <a:r>
              <a:rPr lang="zh-TW" altLang="en-US" dirty="0"/>
              <a:t>定義方便閱讀的資料型別別名：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 err="1"/>
              <a:t>uchar</a:t>
            </a:r>
            <a:r>
              <a:rPr lang="zh-TW" altLang="en-US" dirty="0"/>
              <a:t>：</a:t>
            </a:r>
            <a:r>
              <a:rPr lang="en-US" altLang="zh-TW" dirty="0"/>
              <a:t>8 </a:t>
            </a:r>
            <a:r>
              <a:rPr lang="zh-TW" altLang="en-US" dirty="0"/>
              <a:t>位元（</a:t>
            </a:r>
            <a:r>
              <a:rPr lang="en-US" altLang="zh-TW" dirty="0"/>
              <a:t>0~255</a:t>
            </a:r>
            <a:r>
              <a:rPr lang="zh-TW" altLang="en-US" dirty="0"/>
              <a:t>）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 err="1"/>
              <a:t>uint</a:t>
            </a:r>
            <a:r>
              <a:rPr lang="zh-TW" altLang="en-US" dirty="0"/>
              <a:t>：</a:t>
            </a:r>
            <a:r>
              <a:rPr lang="en-US" altLang="zh-TW" dirty="0"/>
              <a:t>16 </a:t>
            </a:r>
            <a:r>
              <a:rPr lang="zh-TW" altLang="en-US" dirty="0"/>
              <a:t>位元（</a:t>
            </a:r>
            <a:r>
              <a:rPr lang="en-US" altLang="zh-TW" dirty="0"/>
              <a:t>0~65535</a:t>
            </a:r>
            <a:r>
              <a:rPr lang="zh-TW" altLang="en-US" dirty="0"/>
              <a:t>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35633D-8A3E-4737-B012-E867B8A098BF}"/>
              </a:ext>
            </a:extLst>
          </p:cNvPr>
          <p:cNvSpPr/>
          <p:nvPr/>
        </p:nvSpPr>
        <p:spPr>
          <a:xfrm>
            <a:off x="1186322" y="2400513"/>
            <a:ext cx="658873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8C379"/>
                </a:solidFill>
                <a:latin typeface="Consolas" panose="020B0609020204030204" pitchFamily="49" charset="0"/>
              </a:rPr>
              <a:t>&lt;reg52.h&gt;</a:t>
            </a:r>
            <a:endParaRPr lang="en-US" altLang="zh-TW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98C379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 err="1">
                <a:solidFill>
                  <a:srgbClr val="98C379"/>
                </a:solidFill>
                <a:latin typeface="Consolas" panose="020B0609020204030204" pitchFamily="49" charset="0"/>
              </a:rPr>
              <a:t>intrins.h</a:t>
            </a:r>
            <a:r>
              <a:rPr lang="en-US" altLang="zh-TW" dirty="0">
                <a:solidFill>
                  <a:srgbClr val="98C379"/>
                </a:solidFill>
                <a:latin typeface="Consolas" panose="020B0609020204030204" pitchFamily="49" charset="0"/>
              </a:rPr>
              <a:t>&gt;</a:t>
            </a:r>
            <a:endParaRPr lang="en-US" altLang="zh-TW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uchar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char</a:t>
            </a:r>
            <a:endParaRPr lang="en-US" altLang="zh-TW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uint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endParaRPr lang="en-US" altLang="zh-TW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P1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w2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w3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6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7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Buzzer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P1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JdqLow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9772CCE-6BE9-4F5D-90E6-CBC63E04C98F}"/>
              </a:ext>
            </a:extLst>
          </p:cNvPr>
          <p:cNvSpPr/>
          <p:nvPr/>
        </p:nvSpPr>
        <p:spPr>
          <a:xfrm>
            <a:off x="947156" y="5143500"/>
            <a:ext cx="6840761" cy="3751098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766C03-3387-42D7-823B-89F1A933D306}"/>
              </a:ext>
            </a:extLst>
          </p:cNvPr>
          <p:cNvSpPr/>
          <p:nvPr/>
        </p:nvSpPr>
        <p:spPr>
          <a:xfrm>
            <a:off x="947156" y="2534376"/>
            <a:ext cx="6840761" cy="1103638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686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標頭</a:t>
            </a:r>
            <a:r>
              <a:rPr lang="zh-TW" altLang="en-US" dirty="0"/>
              <a:t>與</a:t>
            </a:r>
            <a:r>
              <a:rPr lang="zh-TW" altLang="en-US" dirty="0">
                <a:solidFill>
                  <a:schemeClr val="accent1"/>
                </a:solidFill>
              </a:rPr>
              <a:t>變數定義</a:t>
            </a:r>
            <a:r>
              <a:rPr lang="zh-TW" altLang="en-US" dirty="0"/>
              <a:t>區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24</a:t>
            </a:fld>
            <a:endParaRPr lang="ja-JP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35094" y="2839244"/>
            <a:ext cx="8964996" cy="561662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DQ </a:t>
            </a:r>
            <a:r>
              <a:rPr lang="zh-TW" altLang="en-US" dirty="0"/>
              <a:t>：</a:t>
            </a:r>
            <a:r>
              <a:rPr lang="en-US" altLang="zh-TW" dirty="0"/>
              <a:t>AT89S52</a:t>
            </a:r>
            <a:r>
              <a:rPr lang="zh-TW" altLang="en-US" dirty="0"/>
              <a:t>溫度感測器的資料線。</a:t>
            </a:r>
            <a:endParaRPr lang="zh-TW" altLang="en-US" sz="3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859BD8-F243-48E7-BF1B-60AFAFE6FF87}"/>
              </a:ext>
            </a:extLst>
          </p:cNvPr>
          <p:cNvSpPr/>
          <p:nvPr/>
        </p:nvSpPr>
        <p:spPr>
          <a:xfrm>
            <a:off x="1294335" y="1975148"/>
            <a:ext cx="648072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uint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endParaRPr lang="en-US" altLang="zh-TW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P1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w2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w3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6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7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Buzzer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P1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JdqLow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JdqHig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LedLow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LedHig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KeySet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P3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KeyDown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P3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KeyUp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P3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F81FF6-ADEC-4BDF-94B2-6412171EE786}"/>
              </a:ext>
            </a:extLst>
          </p:cNvPr>
          <p:cNvSpPr/>
          <p:nvPr/>
        </p:nvSpPr>
        <p:spPr>
          <a:xfrm>
            <a:off x="1006302" y="1975148"/>
            <a:ext cx="6840761" cy="592900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CAF199-D20D-4152-887C-FC98BC315E81}"/>
              </a:ext>
            </a:extLst>
          </p:cNvPr>
          <p:cNvSpPr/>
          <p:nvPr/>
        </p:nvSpPr>
        <p:spPr>
          <a:xfrm>
            <a:off x="831368" y="3487315"/>
            <a:ext cx="6840761" cy="6069429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435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標頭</a:t>
            </a:r>
            <a:r>
              <a:rPr lang="zh-TW" altLang="en-US" dirty="0"/>
              <a:t>與</a:t>
            </a:r>
            <a:r>
              <a:rPr lang="zh-TW" altLang="en-US" dirty="0">
                <a:solidFill>
                  <a:schemeClr val="accent1"/>
                </a:solidFill>
              </a:rPr>
              <a:t>變數定義</a:t>
            </a:r>
            <a:r>
              <a:rPr lang="zh-TW" altLang="en-US" dirty="0"/>
              <a:t>區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25</a:t>
            </a:fld>
            <a:endParaRPr lang="ja-JP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35094" y="2839244"/>
            <a:ext cx="8964996" cy="561662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w1~w4 </a:t>
            </a:r>
            <a:r>
              <a:rPr lang="zh-TW" altLang="en-US" dirty="0"/>
              <a:t>：控制哪一位七段顯示器亮。</a:t>
            </a:r>
            <a:endParaRPr lang="zh-TW" altLang="en-US" sz="3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859BD8-F243-48E7-BF1B-60AFAFE6FF87}"/>
              </a:ext>
            </a:extLst>
          </p:cNvPr>
          <p:cNvSpPr/>
          <p:nvPr/>
        </p:nvSpPr>
        <p:spPr>
          <a:xfrm>
            <a:off x="1294335" y="1975148"/>
            <a:ext cx="648072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uint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endParaRPr lang="en-US" altLang="zh-TW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P1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w2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w3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6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7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Buzzer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P1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JdqLow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JdqHig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LedLow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LedHig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KeySet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P3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KeyDown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P3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KeyUp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P3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F81FF6-ADEC-4BDF-94B2-6412171EE786}"/>
              </a:ext>
            </a:extLst>
          </p:cNvPr>
          <p:cNvSpPr/>
          <p:nvPr/>
        </p:nvSpPr>
        <p:spPr>
          <a:xfrm>
            <a:off x="1006302" y="1975148"/>
            <a:ext cx="6840761" cy="1512168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CAF199-D20D-4152-887C-FC98BC315E81}"/>
              </a:ext>
            </a:extLst>
          </p:cNvPr>
          <p:cNvSpPr/>
          <p:nvPr/>
        </p:nvSpPr>
        <p:spPr>
          <a:xfrm>
            <a:off x="831368" y="5431532"/>
            <a:ext cx="6840761" cy="4125212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211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標頭</a:t>
            </a:r>
            <a:r>
              <a:rPr lang="zh-TW" altLang="en-US" dirty="0"/>
              <a:t>與</a:t>
            </a:r>
            <a:r>
              <a:rPr lang="zh-TW" altLang="en-US" dirty="0">
                <a:solidFill>
                  <a:schemeClr val="accent1"/>
                </a:solidFill>
              </a:rPr>
              <a:t>變數定義</a:t>
            </a:r>
            <a:r>
              <a:rPr lang="zh-TW" altLang="en-US" dirty="0"/>
              <a:t>區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26</a:t>
            </a:fld>
            <a:endParaRPr lang="ja-JP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35094" y="2839244"/>
            <a:ext cx="8964996" cy="561662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Buzzer </a:t>
            </a:r>
            <a:r>
              <a:rPr lang="zh-TW" altLang="en-US" dirty="0"/>
              <a:t>：控制蜂鳴器發聲</a:t>
            </a:r>
            <a:endParaRPr lang="zh-TW" altLang="en-US" sz="3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859BD8-F243-48E7-BF1B-60AFAFE6FF87}"/>
              </a:ext>
            </a:extLst>
          </p:cNvPr>
          <p:cNvSpPr/>
          <p:nvPr/>
        </p:nvSpPr>
        <p:spPr>
          <a:xfrm>
            <a:off x="1294335" y="1975148"/>
            <a:ext cx="648072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uint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endParaRPr lang="en-US" altLang="zh-TW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P1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w2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w3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6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7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Buzzer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P1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JdqLow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JdqHig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LedLow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LedHig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KeySet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P3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KeyDown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P3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KeyUp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P3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F81FF6-ADEC-4BDF-94B2-6412171EE786}"/>
              </a:ext>
            </a:extLst>
          </p:cNvPr>
          <p:cNvSpPr/>
          <p:nvPr/>
        </p:nvSpPr>
        <p:spPr>
          <a:xfrm>
            <a:off x="1006302" y="1975148"/>
            <a:ext cx="6840761" cy="3549148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CAF199-D20D-4152-887C-FC98BC315E81}"/>
              </a:ext>
            </a:extLst>
          </p:cNvPr>
          <p:cNvSpPr/>
          <p:nvPr/>
        </p:nvSpPr>
        <p:spPr>
          <a:xfrm>
            <a:off x="831368" y="6007596"/>
            <a:ext cx="6840761" cy="3549148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076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標頭</a:t>
            </a:r>
            <a:r>
              <a:rPr lang="zh-TW" altLang="en-US" dirty="0"/>
              <a:t>與</a:t>
            </a:r>
            <a:r>
              <a:rPr lang="zh-TW" altLang="en-US" dirty="0">
                <a:solidFill>
                  <a:schemeClr val="accent1"/>
                </a:solidFill>
              </a:rPr>
              <a:t>變數定義</a:t>
            </a:r>
            <a:r>
              <a:rPr lang="zh-TW" altLang="en-US" dirty="0"/>
              <a:t>區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27</a:t>
            </a:fld>
            <a:endParaRPr lang="ja-JP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775055" y="2839244"/>
            <a:ext cx="9865095" cy="561662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 err="1"/>
              <a:t>JdqLow</a:t>
            </a:r>
            <a:r>
              <a:rPr lang="zh-TW" altLang="en-US" dirty="0"/>
              <a:t>、</a:t>
            </a:r>
            <a:r>
              <a:rPr lang="en-US" altLang="zh-TW" dirty="0"/>
              <a:t> </a:t>
            </a:r>
            <a:r>
              <a:rPr lang="en-US" altLang="zh-TW" dirty="0" err="1"/>
              <a:t>JdqHig</a:t>
            </a:r>
            <a:r>
              <a:rPr lang="en-US" altLang="zh-TW" dirty="0"/>
              <a:t> </a:t>
            </a:r>
            <a:r>
              <a:rPr lang="zh-TW" altLang="en-US" dirty="0"/>
              <a:t>：控制低溫與高溫的繼電器</a:t>
            </a:r>
            <a:endParaRPr lang="zh-TW" altLang="en-US" sz="3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859BD8-F243-48E7-BF1B-60AFAFE6FF87}"/>
              </a:ext>
            </a:extLst>
          </p:cNvPr>
          <p:cNvSpPr/>
          <p:nvPr/>
        </p:nvSpPr>
        <p:spPr>
          <a:xfrm>
            <a:off x="1294335" y="1975148"/>
            <a:ext cx="648072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uint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endParaRPr lang="en-US" altLang="zh-TW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P1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w2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w3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6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7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Buzzer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P1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JdqLow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JdqHig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LedLow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LedHig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KeySet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P3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KeyDown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P3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KeyUp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P3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F81FF6-ADEC-4BDF-94B2-6412171EE786}"/>
              </a:ext>
            </a:extLst>
          </p:cNvPr>
          <p:cNvSpPr/>
          <p:nvPr/>
        </p:nvSpPr>
        <p:spPr>
          <a:xfrm>
            <a:off x="1006302" y="1975148"/>
            <a:ext cx="6840761" cy="3960440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CAF199-D20D-4152-887C-FC98BC315E81}"/>
              </a:ext>
            </a:extLst>
          </p:cNvPr>
          <p:cNvSpPr/>
          <p:nvPr/>
        </p:nvSpPr>
        <p:spPr>
          <a:xfrm>
            <a:off x="831368" y="6943700"/>
            <a:ext cx="6840761" cy="2613044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71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標頭</a:t>
            </a:r>
            <a:r>
              <a:rPr lang="zh-TW" altLang="en-US" dirty="0"/>
              <a:t>與</a:t>
            </a:r>
            <a:r>
              <a:rPr lang="zh-TW" altLang="en-US" dirty="0">
                <a:solidFill>
                  <a:schemeClr val="accent1"/>
                </a:solidFill>
              </a:rPr>
              <a:t>變數定義</a:t>
            </a:r>
            <a:r>
              <a:rPr lang="zh-TW" altLang="en-US" dirty="0"/>
              <a:t>區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28</a:t>
            </a:fld>
            <a:endParaRPr lang="ja-JP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35094" y="2839244"/>
            <a:ext cx="8964996" cy="561662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 err="1"/>
              <a:t>LedLow</a:t>
            </a:r>
            <a:r>
              <a:rPr lang="zh-TW" altLang="en-US" dirty="0"/>
              <a:t>、</a:t>
            </a:r>
            <a:r>
              <a:rPr lang="en-US" altLang="zh-TW" dirty="0" err="1"/>
              <a:t>LedHig</a:t>
            </a:r>
            <a:r>
              <a:rPr lang="zh-TW" altLang="en-US" dirty="0"/>
              <a:t>：控制 </a:t>
            </a:r>
            <a:r>
              <a:rPr lang="en-US" altLang="zh-TW" dirty="0"/>
              <a:t>LED </a:t>
            </a:r>
            <a:r>
              <a:rPr lang="zh-TW" altLang="en-US" dirty="0"/>
              <a:t>指示燈</a:t>
            </a:r>
            <a:endParaRPr lang="zh-TW" altLang="en-US" sz="3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859BD8-F243-48E7-BF1B-60AFAFE6FF87}"/>
              </a:ext>
            </a:extLst>
          </p:cNvPr>
          <p:cNvSpPr/>
          <p:nvPr/>
        </p:nvSpPr>
        <p:spPr>
          <a:xfrm>
            <a:off x="1294335" y="1975148"/>
            <a:ext cx="648072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uint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endParaRPr lang="en-US" altLang="zh-TW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P1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w2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w3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6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7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Buzzer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P1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JdqLow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JdqHig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LedLow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LedHig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KeySet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P3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KeyDown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P3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KeyUp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P3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F81FF6-ADEC-4BDF-94B2-6412171EE786}"/>
              </a:ext>
            </a:extLst>
          </p:cNvPr>
          <p:cNvSpPr/>
          <p:nvPr/>
        </p:nvSpPr>
        <p:spPr>
          <a:xfrm>
            <a:off x="1006302" y="1975148"/>
            <a:ext cx="6840761" cy="4968552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CAF199-D20D-4152-887C-FC98BC315E81}"/>
              </a:ext>
            </a:extLst>
          </p:cNvPr>
          <p:cNvSpPr/>
          <p:nvPr/>
        </p:nvSpPr>
        <p:spPr>
          <a:xfrm>
            <a:off x="831368" y="7951812"/>
            <a:ext cx="6840761" cy="1604932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469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標頭</a:t>
            </a:r>
            <a:r>
              <a:rPr lang="zh-TW" altLang="en-US" dirty="0"/>
              <a:t>與</a:t>
            </a:r>
            <a:r>
              <a:rPr lang="zh-TW" altLang="en-US" dirty="0">
                <a:solidFill>
                  <a:schemeClr val="accent1"/>
                </a:solidFill>
              </a:rPr>
              <a:t>變數定義</a:t>
            </a:r>
            <a:r>
              <a:rPr lang="zh-TW" altLang="en-US" dirty="0"/>
              <a:t>區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29</a:t>
            </a:fld>
            <a:endParaRPr lang="ja-JP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35094" y="2839244"/>
            <a:ext cx="8964996" cy="5616624"/>
          </a:xfrm>
        </p:spPr>
        <p:txBody>
          <a:bodyPr/>
          <a:lstStyle/>
          <a:p>
            <a:r>
              <a:rPr lang="zh-TW" altLang="en-US" dirty="0"/>
              <a:t>代表三個按鈕：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 err="1"/>
              <a:t>KeySet</a:t>
            </a:r>
            <a:r>
              <a:rPr lang="zh-TW" altLang="en-US" dirty="0"/>
              <a:t>：設定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 err="1"/>
              <a:t>KeyDown</a:t>
            </a:r>
            <a:r>
              <a:rPr lang="zh-TW" altLang="en-US" dirty="0"/>
              <a:t>：下降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 err="1"/>
              <a:t>KeyUp</a:t>
            </a:r>
            <a:r>
              <a:rPr lang="en-US" altLang="zh-TW" dirty="0"/>
              <a:t> </a:t>
            </a:r>
            <a:r>
              <a:rPr lang="zh-TW" altLang="en-US" dirty="0"/>
              <a:t>：上升</a:t>
            </a:r>
            <a:endParaRPr lang="zh-TW" altLang="en-US" sz="3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859BD8-F243-48E7-BF1B-60AFAFE6FF87}"/>
              </a:ext>
            </a:extLst>
          </p:cNvPr>
          <p:cNvSpPr/>
          <p:nvPr/>
        </p:nvSpPr>
        <p:spPr>
          <a:xfrm>
            <a:off x="1294335" y="1975148"/>
            <a:ext cx="648072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#define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uint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unsigned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endParaRPr lang="en-US" altLang="zh-TW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P1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w2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5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w3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6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w4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7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Buzzer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P1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JdqLow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JdqHig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LedLow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LedHig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KeySet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P3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KeyDown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P3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KeyUp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P3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FF81FF6-ADEC-4BDF-94B2-6412171EE786}"/>
              </a:ext>
            </a:extLst>
          </p:cNvPr>
          <p:cNvSpPr/>
          <p:nvPr/>
        </p:nvSpPr>
        <p:spPr>
          <a:xfrm>
            <a:off x="1006302" y="1975148"/>
            <a:ext cx="6840761" cy="5976664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79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0EB084-3FBA-453A-BECA-030511165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研究</a:t>
            </a:r>
            <a:r>
              <a:rPr lang="zh-TW" altLang="en-US" dirty="0">
                <a:solidFill>
                  <a:schemeClr val="accent1"/>
                </a:solidFill>
              </a:rPr>
              <a:t>動機</a:t>
            </a:r>
          </a:p>
        </p:txBody>
      </p:sp>
    </p:spTree>
    <p:extLst>
      <p:ext uri="{BB962C8B-B14F-4D97-AF65-F5344CB8AC3E}">
        <p14:creationId xmlns:p14="http://schemas.microsoft.com/office/powerpoint/2010/main" val="18998789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顯示用字型表與</a:t>
            </a:r>
            <a:r>
              <a:rPr lang="zh-TW" altLang="en-US" dirty="0">
                <a:solidFill>
                  <a:schemeClr val="accent1"/>
                </a:solidFill>
              </a:rPr>
              <a:t>狀態</a:t>
            </a:r>
            <a:r>
              <a:rPr lang="zh-TW" altLang="en-US" dirty="0"/>
              <a:t>變數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30</a:t>
            </a:fld>
            <a:endParaRPr lang="ja-JP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44BC3B0-A0F8-4B82-8307-ADFFE864E736}"/>
              </a:ext>
            </a:extLst>
          </p:cNvPr>
          <p:cNvSpPr/>
          <p:nvPr/>
        </p:nvSpPr>
        <p:spPr>
          <a:xfrm>
            <a:off x="1150318" y="1975148"/>
            <a:ext cx="13930659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LedHig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KeySet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P3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KeyDown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P3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KeyUp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P3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uchar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code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Array1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{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3f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06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5b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66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6d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7d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07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7f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6f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uchar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code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Array2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{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Bf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86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db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cf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e6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ed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fd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87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ff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ef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};</a:t>
            </a: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uchar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Buff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uchar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ShowID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AlarmLow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150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AlarmHig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300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B008D64-9908-48E0-A381-47D054007A86}"/>
              </a:ext>
            </a:extLst>
          </p:cNvPr>
          <p:cNvSpPr/>
          <p:nvPr/>
        </p:nvSpPr>
        <p:spPr>
          <a:xfrm>
            <a:off x="1150318" y="1879384"/>
            <a:ext cx="6840761" cy="2328012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E78513D-9B38-4469-A686-189D82B2877C}"/>
              </a:ext>
            </a:extLst>
          </p:cNvPr>
          <p:cNvSpPr/>
          <p:nvPr/>
        </p:nvSpPr>
        <p:spPr>
          <a:xfrm>
            <a:off x="1006303" y="6706919"/>
            <a:ext cx="5688632" cy="2849825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版面配置區 3">
            <a:extLst>
              <a:ext uri="{FF2B5EF4-FFF2-40B4-BE49-F238E27FC236}">
                <a16:creationId xmlns:a16="http://schemas.microsoft.com/office/drawing/2014/main" id="{F2C49AA8-AA20-4A40-8215-8142D07335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98990" y="7093042"/>
            <a:ext cx="10729192" cy="19442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Array1[]: </a:t>
            </a:r>
            <a:r>
              <a:rPr lang="zh-TW" altLang="en-US" dirty="0"/>
              <a:t>顯示整數（無小數點）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Array2[]: </a:t>
            </a:r>
            <a:r>
              <a:rPr lang="zh-TW" altLang="en-US" dirty="0"/>
              <a:t>顯示小數（帶小數點）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51552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顯示用字型表與</a:t>
            </a:r>
            <a:r>
              <a:rPr lang="zh-TW" altLang="en-US" dirty="0">
                <a:solidFill>
                  <a:schemeClr val="accent1"/>
                </a:solidFill>
              </a:rPr>
              <a:t>狀態</a:t>
            </a:r>
            <a:r>
              <a:rPr lang="zh-TW" altLang="en-US" dirty="0"/>
              <a:t>變數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31</a:t>
            </a:fld>
            <a:endParaRPr lang="ja-JP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44BC3B0-A0F8-4B82-8307-ADFFE864E736}"/>
              </a:ext>
            </a:extLst>
          </p:cNvPr>
          <p:cNvSpPr/>
          <p:nvPr/>
        </p:nvSpPr>
        <p:spPr>
          <a:xfrm>
            <a:off x="1150318" y="1975148"/>
            <a:ext cx="13930659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LedHig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KeySet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P3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KeyDown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P3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KeyUp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P3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uchar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code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Array1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{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3f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06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5b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66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6d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7d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07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7f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6f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uchar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code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Array2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{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Bf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86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db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cf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e6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ed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fd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87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ff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ef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};</a:t>
            </a: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uchar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Buff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uchar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ShowID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AlarmLow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150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AlarmHig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300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B008D64-9908-48E0-A381-47D054007A86}"/>
              </a:ext>
            </a:extLst>
          </p:cNvPr>
          <p:cNvSpPr/>
          <p:nvPr/>
        </p:nvSpPr>
        <p:spPr>
          <a:xfrm>
            <a:off x="1150318" y="1879384"/>
            <a:ext cx="13609512" cy="4724908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E78513D-9B38-4469-A686-189D82B2877C}"/>
              </a:ext>
            </a:extLst>
          </p:cNvPr>
          <p:cNvSpPr/>
          <p:nvPr/>
        </p:nvSpPr>
        <p:spPr>
          <a:xfrm>
            <a:off x="1006303" y="8260600"/>
            <a:ext cx="5616624" cy="1296144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版面配置區 3">
            <a:extLst>
              <a:ext uri="{FF2B5EF4-FFF2-40B4-BE49-F238E27FC236}">
                <a16:creationId xmlns:a16="http://schemas.microsoft.com/office/drawing/2014/main" id="{F2C49AA8-AA20-4A40-8215-8142D07335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98990" y="7093042"/>
            <a:ext cx="10729192" cy="19442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Buff[4]: </a:t>
            </a:r>
            <a:r>
              <a:rPr lang="zh-TW" altLang="en-US" dirty="0"/>
              <a:t>暫存要顯示的溫度數值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例如 </a:t>
            </a:r>
            <a:r>
              <a:rPr lang="en-US" altLang="zh-TW" dirty="0"/>
              <a:t>27.6°C ⇒ Buff[] = {2, 7, 6, 0}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2335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顯示用字型表與</a:t>
            </a:r>
            <a:r>
              <a:rPr lang="zh-TW" altLang="en-US" dirty="0">
                <a:solidFill>
                  <a:schemeClr val="accent1"/>
                </a:solidFill>
              </a:rPr>
              <a:t>狀態</a:t>
            </a:r>
            <a:r>
              <a:rPr lang="zh-TW" altLang="en-US" dirty="0"/>
              <a:t>變數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32</a:t>
            </a:fld>
            <a:endParaRPr lang="ja-JP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44BC3B0-A0F8-4B82-8307-ADFFE864E736}"/>
              </a:ext>
            </a:extLst>
          </p:cNvPr>
          <p:cNvSpPr/>
          <p:nvPr/>
        </p:nvSpPr>
        <p:spPr>
          <a:xfrm>
            <a:off x="1150318" y="1975148"/>
            <a:ext cx="13930659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LedHig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KeySet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P3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KeyDown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P3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 err="1">
                <a:solidFill>
                  <a:srgbClr val="ABB2BF"/>
                </a:solidFill>
                <a:latin typeface="Consolas" panose="020B0609020204030204" pitchFamily="49" charset="0"/>
              </a:rPr>
              <a:t>sbit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KeyUp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P3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^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uchar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code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Array1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{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3f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06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5b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66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6d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7d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07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7f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6f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uchar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code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Array2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[]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{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Bf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86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db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cf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e6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ed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fd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87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ff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ef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};</a:t>
            </a: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uchar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Buff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uchar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ShowID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AlarmLow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150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AlarmHig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300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B008D64-9908-48E0-A381-47D054007A86}"/>
              </a:ext>
            </a:extLst>
          </p:cNvPr>
          <p:cNvSpPr/>
          <p:nvPr/>
        </p:nvSpPr>
        <p:spPr>
          <a:xfrm>
            <a:off x="1150318" y="1879384"/>
            <a:ext cx="13930659" cy="4920300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E78513D-9B38-4469-A686-189D82B2877C}"/>
              </a:ext>
            </a:extLst>
          </p:cNvPr>
          <p:cNvSpPr/>
          <p:nvPr/>
        </p:nvSpPr>
        <p:spPr>
          <a:xfrm>
            <a:off x="1006303" y="6706919"/>
            <a:ext cx="4968552" cy="1532925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版面配置區 3">
            <a:extLst>
              <a:ext uri="{FF2B5EF4-FFF2-40B4-BE49-F238E27FC236}">
                <a16:creationId xmlns:a16="http://schemas.microsoft.com/office/drawing/2014/main" id="{F2C49AA8-AA20-4A40-8215-8142D07335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98990" y="7093042"/>
            <a:ext cx="10729192" cy="19442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 err="1"/>
              <a:t>AlarmLow</a:t>
            </a:r>
            <a:r>
              <a:rPr lang="zh-TW" altLang="en-US" dirty="0"/>
              <a:t>、</a:t>
            </a:r>
            <a:r>
              <a:rPr lang="en-US" altLang="zh-TW" dirty="0" err="1"/>
              <a:t>AlarmHig</a:t>
            </a:r>
            <a:r>
              <a:rPr lang="zh-TW" altLang="en-US" dirty="0"/>
              <a:t>：預設警報溫度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單位是 </a:t>
            </a:r>
            <a:r>
              <a:rPr lang="en-US" altLang="zh-TW" dirty="0"/>
              <a:t>0.1°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27978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延遲</a:t>
            </a:r>
            <a:r>
              <a:rPr lang="zh-TW" altLang="en-US" dirty="0"/>
              <a:t>函式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33</a:t>
            </a:fld>
            <a:endParaRPr lang="ja-JP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47261" y="2839244"/>
            <a:ext cx="7200801" cy="5616624"/>
          </a:xfrm>
        </p:spPr>
        <p:txBody>
          <a:bodyPr/>
          <a:lstStyle/>
          <a:p>
            <a:r>
              <a:rPr lang="zh-TW" altLang="en-US" dirty="0"/>
              <a:t>進行簡單的毫秒延遲：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透過兩層迴圈來創造延遲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時間與晶片時脈有關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 err="1"/>
              <a:t>i</a:t>
            </a:r>
            <a:r>
              <a:rPr lang="en-US" altLang="zh-TW" dirty="0"/>
              <a:t> &lt; 120 </a:t>
            </a:r>
            <a:r>
              <a:rPr lang="zh-TW" altLang="en-US" dirty="0"/>
              <a:t>時會造成約 </a:t>
            </a:r>
            <a:r>
              <a:rPr lang="en-US" altLang="zh-TW" dirty="0"/>
              <a:t>1 </a:t>
            </a:r>
            <a:r>
              <a:rPr lang="zh-TW" altLang="en-US" dirty="0"/>
              <a:t>毫秒延遲</a:t>
            </a:r>
            <a:endParaRPr lang="en-US" altLang="zh-TW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B6F048-1132-4FAC-BE9C-22BE283CCE72}"/>
              </a:ext>
            </a:extLst>
          </p:cNvPr>
          <p:cNvSpPr/>
          <p:nvPr/>
        </p:nvSpPr>
        <p:spPr>
          <a:xfrm>
            <a:off x="1438350" y="3991372"/>
            <a:ext cx="9140825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DelayMs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uint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E06C75"/>
                </a:solidFill>
                <a:latin typeface="Consolas" panose="020B0609020204030204" pitchFamily="49" charset="0"/>
              </a:rPr>
              <a:t>time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uint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>
                <a:solidFill>
                  <a:srgbClr val="E06C75"/>
                </a:solidFill>
                <a:latin typeface="Consolas" panose="020B0609020204030204" pitchFamily="49" charset="0"/>
              </a:rPr>
              <a:t>time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112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 err="1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0612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延遲</a:t>
            </a:r>
            <a:r>
              <a:rPr lang="zh-TW" altLang="en-US" dirty="0"/>
              <a:t>函式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34</a:t>
            </a:fld>
            <a:endParaRPr lang="ja-JP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58630" y="5390456"/>
            <a:ext cx="12745416" cy="4248472"/>
          </a:xfrm>
        </p:spPr>
        <p:txBody>
          <a:bodyPr/>
          <a:lstStyle/>
          <a:p>
            <a:r>
              <a:rPr lang="zh-TW" altLang="en-US" dirty="0"/>
              <a:t>提供約 </a:t>
            </a:r>
            <a:r>
              <a:rPr lang="en-US" altLang="zh-TW" dirty="0"/>
              <a:t>15 </a:t>
            </a:r>
            <a:r>
              <a:rPr lang="zh-TW" altLang="en-US" dirty="0"/>
              <a:t>微秒延遲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使用 </a:t>
            </a:r>
            <a:r>
              <a:rPr lang="en-US" altLang="zh-TW" dirty="0"/>
              <a:t>_</a:t>
            </a:r>
            <a:r>
              <a:rPr lang="en-US" altLang="zh-TW" dirty="0" err="1"/>
              <a:t>nop</a:t>
            </a:r>
            <a:r>
              <a:rPr lang="en-US" altLang="zh-TW" dirty="0"/>
              <a:t>_() </a:t>
            </a:r>
            <a:r>
              <a:rPr lang="zh-TW" altLang="en-US" dirty="0"/>
              <a:t>指令模擬微秒延遲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每個 </a:t>
            </a:r>
            <a:r>
              <a:rPr lang="en-US" altLang="zh-TW" dirty="0"/>
              <a:t>_</a:t>
            </a:r>
            <a:r>
              <a:rPr lang="en-US" altLang="zh-TW" dirty="0" err="1"/>
              <a:t>nop</a:t>
            </a:r>
            <a:r>
              <a:rPr lang="en-US" altLang="zh-TW" dirty="0"/>
              <a:t>_() </a:t>
            </a:r>
            <a:r>
              <a:rPr lang="zh-TW" altLang="en-US" dirty="0"/>
              <a:t>為一個時脈週期（假設為 </a:t>
            </a:r>
            <a:r>
              <a:rPr lang="en-US" altLang="zh-TW" dirty="0"/>
              <a:t>1μs</a:t>
            </a:r>
            <a:r>
              <a:rPr lang="zh-TW" altLang="en-US" dirty="0"/>
              <a:t>）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若使用 </a:t>
            </a:r>
            <a:r>
              <a:rPr lang="en-US" altLang="zh-TW" dirty="0"/>
              <a:t>12MHz </a:t>
            </a:r>
            <a:r>
              <a:rPr lang="zh-TW" altLang="en-US" dirty="0"/>
              <a:t>晶振，每條指令約 </a:t>
            </a:r>
            <a:r>
              <a:rPr lang="en-US" altLang="zh-TW" dirty="0"/>
              <a:t>1μs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51C636B-0025-4400-9B38-39FAE54A42A5}"/>
              </a:ext>
            </a:extLst>
          </p:cNvPr>
          <p:cNvSpPr/>
          <p:nvPr/>
        </p:nvSpPr>
        <p:spPr>
          <a:xfrm>
            <a:off x="1078310" y="2881343"/>
            <a:ext cx="1692188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nop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nop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nop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nop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nop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nop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nop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nop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nop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nop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nop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nop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nop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nop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nop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nop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2632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重置</a:t>
            </a:r>
            <a:r>
              <a:rPr lang="zh-TW" altLang="en-US" dirty="0"/>
              <a:t>感測器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35</a:t>
            </a:fld>
            <a:endParaRPr lang="ja-JP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70998" y="2839244"/>
            <a:ext cx="10369152" cy="5616624"/>
          </a:xfrm>
        </p:spPr>
        <p:txBody>
          <a:bodyPr/>
          <a:lstStyle/>
          <a:p>
            <a:r>
              <a:rPr lang="zh-TW" altLang="en-US" dirty="0"/>
              <a:t>向</a:t>
            </a:r>
            <a:r>
              <a:rPr lang="en-US" altLang="zh-TW" dirty="0"/>
              <a:t>AT89S52</a:t>
            </a:r>
            <a:r>
              <a:rPr lang="zh-TW" altLang="en-US" dirty="0"/>
              <a:t>發送 </a:t>
            </a:r>
            <a:r>
              <a:rPr lang="en-US" altLang="zh-TW" dirty="0"/>
              <a:t>reset </a:t>
            </a:r>
            <a:r>
              <a:rPr lang="zh-TW" altLang="en-US" dirty="0"/>
              <a:t>訊號，並等待 </a:t>
            </a:r>
            <a:r>
              <a:rPr lang="en-US" altLang="zh-TW" dirty="0"/>
              <a:t>presence </a:t>
            </a:r>
            <a:r>
              <a:rPr lang="zh-TW" altLang="en-US" dirty="0"/>
              <a:t>信號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MCU </a:t>
            </a:r>
            <a:r>
              <a:rPr lang="zh-TW" altLang="en-US" dirty="0"/>
              <a:t>將 </a:t>
            </a:r>
            <a:r>
              <a:rPr lang="en-US" altLang="zh-TW" dirty="0"/>
              <a:t>DQ </a:t>
            </a:r>
            <a:r>
              <a:rPr lang="zh-TW" altLang="en-US" dirty="0"/>
              <a:t>拉低至少 </a:t>
            </a:r>
            <a:r>
              <a:rPr lang="en-US" altLang="zh-TW" dirty="0"/>
              <a:t>480</a:t>
            </a:r>
            <a:r>
              <a:rPr lang="el-GR" altLang="zh-TW" dirty="0"/>
              <a:t>μ</a:t>
            </a:r>
            <a:r>
              <a:rPr lang="en-US" altLang="zh-TW" dirty="0"/>
              <a:t>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然後釋放 </a:t>
            </a:r>
            <a:r>
              <a:rPr lang="en-US" altLang="zh-TW" dirty="0"/>
              <a:t>DQ</a:t>
            </a:r>
            <a:r>
              <a:rPr lang="zh-TW" altLang="en-US" dirty="0"/>
              <a:t>，</a:t>
            </a:r>
            <a:r>
              <a:rPr lang="en-US" altLang="zh-TW" dirty="0"/>
              <a:t> AT89S52 </a:t>
            </a:r>
            <a:r>
              <a:rPr lang="zh-TW" altLang="en-US" dirty="0"/>
              <a:t>回應一個 </a:t>
            </a:r>
            <a:r>
              <a:rPr lang="en-US" altLang="zh-TW" dirty="0"/>
              <a:t>60~240</a:t>
            </a:r>
            <a:r>
              <a:rPr lang="el-GR" altLang="zh-TW" dirty="0"/>
              <a:t>μ</a:t>
            </a:r>
            <a:r>
              <a:rPr lang="en-US" altLang="zh-TW" dirty="0"/>
              <a:t>s </a:t>
            </a:r>
            <a:r>
              <a:rPr lang="zh-TW" altLang="en-US" dirty="0"/>
              <a:t>的 </a:t>
            </a:r>
            <a:r>
              <a:rPr lang="en-US" altLang="zh-TW" dirty="0"/>
              <a:t>low-level presence pulse</a:t>
            </a:r>
            <a:endParaRPr lang="zh-TW" altLang="en-US" sz="3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DA0906-1415-4076-833A-221C97075A70}"/>
              </a:ext>
            </a:extLst>
          </p:cNvPr>
          <p:cNvSpPr/>
          <p:nvPr/>
        </p:nvSpPr>
        <p:spPr>
          <a:xfrm>
            <a:off x="1222326" y="2400513"/>
            <a:ext cx="6443414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AT89S52_ReSet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uchar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240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--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30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--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~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while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--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i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187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傳送指令</a:t>
            </a:r>
            <a:r>
              <a:rPr lang="zh-TW" altLang="en-US" dirty="0"/>
              <a:t>函式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36</a:t>
            </a:fld>
            <a:endParaRPr lang="ja-JP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03246" y="2839244"/>
            <a:ext cx="8136904" cy="561662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向</a:t>
            </a:r>
            <a:r>
              <a:rPr lang="en-US" altLang="zh-TW" dirty="0"/>
              <a:t>AT89S52</a:t>
            </a:r>
            <a:r>
              <a:rPr lang="zh-TW" altLang="en-US" dirty="0"/>
              <a:t>傳送一個位元組（</a:t>
            </a:r>
            <a:r>
              <a:rPr lang="en-US" altLang="zh-TW" dirty="0"/>
              <a:t>Byte</a:t>
            </a:r>
            <a:r>
              <a:rPr lang="zh-TW" altLang="en-US" dirty="0"/>
              <a:t>）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從 最低位元（</a:t>
            </a:r>
            <a:r>
              <a:rPr lang="en-US" altLang="zh-TW" dirty="0"/>
              <a:t>LSB</a:t>
            </a:r>
            <a:r>
              <a:rPr lang="zh-TW" altLang="en-US" dirty="0"/>
              <a:t>）先傳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j</a:t>
            </a:r>
            <a:r>
              <a:rPr lang="zh-TW" altLang="en-US" dirty="0"/>
              <a:t>：迴圈計數器，控制要送 </a:t>
            </a:r>
            <a:r>
              <a:rPr lang="en-US" altLang="zh-TW" dirty="0"/>
              <a:t>8 </a:t>
            </a:r>
            <a:r>
              <a:rPr lang="zh-TW" altLang="en-US" dirty="0"/>
              <a:t>個 </a:t>
            </a:r>
            <a:r>
              <a:rPr lang="en-US" altLang="zh-TW" dirty="0"/>
              <a:t>bit</a:t>
            </a:r>
            <a:r>
              <a:rPr lang="zh-TW" altLang="en-US" dirty="0"/>
              <a:t>。</a:t>
            </a:r>
            <a:r>
              <a:rPr lang="en-US" altLang="zh-TW" dirty="0" err="1"/>
              <a:t>btmp</a:t>
            </a:r>
            <a:r>
              <a:rPr lang="zh-TW" altLang="en-US" dirty="0"/>
              <a:t>：暫存當前欲傳送的 </a:t>
            </a:r>
            <a:r>
              <a:rPr lang="en-US" altLang="zh-TW" dirty="0"/>
              <a:t>bit</a:t>
            </a:r>
            <a:r>
              <a:rPr lang="zh-TW" altLang="en-US" dirty="0"/>
              <a:t>。</a:t>
            </a:r>
            <a:endParaRPr lang="zh-TW" altLang="en-US" sz="36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3EE1CF-5E97-44D5-B2BE-9654A74BA5D3}"/>
              </a:ext>
            </a:extLst>
          </p:cNvPr>
          <p:cNvSpPr/>
          <p:nvPr/>
        </p:nvSpPr>
        <p:spPr>
          <a:xfrm>
            <a:off x="819154" y="2119164"/>
            <a:ext cx="9140825" cy="78483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800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61AFEF"/>
                </a:solidFill>
                <a:latin typeface="Consolas" panose="020B0609020204030204" pitchFamily="49" charset="0"/>
              </a:rPr>
              <a:t>AT89S52_WriteByte</a:t>
            </a:r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solidFill>
                  <a:srgbClr val="D19A66"/>
                </a:solidFill>
                <a:latin typeface="Consolas" panose="020B0609020204030204" pitchFamily="49" charset="0"/>
              </a:rPr>
              <a:t>uchar</a:t>
            </a:r>
            <a:r>
              <a:rPr lang="en-US" altLang="zh-TW" sz="2800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dat</a:t>
            </a:r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2800" dirty="0" err="1">
                <a:solidFill>
                  <a:srgbClr val="D19A66"/>
                </a:solidFill>
                <a:latin typeface="Consolas" panose="020B0609020204030204" pitchFamily="49" charset="0"/>
              </a:rPr>
              <a:t>uchar</a:t>
            </a:r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2800" dirty="0" err="1">
                <a:solidFill>
                  <a:srgbClr val="D19A66"/>
                </a:solidFill>
                <a:latin typeface="Consolas" panose="020B0609020204030204" pitchFamily="49" charset="0"/>
              </a:rPr>
              <a:t>uchar</a:t>
            </a:r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 err="1">
                <a:solidFill>
                  <a:srgbClr val="E06C75"/>
                </a:solidFill>
                <a:latin typeface="Consolas" panose="020B0609020204030204" pitchFamily="49" charset="0"/>
              </a:rPr>
              <a:t>btmp</a:t>
            </a:r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sz="2800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2800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D19A66"/>
                </a:solidFill>
                <a:latin typeface="Consolas" panose="020B0609020204030204" pitchFamily="49" charset="0"/>
              </a:rPr>
              <a:t>8</a:t>
            </a:r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  <a:r>
              <a:rPr lang="en-US" altLang="zh-TW" sz="2800" dirty="0" err="1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sz="2800" dirty="0" err="1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sz="2800" dirty="0" err="1">
                <a:solidFill>
                  <a:srgbClr val="E06C75"/>
                </a:solidFill>
                <a:latin typeface="Consolas" panose="020B0609020204030204" pitchFamily="49" charset="0"/>
              </a:rPr>
              <a:t>btmp</a:t>
            </a:r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sz="2800" dirty="0">
                <a:solidFill>
                  <a:srgbClr val="D19A66"/>
                </a:solidFill>
                <a:latin typeface="Consolas" panose="020B0609020204030204" pitchFamily="49" charset="0"/>
              </a:rPr>
              <a:t>01</a:t>
            </a:r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sz="2800" dirty="0" err="1">
                <a:solidFill>
                  <a:srgbClr val="E06C75"/>
                </a:solidFill>
                <a:latin typeface="Consolas" panose="020B0609020204030204" pitchFamily="49" charset="0"/>
              </a:rPr>
              <a:t>btmp</a:t>
            </a:r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 err="1">
                <a:solidFill>
                  <a:srgbClr val="E06C75"/>
                </a:solidFill>
                <a:latin typeface="Consolas" panose="020B0609020204030204" pitchFamily="49" charset="0"/>
              </a:rPr>
              <a:t>btmp</a:t>
            </a:r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C678DD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sz="2800" dirty="0" err="1">
                <a:solidFill>
                  <a:srgbClr val="E06C75"/>
                </a:solidFill>
                <a:latin typeface="Consolas" panose="020B0609020204030204" pitchFamily="49" charset="0"/>
              </a:rPr>
              <a:t>btmp</a:t>
            </a:r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 err="1">
                <a:solidFill>
                  <a:srgbClr val="E06C75"/>
                </a:solidFill>
                <a:latin typeface="Consolas" panose="020B0609020204030204" pitchFamily="49" charset="0"/>
              </a:rPr>
              <a:t>btmp</a:t>
            </a:r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C678D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dat</a:t>
            </a:r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sz="2800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sz="2800" dirty="0" err="1">
                <a:solidFill>
                  <a:srgbClr val="E06C75"/>
                </a:solidFill>
                <a:latin typeface="Consolas" panose="020B0609020204030204" pitchFamily="49" charset="0"/>
              </a:rPr>
              <a:t>btmp</a:t>
            </a:r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C678D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2800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...</a:t>
            </a:r>
          </a:p>
          <a:p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sz="2800" dirty="0">
                <a:solidFill>
                  <a:srgbClr val="C678DD"/>
                </a:solidFill>
                <a:latin typeface="Consolas" panose="020B0609020204030204" pitchFamily="49" charset="0"/>
              </a:rPr>
              <a:t>else</a:t>
            </a:r>
            <a:endParaRPr lang="en-US" altLang="zh-TW" sz="28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...</a:t>
            </a:r>
          </a:p>
          <a:p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TW" sz="2800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  <a:endParaRPr lang="en-US" altLang="zh-TW" sz="2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6A33492-491F-4D97-9788-F1E527A56EF6}"/>
              </a:ext>
            </a:extLst>
          </p:cNvPr>
          <p:cNvSpPr/>
          <p:nvPr/>
        </p:nvSpPr>
        <p:spPr>
          <a:xfrm>
            <a:off x="783930" y="3487316"/>
            <a:ext cx="6343052" cy="6480150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0342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傳送指令</a:t>
            </a:r>
            <a:r>
              <a:rPr lang="zh-TW" altLang="en-US" dirty="0"/>
              <a:t>函式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37</a:t>
            </a:fld>
            <a:endParaRPr lang="ja-JP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23FB2E-2EE1-4E9C-A989-21D7D71C01BB}"/>
              </a:ext>
            </a:extLst>
          </p:cNvPr>
          <p:cNvSpPr/>
          <p:nvPr/>
        </p:nvSpPr>
        <p:spPr>
          <a:xfrm>
            <a:off x="214214" y="2215203"/>
            <a:ext cx="17541076" cy="797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uchar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uchar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btmp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8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 err="1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btmp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btmp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btmp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btmp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btmp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dat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btmp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{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F5EDF6E-3883-470F-9CAC-ED7A3DFB0990}"/>
              </a:ext>
            </a:extLst>
          </p:cNvPr>
          <p:cNvSpPr/>
          <p:nvPr/>
        </p:nvSpPr>
        <p:spPr>
          <a:xfrm>
            <a:off x="801470" y="3775349"/>
            <a:ext cx="13537504" cy="6411268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72407" y="2509761"/>
            <a:ext cx="8136904" cy="475252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向</a:t>
            </a:r>
            <a:r>
              <a:rPr lang="en-US" altLang="zh-TW" dirty="0"/>
              <a:t>AT89S52</a:t>
            </a:r>
            <a:r>
              <a:rPr lang="zh-TW" altLang="en-US" dirty="0"/>
              <a:t>傳送一個位元組（</a:t>
            </a:r>
            <a:r>
              <a:rPr lang="en-US" altLang="zh-TW" dirty="0"/>
              <a:t>Byte</a:t>
            </a:r>
            <a:r>
              <a:rPr lang="zh-TW" altLang="en-US" dirty="0"/>
              <a:t>）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從 最低位元（</a:t>
            </a:r>
            <a:r>
              <a:rPr lang="en-US" altLang="zh-TW" dirty="0"/>
              <a:t>LSB</a:t>
            </a:r>
            <a:r>
              <a:rPr lang="zh-TW" altLang="en-US" dirty="0"/>
              <a:t>）先傳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j</a:t>
            </a:r>
            <a:r>
              <a:rPr lang="zh-TW" altLang="en-US" dirty="0"/>
              <a:t>：迴圈計數器，控制要送 </a:t>
            </a:r>
            <a:r>
              <a:rPr lang="en-US" altLang="zh-TW" dirty="0"/>
              <a:t>8 </a:t>
            </a:r>
            <a:r>
              <a:rPr lang="zh-TW" altLang="en-US" dirty="0"/>
              <a:t>個 </a:t>
            </a:r>
            <a:r>
              <a:rPr lang="en-US" altLang="zh-TW" dirty="0"/>
              <a:t>bit</a:t>
            </a:r>
            <a:r>
              <a:rPr lang="zh-TW" altLang="en-US" dirty="0"/>
              <a:t>。</a:t>
            </a:r>
            <a:r>
              <a:rPr lang="en-US" altLang="zh-TW" dirty="0" err="1"/>
              <a:t>btmp</a:t>
            </a:r>
            <a:r>
              <a:rPr lang="zh-TW" altLang="en-US" dirty="0"/>
              <a:t>：暫存當前欲傳送的 </a:t>
            </a:r>
            <a:r>
              <a:rPr lang="en-US" altLang="zh-TW" dirty="0"/>
              <a:t>bit</a:t>
            </a:r>
            <a:r>
              <a:rPr lang="zh-TW" altLang="en-US" dirty="0"/>
              <a:t>。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397966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傳送指令</a:t>
            </a:r>
            <a:r>
              <a:rPr lang="zh-TW" altLang="en-US" dirty="0"/>
              <a:t>函式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38</a:t>
            </a:fld>
            <a:endParaRPr lang="ja-JP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23FB2E-2EE1-4E9C-A989-21D7D71C01BB}"/>
              </a:ext>
            </a:extLst>
          </p:cNvPr>
          <p:cNvSpPr/>
          <p:nvPr/>
        </p:nvSpPr>
        <p:spPr>
          <a:xfrm>
            <a:off x="277502" y="2084410"/>
            <a:ext cx="17541076" cy="797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uchar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uchar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btmp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8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 err="1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btmp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btmp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btmp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btmp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btmp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dat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btmp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else</a:t>
            </a:r>
            <a:endParaRPr lang="en-US" altLang="zh-TW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{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67C1442-E2AF-4EA2-95FC-2F7D5B40935D}"/>
              </a:ext>
            </a:extLst>
          </p:cNvPr>
          <p:cNvSpPr/>
          <p:nvPr/>
        </p:nvSpPr>
        <p:spPr>
          <a:xfrm>
            <a:off x="1366342" y="5498654"/>
            <a:ext cx="13537504" cy="4557169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3179A32-1F79-4A97-B799-A87B3224336B}"/>
              </a:ext>
            </a:extLst>
          </p:cNvPr>
          <p:cNvSpPr/>
          <p:nvPr/>
        </p:nvSpPr>
        <p:spPr>
          <a:xfrm>
            <a:off x="1150318" y="2058142"/>
            <a:ext cx="6264696" cy="2079985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26982" y="2357601"/>
            <a:ext cx="10691596" cy="552220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先將 </a:t>
            </a:r>
            <a:r>
              <a:rPr lang="en-US" altLang="zh-TW" dirty="0"/>
              <a:t>0x01 </a:t>
            </a:r>
            <a:r>
              <a:rPr lang="zh-TW" altLang="en-US" dirty="0"/>
              <a:t>向左移動 </a:t>
            </a:r>
            <a:r>
              <a:rPr lang="en-US" altLang="zh-TW" dirty="0"/>
              <a:t>j </a:t>
            </a:r>
            <a:r>
              <a:rPr lang="zh-TW" altLang="en-US" dirty="0"/>
              <a:t>位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再跟 </a:t>
            </a:r>
            <a:r>
              <a:rPr lang="en-US" altLang="zh-TW" dirty="0" err="1"/>
              <a:t>dat</a:t>
            </a:r>
            <a:r>
              <a:rPr lang="en-US" altLang="zh-TW" dirty="0"/>
              <a:t> </a:t>
            </a:r>
            <a:r>
              <a:rPr lang="zh-TW" altLang="en-US" dirty="0"/>
              <a:t>做 </a:t>
            </a:r>
            <a:r>
              <a:rPr lang="en-US" altLang="zh-TW" dirty="0"/>
              <a:t>AND </a:t>
            </a:r>
            <a:r>
              <a:rPr lang="zh-TW" altLang="en-US" dirty="0"/>
              <a:t>運算，取得 </a:t>
            </a:r>
            <a:r>
              <a:rPr lang="en-US" altLang="zh-TW" dirty="0" err="1"/>
              <a:t>dat</a:t>
            </a:r>
            <a:r>
              <a:rPr lang="en-US" altLang="zh-TW" dirty="0"/>
              <a:t> </a:t>
            </a:r>
            <a:r>
              <a:rPr lang="zh-TW" altLang="en-US" dirty="0"/>
              <a:t>在第 </a:t>
            </a:r>
            <a:r>
              <a:rPr lang="en-US" altLang="zh-TW" dirty="0"/>
              <a:t>j </a:t>
            </a:r>
            <a:r>
              <a:rPr lang="zh-TW" altLang="en-US" dirty="0"/>
              <a:t>位的 </a:t>
            </a:r>
            <a:r>
              <a:rPr lang="en-US" altLang="zh-TW" dirty="0"/>
              <a:t>bit </a:t>
            </a:r>
            <a:r>
              <a:rPr lang="zh-TW" altLang="en-US" dirty="0"/>
              <a:t>值。</a:t>
            </a:r>
            <a:endParaRPr lang="en-US" altLang="zh-TW" dirty="0"/>
          </a:p>
          <a:p>
            <a:pPr marL="1898112" lvl="1" indent="-571500">
              <a:buFont typeface="Arial" panose="020B0604020202020204" pitchFamily="34" charset="0"/>
              <a:buChar char="•"/>
            </a:pPr>
            <a:r>
              <a:rPr lang="zh-TW" altLang="en-US" sz="3600" dirty="0"/>
              <a:t>若該 </a:t>
            </a:r>
            <a:r>
              <a:rPr lang="en-US" altLang="zh-TW" sz="3600" dirty="0"/>
              <a:t>bit </a:t>
            </a:r>
            <a:r>
              <a:rPr lang="zh-TW" altLang="en-US" sz="3600" dirty="0"/>
              <a:t>是 </a:t>
            </a:r>
            <a:r>
              <a:rPr lang="en-US" altLang="zh-TW" sz="3600" dirty="0"/>
              <a:t>1</a:t>
            </a:r>
            <a:r>
              <a:rPr lang="zh-TW" altLang="en-US" sz="3600" dirty="0"/>
              <a:t>，</a:t>
            </a:r>
            <a:r>
              <a:rPr lang="en-US" altLang="zh-TW" sz="3600" dirty="0" err="1"/>
              <a:t>btmp</a:t>
            </a:r>
            <a:r>
              <a:rPr lang="en-US" altLang="zh-TW" sz="3600" dirty="0"/>
              <a:t> &gt; 0</a:t>
            </a:r>
          </a:p>
          <a:p>
            <a:pPr marL="1898112" lvl="1" indent="-571500">
              <a:buFont typeface="Arial" panose="020B0604020202020204" pitchFamily="34" charset="0"/>
              <a:buChar char="•"/>
            </a:pPr>
            <a:r>
              <a:rPr lang="zh-TW" altLang="en-US" sz="3600" dirty="0"/>
              <a:t>若是 </a:t>
            </a:r>
            <a:r>
              <a:rPr lang="en-US" altLang="zh-TW" sz="3600" dirty="0"/>
              <a:t>0</a:t>
            </a:r>
            <a:r>
              <a:rPr lang="zh-TW" altLang="en-US" sz="3600" dirty="0"/>
              <a:t>，</a:t>
            </a:r>
            <a:r>
              <a:rPr lang="en-US" altLang="zh-TW" sz="3600" dirty="0" err="1"/>
              <a:t>btmp</a:t>
            </a:r>
            <a:r>
              <a:rPr lang="en-US" altLang="zh-TW" sz="3600" dirty="0"/>
              <a:t> == 0</a:t>
            </a:r>
            <a:r>
              <a:rPr lang="zh-TW" altLang="en-US" sz="3600" dirty="0"/>
              <a:t>。</a:t>
            </a:r>
            <a:endParaRPr lang="en-US" altLang="zh-TW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後續透過 </a:t>
            </a:r>
            <a:r>
              <a:rPr lang="en-US" altLang="zh-TW" dirty="0"/>
              <a:t>DQ </a:t>
            </a:r>
            <a:r>
              <a:rPr lang="zh-TW" altLang="en-US" dirty="0"/>
              <a:t>高低電位維持時間差表示 </a:t>
            </a:r>
            <a:r>
              <a:rPr lang="en-US" altLang="zh-TW" dirty="0"/>
              <a:t>bit 1 </a:t>
            </a:r>
            <a:r>
              <a:rPr lang="zh-TW" altLang="en-US" dirty="0"/>
              <a:t>或 </a:t>
            </a:r>
            <a:r>
              <a:rPr lang="en-US" altLang="zh-TW" dirty="0"/>
              <a:t>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84008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傳送指令</a:t>
            </a:r>
            <a:r>
              <a:rPr lang="zh-TW" altLang="en-US" dirty="0"/>
              <a:t>函式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39</a:t>
            </a:fld>
            <a:endParaRPr lang="ja-JP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CA9E58-FD5A-45DA-9E7E-3847D306486E}"/>
              </a:ext>
            </a:extLst>
          </p:cNvPr>
          <p:cNvSpPr/>
          <p:nvPr/>
        </p:nvSpPr>
        <p:spPr>
          <a:xfrm>
            <a:off x="286222" y="2215203"/>
            <a:ext cx="14185576" cy="797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btmp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btmp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btmp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btmp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dat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btmp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else</a:t>
            </a:r>
            <a:endParaRPr lang="en-US" altLang="zh-TW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946433-0E14-4DA0-886C-611C6C1B2BB7}"/>
              </a:ext>
            </a:extLst>
          </p:cNvPr>
          <p:cNvSpPr/>
          <p:nvPr/>
        </p:nvSpPr>
        <p:spPr>
          <a:xfrm>
            <a:off x="1150318" y="2058143"/>
            <a:ext cx="6264696" cy="1296144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A578EF-BFE8-461D-A7A1-A5BDFB24B9B3}"/>
              </a:ext>
            </a:extLst>
          </p:cNvPr>
          <p:cNvSpPr/>
          <p:nvPr/>
        </p:nvSpPr>
        <p:spPr>
          <a:xfrm>
            <a:off x="1294334" y="6633504"/>
            <a:ext cx="13753528" cy="3653495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08595" y="1471092"/>
            <a:ext cx="10691596" cy="4179964"/>
          </a:xfrm>
        </p:spPr>
        <p:txBody>
          <a:bodyPr/>
          <a:lstStyle/>
          <a:p>
            <a:r>
              <a:rPr lang="zh-TW" altLang="en-US" dirty="0"/>
              <a:t>傳送 </a:t>
            </a:r>
            <a:r>
              <a:rPr lang="en-US" altLang="zh-TW" dirty="0"/>
              <a:t>bit = 1 </a:t>
            </a:r>
            <a:r>
              <a:rPr lang="zh-TW" altLang="en-US" dirty="0"/>
              <a:t>的時序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先拉低 </a:t>
            </a:r>
            <a:r>
              <a:rPr lang="en-US" altLang="zh-TW" dirty="0"/>
              <a:t>DQ </a:t>
            </a:r>
            <a:r>
              <a:rPr lang="zh-TW" altLang="en-US" dirty="0"/>
              <a:t>約 </a:t>
            </a:r>
            <a:r>
              <a:rPr lang="en-US" altLang="zh-TW" dirty="0"/>
              <a:t>15 </a:t>
            </a:r>
            <a:r>
              <a:rPr lang="zh-TW" altLang="en-US" dirty="0"/>
              <a:t>微秒，代表寫入時槽開始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再把 </a:t>
            </a:r>
            <a:r>
              <a:rPr lang="en-US" altLang="zh-TW" dirty="0"/>
              <a:t>DQ </a:t>
            </a:r>
            <a:r>
              <a:rPr lang="zh-TW" altLang="en-US" dirty="0"/>
              <a:t>拉高，表示要傳送的 </a:t>
            </a:r>
            <a:r>
              <a:rPr lang="en-US" altLang="zh-TW" dirty="0"/>
              <a:t>bit </a:t>
            </a:r>
            <a:r>
              <a:rPr lang="zh-TW" altLang="en-US" dirty="0"/>
              <a:t>是 </a:t>
            </a:r>
            <a:r>
              <a:rPr lang="en-US" altLang="zh-TW" dirty="0"/>
              <a:t>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接著等待約 </a:t>
            </a:r>
            <a:r>
              <a:rPr lang="en-US" altLang="zh-TW" dirty="0"/>
              <a:t>60 </a:t>
            </a:r>
            <a:r>
              <a:rPr lang="zh-TW" altLang="en-US" dirty="0"/>
              <a:t>微秒，確保整個寫入時間槽結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3235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9B311E-C363-41B3-8B07-E65350E5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溫度的</a:t>
            </a:r>
            <a:r>
              <a:rPr lang="zh-TW" altLang="en-US" dirty="0">
                <a:solidFill>
                  <a:schemeClr val="accent1"/>
                </a:solidFill>
                <a:latin typeface="+mn-ea"/>
                <a:ea typeface="+mn-ea"/>
              </a:rPr>
              <a:t>關鍵</a:t>
            </a:r>
            <a:r>
              <a:rPr lang="zh-TW" altLang="en-US" dirty="0">
                <a:latin typeface="+mn-ea"/>
                <a:ea typeface="+mn-ea"/>
              </a:rPr>
              <a:t>角色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484AB29-613C-48C3-B340-15C7A54555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ADB325B-9BC4-49F1-9B99-2AD3208645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/>
              <a:t>溫度影響所有物理與化學反應</a:t>
            </a:r>
            <a:endParaRPr lang="en-US" altLang="zh-TW" sz="36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/>
              <a:t>是工業與生活中不可或缺的存在</a:t>
            </a:r>
            <a:endParaRPr lang="en-US" altLang="zh-TW" sz="36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/>
              <a:t>生產自動化需依賴精準溫度監控</a:t>
            </a:r>
            <a:endParaRPr lang="en-US" altLang="zh-TW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439433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傳送指令</a:t>
            </a:r>
            <a:r>
              <a:rPr lang="zh-TW" altLang="en-US" dirty="0"/>
              <a:t>函式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40</a:t>
            </a:fld>
            <a:endParaRPr lang="ja-JP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CA9E58-FD5A-45DA-9E7E-3847D306486E}"/>
              </a:ext>
            </a:extLst>
          </p:cNvPr>
          <p:cNvSpPr/>
          <p:nvPr/>
        </p:nvSpPr>
        <p:spPr>
          <a:xfrm>
            <a:off x="286222" y="2215203"/>
            <a:ext cx="14185576" cy="797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btmp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btmp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btmp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btmp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&amp;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dat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btmp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else</a:t>
            </a:r>
            <a:endParaRPr lang="en-US" altLang="zh-TW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946433-0E14-4DA0-886C-611C6C1B2BB7}"/>
              </a:ext>
            </a:extLst>
          </p:cNvPr>
          <p:cNvSpPr/>
          <p:nvPr/>
        </p:nvSpPr>
        <p:spPr>
          <a:xfrm>
            <a:off x="1150318" y="2058143"/>
            <a:ext cx="6264696" cy="1296144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EA578EF-BFE8-461D-A7A1-A5BDFB24B9B3}"/>
              </a:ext>
            </a:extLst>
          </p:cNvPr>
          <p:cNvSpPr/>
          <p:nvPr/>
        </p:nvSpPr>
        <p:spPr>
          <a:xfrm>
            <a:off x="1402346" y="3145945"/>
            <a:ext cx="13753528" cy="3581731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08595" y="1471092"/>
            <a:ext cx="10691596" cy="4179964"/>
          </a:xfrm>
        </p:spPr>
        <p:txBody>
          <a:bodyPr/>
          <a:lstStyle/>
          <a:p>
            <a:r>
              <a:rPr lang="zh-TW" altLang="en-US" dirty="0"/>
              <a:t>傳送 </a:t>
            </a:r>
            <a:r>
              <a:rPr lang="en-US" altLang="zh-TW" dirty="0"/>
              <a:t>bit = 0</a:t>
            </a:r>
            <a:r>
              <a:rPr lang="zh-TW" altLang="en-US" dirty="0"/>
              <a:t> 的時序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先拉低 </a:t>
            </a:r>
            <a:r>
              <a:rPr lang="en-US" altLang="zh-TW" dirty="0"/>
              <a:t>DQ </a:t>
            </a:r>
            <a:r>
              <a:rPr lang="zh-TW" altLang="en-US" dirty="0"/>
              <a:t>約 </a:t>
            </a:r>
            <a:r>
              <a:rPr lang="en-US" altLang="zh-TW" dirty="0"/>
              <a:t>60 </a:t>
            </a:r>
            <a:r>
              <a:rPr lang="zh-TW" altLang="en-US" dirty="0"/>
              <a:t>微秒，維持拉低狀態較久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再把 </a:t>
            </a:r>
            <a:r>
              <a:rPr lang="en-US" altLang="zh-TW" dirty="0"/>
              <a:t>DQ </a:t>
            </a:r>
            <a:r>
              <a:rPr lang="zh-TW" altLang="en-US" dirty="0"/>
              <a:t>拉高約 </a:t>
            </a:r>
            <a:r>
              <a:rPr lang="en-US" altLang="zh-TW" dirty="0"/>
              <a:t>15 </a:t>
            </a:r>
            <a:r>
              <a:rPr lang="zh-TW" altLang="en-US" dirty="0"/>
              <a:t>微秒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355650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溫度轉換</a:t>
            </a:r>
            <a:r>
              <a:rPr lang="zh-TW" altLang="en-US" dirty="0"/>
              <a:t>函式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41</a:t>
            </a:fld>
            <a:endParaRPr lang="ja-JP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946433-0E14-4DA0-886C-611C6C1B2BB7}"/>
              </a:ext>
            </a:extLst>
          </p:cNvPr>
          <p:cNvSpPr/>
          <p:nvPr/>
        </p:nvSpPr>
        <p:spPr>
          <a:xfrm>
            <a:off x="1150318" y="2058143"/>
            <a:ext cx="6264696" cy="1296144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36830" y="2407196"/>
            <a:ext cx="10691596" cy="672736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從 </a:t>
            </a:r>
            <a:r>
              <a:rPr lang="en-US" altLang="zh-TW" dirty="0"/>
              <a:t>AT89S52 </a:t>
            </a:r>
            <a:r>
              <a:rPr lang="zh-TW" altLang="en-US" dirty="0"/>
              <a:t>讀取溫度數據，並轉換成整數格式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單位是溫度</a:t>
            </a:r>
            <a:r>
              <a:rPr lang="en-US" altLang="zh-TW" dirty="0"/>
              <a:t>×10</a:t>
            </a:r>
            <a:r>
              <a:rPr lang="zh-TW" altLang="en-US" dirty="0"/>
              <a:t>，方便後續顯示及判斷</a:t>
            </a:r>
            <a:endParaRPr lang="en-US" altLang="zh-TW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5181EB1-87C8-4688-B28B-347CB46A96FA}"/>
              </a:ext>
            </a:extLst>
          </p:cNvPr>
          <p:cNvSpPr/>
          <p:nvPr/>
        </p:nvSpPr>
        <p:spPr>
          <a:xfrm>
            <a:off x="1366342" y="4495428"/>
            <a:ext cx="9140825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AT89S52_ReadTemp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...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3066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溫度轉換</a:t>
            </a:r>
            <a:r>
              <a:rPr lang="zh-TW" altLang="en-US" dirty="0"/>
              <a:t>函式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42</a:t>
            </a:fld>
            <a:endParaRPr lang="ja-JP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946433-0E14-4DA0-886C-611C6C1B2BB7}"/>
              </a:ext>
            </a:extLst>
          </p:cNvPr>
          <p:cNvSpPr/>
          <p:nvPr/>
        </p:nvSpPr>
        <p:spPr>
          <a:xfrm>
            <a:off x="1150318" y="2058143"/>
            <a:ext cx="6264696" cy="1296144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36830" y="2407196"/>
            <a:ext cx="10691596" cy="672736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先進行</a:t>
            </a:r>
            <a:r>
              <a:rPr lang="en-US" altLang="zh-TW" dirty="0"/>
              <a:t>Reset</a:t>
            </a:r>
            <a:r>
              <a:rPr lang="zh-TW" altLang="en-US" dirty="0"/>
              <a:t>，開始新的一次通訊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7BC06E-1926-4F11-B8C2-02440587D5F5}"/>
              </a:ext>
            </a:extLst>
          </p:cNvPr>
          <p:cNvSpPr/>
          <p:nvPr/>
        </p:nvSpPr>
        <p:spPr>
          <a:xfrm>
            <a:off x="862286" y="2402619"/>
            <a:ext cx="9140825" cy="69865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AT89S52_ReadTemp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uchar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AT89S52_ReSet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AT89S52_WriteByte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cc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AT89S52_WriteByte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AT89S52_ReSet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AT89S52_WriteByte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cc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AT89S52_WriteByte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be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16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 err="1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C94D24-4538-45F3-A43E-380F8A0B16DA}"/>
              </a:ext>
            </a:extLst>
          </p:cNvPr>
          <p:cNvSpPr/>
          <p:nvPr/>
        </p:nvSpPr>
        <p:spPr>
          <a:xfrm>
            <a:off x="718270" y="3320940"/>
            <a:ext cx="6984776" cy="1296144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742BA09-EF46-4A43-8EF8-6D825B97746E}"/>
              </a:ext>
            </a:extLst>
          </p:cNvPr>
          <p:cNvSpPr/>
          <p:nvPr/>
        </p:nvSpPr>
        <p:spPr>
          <a:xfrm>
            <a:off x="1100126" y="5431532"/>
            <a:ext cx="6264696" cy="4207395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3703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溫度轉換</a:t>
            </a:r>
            <a:r>
              <a:rPr lang="zh-TW" altLang="en-US" dirty="0"/>
              <a:t>函式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43</a:t>
            </a:fld>
            <a:endParaRPr lang="ja-JP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946433-0E14-4DA0-886C-611C6C1B2BB7}"/>
              </a:ext>
            </a:extLst>
          </p:cNvPr>
          <p:cNvSpPr/>
          <p:nvPr/>
        </p:nvSpPr>
        <p:spPr>
          <a:xfrm>
            <a:off x="1150318" y="2058143"/>
            <a:ext cx="6264696" cy="1296144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47062" y="2407196"/>
            <a:ext cx="10281364" cy="672736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0xCC </a:t>
            </a:r>
            <a:r>
              <a:rPr lang="zh-TW" altLang="en-US" dirty="0"/>
              <a:t>表示跳過</a:t>
            </a:r>
            <a:r>
              <a:rPr lang="en-US" altLang="zh-TW" dirty="0"/>
              <a:t>ROM</a:t>
            </a:r>
            <a:r>
              <a:rPr lang="zh-TW" altLang="en-US" dirty="0"/>
              <a:t>選擇，直接對唯一的 </a:t>
            </a:r>
            <a:r>
              <a:rPr lang="en-US" altLang="zh-TW" dirty="0"/>
              <a:t>AT89S52 </a:t>
            </a:r>
            <a:r>
              <a:rPr lang="zh-TW" altLang="en-US" dirty="0"/>
              <a:t>操作。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0x44 </a:t>
            </a:r>
            <a:r>
              <a:rPr lang="zh-TW" altLang="en-US" dirty="0"/>
              <a:t>為溫度轉換命令，讓 </a:t>
            </a:r>
            <a:r>
              <a:rPr lang="en-US" altLang="zh-TW" dirty="0"/>
              <a:t>AT89S52 </a:t>
            </a:r>
            <a:r>
              <a:rPr lang="zh-TW" altLang="en-US" dirty="0"/>
              <a:t>測量環境溫度。</a:t>
            </a:r>
            <a:endParaRPr lang="en-US" altLang="zh-TW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7BC06E-1926-4F11-B8C2-02440587D5F5}"/>
              </a:ext>
            </a:extLst>
          </p:cNvPr>
          <p:cNvSpPr/>
          <p:nvPr/>
        </p:nvSpPr>
        <p:spPr>
          <a:xfrm>
            <a:off x="862287" y="2402619"/>
            <a:ext cx="7128792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AT89S52_ReadTemp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uchar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AT89S52_ReSet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AT89S52_WriteByte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cc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AT89S52_WriteByte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AT89S52_ReSet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AT89S52_WriteByte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cc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AT89S52_WriteByte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be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16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 err="1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C94D24-4538-45F3-A43E-380F8A0B16DA}"/>
              </a:ext>
            </a:extLst>
          </p:cNvPr>
          <p:cNvSpPr/>
          <p:nvPr/>
        </p:nvSpPr>
        <p:spPr>
          <a:xfrm>
            <a:off x="718270" y="3320940"/>
            <a:ext cx="6984776" cy="2038270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742BA09-EF46-4A43-8EF8-6D825B97746E}"/>
              </a:ext>
            </a:extLst>
          </p:cNvPr>
          <p:cNvSpPr/>
          <p:nvPr/>
        </p:nvSpPr>
        <p:spPr>
          <a:xfrm>
            <a:off x="1100126" y="6439644"/>
            <a:ext cx="6264696" cy="3199283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64969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溫度轉換</a:t>
            </a:r>
            <a:r>
              <a:rPr lang="zh-TW" altLang="en-US" dirty="0"/>
              <a:t>函式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44</a:t>
            </a:fld>
            <a:endParaRPr lang="ja-JP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946433-0E14-4DA0-886C-611C6C1B2BB7}"/>
              </a:ext>
            </a:extLst>
          </p:cNvPr>
          <p:cNvSpPr/>
          <p:nvPr/>
        </p:nvSpPr>
        <p:spPr>
          <a:xfrm>
            <a:off x="1150318" y="2058143"/>
            <a:ext cx="6264696" cy="1296144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40886" y="2407196"/>
            <a:ext cx="10187540" cy="672736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再次</a:t>
            </a:r>
            <a:r>
              <a:rPr lang="en-US" altLang="zh-TW" dirty="0"/>
              <a:t>Reset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0xCC</a:t>
            </a:r>
            <a:r>
              <a:rPr lang="zh-TW" altLang="en-US" dirty="0"/>
              <a:t>：跳過</a:t>
            </a:r>
            <a:r>
              <a:rPr lang="en-US" altLang="zh-TW" dirty="0"/>
              <a:t>ROM</a:t>
            </a:r>
            <a:r>
              <a:rPr lang="zh-TW" altLang="en-US" dirty="0"/>
              <a:t>選擇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0xbe</a:t>
            </a:r>
            <a:r>
              <a:rPr lang="zh-TW" altLang="en-US" dirty="0"/>
              <a:t>讀取溫度暫存器命令</a:t>
            </a:r>
            <a:endParaRPr lang="en-US" altLang="zh-TW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7BC06E-1926-4F11-B8C2-02440587D5F5}"/>
              </a:ext>
            </a:extLst>
          </p:cNvPr>
          <p:cNvSpPr/>
          <p:nvPr/>
        </p:nvSpPr>
        <p:spPr>
          <a:xfrm>
            <a:off x="862286" y="2402619"/>
            <a:ext cx="9140825" cy="69865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AT89S52_ReadTemp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 err="1">
                <a:solidFill>
                  <a:srgbClr val="D19A66"/>
                </a:solidFill>
                <a:latin typeface="Consolas" panose="020B0609020204030204" pitchFamily="49" charset="0"/>
              </a:rPr>
              <a:t>uchar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AT89S52_ReSet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AT89S52_WriteByte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cc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AT89S52_WriteByte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44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AT89S52_ReSet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AT89S52_WriteByte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cc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AT89S52_WriteByte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be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16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 err="1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  <a:endParaRPr lang="en-US" altLang="zh-TW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C94D24-4538-45F3-A43E-380F8A0B16DA}"/>
              </a:ext>
            </a:extLst>
          </p:cNvPr>
          <p:cNvSpPr/>
          <p:nvPr/>
        </p:nvSpPr>
        <p:spPr>
          <a:xfrm>
            <a:off x="718270" y="3320940"/>
            <a:ext cx="6984776" cy="3190712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742BA09-EF46-4A43-8EF8-6D825B97746E}"/>
              </a:ext>
            </a:extLst>
          </p:cNvPr>
          <p:cNvSpPr/>
          <p:nvPr/>
        </p:nvSpPr>
        <p:spPr>
          <a:xfrm>
            <a:off x="1100126" y="8527876"/>
            <a:ext cx="6264696" cy="1111051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11731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溫度轉換</a:t>
            </a:r>
            <a:r>
              <a:rPr lang="zh-TW" altLang="en-US" dirty="0"/>
              <a:t>函式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45</a:t>
            </a:fld>
            <a:endParaRPr lang="ja-JP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946433-0E14-4DA0-886C-611C6C1B2BB7}"/>
              </a:ext>
            </a:extLst>
          </p:cNvPr>
          <p:cNvSpPr/>
          <p:nvPr/>
        </p:nvSpPr>
        <p:spPr>
          <a:xfrm>
            <a:off x="1150318" y="2047156"/>
            <a:ext cx="6264696" cy="1296144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51118" y="2407196"/>
            <a:ext cx="9777308" cy="672736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讀取</a:t>
            </a:r>
            <a:r>
              <a:rPr lang="en-US" altLang="zh-TW" dirty="0"/>
              <a:t>16</a:t>
            </a:r>
            <a:r>
              <a:rPr lang="zh-TW" altLang="en-US" dirty="0"/>
              <a:t>位溫度數據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每次讀</a:t>
            </a:r>
            <a:r>
              <a:rPr lang="en-US" altLang="zh-TW" dirty="0"/>
              <a:t>1</a:t>
            </a:r>
            <a:r>
              <a:rPr lang="zh-TW" altLang="en-US" dirty="0"/>
              <a:t>位，通過位移及 </a:t>
            </a:r>
            <a:r>
              <a:rPr lang="en-US" altLang="zh-TW" dirty="0"/>
              <a:t>OR </a:t>
            </a:r>
            <a:r>
              <a:rPr lang="zh-TW" altLang="en-US" dirty="0"/>
              <a:t>操作組合成完整溫度值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乘以 </a:t>
            </a:r>
            <a:r>
              <a:rPr lang="en-US" altLang="zh-TW" dirty="0"/>
              <a:t>0.0625 </a:t>
            </a:r>
            <a:r>
              <a:rPr lang="zh-TW" altLang="en-US" dirty="0"/>
              <a:t>是因為每位代表 </a:t>
            </a:r>
            <a:r>
              <a:rPr lang="en-US" altLang="zh-TW" dirty="0"/>
              <a:t>0.0625℃</a:t>
            </a:r>
            <a:r>
              <a:rPr lang="zh-TW" altLang="en-US" dirty="0"/>
              <a:t>，乘</a:t>
            </a:r>
            <a:r>
              <a:rPr lang="en-US" altLang="zh-TW" dirty="0"/>
              <a:t>10</a:t>
            </a:r>
            <a:r>
              <a:rPr lang="zh-TW" altLang="en-US" dirty="0"/>
              <a:t>方便整數處理與顯示。</a:t>
            </a:r>
            <a:endParaRPr lang="en-US" altLang="zh-TW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38C9A6-93DB-457D-AE75-9FDA603CB5C1}"/>
              </a:ext>
            </a:extLst>
          </p:cNvPr>
          <p:cNvSpPr/>
          <p:nvPr/>
        </p:nvSpPr>
        <p:spPr>
          <a:xfrm>
            <a:off x="1150318" y="2035059"/>
            <a:ext cx="8136904" cy="797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16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 err="1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nop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nop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	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	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|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0.0625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3314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溫度轉換</a:t>
            </a:r>
            <a:r>
              <a:rPr lang="zh-TW" altLang="en-US" dirty="0"/>
              <a:t>函式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46</a:t>
            </a:fld>
            <a:endParaRPr lang="ja-JP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946433-0E14-4DA0-886C-611C6C1B2BB7}"/>
              </a:ext>
            </a:extLst>
          </p:cNvPr>
          <p:cNvSpPr/>
          <p:nvPr/>
        </p:nvSpPr>
        <p:spPr>
          <a:xfrm>
            <a:off x="1150318" y="2047156"/>
            <a:ext cx="6264696" cy="1296144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51118" y="2407196"/>
            <a:ext cx="9777308" cy="672736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延遲命令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讓 </a:t>
            </a:r>
            <a:r>
              <a:rPr lang="en-US" altLang="zh-TW" dirty="0"/>
              <a:t>AT89S52 </a:t>
            </a:r>
            <a:r>
              <a:rPr lang="zh-TW" altLang="en-US" dirty="0"/>
              <a:t>能識別出「讀取命令」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大約幾個機器周期</a:t>
            </a:r>
            <a:endParaRPr lang="en-US" altLang="zh-TW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38C9A6-93DB-457D-AE75-9FDA603CB5C1}"/>
              </a:ext>
            </a:extLst>
          </p:cNvPr>
          <p:cNvSpPr/>
          <p:nvPr/>
        </p:nvSpPr>
        <p:spPr>
          <a:xfrm>
            <a:off x="1150318" y="2035059"/>
            <a:ext cx="8136904" cy="797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16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 err="1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nop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nop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	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	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|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0.0625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89AC9A-6148-42F1-98DC-B00B571A361D}"/>
              </a:ext>
            </a:extLst>
          </p:cNvPr>
          <p:cNvSpPr/>
          <p:nvPr/>
        </p:nvSpPr>
        <p:spPr>
          <a:xfrm>
            <a:off x="1150318" y="4063380"/>
            <a:ext cx="6984776" cy="5832648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6329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溫度轉換</a:t>
            </a:r>
            <a:r>
              <a:rPr lang="zh-TW" altLang="en-US" dirty="0"/>
              <a:t>函式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47</a:t>
            </a:fld>
            <a:endParaRPr lang="ja-JP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946433-0E14-4DA0-886C-611C6C1B2BB7}"/>
              </a:ext>
            </a:extLst>
          </p:cNvPr>
          <p:cNvSpPr/>
          <p:nvPr/>
        </p:nvSpPr>
        <p:spPr>
          <a:xfrm>
            <a:off x="1150318" y="2047156"/>
            <a:ext cx="6264696" cy="1296144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51118" y="2407196"/>
            <a:ext cx="9777308" cy="672736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將 </a:t>
            </a:r>
            <a:r>
              <a:rPr lang="en-US" altLang="zh-TW" dirty="0"/>
              <a:t>DQ </a:t>
            </a:r>
            <a:r>
              <a:rPr lang="zh-TW" altLang="en-US" dirty="0"/>
              <a:t>腳位設為高電位（釋放控制權）</a:t>
            </a:r>
            <a:endParaRPr lang="en-US" altLang="zh-TW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38C9A6-93DB-457D-AE75-9FDA603CB5C1}"/>
              </a:ext>
            </a:extLst>
          </p:cNvPr>
          <p:cNvSpPr/>
          <p:nvPr/>
        </p:nvSpPr>
        <p:spPr>
          <a:xfrm>
            <a:off x="1150318" y="2035059"/>
            <a:ext cx="8136904" cy="797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16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 err="1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nop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nop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	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	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|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0.0625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89AC9A-6148-42F1-98DC-B00B571A361D}"/>
              </a:ext>
            </a:extLst>
          </p:cNvPr>
          <p:cNvSpPr/>
          <p:nvPr/>
        </p:nvSpPr>
        <p:spPr>
          <a:xfrm>
            <a:off x="1150318" y="4495428"/>
            <a:ext cx="6984776" cy="5400600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89972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溫度轉換</a:t>
            </a:r>
            <a:r>
              <a:rPr lang="zh-TW" altLang="en-US" dirty="0"/>
              <a:t>函式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48</a:t>
            </a:fld>
            <a:endParaRPr lang="ja-JP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946433-0E14-4DA0-886C-611C6C1B2BB7}"/>
              </a:ext>
            </a:extLst>
          </p:cNvPr>
          <p:cNvSpPr/>
          <p:nvPr/>
        </p:nvSpPr>
        <p:spPr>
          <a:xfrm>
            <a:off x="1150318" y="2047156"/>
            <a:ext cx="6264696" cy="1296144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51118" y="2407196"/>
            <a:ext cx="9777308" cy="672736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等待約 </a:t>
            </a:r>
            <a:r>
              <a:rPr lang="en-US" altLang="zh-TW" dirty="0"/>
              <a:t>15 </a:t>
            </a:r>
            <a:r>
              <a:rPr lang="zh-TW" altLang="en-US" dirty="0"/>
              <a:t>微秒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讀取目前 </a:t>
            </a:r>
            <a:r>
              <a:rPr lang="en-US" altLang="zh-TW" dirty="0"/>
              <a:t>DQ </a:t>
            </a:r>
            <a:r>
              <a:rPr lang="zh-TW" altLang="en-US" dirty="0"/>
              <a:t>腳位的狀態</a:t>
            </a:r>
            <a:endParaRPr lang="en-US" altLang="zh-TW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38C9A6-93DB-457D-AE75-9FDA603CB5C1}"/>
              </a:ext>
            </a:extLst>
          </p:cNvPr>
          <p:cNvSpPr/>
          <p:nvPr/>
        </p:nvSpPr>
        <p:spPr>
          <a:xfrm>
            <a:off x="1150318" y="2035059"/>
            <a:ext cx="8136904" cy="797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16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 err="1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nop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nop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	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	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|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0.0625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89AC9A-6148-42F1-98DC-B00B571A361D}"/>
              </a:ext>
            </a:extLst>
          </p:cNvPr>
          <p:cNvSpPr/>
          <p:nvPr/>
        </p:nvSpPr>
        <p:spPr>
          <a:xfrm>
            <a:off x="1150318" y="5575548"/>
            <a:ext cx="6984776" cy="4320480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59079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溫度轉換</a:t>
            </a:r>
            <a:r>
              <a:rPr lang="zh-TW" altLang="en-US" dirty="0"/>
              <a:t>函式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49</a:t>
            </a:fld>
            <a:endParaRPr lang="ja-JP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946433-0E14-4DA0-886C-611C6C1B2BB7}"/>
              </a:ext>
            </a:extLst>
          </p:cNvPr>
          <p:cNvSpPr/>
          <p:nvPr/>
        </p:nvSpPr>
        <p:spPr>
          <a:xfrm>
            <a:off x="1150318" y="2047156"/>
            <a:ext cx="6264696" cy="1296144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51118" y="2407196"/>
            <a:ext cx="9777308" cy="672736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延遲約 </a:t>
            </a:r>
            <a:r>
              <a:rPr lang="en-US" altLang="zh-TW" dirty="0"/>
              <a:t>45 </a:t>
            </a:r>
            <a:r>
              <a:rPr lang="zh-TW" altLang="en-US" dirty="0"/>
              <a:t>微秒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讓這一輪讀取完整結束，避免與下一輪干擾。</a:t>
            </a:r>
            <a:endParaRPr lang="en-US" altLang="zh-TW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38C9A6-93DB-457D-AE75-9FDA603CB5C1}"/>
              </a:ext>
            </a:extLst>
          </p:cNvPr>
          <p:cNvSpPr/>
          <p:nvPr/>
        </p:nvSpPr>
        <p:spPr>
          <a:xfrm>
            <a:off x="1150318" y="2035059"/>
            <a:ext cx="8136904" cy="797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16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 err="1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nop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nop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	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	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|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0.0625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89AC9A-6148-42F1-98DC-B00B571A361D}"/>
              </a:ext>
            </a:extLst>
          </p:cNvPr>
          <p:cNvSpPr/>
          <p:nvPr/>
        </p:nvSpPr>
        <p:spPr>
          <a:xfrm>
            <a:off x="1150318" y="7015708"/>
            <a:ext cx="6984776" cy="2880320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165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044D19-1A34-40C7-B83D-24E23269E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智慧化</a:t>
            </a:r>
            <a:r>
              <a:rPr lang="zh-TW" altLang="en-US" dirty="0"/>
              <a:t>溫控趨勢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030BC81-0B96-4171-B5D5-1AADFEACDC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E4319B0-707D-4159-AF4B-15AE3DD166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/>
              <a:t>科技進步推動溫控系統</a:t>
            </a:r>
            <a:endParaRPr lang="en-US" altLang="zh-TW" sz="36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/>
              <a:t>現代化智能化控制成為主流發展方向</a:t>
            </a:r>
            <a:endParaRPr lang="en-US" altLang="zh-TW" sz="36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600" dirty="0"/>
              <a:t>溫度控制已深入日常各個層面</a:t>
            </a:r>
            <a:endParaRPr lang="en-US" altLang="zh-TW" sz="36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250557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溫度轉換</a:t>
            </a:r>
            <a:r>
              <a:rPr lang="zh-TW" altLang="en-US" dirty="0"/>
              <a:t>函式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50</a:t>
            </a:fld>
            <a:endParaRPr lang="ja-JP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946433-0E14-4DA0-886C-611C6C1B2BB7}"/>
              </a:ext>
            </a:extLst>
          </p:cNvPr>
          <p:cNvSpPr/>
          <p:nvPr/>
        </p:nvSpPr>
        <p:spPr>
          <a:xfrm>
            <a:off x="1150318" y="2047156"/>
            <a:ext cx="6264696" cy="1296144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70998" y="2407196"/>
            <a:ext cx="10857428" cy="672736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將讀到的第 </a:t>
            </a:r>
            <a:r>
              <a:rPr lang="en-US" altLang="zh-TW" dirty="0"/>
              <a:t>j </a:t>
            </a:r>
            <a:r>
              <a:rPr lang="zh-TW" altLang="en-US" dirty="0"/>
              <a:t>位位元往左移 </a:t>
            </a:r>
            <a:r>
              <a:rPr lang="en-US" altLang="zh-TW" dirty="0"/>
              <a:t>j </a:t>
            </a:r>
            <a:r>
              <a:rPr lang="zh-TW" altLang="en-US" dirty="0"/>
              <a:t>位，放到正確的位置</a:t>
            </a:r>
            <a:endParaRPr lang="en-US" altLang="zh-TW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38C9A6-93DB-457D-AE75-9FDA603CB5C1}"/>
              </a:ext>
            </a:extLst>
          </p:cNvPr>
          <p:cNvSpPr/>
          <p:nvPr/>
        </p:nvSpPr>
        <p:spPr>
          <a:xfrm>
            <a:off x="1150318" y="2035059"/>
            <a:ext cx="8136904" cy="797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16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 err="1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nop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nop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	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	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|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0.0625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89AC9A-6148-42F1-98DC-B00B571A361D}"/>
              </a:ext>
            </a:extLst>
          </p:cNvPr>
          <p:cNvSpPr/>
          <p:nvPr/>
        </p:nvSpPr>
        <p:spPr>
          <a:xfrm>
            <a:off x="1150318" y="7447756"/>
            <a:ext cx="6984776" cy="2448272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544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溫度轉換</a:t>
            </a:r>
            <a:r>
              <a:rPr lang="zh-TW" altLang="en-US" dirty="0"/>
              <a:t>函式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51</a:t>
            </a:fld>
            <a:endParaRPr lang="ja-JP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946433-0E14-4DA0-886C-611C6C1B2BB7}"/>
              </a:ext>
            </a:extLst>
          </p:cNvPr>
          <p:cNvSpPr/>
          <p:nvPr/>
        </p:nvSpPr>
        <p:spPr>
          <a:xfrm>
            <a:off x="1150318" y="2047156"/>
            <a:ext cx="6264696" cy="1296144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51118" y="2407196"/>
            <a:ext cx="9777308" cy="672736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temp </a:t>
            </a:r>
            <a:r>
              <a:rPr lang="zh-TW" altLang="en-US" dirty="0"/>
              <a:t>初始值是 </a:t>
            </a:r>
            <a:r>
              <a:rPr lang="en-US" altLang="zh-TW" dirty="0"/>
              <a:t>0b00000000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每次用</a:t>
            </a:r>
            <a:r>
              <a:rPr lang="en-US" altLang="zh-TW" dirty="0">
                <a:solidFill>
                  <a:schemeClr val="accent1">
                    <a:alpha val="90000"/>
                  </a:schemeClr>
                </a:solidFill>
              </a:rPr>
              <a:t>OR</a:t>
            </a:r>
            <a:r>
              <a:rPr lang="zh-TW" altLang="en-US" dirty="0"/>
              <a:t>運算來</a:t>
            </a:r>
            <a:r>
              <a:rPr lang="zh-TW" altLang="en-US" dirty="0">
                <a:solidFill>
                  <a:schemeClr val="accent1">
                    <a:alpha val="90000"/>
                  </a:schemeClr>
                </a:solidFill>
              </a:rPr>
              <a:t>疊加</a:t>
            </a:r>
            <a:r>
              <a:rPr lang="zh-TW" altLang="en-US" dirty="0"/>
              <a:t>位元</a:t>
            </a:r>
            <a:endParaRPr lang="en-US" altLang="zh-TW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38C9A6-93DB-457D-AE75-9FDA603CB5C1}"/>
              </a:ext>
            </a:extLst>
          </p:cNvPr>
          <p:cNvSpPr/>
          <p:nvPr/>
        </p:nvSpPr>
        <p:spPr>
          <a:xfrm>
            <a:off x="1150318" y="2035059"/>
            <a:ext cx="8136904" cy="797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16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 err="1">
                <a:solidFill>
                  <a:srgbClr val="C678DD"/>
                </a:solidFill>
                <a:latin typeface="Consolas" panose="020B0609020204030204" pitchFamily="49" charset="0"/>
              </a:rPr>
              <a:t>++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nop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nop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_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DQ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	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	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Delay15us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j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|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0.0625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*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  <a:endParaRPr lang="en-US" altLang="zh-TW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89AC9A-6148-42F1-98DC-B00B571A361D}"/>
              </a:ext>
            </a:extLst>
          </p:cNvPr>
          <p:cNvSpPr/>
          <p:nvPr/>
        </p:nvSpPr>
        <p:spPr>
          <a:xfrm>
            <a:off x="1150318" y="8023820"/>
            <a:ext cx="6984776" cy="1872208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8942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初始化</a:t>
            </a:r>
            <a:r>
              <a:rPr lang="zh-TW" altLang="en-US" dirty="0"/>
              <a:t>服務函式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52</a:t>
            </a:fld>
            <a:endParaRPr lang="ja-JP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946433-0E14-4DA0-886C-611C6C1B2BB7}"/>
              </a:ext>
            </a:extLst>
          </p:cNvPr>
          <p:cNvSpPr/>
          <p:nvPr/>
        </p:nvSpPr>
        <p:spPr>
          <a:xfrm>
            <a:off x="1150318" y="2047156"/>
            <a:ext cx="6264696" cy="1296144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51118" y="2407196"/>
            <a:ext cx="9777308" cy="672736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TMOD</a:t>
            </a:r>
            <a:r>
              <a:rPr lang="zh-TW" altLang="en-US" dirty="0"/>
              <a:t>設為模式</a:t>
            </a:r>
            <a:r>
              <a:rPr lang="en-US" altLang="zh-TW" dirty="0"/>
              <a:t>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TH0</a:t>
            </a:r>
            <a:r>
              <a:rPr lang="zh-TW" altLang="en-US" dirty="0"/>
              <a:t>、</a:t>
            </a:r>
            <a:r>
              <a:rPr lang="en-US" altLang="zh-TW" dirty="0"/>
              <a:t> TL0</a:t>
            </a:r>
            <a:r>
              <a:rPr lang="zh-TW" altLang="en-US" dirty="0"/>
              <a:t>：設定 初值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ET0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：啟用定時器</a:t>
            </a:r>
            <a:r>
              <a:rPr lang="en-US" altLang="zh-TW" dirty="0"/>
              <a:t>0 </a:t>
            </a:r>
            <a:r>
              <a:rPr lang="zh-TW" altLang="en-US" dirty="0"/>
              <a:t>的中斷功能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EA = 1</a:t>
            </a:r>
            <a:r>
              <a:rPr lang="zh-TW" altLang="en-US" dirty="0"/>
              <a:t>：啟用中斷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TR0 = 1</a:t>
            </a:r>
            <a:r>
              <a:rPr lang="zh-TW" altLang="en-US" dirty="0"/>
              <a:t>：啟動 </a:t>
            </a:r>
            <a:r>
              <a:rPr lang="en-US" altLang="zh-TW" b="1" dirty="0"/>
              <a:t>Timer0 </a:t>
            </a:r>
            <a:r>
              <a:rPr lang="zh-TW" altLang="en-US" b="1" dirty="0"/>
              <a:t>計時器</a:t>
            </a:r>
            <a:endParaRPr lang="en-US" altLang="zh-TW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C4B6D8-E492-41C0-9D9F-8BE8BBF0426F}"/>
              </a:ext>
            </a:extLst>
          </p:cNvPr>
          <p:cNvSpPr/>
          <p:nvPr/>
        </p:nvSpPr>
        <p:spPr>
          <a:xfrm>
            <a:off x="1726383" y="3355489"/>
            <a:ext cx="56166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TimerInit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TMOD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TH0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248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TL0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48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ET0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EA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TR0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2746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初始化</a:t>
            </a:r>
            <a:r>
              <a:rPr lang="zh-TW" altLang="en-US" dirty="0"/>
              <a:t>服務函式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53</a:t>
            </a:fld>
            <a:endParaRPr lang="ja-JP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946433-0E14-4DA0-886C-611C6C1B2BB7}"/>
              </a:ext>
            </a:extLst>
          </p:cNvPr>
          <p:cNvSpPr/>
          <p:nvPr/>
        </p:nvSpPr>
        <p:spPr>
          <a:xfrm>
            <a:off x="1150318" y="2047156"/>
            <a:ext cx="6264696" cy="1296144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51118" y="2407196"/>
            <a:ext cx="9777308" cy="672736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TMOD</a:t>
            </a:r>
            <a:r>
              <a:rPr lang="zh-TW" altLang="en-US" dirty="0"/>
              <a:t>設為模式</a:t>
            </a:r>
            <a:r>
              <a:rPr lang="en-US" altLang="zh-TW" dirty="0"/>
              <a:t>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TH0</a:t>
            </a:r>
            <a:r>
              <a:rPr lang="zh-TW" altLang="en-US" dirty="0"/>
              <a:t>、</a:t>
            </a:r>
            <a:r>
              <a:rPr lang="en-US" altLang="zh-TW" dirty="0"/>
              <a:t> TL0</a:t>
            </a:r>
            <a:r>
              <a:rPr lang="zh-TW" altLang="en-US" dirty="0"/>
              <a:t>：設定 初值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ET0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：啟用定時器</a:t>
            </a:r>
            <a:r>
              <a:rPr lang="en-US" altLang="zh-TW" dirty="0"/>
              <a:t>0 </a:t>
            </a:r>
            <a:r>
              <a:rPr lang="zh-TW" altLang="en-US" dirty="0"/>
              <a:t>的中斷功能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EA = 1</a:t>
            </a:r>
            <a:r>
              <a:rPr lang="zh-TW" altLang="en-US" dirty="0"/>
              <a:t>：啟用中斷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TR0 = 1</a:t>
            </a:r>
            <a:r>
              <a:rPr lang="zh-TW" altLang="en-US" dirty="0"/>
              <a:t>：啟動 </a:t>
            </a:r>
            <a:r>
              <a:rPr lang="en-US" altLang="zh-TW" b="1" dirty="0"/>
              <a:t>Timer0 </a:t>
            </a:r>
            <a:r>
              <a:rPr lang="zh-TW" altLang="en-US" b="1" dirty="0"/>
              <a:t>計時器</a:t>
            </a:r>
            <a:endParaRPr lang="en-US" altLang="zh-TW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C4B6D8-E492-41C0-9D9F-8BE8BBF0426F}"/>
              </a:ext>
            </a:extLst>
          </p:cNvPr>
          <p:cNvSpPr/>
          <p:nvPr/>
        </p:nvSpPr>
        <p:spPr>
          <a:xfrm>
            <a:off x="1726383" y="3355489"/>
            <a:ext cx="561662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TimerInit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TMOD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0x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TH0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248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TL0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48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ET0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EA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TR0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2071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溫度顯示</a:t>
            </a:r>
            <a:r>
              <a:rPr lang="zh-TW" altLang="en-US" dirty="0"/>
              <a:t>函式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54</a:t>
            </a:fld>
            <a:endParaRPr lang="ja-JP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946433-0E14-4DA0-886C-611C6C1B2BB7}"/>
              </a:ext>
            </a:extLst>
          </p:cNvPr>
          <p:cNvSpPr/>
          <p:nvPr/>
        </p:nvSpPr>
        <p:spPr>
          <a:xfrm>
            <a:off x="1150318" y="2047156"/>
            <a:ext cx="6264696" cy="1296144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007302" y="2119164"/>
            <a:ext cx="7848872" cy="6727362"/>
          </a:xfrm>
        </p:spPr>
        <p:txBody>
          <a:bodyPr/>
          <a:lstStyle/>
          <a:p>
            <a:r>
              <a:rPr lang="zh-TW" altLang="en-US" dirty="0"/>
              <a:t>將溫度值轉換為字元格式以顯示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判斷是否為負數，若是則 </a:t>
            </a:r>
            <a:r>
              <a:rPr lang="en-US" altLang="zh-TW" dirty="0"/>
              <a:t>Buff[0] </a:t>
            </a:r>
            <a:r>
              <a:rPr lang="zh-TW" altLang="en-US" dirty="0"/>
              <a:t>顯示負號，否則 </a:t>
            </a:r>
            <a:r>
              <a:rPr lang="en-US" altLang="zh-TW" dirty="0"/>
              <a:t>Buff[0] </a:t>
            </a:r>
            <a:r>
              <a:rPr lang="zh-TW" altLang="en-US" dirty="0"/>
              <a:t>顯示千位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dirty="0"/>
              <a:t>Buff[1] </a:t>
            </a:r>
            <a:r>
              <a:rPr lang="zh-TW" altLang="en-US" dirty="0"/>
              <a:t>到</a:t>
            </a:r>
            <a:r>
              <a:rPr lang="en-US" altLang="zh-TW" dirty="0"/>
              <a:t>Buff[3] </a:t>
            </a:r>
            <a:r>
              <a:rPr lang="zh-TW" altLang="en-US" dirty="0"/>
              <a:t>分別為十位到百位</a:t>
            </a:r>
          </a:p>
          <a:p>
            <a:endParaRPr lang="en-US" altLang="zh-TW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4094CD-4F57-4D91-884D-F7E7A0D7FC08}"/>
              </a:ext>
            </a:extLst>
          </p:cNvPr>
          <p:cNvSpPr/>
          <p:nvPr/>
        </p:nvSpPr>
        <p:spPr>
          <a:xfrm>
            <a:off x="1135892" y="1923312"/>
            <a:ext cx="9140825" cy="747897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ShowTemp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dat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dat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Buff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]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Array1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dat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–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dat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else</a:t>
            </a:r>
            <a:endParaRPr lang="en-US" altLang="zh-TW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Buff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]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Array1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zh-TW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dat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Buff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]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Array1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zh-TW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dat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%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1000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Buff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2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]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Array2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zh-TW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dat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%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100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/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Buff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3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]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Array1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[</a:t>
            </a:r>
            <a:r>
              <a:rPr lang="en-US" altLang="zh-TW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dat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%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4878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溫度</a:t>
            </a:r>
            <a:r>
              <a:rPr lang="zh-TW" altLang="en-US" dirty="0">
                <a:solidFill>
                  <a:schemeClr val="accent1"/>
                </a:solidFill>
              </a:rPr>
              <a:t>警報</a:t>
            </a:r>
            <a:r>
              <a:rPr lang="zh-TW" altLang="en-US" dirty="0"/>
              <a:t>判斷函式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55</a:t>
            </a:fld>
            <a:endParaRPr lang="ja-JP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946433-0E14-4DA0-886C-611C6C1B2BB7}"/>
              </a:ext>
            </a:extLst>
          </p:cNvPr>
          <p:cNvSpPr/>
          <p:nvPr/>
        </p:nvSpPr>
        <p:spPr>
          <a:xfrm>
            <a:off x="1150318" y="2047156"/>
            <a:ext cx="6264696" cy="1296144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51118" y="2407196"/>
            <a:ext cx="9777308" cy="6727362"/>
          </a:xfrm>
        </p:spPr>
        <p:txBody>
          <a:bodyPr/>
          <a:lstStyle/>
          <a:p>
            <a:r>
              <a:rPr lang="zh-TW" altLang="en-US" dirty="0"/>
              <a:t>根據溫度與上下限比較來控制警示燈與蜂鳴器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若溫度低於 </a:t>
            </a:r>
            <a:r>
              <a:rPr lang="en-US" altLang="zh-TW" dirty="0" err="1"/>
              <a:t>AlarmLow</a:t>
            </a:r>
            <a:r>
              <a:rPr lang="en-US" altLang="zh-TW" dirty="0"/>
              <a:t> → </a:t>
            </a:r>
            <a:r>
              <a:rPr lang="zh-TW" altLang="en-US" dirty="0"/>
              <a:t>低溫警報</a:t>
            </a:r>
            <a:endParaRPr lang="en-US" altLang="zh-TW" dirty="0"/>
          </a:p>
          <a:p>
            <a:pPr marL="1898112" lvl="1" indent="-571500">
              <a:buFont typeface="Arial" panose="020B0604020202020204" pitchFamily="34" charset="0"/>
              <a:buChar char="•"/>
            </a:pPr>
            <a:r>
              <a:rPr lang="en-US" altLang="zh-TW" sz="3600" dirty="0" err="1"/>
              <a:t>LedLow</a:t>
            </a:r>
            <a:r>
              <a:rPr lang="zh-TW" altLang="en-US" sz="3600" dirty="0"/>
              <a:t>亮、蜂鳴器響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若溫度高於 </a:t>
            </a:r>
            <a:r>
              <a:rPr lang="en-US" altLang="zh-TW" dirty="0" err="1"/>
              <a:t>AlarmHig</a:t>
            </a:r>
            <a:r>
              <a:rPr lang="en-US" altLang="zh-TW" dirty="0"/>
              <a:t> → </a:t>
            </a:r>
            <a:r>
              <a:rPr lang="zh-TW" altLang="en-US" dirty="0"/>
              <a:t>高溫警報</a:t>
            </a:r>
            <a:endParaRPr lang="en-US" altLang="zh-TW" dirty="0"/>
          </a:p>
          <a:p>
            <a:pPr marL="1898112" lvl="1" indent="-571500">
              <a:buFont typeface="Arial" panose="020B0604020202020204" pitchFamily="34" charset="0"/>
              <a:buChar char="•"/>
            </a:pPr>
            <a:r>
              <a:rPr lang="en-US" altLang="zh-TW" sz="3600" dirty="0" err="1"/>
              <a:t>LedHig</a:t>
            </a:r>
            <a:r>
              <a:rPr lang="zh-TW" altLang="en-US" sz="3600" dirty="0"/>
              <a:t>亮、蜂鳴器響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若溫度正常 → 皆不亮，蜂鳴器不響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C6A603E-1796-4955-9BEC-BBA8AFB00A21}"/>
              </a:ext>
            </a:extLst>
          </p:cNvPr>
          <p:cNvSpPr/>
          <p:nvPr/>
        </p:nvSpPr>
        <p:spPr>
          <a:xfrm>
            <a:off x="1078310" y="2159958"/>
            <a:ext cx="9140825" cy="747897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AlarmJudge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int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 </a:t>
            </a:r>
            <a:r>
              <a:rPr lang="en-US" altLang="zh-TW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dat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dat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&lt;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AlarmLow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LedLow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LedHig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JdqLow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JdqHig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TW" dirty="0">
                <a:solidFill>
                  <a:srgbClr val="E06C75"/>
                </a:solidFill>
                <a:latin typeface="Consolas" panose="020B0609020204030204" pitchFamily="49" charset="0"/>
              </a:rPr>
              <a:t>Buzzer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=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if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i="1" dirty="0" err="1">
                <a:solidFill>
                  <a:srgbClr val="E06C75"/>
                </a:solidFill>
                <a:latin typeface="Consolas" panose="020B0609020204030204" pitchFamily="49" charset="0"/>
              </a:rPr>
              <a:t>dat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&gt;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E06C75"/>
                </a:solidFill>
                <a:latin typeface="Consolas" panose="020B0609020204030204" pitchFamily="49" charset="0"/>
              </a:rPr>
              <a:t>AlarmHig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...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else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    ...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7304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鍵盤掃描</a:t>
            </a:r>
            <a:r>
              <a:rPr lang="zh-TW" altLang="en-US" dirty="0"/>
              <a:t>函式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56</a:t>
            </a:fld>
            <a:endParaRPr lang="ja-JP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946433-0E14-4DA0-886C-611C6C1B2BB7}"/>
              </a:ext>
            </a:extLst>
          </p:cNvPr>
          <p:cNvSpPr/>
          <p:nvPr/>
        </p:nvSpPr>
        <p:spPr>
          <a:xfrm>
            <a:off x="1150318" y="2047156"/>
            <a:ext cx="6264696" cy="1296144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98990" y="2335188"/>
            <a:ext cx="10441160" cy="7128792"/>
          </a:xfrm>
        </p:spPr>
        <p:txBody>
          <a:bodyPr/>
          <a:lstStyle/>
          <a:p>
            <a:r>
              <a:rPr lang="zh-TW" altLang="en-US" dirty="0"/>
              <a:t>執行流程：</a:t>
            </a:r>
            <a:endParaRPr lang="en-US" altLang="zh-TW" dirty="0"/>
          </a:p>
          <a:p>
            <a:pPr marL="742950" indent="-742950">
              <a:buFont typeface="+mj-lt"/>
              <a:buAutoNum type="arabicPeriod"/>
            </a:pPr>
            <a:r>
              <a:rPr lang="zh-TW" altLang="en-US" dirty="0"/>
              <a:t>偵測 </a:t>
            </a:r>
            <a:r>
              <a:rPr lang="en-US" altLang="zh-TW" dirty="0" err="1"/>
              <a:t>KeySet</a:t>
            </a:r>
            <a:r>
              <a:rPr lang="en-US" altLang="zh-TW" dirty="0"/>
              <a:t> </a:t>
            </a:r>
            <a:r>
              <a:rPr lang="zh-TW" altLang="en-US" dirty="0"/>
              <a:t>進入設定模式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dirty="0"/>
              <a:t>顯示並調整 </a:t>
            </a:r>
            <a:r>
              <a:rPr lang="en-US" altLang="zh-TW" dirty="0" err="1"/>
              <a:t>AlarmLow</a:t>
            </a:r>
            <a:r>
              <a:rPr lang="zh-TW" altLang="en-US" dirty="0"/>
              <a:t>（按 </a:t>
            </a:r>
            <a:r>
              <a:rPr lang="en-US" altLang="zh-TW" dirty="0" err="1"/>
              <a:t>KeyUp</a:t>
            </a:r>
            <a:r>
              <a:rPr lang="en-US" altLang="zh-TW" dirty="0"/>
              <a:t>/</a:t>
            </a:r>
            <a:r>
              <a:rPr lang="en-US" altLang="zh-TW" dirty="0" err="1"/>
              <a:t>KeyDown</a:t>
            </a:r>
            <a:r>
              <a:rPr lang="zh-TW" altLang="en-US" dirty="0"/>
              <a:t>）</a:t>
            </a:r>
          </a:p>
          <a:p>
            <a:pPr marL="742950" indent="-742950">
              <a:buFont typeface="+mj-lt"/>
              <a:buAutoNum type="arabicPeriod"/>
            </a:pPr>
            <a:r>
              <a:rPr lang="zh-TW" altLang="en-US" dirty="0"/>
              <a:t>再次按 </a:t>
            </a:r>
            <a:r>
              <a:rPr lang="en-US" altLang="zh-TW" dirty="0" err="1"/>
              <a:t>KeySet</a:t>
            </a:r>
            <a:r>
              <a:rPr lang="en-US" altLang="zh-TW" dirty="0"/>
              <a:t> → </a:t>
            </a:r>
            <a:r>
              <a:rPr lang="zh-TW" altLang="en-US" dirty="0"/>
              <a:t>調整 </a:t>
            </a:r>
            <a:r>
              <a:rPr lang="en-US" altLang="zh-TW" dirty="0" err="1"/>
              <a:t>AlarmHig</a:t>
            </a:r>
            <a:endParaRPr lang="en-US" altLang="zh-TW" dirty="0"/>
          </a:p>
          <a:p>
            <a:pPr marL="742950" indent="-742950">
              <a:buFont typeface="+mj-lt"/>
              <a:buAutoNum type="arabicPeriod"/>
            </a:pPr>
            <a:r>
              <a:rPr lang="zh-TW" altLang="en-US" dirty="0"/>
              <a:t>最後再次 </a:t>
            </a:r>
            <a:r>
              <a:rPr lang="en-US" altLang="zh-TW" dirty="0" err="1"/>
              <a:t>KeySet</a:t>
            </a:r>
            <a:r>
              <a:rPr lang="en-US" altLang="zh-TW" dirty="0"/>
              <a:t> </a:t>
            </a:r>
            <a:r>
              <a:rPr lang="zh-TW" altLang="en-US" dirty="0"/>
              <a:t>結束設定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E509D2-6F7E-408E-B5D6-0E5DC38CD75A}"/>
              </a:ext>
            </a:extLst>
          </p:cNvPr>
          <p:cNvSpPr/>
          <p:nvPr/>
        </p:nvSpPr>
        <p:spPr>
          <a:xfrm>
            <a:off x="1654374" y="4279404"/>
            <a:ext cx="377911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solidFill>
                  <a:srgbClr val="61AFEF"/>
                </a:solidFill>
                <a:latin typeface="Consolas" panose="020B0609020204030204" pitchFamily="49" charset="0"/>
              </a:rPr>
              <a:t>KeyScanf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...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9976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主</a:t>
            </a:r>
            <a:r>
              <a:rPr lang="zh-TW" altLang="en-US" dirty="0"/>
              <a:t>程式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57</a:t>
            </a:fld>
            <a:endParaRPr lang="ja-JP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946433-0E14-4DA0-886C-611C6C1B2BB7}"/>
              </a:ext>
            </a:extLst>
          </p:cNvPr>
          <p:cNvSpPr/>
          <p:nvPr/>
        </p:nvSpPr>
        <p:spPr>
          <a:xfrm>
            <a:off x="1150318" y="2047156"/>
            <a:ext cx="6264696" cy="1296144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70998" y="2335188"/>
            <a:ext cx="10369152" cy="712879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初始化 </a:t>
            </a:r>
            <a:r>
              <a:rPr lang="en-US" altLang="zh-TW" dirty="0"/>
              <a:t>Timer0 </a:t>
            </a:r>
            <a:r>
              <a:rPr lang="zh-TW" altLang="en-US" dirty="0"/>
              <a:t>計時器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清除 </a:t>
            </a:r>
            <a:r>
              <a:rPr lang="en-US" altLang="zh-TW" dirty="0"/>
              <a:t>Buff </a:t>
            </a:r>
            <a:r>
              <a:rPr lang="zh-TW" altLang="en-US" dirty="0"/>
              <a:t>初始顯示資料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先讀取</a:t>
            </a:r>
            <a:r>
              <a:rPr lang="en-US" altLang="zh-TW" dirty="0"/>
              <a:t>8</a:t>
            </a:r>
            <a:r>
              <a:rPr lang="zh-TW" altLang="en-US" dirty="0"/>
              <a:t>次溫度資料穩定感測器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進入無限迴圈：</a:t>
            </a:r>
          </a:p>
          <a:p>
            <a:pPr marL="1898112" lvl="1" indent="-571500">
              <a:buFont typeface="Arial" panose="020B0604020202020204" pitchFamily="34" charset="0"/>
              <a:buChar char="•"/>
            </a:pPr>
            <a:r>
              <a:rPr lang="zh-TW" altLang="en-US" sz="3600" dirty="0"/>
              <a:t>關中斷，讀取溫度再開中斷</a:t>
            </a:r>
          </a:p>
          <a:p>
            <a:pPr marL="1898112" lvl="1" indent="-571500">
              <a:buFont typeface="Arial" panose="020B0604020202020204" pitchFamily="34" charset="0"/>
              <a:buChar char="•"/>
            </a:pPr>
            <a:r>
              <a:rPr lang="zh-TW" altLang="en-US" sz="3600" dirty="0"/>
              <a:t>顯示溫度</a:t>
            </a:r>
          </a:p>
          <a:p>
            <a:pPr marL="1898112" lvl="1" indent="-571500">
              <a:buFont typeface="Arial" panose="020B0604020202020204" pitchFamily="34" charset="0"/>
              <a:buChar char="•"/>
            </a:pPr>
            <a:r>
              <a:rPr lang="zh-TW" altLang="en-US" sz="3600" dirty="0"/>
              <a:t>執行警報判斷</a:t>
            </a:r>
          </a:p>
          <a:p>
            <a:pPr marL="1898112" lvl="1" indent="-571500">
              <a:buFont typeface="Arial" panose="020B0604020202020204" pitchFamily="34" charset="0"/>
              <a:buChar char="•"/>
            </a:pPr>
            <a:r>
              <a:rPr lang="zh-TW" altLang="en-US" sz="3600" dirty="0"/>
              <a:t>每次循環呼叫 </a:t>
            </a:r>
            <a:r>
              <a:rPr lang="en-US" altLang="zh-TW" sz="3600" dirty="0" err="1"/>
              <a:t>KeyScanf</a:t>
            </a:r>
            <a:r>
              <a:rPr lang="en-US" altLang="zh-TW" sz="3600" dirty="0"/>
              <a:t>() 100 </a:t>
            </a:r>
            <a:r>
              <a:rPr lang="zh-TW" altLang="en-US" sz="3600" dirty="0"/>
              <a:t>次掃描鍵盤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AE9F4B-C7D0-40B4-AC34-BF6DA8ED329D}"/>
              </a:ext>
            </a:extLst>
          </p:cNvPr>
          <p:cNvSpPr/>
          <p:nvPr/>
        </p:nvSpPr>
        <p:spPr>
          <a:xfrm>
            <a:off x="1726382" y="3775348"/>
            <a:ext cx="9140825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main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...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  <a:endParaRPr lang="en-US" altLang="zh-TW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3962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164995-5404-4BFE-A20A-6AD66F16F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中斷</a:t>
            </a:r>
            <a:r>
              <a:rPr lang="zh-TW" altLang="en-US" dirty="0"/>
              <a:t>服務函式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C7EBB71-53AA-4B17-9EF0-DFB4D4724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58</a:t>
            </a:fld>
            <a:endParaRPr lang="ja-JP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946433-0E14-4DA0-886C-611C6C1B2BB7}"/>
              </a:ext>
            </a:extLst>
          </p:cNvPr>
          <p:cNvSpPr/>
          <p:nvPr/>
        </p:nvSpPr>
        <p:spPr>
          <a:xfrm>
            <a:off x="1150318" y="2047156"/>
            <a:ext cx="6264696" cy="1296144"/>
          </a:xfrm>
          <a:prstGeom prst="rect">
            <a:avLst/>
          </a:prstGeom>
          <a:solidFill>
            <a:schemeClr val="bg1">
              <a:lumMod val="85000"/>
              <a:lumOff val="15000"/>
              <a:alpha val="6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1B6AF6F-E0A2-4091-BE54-C7ECF8BB99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83167" y="2335188"/>
            <a:ext cx="8352928" cy="712879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重載 </a:t>
            </a:r>
            <a:r>
              <a:rPr lang="en-US" altLang="zh-TW" dirty="0"/>
              <a:t>TH0, TL0 → </a:t>
            </a:r>
            <a:r>
              <a:rPr lang="zh-TW" altLang="en-US" dirty="0"/>
              <a:t>定時刷新顯示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關閉所有段位（</a:t>
            </a:r>
            <a:r>
              <a:rPr lang="en-US" altLang="zh-TW" dirty="0"/>
              <a:t>P0=0</a:t>
            </a:r>
            <a:r>
              <a:rPr lang="zh-TW" altLang="en-US" dirty="0"/>
              <a:t>）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根據 </a:t>
            </a:r>
            <a:r>
              <a:rPr lang="en-US" altLang="zh-TW" dirty="0" err="1"/>
              <a:t>ShowID</a:t>
            </a:r>
            <a:r>
              <a:rPr lang="en-US" altLang="zh-TW" dirty="0"/>
              <a:t> </a:t>
            </a:r>
            <a:r>
              <a:rPr lang="zh-TW" altLang="en-US" dirty="0"/>
              <a:t>將相對應 </a:t>
            </a:r>
            <a:r>
              <a:rPr lang="en-US" altLang="zh-TW" dirty="0"/>
              <a:t>Buff[</a:t>
            </a:r>
            <a:r>
              <a:rPr lang="en-US" altLang="zh-TW" dirty="0" err="1"/>
              <a:t>i</a:t>
            </a:r>
            <a:r>
              <a:rPr lang="en-US" altLang="zh-TW" dirty="0"/>
              <a:t>] </a:t>
            </a:r>
            <a:r>
              <a:rPr lang="zh-TW" altLang="en-US" dirty="0"/>
              <a:t>顯示到對應段位（</a:t>
            </a:r>
            <a:r>
              <a:rPr lang="en-US" altLang="zh-TW" dirty="0"/>
              <a:t>w1~w4</a:t>
            </a:r>
            <a:r>
              <a:rPr lang="zh-TW" altLang="en-US" dirty="0"/>
              <a:t>）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每次中斷 </a:t>
            </a:r>
            <a:r>
              <a:rPr lang="en-US" altLang="zh-TW" dirty="0" err="1"/>
              <a:t>ShowID</a:t>
            </a:r>
            <a:r>
              <a:rPr lang="en-US" altLang="zh-TW" dirty="0"/>
              <a:t> +1 </a:t>
            </a:r>
            <a:r>
              <a:rPr lang="zh-TW" altLang="en-US" dirty="0"/>
              <a:t>循環切換（</a:t>
            </a:r>
            <a:r>
              <a:rPr lang="en-US" altLang="zh-TW" dirty="0"/>
              <a:t>1~4</a:t>
            </a:r>
            <a:r>
              <a:rPr lang="zh-TW" altLang="en-US" dirty="0"/>
              <a:t>）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1A2F669-0C9F-4189-B62D-BEB847D29772}"/>
              </a:ext>
            </a:extLst>
          </p:cNvPr>
          <p:cNvSpPr/>
          <p:nvPr/>
        </p:nvSpPr>
        <p:spPr>
          <a:xfrm>
            <a:off x="1510358" y="4495428"/>
            <a:ext cx="67687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US" altLang="zh-TW" dirty="0">
                <a:solidFill>
                  <a:srgbClr val="61AFEF"/>
                </a:solidFill>
                <a:latin typeface="Consolas" panose="020B0609020204030204" pitchFamily="49" charset="0"/>
              </a:rPr>
              <a:t>Timer0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US" altLang="zh-TW" dirty="0">
                <a:solidFill>
                  <a:srgbClr val="C678DD"/>
                </a:solidFill>
                <a:latin typeface="Consolas" panose="020B0609020204030204" pitchFamily="49" charset="0"/>
              </a:rPr>
              <a:t>void</a:t>
            </a:r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) interrupt </a:t>
            </a:r>
            <a:r>
              <a:rPr lang="en-US" altLang="zh-TW" dirty="0">
                <a:solidFill>
                  <a:srgbClr val="D19A66"/>
                </a:solidFill>
                <a:latin typeface="Consolas" panose="020B0609020204030204" pitchFamily="49" charset="0"/>
              </a:rPr>
              <a:t>1</a:t>
            </a:r>
            <a:endParaRPr lang="en-US" altLang="zh-TW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    ...</a:t>
            </a:r>
          </a:p>
          <a:p>
            <a: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altLang="zh-TW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endParaRPr lang="en-US" altLang="zh-TW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1359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0A1664-E079-4E5E-B656-AB2CF95B9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6000" dirty="0"/>
              <a:t>完整</a:t>
            </a:r>
            <a:r>
              <a:rPr lang="zh-TW" altLang="en-US" sz="6000" dirty="0">
                <a:solidFill>
                  <a:schemeClr val="accent1"/>
                </a:solidFill>
              </a:rPr>
              <a:t>程式碼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E1FE9B-5C97-4E85-9DD6-FA07AC120E7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47062" y="3991372"/>
            <a:ext cx="10081120" cy="1766680"/>
          </a:xfrm>
        </p:spPr>
        <p:txBody>
          <a:bodyPr/>
          <a:lstStyle/>
          <a:p>
            <a:r>
              <a:rPr lang="en-US" altLang="zh-TW" sz="4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8051_TemperatureControlSystem/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83723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CF1F71-9720-4F0F-99E8-EECC5649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傳統</a:t>
            </a:r>
            <a:r>
              <a:rPr lang="zh-TW" altLang="en-US" dirty="0"/>
              <a:t>測溫技術限制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1495E0-8332-43A4-88B2-4CD8749327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A0C0B3F-48A9-4BE6-8BC2-0C0D23BE8D4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常見元件：熱電偶、熱敏電阻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需透過電壓轉換為溫度值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測量電路複雜，外部元件需求高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24820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FC02D1-3B88-4D42-B7EB-5A3EB95A0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758" y="4567436"/>
            <a:ext cx="5904656" cy="1354388"/>
          </a:xfrm>
        </p:spPr>
        <p:txBody>
          <a:bodyPr/>
          <a:lstStyle/>
          <a:p>
            <a:r>
              <a:rPr lang="zh-TW" altLang="en-US" dirty="0"/>
              <a:t>結語</a:t>
            </a:r>
          </a:p>
        </p:txBody>
      </p:sp>
    </p:spTree>
    <p:extLst>
      <p:ext uri="{BB962C8B-B14F-4D97-AF65-F5344CB8AC3E}">
        <p14:creationId xmlns:p14="http://schemas.microsoft.com/office/powerpoint/2010/main" val="3888077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329E3-8679-4BA5-8731-22E16DFEE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270" y="558371"/>
            <a:ext cx="16457772" cy="1234083"/>
          </a:xfrm>
        </p:spPr>
        <p:txBody>
          <a:bodyPr/>
          <a:lstStyle/>
          <a:p>
            <a:r>
              <a:rPr lang="zh-TW" altLang="en-US" dirty="0"/>
              <a:t>組員</a:t>
            </a:r>
            <a:r>
              <a:rPr lang="zh-TW" altLang="en-US" dirty="0">
                <a:solidFill>
                  <a:schemeClr val="accent1"/>
                </a:solidFill>
              </a:rPr>
              <a:t>分工</a:t>
            </a:r>
            <a:r>
              <a:rPr lang="zh-TW" altLang="en-US" dirty="0"/>
              <a:t>表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95930AA-AD1E-4A69-8CC9-11D3827EFB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61</a:t>
            </a:fld>
            <a:endParaRPr lang="ja-JP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CFC7575-0788-41DF-BA7C-81D71D55E5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TW" dirty="0"/>
              <a:t>C112154110 </a:t>
            </a:r>
            <a:r>
              <a:rPr lang="zh-TW" altLang="en-US" dirty="0"/>
              <a:t>張祐豪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0807C0B5-99C9-4219-ACD6-FF8ACB4438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70398" y="3215949"/>
            <a:ext cx="7128792" cy="1102132"/>
          </a:xfrm>
        </p:spPr>
        <p:txBody>
          <a:bodyPr/>
          <a:lstStyle/>
          <a:p>
            <a:r>
              <a:rPr lang="zh-TW" altLang="en-US" sz="3600" dirty="0"/>
              <a:t>硬體與接線（</a:t>
            </a:r>
            <a:r>
              <a:rPr lang="en-US" altLang="zh-TW" sz="3600" dirty="0"/>
              <a:t>20%</a:t>
            </a:r>
            <a:r>
              <a:rPr lang="zh-TW" altLang="en-US" sz="3600" dirty="0"/>
              <a:t>）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1827D5DE-7E5A-41C7-BDEA-CF4C2D0967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TW" dirty="0"/>
              <a:t>C112154120</a:t>
            </a:r>
            <a:r>
              <a:rPr lang="zh-TW" altLang="en-US" dirty="0"/>
              <a:t> 劉冠成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C6CEFE75-3D47-442D-A3CA-7B9B889AF3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70398" y="5520205"/>
            <a:ext cx="7128792" cy="1085468"/>
          </a:xfrm>
        </p:spPr>
        <p:txBody>
          <a:bodyPr/>
          <a:lstStyle/>
          <a:p>
            <a:r>
              <a:rPr lang="zh-TW" altLang="en-US" sz="3600" dirty="0"/>
              <a:t>報告、電路設計（</a:t>
            </a:r>
            <a:r>
              <a:rPr lang="en-US" altLang="zh-TW" sz="3600" dirty="0"/>
              <a:t>15%</a:t>
            </a:r>
            <a:r>
              <a:rPr lang="zh-TW" altLang="en-US" sz="3600" dirty="0"/>
              <a:t>）</a:t>
            </a:r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3E268A54-5E5B-4199-88AC-2DF7344C608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TW" dirty="0"/>
              <a:t>C112154144 </a:t>
            </a:r>
            <a:r>
              <a:rPr lang="zh-TW" altLang="en-US" dirty="0"/>
              <a:t>范揚松</a:t>
            </a: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BCCE05A3-4BF4-4369-84F8-B91ED35C2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870398" y="7807796"/>
            <a:ext cx="7128792" cy="1085468"/>
          </a:xfrm>
        </p:spPr>
        <p:txBody>
          <a:bodyPr/>
          <a:lstStyle/>
          <a:p>
            <a:r>
              <a:rPr lang="zh-TW" altLang="en-US" sz="3600" dirty="0"/>
              <a:t>報告、電路設計（</a:t>
            </a:r>
            <a:r>
              <a:rPr lang="en-US" altLang="zh-TW" sz="3600" dirty="0"/>
              <a:t>15%</a:t>
            </a:r>
            <a:r>
              <a:rPr lang="zh-TW" altLang="en-US" sz="3600" dirty="0"/>
              <a:t>）</a:t>
            </a:r>
          </a:p>
        </p:txBody>
      </p:sp>
      <p:sp>
        <p:nvSpPr>
          <p:cNvPr id="11" name="文字版面配置區 10">
            <a:extLst>
              <a:ext uri="{FF2B5EF4-FFF2-40B4-BE49-F238E27FC236}">
                <a16:creationId xmlns:a16="http://schemas.microsoft.com/office/drawing/2014/main" id="{29B90B9D-84CD-47FB-A53E-6BF63ACADBA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TW" dirty="0"/>
              <a:t>C112154148</a:t>
            </a:r>
            <a:r>
              <a:rPr lang="zh-TW" altLang="en-US" dirty="0"/>
              <a:t> 賴建倉</a:t>
            </a:r>
          </a:p>
        </p:txBody>
      </p:sp>
      <p:sp>
        <p:nvSpPr>
          <p:cNvPr id="12" name="文字版面配置區 11">
            <a:extLst>
              <a:ext uri="{FF2B5EF4-FFF2-40B4-BE49-F238E27FC236}">
                <a16:creationId xmlns:a16="http://schemas.microsoft.com/office/drawing/2014/main" id="{E1F96AA8-2859-4C57-BA6A-B221DF54E02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367342" y="3359964"/>
            <a:ext cx="7128792" cy="958117"/>
          </a:xfrm>
        </p:spPr>
        <p:txBody>
          <a:bodyPr/>
          <a:lstStyle/>
          <a:p>
            <a:r>
              <a:rPr lang="zh-TW" altLang="en-US" sz="3600" dirty="0"/>
              <a:t>程式設計、設計電路圖（</a:t>
            </a:r>
            <a:r>
              <a:rPr lang="en-US" altLang="zh-TW" sz="3600" dirty="0"/>
              <a:t>30%</a:t>
            </a:r>
            <a:r>
              <a:rPr lang="zh-TW" altLang="en-US" sz="3600" dirty="0"/>
              <a:t>）</a:t>
            </a:r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9C1F2521-FDDB-452F-8A59-9BA16BFB42D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TW" dirty="0"/>
              <a:t>C112154152</a:t>
            </a:r>
            <a:r>
              <a:rPr lang="zh-TW" altLang="en-US" dirty="0"/>
              <a:t> 林子軒</a:t>
            </a:r>
          </a:p>
        </p:txBody>
      </p:sp>
      <p:sp>
        <p:nvSpPr>
          <p:cNvPr id="14" name="文字版面配置區 13">
            <a:extLst>
              <a:ext uri="{FF2B5EF4-FFF2-40B4-BE49-F238E27FC236}">
                <a16:creationId xmlns:a16="http://schemas.microsoft.com/office/drawing/2014/main" id="{32ED81E6-4E7C-46B8-9036-67EFE47C71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7342" y="5647555"/>
            <a:ext cx="7128792" cy="958117"/>
          </a:xfrm>
        </p:spPr>
        <p:txBody>
          <a:bodyPr/>
          <a:lstStyle/>
          <a:p>
            <a:r>
              <a:rPr lang="zh-TW" altLang="en-US" sz="3600" dirty="0"/>
              <a:t>程式設計、簡報（</a:t>
            </a:r>
            <a:r>
              <a:rPr lang="en-US" altLang="zh-TW" sz="3600" dirty="0"/>
              <a:t>20%</a:t>
            </a:r>
            <a:r>
              <a:rPr lang="zh-TW" altLang="en-US" sz="36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509535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D109FD-3761-407C-82D0-D9F3F31B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專題</a:t>
            </a:r>
            <a:r>
              <a:rPr lang="zh-TW" altLang="en-US" dirty="0">
                <a:solidFill>
                  <a:schemeClr val="accent1"/>
                </a:solidFill>
              </a:rPr>
              <a:t>目標</a:t>
            </a:r>
          </a:p>
        </p:txBody>
      </p:sp>
    </p:spTree>
    <p:extLst>
      <p:ext uri="{BB962C8B-B14F-4D97-AF65-F5344CB8AC3E}">
        <p14:creationId xmlns:p14="http://schemas.microsoft.com/office/powerpoint/2010/main" val="2331038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72329E-D161-4085-AE05-E2D141BE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系統基本</a:t>
            </a:r>
            <a:r>
              <a:rPr lang="zh-TW" altLang="en-US" dirty="0">
                <a:solidFill>
                  <a:schemeClr val="accent1"/>
                </a:solidFill>
              </a:rPr>
              <a:t>功能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B5287D7-7200-4F82-AC08-EA9B3AD5E7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5E7EC36-23B2-45D1-BF5B-906E40B022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使用 </a:t>
            </a:r>
            <a:r>
              <a:rPr lang="en-US" altLang="zh-TW" dirty="0"/>
              <a:t>AT89S52 </a:t>
            </a:r>
            <a:r>
              <a:rPr lang="zh-TW" altLang="en-US" dirty="0"/>
              <a:t>控制整體系統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週期性讀取 </a:t>
            </a:r>
            <a:r>
              <a:rPr lang="en-US" altLang="zh-TW" dirty="0"/>
              <a:t>AT89S52</a:t>
            </a:r>
            <a:r>
              <a:rPr lang="zh-TW" altLang="en-US" dirty="0"/>
              <a:t>傳感器之</a:t>
            </a:r>
            <a:r>
              <a:rPr lang="zh-TW" altLang="en-US" dirty="0">
                <a:solidFill>
                  <a:schemeClr val="accent1">
                    <a:alpha val="90000"/>
                  </a:schemeClr>
                </a:solidFill>
              </a:rPr>
              <a:t>溫度</a:t>
            </a:r>
            <a:r>
              <a:rPr lang="zh-TW" altLang="en-US" dirty="0"/>
              <a:t>數據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利用七段顯示器進行即時動態掃描與顯示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82377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AADBE2-5724-4E73-9648-58D17C11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accent1"/>
                </a:solidFill>
              </a:rPr>
              <a:t>人機介面</a:t>
            </a:r>
            <a:r>
              <a:rPr lang="zh-TW" altLang="en-US" dirty="0"/>
              <a:t>：參數設定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7555750-8339-4270-99DB-F6B5B60FA4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CB87ED-CE54-4A81-84E3-F65697A29D35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C1ADF2D-F994-47D4-A438-F8226C87AA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提供 </a:t>
            </a:r>
            <a:r>
              <a:rPr lang="en-US" altLang="zh-TW" dirty="0"/>
              <a:t>3 </a:t>
            </a:r>
            <a:r>
              <a:rPr lang="zh-TW" altLang="en-US" dirty="0"/>
              <a:t>顆按鍵供使用者設定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可調整溫度的上下限值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zh-TW" altLang="en-US" dirty="0"/>
              <a:t>使用者可依需求自訂警戒範圍</a:t>
            </a:r>
            <a:endParaRPr lang="en-US" altLang="zh-TW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3505503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7BCFF5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7BCFF5"/>
      </a:hlink>
      <a:folHlink>
        <a:srgbClr val="25AFEE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">
  <a:themeElements>
    <a:clrScheme name="Scheat">
      <a:dk1>
        <a:srgbClr val="FFFFFF"/>
      </a:dk1>
      <a:lt1>
        <a:srgbClr val="000000"/>
      </a:lt1>
      <a:dk2>
        <a:srgbClr val="FFFFFF"/>
      </a:dk2>
      <a:lt2>
        <a:srgbClr val="EEECE1"/>
      </a:lt2>
      <a:accent1>
        <a:srgbClr val="7BCFF5"/>
      </a:accent1>
      <a:accent2>
        <a:srgbClr val="BBFF02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7BCFF5"/>
      </a:hlink>
      <a:folHlink>
        <a:srgbClr val="25AFEE"/>
      </a:folHlink>
    </a:clrScheme>
    <a:fontScheme name="Scheat">
      <a:majorFont>
        <a:latin typeface="Crimson Text"/>
        <a:ea typeface="Spica Neue"/>
        <a:cs typeface=""/>
      </a:majorFont>
      <a:minorFont>
        <a:latin typeface="Crimson Text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5441</Words>
  <Application>Microsoft Office PowerPoint</Application>
  <PresentationFormat>自訂</PresentationFormat>
  <Paragraphs>751</Paragraphs>
  <Slides>61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61</vt:i4>
      </vt:variant>
    </vt:vector>
  </HeadingPairs>
  <TitlesOfParts>
    <vt:vector size="68" baseType="lpstr">
      <vt:lpstr>Crimson Text</vt:lpstr>
      <vt:lpstr>Spica Neue</vt:lpstr>
      <vt:lpstr>Arial</vt:lpstr>
      <vt:lpstr>Calibri</vt:lpstr>
      <vt:lpstr>Consolas</vt:lpstr>
      <vt:lpstr>Title</vt:lpstr>
      <vt:lpstr>Contents</vt:lpstr>
      <vt:lpstr>温度控制系统</vt:lpstr>
      <vt:lpstr>CONTENTS</vt:lpstr>
      <vt:lpstr>研究動機</vt:lpstr>
      <vt:lpstr>溫度的關鍵角色</vt:lpstr>
      <vt:lpstr>智慧化溫控趨勢</vt:lpstr>
      <vt:lpstr>傳統測溫技術限制</vt:lpstr>
      <vt:lpstr>專題目標</vt:lpstr>
      <vt:lpstr>系統基本功能</vt:lpstr>
      <vt:lpstr>人機介面：參數設定</vt:lpstr>
      <vt:lpstr>警報與控制機制</vt:lpstr>
      <vt:lpstr>系統架構</vt:lpstr>
      <vt:lpstr>系統架構圖</vt:lpstr>
      <vt:lpstr>架構說明</vt:lpstr>
      <vt:lpstr>架構說明</vt:lpstr>
      <vt:lpstr>架構說明</vt:lpstr>
      <vt:lpstr>架構說明</vt:lpstr>
      <vt:lpstr>架構說明</vt:lpstr>
      <vt:lpstr>電路圖</vt:lpstr>
      <vt:lpstr>程式邏輯</vt:lpstr>
      <vt:lpstr>完整流程圖</vt:lpstr>
      <vt:lpstr>標頭與變數定義區</vt:lpstr>
      <vt:lpstr>標頭與變數定義區</vt:lpstr>
      <vt:lpstr>標頭與變數定義區</vt:lpstr>
      <vt:lpstr>標頭與變數定義區</vt:lpstr>
      <vt:lpstr>標頭與變數定義區</vt:lpstr>
      <vt:lpstr>標頭與變數定義區</vt:lpstr>
      <vt:lpstr>標頭與變數定義區</vt:lpstr>
      <vt:lpstr>標頭與變數定義區</vt:lpstr>
      <vt:lpstr>標頭與變數定義區</vt:lpstr>
      <vt:lpstr>顯示用字型表與狀態變數</vt:lpstr>
      <vt:lpstr>顯示用字型表與狀態變數</vt:lpstr>
      <vt:lpstr>顯示用字型表與狀態變數</vt:lpstr>
      <vt:lpstr>延遲函式</vt:lpstr>
      <vt:lpstr>延遲函式</vt:lpstr>
      <vt:lpstr>重置感測器</vt:lpstr>
      <vt:lpstr>傳送指令函式</vt:lpstr>
      <vt:lpstr>傳送指令函式</vt:lpstr>
      <vt:lpstr>傳送指令函式</vt:lpstr>
      <vt:lpstr>傳送指令函式</vt:lpstr>
      <vt:lpstr>傳送指令函式</vt:lpstr>
      <vt:lpstr>溫度轉換函式</vt:lpstr>
      <vt:lpstr>溫度轉換函式</vt:lpstr>
      <vt:lpstr>溫度轉換函式</vt:lpstr>
      <vt:lpstr>溫度轉換函式</vt:lpstr>
      <vt:lpstr>溫度轉換函式</vt:lpstr>
      <vt:lpstr>溫度轉換函式</vt:lpstr>
      <vt:lpstr>溫度轉換函式</vt:lpstr>
      <vt:lpstr>溫度轉換函式</vt:lpstr>
      <vt:lpstr>溫度轉換函式</vt:lpstr>
      <vt:lpstr>溫度轉換函式</vt:lpstr>
      <vt:lpstr>溫度轉換函式</vt:lpstr>
      <vt:lpstr>初始化服務函式</vt:lpstr>
      <vt:lpstr>初始化服務函式</vt:lpstr>
      <vt:lpstr>溫度顯示函式</vt:lpstr>
      <vt:lpstr>溫度警報判斷函式</vt:lpstr>
      <vt:lpstr>鍵盤掃描函式</vt:lpstr>
      <vt:lpstr>主程式</vt:lpstr>
      <vt:lpstr>中斷服務函式</vt:lpstr>
      <vt:lpstr>完整程式碼</vt:lpstr>
      <vt:lpstr>結語</vt:lpstr>
      <vt:lpstr>組員分工表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Scheat</dc:title>
  <dc:creator>Jun</dc:creator>
  <cp:lastModifiedBy>子軒 林</cp:lastModifiedBy>
  <cp:revision>84</cp:revision>
  <dcterms:created xsi:type="dcterms:W3CDTF">2015-02-26T15:14:38Z</dcterms:created>
  <dcterms:modified xsi:type="dcterms:W3CDTF">2025-06-01T16:58:14Z</dcterms:modified>
</cp:coreProperties>
</file>