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59"/>
  </p:notesMasterIdLst>
  <p:handoutMasterIdLst>
    <p:handoutMasterId r:id="rId60"/>
  </p:handoutMasterIdLst>
  <p:sldIdLst>
    <p:sldId id="258" r:id="rId3"/>
    <p:sldId id="297" r:id="rId4"/>
    <p:sldId id="300" r:id="rId5"/>
    <p:sldId id="299" r:id="rId6"/>
    <p:sldId id="301" r:id="rId7"/>
    <p:sldId id="302" r:id="rId8"/>
    <p:sldId id="303" r:id="rId9"/>
    <p:sldId id="305" r:id="rId10"/>
    <p:sldId id="306" r:id="rId11"/>
    <p:sldId id="308" r:id="rId12"/>
    <p:sldId id="310" r:id="rId13"/>
    <p:sldId id="312" r:id="rId14"/>
    <p:sldId id="309" r:id="rId15"/>
    <p:sldId id="311" r:id="rId16"/>
    <p:sldId id="313" r:id="rId17"/>
    <p:sldId id="304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3" r:id="rId54"/>
    <p:sldId id="354" r:id="rId55"/>
    <p:sldId id="356" r:id="rId56"/>
    <p:sldId id="355" r:id="rId57"/>
    <p:sldId id="357" r:id="rId58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438" y="21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2025/5/31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2025/5/31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92212" y="4923507"/>
            <a:ext cx="5904656" cy="1354388"/>
          </a:xfrm>
          <a:prstGeom prst="rect">
            <a:avLst/>
          </a:prstGeom>
        </p:spPr>
        <p:txBody>
          <a:bodyPr anchor="t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030638" y="358609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890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グループ化 35"/>
          <p:cNvGrpSpPr/>
          <p:nvPr userDrawn="1"/>
        </p:nvGrpSpPr>
        <p:grpSpPr>
          <a:xfrm>
            <a:off x="8639150" y="7079110"/>
            <a:ext cx="1552133" cy="1728192"/>
            <a:chOff x="7054974" y="1111052"/>
            <a:chExt cx="1552133" cy="1728192"/>
          </a:xfrm>
        </p:grpSpPr>
        <p:sp>
          <p:nvSpPr>
            <p:cNvPr id="37" name="テキスト ボックス 36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6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8" name="直線コネクタ 3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367342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4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367342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19154" y="576377"/>
            <a:ext cx="16457772" cy="1296144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 sz="36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704" r:id="rId10"/>
    <p:sldLayoutId id="2147483685" r:id="rId11"/>
    <p:sldLayoutId id="2147483696" r:id="rId12"/>
    <p:sldLayoutId id="2147483701" r:id="rId13"/>
    <p:sldLayoutId id="2147483703" r:id="rId14"/>
    <p:sldLayoutId id="2147483702" r:id="rId15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6" r:id="rId2"/>
    <p:sldLayoutId id="2147483688" r:id="rId3"/>
    <p:sldLayoutId id="2147483689" r:id="rId4"/>
    <p:sldLayoutId id="2147483700" r:id="rId5"/>
    <p:sldLayoutId id="2147483695" r:id="rId6"/>
    <p:sldLayoutId id="2147483677" r:id="rId7"/>
    <p:sldLayoutId id="2147483667" r:id="rId8"/>
    <p:sldLayoutId id="2147483683" r:id="rId9"/>
    <p:sldLayoutId id="2147483666" r:id="rId10"/>
    <p:sldLayoutId id="2147483691" r:id="rId11"/>
    <p:sldLayoutId id="2147483675" r:id="rId12"/>
    <p:sldLayoutId id="2147483682" r:id="rId13"/>
    <p:sldLayoutId id="2147483668" r:id="rId14"/>
    <p:sldLayoutId id="2147483687" r:id="rId15"/>
    <p:sldLayoutId id="2147483669" r:id="rId16"/>
    <p:sldLayoutId id="2147483678" r:id="rId17"/>
    <p:sldLayoutId id="2147483670" r:id="rId18"/>
    <p:sldLayoutId id="2147483671" r:id="rId19"/>
    <p:sldLayoutId id="2147483681" r:id="rId20"/>
    <p:sldLayoutId id="2147483690" r:id="rId21"/>
    <p:sldLayoutId id="2147483692" r:id="rId22"/>
    <p:sldLayoutId id="2147483693" r:id="rId23"/>
    <p:sldLayoutId id="2147483694" r:id="rId24"/>
    <p:sldLayoutId id="2147483699" r:id="rId25"/>
    <p:sldLayoutId id="2147483697" r:id="rId26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TW" dirty="0">
                <a:solidFill>
                  <a:schemeClr val="accent1"/>
                </a:solidFill>
              </a:rPr>
              <a:t>温度</a:t>
            </a:r>
            <a:r>
              <a:rPr lang="zh-CN" altLang="zh-TW" dirty="0"/>
              <a:t>控制系统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TW" altLang="en-US" dirty="0"/>
              <a:t>基於</a:t>
            </a:r>
            <a:r>
              <a:rPr kumimoji="1" lang="en-US" altLang="zh-TW" dirty="0"/>
              <a:t>8051</a:t>
            </a:r>
            <a:r>
              <a:rPr kumimoji="1" lang="zh-TW" altLang="en-US" dirty="0"/>
              <a:t>的溫度控制恆溫箱設計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/>
              <a:t>組別：第</a:t>
            </a:r>
            <a:r>
              <a:rPr kumimoji="1" lang="en-US" altLang="zh-TW" dirty="0"/>
              <a:t>10</a:t>
            </a:r>
            <a:r>
              <a:rPr kumimoji="1" lang="zh-TW" altLang="en-US" dirty="0"/>
              <a:t>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01">
        <p:fade/>
      </p:transition>
    </mc:Choice>
    <mc:Fallback xmlns="">
      <p:transition spd="med" advTm="4601">
        <p:fade/>
      </p:transition>
    </mc:Fallback>
  </mc:AlternateContent>
  <p:extLst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4F38C-A67D-48DA-B829-61E05E0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>
                <a:solidFill>
                  <a:schemeClr val="accent1"/>
                </a:solidFill>
              </a:rPr>
              <a:t>架構圖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949B0A7-0CBD-44EE-87FC-D1F95C29E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CB09AFE-9BF0-416A-9305-38FDB2A48443}"/>
              </a:ext>
            </a:extLst>
          </p:cNvPr>
          <p:cNvSpPr txBox="1"/>
          <p:nvPr/>
        </p:nvSpPr>
        <p:spPr>
          <a:xfrm>
            <a:off x="2014414" y="4423420"/>
            <a:ext cx="34563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DS18B20 </a:t>
            </a:r>
          </a:p>
          <a:p>
            <a:pPr algn="ctr"/>
            <a:r>
              <a:rPr lang="zh-TW" altLang="en-US" sz="3600" dirty="0"/>
              <a:t>溫度傳感器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DDC8212-5132-4425-91A6-C26AEDD1DED2}"/>
              </a:ext>
            </a:extLst>
          </p:cNvPr>
          <p:cNvSpPr txBox="1"/>
          <p:nvPr/>
        </p:nvSpPr>
        <p:spPr>
          <a:xfrm>
            <a:off x="2014414" y="5931232"/>
            <a:ext cx="34563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/>
              <a:t>按鍵設置輸入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05D0D3-08BA-4CF4-A832-394DD3CB1F9E}"/>
              </a:ext>
            </a:extLst>
          </p:cNvPr>
          <p:cNvSpPr/>
          <p:nvPr/>
        </p:nvSpPr>
        <p:spPr>
          <a:xfrm>
            <a:off x="7054974" y="3575877"/>
            <a:ext cx="3168352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B1762A4-040B-4975-A104-24DCDC9285B2}"/>
              </a:ext>
            </a:extLst>
          </p:cNvPr>
          <p:cNvSpPr txBox="1"/>
          <p:nvPr/>
        </p:nvSpPr>
        <p:spPr>
          <a:xfrm>
            <a:off x="7487022" y="530493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At89s51</a:t>
            </a:r>
            <a:endParaRPr lang="zh-TW" altLang="en-US" sz="3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629534C-D714-46EE-94D0-8A909BAB91BB}"/>
              </a:ext>
            </a:extLst>
          </p:cNvPr>
          <p:cNvSpPr/>
          <p:nvPr/>
        </p:nvSpPr>
        <p:spPr>
          <a:xfrm>
            <a:off x="11832289" y="3646303"/>
            <a:ext cx="3741572" cy="58477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四位元七段顯示器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BF5EFC-5B4B-48C2-9AC3-5840833E89D4}"/>
              </a:ext>
            </a:extLst>
          </p:cNvPr>
          <p:cNvSpPr/>
          <p:nvPr/>
        </p:nvSpPr>
        <p:spPr>
          <a:xfrm>
            <a:off x="11832289" y="5375165"/>
            <a:ext cx="3741572" cy="58477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蜂鳴器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2C691FF-94E9-43B0-8EF1-CC46CB724D59}"/>
              </a:ext>
            </a:extLst>
          </p:cNvPr>
          <p:cNvSpPr/>
          <p:nvPr/>
        </p:nvSpPr>
        <p:spPr>
          <a:xfrm>
            <a:off x="11838636" y="7121368"/>
            <a:ext cx="3741572" cy="58477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LED</a:t>
            </a:r>
            <a:r>
              <a:rPr lang="zh-TW" altLang="en-US" dirty="0"/>
              <a:t>指示燈</a:t>
            </a:r>
          </a:p>
        </p:txBody>
      </p:sp>
      <p:sp>
        <p:nvSpPr>
          <p:cNvPr id="47" name="箭號: 向下 46">
            <a:extLst>
              <a:ext uri="{FF2B5EF4-FFF2-40B4-BE49-F238E27FC236}">
                <a16:creationId xmlns:a16="http://schemas.microsoft.com/office/drawing/2014/main" id="{6E0C52AC-BD79-421E-8E8D-0FECCA2088F1}"/>
              </a:ext>
            </a:extLst>
          </p:cNvPr>
          <p:cNvSpPr/>
          <p:nvPr/>
        </p:nvSpPr>
        <p:spPr>
          <a:xfrm rot="16200000">
            <a:off x="6123226" y="4411517"/>
            <a:ext cx="279320" cy="12241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箭號: 向下 47">
            <a:extLst>
              <a:ext uri="{FF2B5EF4-FFF2-40B4-BE49-F238E27FC236}">
                <a16:creationId xmlns:a16="http://schemas.microsoft.com/office/drawing/2014/main" id="{54C2D334-3996-4613-9827-938B05F30E3F}"/>
              </a:ext>
            </a:extLst>
          </p:cNvPr>
          <p:cNvSpPr/>
          <p:nvPr/>
        </p:nvSpPr>
        <p:spPr>
          <a:xfrm rot="16200000">
            <a:off x="6123227" y="5642330"/>
            <a:ext cx="279320" cy="12241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箭號: 向下 48">
            <a:extLst>
              <a:ext uri="{FF2B5EF4-FFF2-40B4-BE49-F238E27FC236}">
                <a16:creationId xmlns:a16="http://schemas.microsoft.com/office/drawing/2014/main" id="{4D53FEBD-D732-4B91-B0B3-9596CB27A4E4}"/>
              </a:ext>
            </a:extLst>
          </p:cNvPr>
          <p:cNvSpPr/>
          <p:nvPr/>
        </p:nvSpPr>
        <p:spPr>
          <a:xfrm rot="16200000">
            <a:off x="10875753" y="3345789"/>
            <a:ext cx="279320" cy="12241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箭號: 向下 49">
            <a:extLst>
              <a:ext uri="{FF2B5EF4-FFF2-40B4-BE49-F238E27FC236}">
                <a16:creationId xmlns:a16="http://schemas.microsoft.com/office/drawing/2014/main" id="{4471C387-DA9C-4AF8-A498-6EC456D9240E}"/>
              </a:ext>
            </a:extLst>
          </p:cNvPr>
          <p:cNvSpPr/>
          <p:nvPr/>
        </p:nvSpPr>
        <p:spPr>
          <a:xfrm rot="16200000">
            <a:off x="10875753" y="5055487"/>
            <a:ext cx="279320" cy="12241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4EC5AE4A-5693-4154-8223-A7137376B04A}"/>
              </a:ext>
            </a:extLst>
          </p:cNvPr>
          <p:cNvSpPr/>
          <p:nvPr/>
        </p:nvSpPr>
        <p:spPr>
          <a:xfrm rot="16200000">
            <a:off x="10884717" y="6765993"/>
            <a:ext cx="279320" cy="12241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11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20785-08A2-4D32-BE6D-22BC4218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r>
              <a:rPr lang="zh-TW" altLang="en-US" dirty="0">
                <a:solidFill>
                  <a:schemeClr val="accent1"/>
                </a:solidFill>
              </a:rPr>
              <a:t>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DCC6A7-3FCA-4894-BA2E-1471CD1B7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174B4E-C69E-4B0B-8320-E89808E0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2" y="2911252"/>
            <a:ext cx="13153069" cy="48933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418475-D5F9-46FA-A673-027E1D8CA574}"/>
              </a:ext>
            </a:extLst>
          </p:cNvPr>
          <p:cNvSpPr/>
          <p:nvPr/>
        </p:nvSpPr>
        <p:spPr>
          <a:xfrm>
            <a:off x="1006302" y="5503540"/>
            <a:ext cx="4392488" cy="180020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9DE623-3EB4-4148-95CA-22410D6872CC}"/>
              </a:ext>
            </a:extLst>
          </p:cNvPr>
          <p:cNvSpPr/>
          <p:nvPr/>
        </p:nvSpPr>
        <p:spPr>
          <a:xfrm>
            <a:off x="4318670" y="3321031"/>
            <a:ext cx="8784978" cy="3860961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A77740-4B68-43D9-BBDD-E7D87DC0144F}"/>
              </a:ext>
            </a:extLst>
          </p:cNvPr>
          <p:cNvSpPr/>
          <p:nvPr/>
        </p:nvSpPr>
        <p:spPr>
          <a:xfrm>
            <a:off x="1751024" y="283924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感測模組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B175DF-77D9-46DC-BC74-ABB009B43906}"/>
              </a:ext>
            </a:extLst>
          </p:cNvPr>
          <p:cNvSpPr txBox="1"/>
          <p:nvPr/>
        </p:nvSpPr>
        <p:spPr>
          <a:xfrm>
            <a:off x="1366342" y="8061571"/>
            <a:ext cx="8268011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透過數據線傳送溫度資訊至單片機</a:t>
            </a:r>
          </a:p>
        </p:txBody>
      </p:sp>
    </p:spTree>
    <p:extLst>
      <p:ext uri="{BB962C8B-B14F-4D97-AF65-F5344CB8AC3E}">
        <p14:creationId xmlns:p14="http://schemas.microsoft.com/office/powerpoint/2010/main" val="243033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20785-08A2-4D32-BE6D-22BC4218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r>
              <a:rPr lang="zh-TW" altLang="en-US" dirty="0">
                <a:solidFill>
                  <a:schemeClr val="accent1"/>
                </a:solidFill>
              </a:rPr>
              <a:t>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DCC6A7-3FCA-4894-BA2E-1471CD1B7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174B4E-C69E-4B0B-8320-E89808E0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2" y="2911252"/>
            <a:ext cx="13153069" cy="48933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418475-D5F9-46FA-A673-027E1D8CA574}"/>
              </a:ext>
            </a:extLst>
          </p:cNvPr>
          <p:cNvSpPr/>
          <p:nvPr/>
        </p:nvSpPr>
        <p:spPr>
          <a:xfrm>
            <a:off x="1006302" y="3567185"/>
            <a:ext cx="4392488" cy="180020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9DE623-3EB4-4148-95CA-22410D6872CC}"/>
              </a:ext>
            </a:extLst>
          </p:cNvPr>
          <p:cNvSpPr/>
          <p:nvPr/>
        </p:nvSpPr>
        <p:spPr>
          <a:xfrm>
            <a:off x="4318670" y="3321031"/>
            <a:ext cx="8784978" cy="3860961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A77740-4B68-43D9-BBDD-E7D87DC0144F}"/>
              </a:ext>
            </a:extLst>
          </p:cNvPr>
          <p:cNvSpPr/>
          <p:nvPr/>
        </p:nvSpPr>
        <p:spPr>
          <a:xfrm>
            <a:off x="1751024" y="283924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按鍵模組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B175DF-77D9-46DC-BC74-ABB009B43906}"/>
              </a:ext>
            </a:extLst>
          </p:cNvPr>
          <p:cNvSpPr txBox="1"/>
          <p:nvPr/>
        </p:nvSpPr>
        <p:spPr>
          <a:xfrm>
            <a:off x="1264784" y="7529807"/>
            <a:ext cx="8268011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與</a:t>
            </a:r>
            <a:r>
              <a:rPr lang="en-US" altLang="zh-TW" dirty="0"/>
              <a:t>At89s51</a:t>
            </a:r>
            <a:r>
              <a:rPr lang="zh-TW" altLang="en-US" dirty="0"/>
              <a:t>連接，用於輸入與設定參數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分別有「設定」、「減」、「加」</a:t>
            </a:r>
          </a:p>
        </p:txBody>
      </p:sp>
    </p:spTree>
    <p:extLst>
      <p:ext uri="{BB962C8B-B14F-4D97-AF65-F5344CB8AC3E}">
        <p14:creationId xmlns:p14="http://schemas.microsoft.com/office/powerpoint/2010/main" val="116789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20785-08A2-4D32-BE6D-22BC4218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r>
              <a:rPr lang="zh-TW" altLang="en-US" dirty="0">
                <a:solidFill>
                  <a:schemeClr val="accent1"/>
                </a:solidFill>
              </a:rPr>
              <a:t>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DCC6A7-3FCA-4894-BA2E-1471CD1B7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174B4E-C69E-4B0B-8320-E89808E0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2" y="2911252"/>
            <a:ext cx="13153069" cy="48933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418475-D5F9-46FA-A673-027E1D8CA574}"/>
              </a:ext>
            </a:extLst>
          </p:cNvPr>
          <p:cNvSpPr/>
          <p:nvPr/>
        </p:nvSpPr>
        <p:spPr>
          <a:xfrm>
            <a:off x="1006302" y="3199284"/>
            <a:ext cx="4392488" cy="4104456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9DE623-3EB4-4148-95CA-22410D6872CC}"/>
              </a:ext>
            </a:extLst>
          </p:cNvPr>
          <p:cNvSpPr/>
          <p:nvPr/>
        </p:nvSpPr>
        <p:spPr>
          <a:xfrm>
            <a:off x="8279110" y="3321031"/>
            <a:ext cx="4824538" cy="3860961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A77740-4B68-43D9-BBDD-E7D87DC0144F}"/>
              </a:ext>
            </a:extLst>
          </p:cNvPr>
          <p:cNvSpPr/>
          <p:nvPr/>
        </p:nvSpPr>
        <p:spPr>
          <a:xfrm>
            <a:off x="5900000" y="288251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系統核心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B175DF-77D9-46DC-BC74-ABB009B43906}"/>
              </a:ext>
            </a:extLst>
          </p:cNvPr>
          <p:cNvSpPr txBox="1"/>
          <p:nvPr/>
        </p:nvSpPr>
        <p:spPr>
          <a:xfrm>
            <a:off x="4521785" y="7713519"/>
            <a:ext cx="6408712" cy="148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包含電阻、電容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有功能模組皆圍繞此系統</a:t>
            </a:r>
          </a:p>
        </p:txBody>
      </p:sp>
    </p:spTree>
    <p:extLst>
      <p:ext uri="{BB962C8B-B14F-4D97-AF65-F5344CB8AC3E}">
        <p14:creationId xmlns:p14="http://schemas.microsoft.com/office/powerpoint/2010/main" val="277945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20785-08A2-4D32-BE6D-22BC4218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r>
              <a:rPr lang="zh-TW" altLang="en-US" dirty="0">
                <a:solidFill>
                  <a:schemeClr val="accent1"/>
                </a:solidFill>
              </a:rPr>
              <a:t>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DCC6A7-3FCA-4894-BA2E-1471CD1B7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174B4E-C69E-4B0B-8320-E89808E0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2" y="2911252"/>
            <a:ext cx="13153069" cy="48933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418475-D5F9-46FA-A673-027E1D8CA574}"/>
              </a:ext>
            </a:extLst>
          </p:cNvPr>
          <p:cNvSpPr/>
          <p:nvPr/>
        </p:nvSpPr>
        <p:spPr>
          <a:xfrm>
            <a:off x="1078310" y="3919364"/>
            <a:ext cx="4392488" cy="3384376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9DE623-3EB4-4148-95CA-22410D6872CC}"/>
              </a:ext>
            </a:extLst>
          </p:cNvPr>
          <p:cNvSpPr/>
          <p:nvPr/>
        </p:nvSpPr>
        <p:spPr>
          <a:xfrm>
            <a:off x="4318670" y="3321031"/>
            <a:ext cx="5040560" cy="3860961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A77740-4B68-43D9-BBDD-E7D87DC0144F}"/>
              </a:ext>
            </a:extLst>
          </p:cNvPr>
          <p:cNvSpPr/>
          <p:nvPr/>
        </p:nvSpPr>
        <p:spPr>
          <a:xfrm>
            <a:off x="9863286" y="262967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顯示模組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B175DF-77D9-46DC-BC74-ABB009B43906}"/>
              </a:ext>
            </a:extLst>
          </p:cNvPr>
          <p:cNvSpPr txBox="1"/>
          <p:nvPr/>
        </p:nvSpPr>
        <p:spPr>
          <a:xfrm>
            <a:off x="8753618" y="7840979"/>
            <a:ext cx="8268011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由</a:t>
            </a:r>
            <a:r>
              <a:rPr lang="en-US" altLang="zh-TW" dirty="0"/>
              <a:t>At89s51</a:t>
            </a:r>
            <a:r>
              <a:rPr lang="zh-TW" altLang="en-US" dirty="0"/>
              <a:t>控制進行動態顯示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CF9E46-839C-4FCE-B1FE-DE95DF1046D3}"/>
              </a:ext>
            </a:extLst>
          </p:cNvPr>
          <p:cNvSpPr/>
          <p:nvPr/>
        </p:nvSpPr>
        <p:spPr>
          <a:xfrm>
            <a:off x="9431538" y="4855468"/>
            <a:ext cx="3456086" cy="2664296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806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20785-08A2-4D32-BE6D-22BC4218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r>
              <a:rPr lang="zh-TW" altLang="en-US" dirty="0">
                <a:solidFill>
                  <a:schemeClr val="accent1"/>
                </a:solidFill>
              </a:rPr>
              <a:t>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DCC6A7-3FCA-4894-BA2E-1471CD1B7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174B4E-C69E-4B0B-8320-E89808E0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2" y="2911252"/>
            <a:ext cx="13153069" cy="48933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418475-D5F9-46FA-A673-027E1D8CA574}"/>
              </a:ext>
            </a:extLst>
          </p:cNvPr>
          <p:cNvSpPr/>
          <p:nvPr/>
        </p:nvSpPr>
        <p:spPr>
          <a:xfrm>
            <a:off x="1006302" y="3919364"/>
            <a:ext cx="4392488" cy="3384376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9DE623-3EB4-4148-95CA-22410D6872CC}"/>
              </a:ext>
            </a:extLst>
          </p:cNvPr>
          <p:cNvSpPr/>
          <p:nvPr/>
        </p:nvSpPr>
        <p:spPr>
          <a:xfrm>
            <a:off x="4318670" y="3321031"/>
            <a:ext cx="5040560" cy="3860961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A77740-4B68-43D9-BBDD-E7D87DC0144F}"/>
              </a:ext>
            </a:extLst>
          </p:cNvPr>
          <p:cNvSpPr/>
          <p:nvPr/>
        </p:nvSpPr>
        <p:spPr>
          <a:xfrm>
            <a:off x="9287222" y="2582457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警報與執行模組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B175DF-77D9-46DC-BC74-ABB009B43906}"/>
              </a:ext>
            </a:extLst>
          </p:cNvPr>
          <p:cNvSpPr txBox="1"/>
          <p:nvPr/>
        </p:nvSpPr>
        <p:spPr>
          <a:xfrm>
            <a:off x="9322426" y="7663780"/>
            <a:ext cx="7302359" cy="148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At89s51</a:t>
            </a:r>
            <a:r>
              <a:rPr lang="zh-TW" altLang="en-US" dirty="0"/>
              <a:t>輸出控制訊號至 </a:t>
            </a:r>
            <a:r>
              <a:rPr lang="en-US" altLang="zh-TW" dirty="0"/>
              <a:t>LED</a:t>
            </a:r>
            <a:r>
              <a:rPr lang="zh-TW" altLang="en-US" dirty="0"/>
              <a:t>、蜂鳴器與執行裝置（加熱膜／風扇）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CF9E46-839C-4FCE-B1FE-DE95DF1046D3}"/>
              </a:ext>
            </a:extLst>
          </p:cNvPr>
          <p:cNvSpPr/>
          <p:nvPr/>
        </p:nvSpPr>
        <p:spPr>
          <a:xfrm>
            <a:off x="9431538" y="3321031"/>
            <a:ext cx="3456086" cy="1678453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61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CD563-0060-4C6A-A3EF-9CE14F02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電路</a:t>
            </a:r>
            <a:r>
              <a:rPr lang="zh-TW" altLang="en-US" dirty="0"/>
              <a:t>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A0448B-D9C9-4C7D-A1BA-06AADD0C44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FC3F91-75B8-4E05-965A-180175B3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58" y="2047156"/>
            <a:ext cx="13956073" cy="79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5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E3A97-B994-4CCB-A7FF-E8E21F27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程式</a:t>
            </a:r>
            <a:r>
              <a:rPr lang="zh-TW" altLang="en-US" dirty="0"/>
              <a:t>邏輯</a:t>
            </a:r>
          </a:p>
        </p:txBody>
      </p:sp>
    </p:spTree>
    <p:extLst>
      <p:ext uri="{BB962C8B-B14F-4D97-AF65-F5344CB8AC3E}">
        <p14:creationId xmlns:p14="http://schemas.microsoft.com/office/powerpoint/2010/main" val="237208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DA508-7B8A-4D26-821C-0DE9A38D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完整</a:t>
            </a:r>
            <a:r>
              <a:rPr lang="zh-TW" altLang="en-US" dirty="0">
                <a:solidFill>
                  <a:schemeClr val="accent1"/>
                </a:solidFill>
              </a:rPr>
              <a:t>流程</a:t>
            </a:r>
            <a:r>
              <a:rPr lang="zh-TW" altLang="en-US" dirty="0"/>
              <a:t>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1589367-3A02-4901-BD32-FE6F923593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883E800-715C-4012-9F21-B8654DF673FB}"/>
              </a:ext>
            </a:extLst>
          </p:cNvPr>
          <p:cNvSpPr/>
          <p:nvPr/>
        </p:nvSpPr>
        <p:spPr>
          <a:xfrm>
            <a:off x="2606714" y="2787930"/>
            <a:ext cx="2232248" cy="792088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F71E22-313A-47B6-AF46-6F07E97B8A94}"/>
              </a:ext>
            </a:extLst>
          </p:cNvPr>
          <p:cNvSpPr txBox="1"/>
          <p:nvPr/>
        </p:nvSpPr>
        <p:spPr>
          <a:xfrm>
            <a:off x="2939598" y="2899641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開始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250BC0-462B-43F1-B861-F231A795299D}"/>
              </a:ext>
            </a:extLst>
          </p:cNvPr>
          <p:cNvSpPr/>
          <p:nvPr/>
        </p:nvSpPr>
        <p:spPr>
          <a:xfrm>
            <a:off x="2066654" y="5981421"/>
            <a:ext cx="3312368" cy="11215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16FA5B-3C8C-48B4-ACF4-5D5C96BF8795}"/>
              </a:ext>
            </a:extLst>
          </p:cNvPr>
          <p:cNvSpPr txBox="1"/>
          <p:nvPr/>
        </p:nvSpPr>
        <p:spPr>
          <a:xfrm>
            <a:off x="2111506" y="6249787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讀取傳感器溫度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764070-68DE-45BD-BD11-72137182B4AF}"/>
              </a:ext>
            </a:extLst>
          </p:cNvPr>
          <p:cNvSpPr/>
          <p:nvPr/>
        </p:nvSpPr>
        <p:spPr>
          <a:xfrm>
            <a:off x="2064959" y="7669702"/>
            <a:ext cx="3312368" cy="11215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03E3E1-21CF-4403-A330-E725E9FCCD5F}"/>
              </a:ext>
            </a:extLst>
          </p:cNvPr>
          <p:cNvSpPr txBox="1"/>
          <p:nvPr/>
        </p:nvSpPr>
        <p:spPr>
          <a:xfrm>
            <a:off x="2090832" y="7938068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溫度顯示</a:t>
            </a: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4AB10AB2-5AEB-4DED-AADD-B5D39C2D66D6}"/>
              </a:ext>
            </a:extLst>
          </p:cNvPr>
          <p:cNvSpPr/>
          <p:nvPr/>
        </p:nvSpPr>
        <p:spPr>
          <a:xfrm>
            <a:off x="7223046" y="1975811"/>
            <a:ext cx="3384376" cy="1516524"/>
          </a:xfrm>
          <a:prstGeom prst="diamon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51E67EB-A426-405D-A10C-5B8C5DCEF896}"/>
              </a:ext>
            </a:extLst>
          </p:cNvPr>
          <p:cNvSpPr txBox="1"/>
          <p:nvPr/>
        </p:nvSpPr>
        <p:spPr>
          <a:xfrm>
            <a:off x="7284255" y="2460202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是否超出範圍</a:t>
            </a: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DD2380F9-318F-4BAC-B0FE-CAEC64984DB2}"/>
              </a:ext>
            </a:extLst>
          </p:cNvPr>
          <p:cNvSpPr/>
          <p:nvPr/>
        </p:nvSpPr>
        <p:spPr>
          <a:xfrm>
            <a:off x="7206020" y="4962395"/>
            <a:ext cx="3384376" cy="1516524"/>
          </a:xfrm>
          <a:prstGeom prst="diamon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F019147-DFDF-423B-B2B2-CCFC571DB87F}"/>
              </a:ext>
            </a:extLst>
          </p:cNvPr>
          <p:cNvSpPr txBox="1"/>
          <p:nvPr/>
        </p:nvSpPr>
        <p:spPr>
          <a:xfrm>
            <a:off x="7312081" y="5446786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按鍵是否被按下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A58713-856C-4922-968E-DD9A98823588}"/>
              </a:ext>
            </a:extLst>
          </p:cNvPr>
          <p:cNvSpPr/>
          <p:nvPr/>
        </p:nvSpPr>
        <p:spPr>
          <a:xfrm>
            <a:off x="12095534" y="3223148"/>
            <a:ext cx="3312368" cy="11215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45E6FB3-D4C7-41E4-9234-194792E55DA9}"/>
              </a:ext>
            </a:extLst>
          </p:cNvPr>
          <p:cNvSpPr txBox="1"/>
          <p:nvPr/>
        </p:nvSpPr>
        <p:spPr>
          <a:xfrm>
            <a:off x="12167542" y="3245294"/>
            <a:ext cx="3312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開啟</a:t>
            </a:r>
            <a:r>
              <a:rPr lang="en-US" altLang="zh-TW" dirty="0"/>
              <a:t>LED</a:t>
            </a:r>
            <a:r>
              <a:rPr lang="zh-TW" altLang="en-US" dirty="0"/>
              <a:t>指示燈</a:t>
            </a:r>
            <a:endParaRPr lang="en-US" altLang="zh-TW" dirty="0"/>
          </a:p>
          <a:p>
            <a:pPr algn="ctr"/>
            <a:r>
              <a:rPr lang="zh-TW" altLang="en-US" dirty="0"/>
              <a:t>啟動恆溫設備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A79905-A7AE-4B94-B1B3-3DAEC450CA1C}"/>
              </a:ext>
            </a:extLst>
          </p:cNvPr>
          <p:cNvSpPr/>
          <p:nvPr/>
        </p:nvSpPr>
        <p:spPr>
          <a:xfrm>
            <a:off x="7475074" y="8707241"/>
            <a:ext cx="2880320" cy="93902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965E7A4-9E6C-4C1E-BE42-F37ECCA477EA}"/>
              </a:ext>
            </a:extLst>
          </p:cNvPr>
          <p:cNvSpPr txBox="1"/>
          <p:nvPr/>
        </p:nvSpPr>
        <p:spPr>
          <a:xfrm>
            <a:off x="7437119" y="8920343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延遲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9CE158CE-4CA8-449F-8F40-E1F0807C83EB}"/>
              </a:ext>
            </a:extLst>
          </p:cNvPr>
          <p:cNvSpPr/>
          <p:nvPr/>
        </p:nvSpPr>
        <p:spPr>
          <a:xfrm>
            <a:off x="12723973" y="8780710"/>
            <a:ext cx="2232248" cy="792088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61D46CF-DC71-486B-AAB3-C56BE383B180}"/>
              </a:ext>
            </a:extLst>
          </p:cNvPr>
          <p:cNvSpPr txBox="1"/>
          <p:nvPr/>
        </p:nvSpPr>
        <p:spPr>
          <a:xfrm>
            <a:off x="13005793" y="8933553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結束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6AB6D63-E4E7-4E0F-B266-379FE5C276EE}"/>
              </a:ext>
            </a:extLst>
          </p:cNvPr>
          <p:cNvSpPr/>
          <p:nvPr/>
        </p:nvSpPr>
        <p:spPr>
          <a:xfrm>
            <a:off x="12095534" y="6653726"/>
            <a:ext cx="3312368" cy="11215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D85EFC2-7761-43E1-9EB0-DEC4FE2C8752}"/>
              </a:ext>
            </a:extLst>
          </p:cNvPr>
          <p:cNvSpPr txBox="1"/>
          <p:nvPr/>
        </p:nvSpPr>
        <p:spPr>
          <a:xfrm>
            <a:off x="12095534" y="6922092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設置警報範圍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322F8AE-A70D-4098-946B-967864042D4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722838" y="3580018"/>
            <a:ext cx="0" cy="5559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24DC3E4-0DD5-4D5B-A536-42E4552299A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721142" y="7102930"/>
            <a:ext cx="1696" cy="593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4E19821D-8F9B-4AC6-8969-285541B0F832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5400000" flipH="1" flipV="1">
            <a:off x="2443525" y="4011690"/>
            <a:ext cx="6057138" cy="3501903"/>
          </a:xfrm>
          <a:prstGeom prst="bentConnector4">
            <a:avLst>
              <a:gd name="adj1" fmla="val -3774"/>
              <a:gd name="adj2" fmla="val 73647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C68D2E23-BE1A-4B61-AE57-EEE9F38E46D7}"/>
              </a:ext>
            </a:extLst>
          </p:cNvPr>
          <p:cNvCxnSpPr>
            <a:stCxn id="14" idx="3"/>
            <a:endCxn id="18" idx="0"/>
          </p:cNvCxnSpPr>
          <p:nvPr/>
        </p:nvCxnSpPr>
        <p:spPr>
          <a:xfrm>
            <a:off x="10596623" y="2752590"/>
            <a:ext cx="3227103" cy="49270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9996BB2-7E59-4F39-8812-B88188DEA9EE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8898208" y="3492335"/>
            <a:ext cx="17026" cy="14700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517B2FB0-46CC-4AF1-826D-0AF7BB8E7781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11250335" y="2077369"/>
            <a:ext cx="328248" cy="481853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4014AE7-D091-45E4-BA79-D3EF90B9DA71}"/>
              </a:ext>
            </a:extLst>
          </p:cNvPr>
          <p:cNvSpPr txBox="1"/>
          <p:nvPr/>
        </p:nvSpPr>
        <p:spPr>
          <a:xfrm>
            <a:off x="11879510" y="1975811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9C362A6-730B-450B-A942-11F8CA4C7093}"/>
              </a:ext>
            </a:extLst>
          </p:cNvPr>
          <p:cNvSpPr txBox="1"/>
          <p:nvPr/>
        </p:nvSpPr>
        <p:spPr>
          <a:xfrm>
            <a:off x="8213104" y="3843303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1E6FE21C-77E0-42D7-8C1A-79F058420F12}"/>
              </a:ext>
            </a:extLst>
          </p:cNvPr>
          <p:cNvCxnSpPr>
            <a:stCxn id="16" idx="3"/>
            <a:endCxn id="24" idx="0"/>
          </p:cNvCxnSpPr>
          <p:nvPr/>
        </p:nvCxnSpPr>
        <p:spPr>
          <a:xfrm>
            <a:off x="10624449" y="5739174"/>
            <a:ext cx="3127269" cy="91455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254CF5A-91D5-4DAB-94DB-50E3EE4A5635}"/>
              </a:ext>
            </a:extLst>
          </p:cNvPr>
          <p:cNvSpPr txBox="1"/>
          <p:nvPr/>
        </p:nvSpPr>
        <p:spPr>
          <a:xfrm>
            <a:off x="13931738" y="5503901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839B9A95-91AD-4B99-A86A-696E45F1CED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96255" y="6473650"/>
            <a:ext cx="18979" cy="22335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9689C99-D152-4530-9F47-F3BB5E42B821}"/>
              </a:ext>
            </a:extLst>
          </p:cNvPr>
          <p:cNvSpPr txBox="1"/>
          <p:nvPr/>
        </p:nvSpPr>
        <p:spPr>
          <a:xfrm>
            <a:off x="8194125" y="6824618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A375B5CE-9903-488F-B00D-D1CC92BE716A}"/>
              </a:ext>
            </a:extLst>
          </p:cNvPr>
          <p:cNvCxnSpPr>
            <a:cxnSpLocks/>
          </p:cNvCxnSpPr>
          <p:nvPr/>
        </p:nvCxnSpPr>
        <p:spPr>
          <a:xfrm rot="5400000">
            <a:off x="11230434" y="5547543"/>
            <a:ext cx="328248" cy="481853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B01BE8EB-57A0-4B9E-A759-A0BB2C7141D6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10355394" y="9176754"/>
            <a:ext cx="23685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88057CA3-067E-4076-8232-962D383B8764}"/>
              </a:ext>
            </a:extLst>
          </p:cNvPr>
          <p:cNvSpPr/>
          <p:nvPr/>
        </p:nvSpPr>
        <p:spPr>
          <a:xfrm>
            <a:off x="2066654" y="4138669"/>
            <a:ext cx="3312368" cy="11215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B297763B-770F-4303-ABF5-7B064A5468C0}"/>
              </a:ext>
            </a:extLst>
          </p:cNvPr>
          <p:cNvSpPr txBox="1"/>
          <p:nvPr/>
        </p:nvSpPr>
        <p:spPr>
          <a:xfrm>
            <a:off x="2183514" y="4428297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定時器初始化</a:t>
            </a: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5F903E36-E743-4CEB-BAF1-A40346E7CDED}"/>
              </a:ext>
            </a:extLst>
          </p:cNvPr>
          <p:cNvCxnSpPr>
            <a:cxnSpLocks/>
            <a:stCxn id="81" idx="2"/>
            <a:endCxn id="7" idx="0"/>
          </p:cNvCxnSpPr>
          <p:nvPr/>
        </p:nvCxnSpPr>
        <p:spPr>
          <a:xfrm>
            <a:off x="3722838" y="5260178"/>
            <a:ext cx="0" cy="7212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03828533-1A20-4AF3-902C-06E81FDFE0E6}"/>
              </a:ext>
            </a:extLst>
          </p:cNvPr>
          <p:cNvCxnSpPr>
            <a:cxnSpLocks/>
            <a:endCxn id="5" idx="1"/>
          </p:cNvCxnSpPr>
          <p:nvPr/>
        </p:nvCxnSpPr>
        <p:spPr>
          <a:xfrm rot="10800000">
            <a:off x="2606714" y="3183975"/>
            <a:ext cx="6803362" cy="6785315"/>
          </a:xfrm>
          <a:prstGeom prst="bentConnector3">
            <a:avLst>
              <a:gd name="adj1" fmla="val 121409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接點: 肘形 110">
            <a:extLst>
              <a:ext uri="{FF2B5EF4-FFF2-40B4-BE49-F238E27FC236}">
                <a16:creationId xmlns:a16="http://schemas.microsoft.com/office/drawing/2014/main" id="{430FC6CE-7522-4FE6-A51F-DEC3E64276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10077" y="9225940"/>
            <a:ext cx="1984483" cy="743350"/>
          </a:xfrm>
          <a:prstGeom prst="bentConnector3">
            <a:avLst>
              <a:gd name="adj1" fmla="val 2167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14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5094" y="2839244"/>
            <a:ext cx="8964996" cy="56166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&lt;reg52.h&gt;</a:t>
            </a:r>
            <a:r>
              <a:rPr lang="zh-TW" altLang="en-US" dirty="0"/>
              <a:t>：用來讓 </a:t>
            </a:r>
            <a:r>
              <a:rPr lang="en-US" altLang="zh-TW" dirty="0"/>
              <a:t>Keil </a:t>
            </a:r>
            <a:r>
              <a:rPr lang="zh-TW" altLang="en-US" dirty="0"/>
              <a:t>編譯器知道 </a:t>
            </a:r>
            <a:r>
              <a:rPr lang="en-US" altLang="zh-TW" dirty="0"/>
              <a:t>AT89S51</a:t>
            </a:r>
            <a:r>
              <a:rPr lang="zh-TW" altLang="en-US" dirty="0"/>
              <a:t>（</a:t>
            </a:r>
            <a:r>
              <a:rPr lang="en-US" altLang="zh-TW" dirty="0"/>
              <a:t>8051 </a:t>
            </a:r>
            <a:r>
              <a:rPr lang="zh-TW" altLang="en-US" dirty="0"/>
              <a:t>系列）使用的特殊功能暫存器，如 </a:t>
            </a:r>
            <a:r>
              <a:rPr lang="en-US" altLang="zh-TW" dirty="0"/>
              <a:t>P1, P2, TMOD </a:t>
            </a:r>
            <a:r>
              <a:rPr lang="zh-TW" altLang="en-US" dirty="0"/>
              <a:t>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5633D-8A3E-4737-B012-E867B8A098BF}"/>
              </a:ext>
            </a:extLst>
          </p:cNvPr>
          <p:cNvSpPr/>
          <p:nvPr/>
        </p:nvSpPr>
        <p:spPr>
          <a:xfrm>
            <a:off x="1186322" y="2400513"/>
            <a:ext cx="65887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&lt;reg52.h&gt;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98C379"/>
                </a:solidFill>
                <a:latin typeface="Consolas" panose="020B0609020204030204" pitchFamily="49" charset="0"/>
              </a:rPr>
              <a:t>intrins.h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char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772CCE-6BE9-4F5D-90E6-CBC63E04C98F}"/>
              </a:ext>
            </a:extLst>
          </p:cNvPr>
          <p:cNvSpPr/>
          <p:nvPr/>
        </p:nvSpPr>
        <p:spPr>
          <a:xfrm>
            <a:off x="934293" y="2983260"/>
            <a:ext cx="6840761" cy="597666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66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EB084-3FBA-453A-BECA-03051116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</a:t>
            </a:r>
            <a:r>
              <a:rPr lang="zh-TW" altLang="en-US" dirty="0">
                <a:solidFill>
                  <a:schemeClr val="accent1"/>
                </a:solidFill>
              </a:rPr>
              <a:t>動機</a:t>
            </a:r>
          </a:p>
        </p:txBody>
      </p:sp>
    </p:spTree>
    <p:extLst>
      <p:ext uri="{BB962C8B-B14F-4D97-AF65-F5344CB8AC3E}">
        <p14:creationId xmlns:p14="http://schemas.microsoft.com/office/powerpoint/2010/main" val="1899878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5094" y="2839244"/>
            <a:ext cx="8964996" cy="56166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&lt;</a:t>
            </a:r>
            <a:r>
              <a:rPr lang="en-US" altLang="zh-TW" dirty="0" err="1"/>
              <a:t>intrins.h</a:t>
            </a:r>
            <a:r>
              <a:rPr lang="en-US" altLang="zh-TW" dirty="0"/>
              <a:t>&gt;</a:t>
            </a:r>
            <a:r>
              <a:rPr lang="zh-TW" altLang="en-US" dirty="0"/>
              <a:t>：提供 </a:t>
            </a:r>
            <a:r>
              <a:rPr lang="en-US" altLang="zh-TW" dirty="0"/>
              <a:t>_</a:t>
            </a:r>
            <a:r>
              <a:rPr lang="en-US" altLang="zh-TW" dirty="0" err="1"/>
              <a:t>nop</a:t>
            </a:r>
            <a:r>
              <a:rPr lang="en-US" altLang="zh-TW" dirty="0"/>
              <a:t>_() </a:t>
            </a:r>
            <a:r>
              <a:rPr lang="zh-TW" altLang="en-US" dirty="0"/>
              <a:t>延遲指令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5633D-8A3E-4737-B012-E867B8A098BF}"/>
              </a:ext>
            </a:extLst>
          </p:cNvPr>
          <p:cNvSpPr/>
          <p:nvPr/>
        </p:nvSpPr>
        <p:spPr>
          <a:xfrm>
            <a:off x="1186322" y="2400513"/>
            <a:ext cx="65887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&lt;reg52.h&gt;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98C379"/>
                </a:solidFill>
                <a:latin typeface="Consolas" panose="020B0609020204030204" pitchFamily="49" charset="0"/>
              </a:rPr>
              <a:t>intrins.h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char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772CCE-6BE9-4F5D-90E6-CBC63E04C98F}"/>
              </a:ext>
            </a:extLst>
          </p:cNvPr>
          <p:cNvSpPr/>
          <p:nvPr/>
        </p:nvSpPr>
        <p:spPr>
          <a:xfrm>
            <a:off x="934293" y="3703340"/>
            <a:ext cx="6840761" cy="525658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766C03-3387-42D7-823B-89F1A933D306}"/>
              </a:ext>
            </a:extLst>
          </p:cNvPr>
          <p:cNvSpPr/>
          <p:nvPr/>
        </p:nvSpPr>
        <p:spPr>
          <a:xfrm>
            <a:off x="947156" y="2534376"/>
            <a:ext cx="6840761" cy="396045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388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5094" y="2839244"/>
            <a:ext cx="8964996" cy="5616624"/>
          </a:xfrm>
        </p:spPr>
        <p:txBody>
          <a:bodyPr/>
          <a:lstStyle/>
          <a:p>
            <a:r>
              <a:rPr lang="zh-TW" altLang="en-US" dirty="0"/>
              <a:t>定義方便閱讀的資料型別別名：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uchar</a:t>
            </a:r>
            <a:r>
              <a:rPr lang="zh-TW" altLang="en-US" dirty="0"/>
              <a:t>：</a:t>
            </a:r>
            <a:r>
              <a:rPr lang="en-US" altLang="zh-TW" dirty="0"/>
              <a:t>8 </a:t>
            </a:r>
            <a:r>
              <a:rPr lang="zh-TW" altLang="en-US" dirty="0"/>
              <a:t>位元（</a:t>
            </a:r>
            <a:r>
              <a:rPr lang="en-US" altLang="zh-TW" dirty="0"/>
              <a:t>0~255</a:t>
            </a:r>
            <a:r>
              <a:rPr lang="zh-TW" altLang="en-US" dirty="0"/>
              <a:t>）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uint</a:t>
            </a:r>
            <a:r>
              <a:rPr lang="zh-TW" altLang="en-US" dirty="0"/>
              <a:t>：</a:t>
            </a:r>
            <a:r>
              <a:rPr lang="en-US" altLang="zh-TW" dirty="0"/>
              <a:t>16 </a:t>
            </a:r>
            <a:r>
              <a:rPr lang="zh-TW" altLang="en-US" dirty="0"/>
              <a:t>位元（</a:t>
            </a:r>
            <a:r>
              <a:rPr lang="en-US" altLang="zh-TW" dirty="0"/>
              <a:t>0~65535</a:t>
            </a:r>
            <a:r>
              <a:rPr lang="zh-TW" altLang="en-US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5633D-8A3E-4737-B012-E867B8A098BF}"/>
              </a:ext>
            </a:extLst>
          </p:cNvPr>
          <p:cNvSpPr/>
          <p:nvPr/>
        </p:nvSpPr>
        <p:spPr>
          <a:xfrm>
            <a:off x="1186322" y="2400513"/>
            <a:ext cx="65887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&lt;reg52.h&gt;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98C379"/>
                </a:solidFill>
                <a:latin typeface="Consolas" panose="020B0609020204030204" pitchFamily="49" charset="0"/>
              </a:rPr>
              <a:t>intrins.h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char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772CCE-6BE9-4F5D-90E6-CBC63E04C98F}"/>
              </a:ext>
            </a:extLst>
          </p:cNvPr>
          <p:cNvSpPr/>
          <p:nvPr/>
        </p:nvSpPr>
        <p:spPr>
          <a:xfrm>
            <a:off x="947156" y="5143500"/>
            <a:ext cx="6840761" cy="375109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766C03-3387-42D7-823B-89F1A933D306}"/>
              </a:ext>
            </a:extLst>
          </p:cNvPr>
          <p:cNvSpPr/>
          <p:nvPr/>
        </p:nvSpPr>
        <p:spPr>
          <a:xfrm>
            <a:off x="947156" y="2534376"/>
            <a:ext cx="6840761" cy="110363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86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5094" y="2839244"/>
            <a:ext cx="8964996" cy="56166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DQ </a:t>
            </a:r>
            <a:r>
              <a:rPr lang="zh-TW" altLang="en-US" dirty="0"/>
              <a:t>：</a:t>
            </a:r>
            <a:r>
              <a:rPr lang="en-US" altLang="zh-TW" dirty="0"/>
              <a:t>At89s51</a:t>
            </a:r>
            <a:r>
              <a:rPr lang="zh-TW" altLang="en-US" dirty="0"/>
              <a:t>溫度感測器的資料線。</a:t>
            </a:r>
            <a:endParaRPr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859BD8-F243-48E7-BF1B-60AFAFE6FF87}"/>
              </a:ext>
            </a:extLst>
          </p:cNvPr>
          <p:cNvSpPr/>
          <p:nvPr/>
        </p:nvSpPr>
        <p:spPr>
          <a:xfrm>
            <a:off x="1294335" y="1975148"/>
            <a:ext cx="648072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81FF6-ADEC-4BDF-94B2-6412171EE786}"/>
              </a:ext>
            </a:extLst>
          </p:cNvPr>
          <p:cNvSpPr/>
          <p:nvPr/>
        </p:nvSpPr>
        <p:spPr>
          <a:xfrm>
            <a:off x="1006302" y="1975148"/>
            <a:ext cx="6840761" cy="59290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AF199-D20D-4152-887C-FC98BC315E81}"/>
              </a:ext>
            </a:extLst>
          </p:cNvPr>
          <p:cNvSpPr/>
          <p:nvPr/>
        </p:nvSpPr>
        <p:spPr>
          <a:xfrm>
            <a:off x="831368" y="3487315"/>
            <a:ext cx="6840761" cy="6069429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435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5094" y="2839244"/>
            <a:ext cx="8964996" cy="56166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w1~w4 </a:t>
            </a:r>
            <a:r>
              <a:rPr lang="zh-TW" altLang="en-US" dirty="0"/>
              <a:t>：控制哪一位七段顯示器亮。</a:t>
            </a:r>
            <a:endParaRPr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859BD8-F243-48E7-BF1B-60AFAFE6FF87}"/>
              </a:ext>
            </a:extLst>
          </p:cNvPr>
          <p:cNvSpPr/>
          <p:nvPr/>
        </p:nvSpPr>
        <p:spPr>
          <a:xfrm>
            <a:off x="1294335" y="1975148"/>
            <a:ext cx="648072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81FF6-ADEC-4BDF-94B2-6412171EE786}"/>
              </a:ext>
            </a:extLst>
          </p:cNvPr>
          <p:cNvSpPr/>
          <p:nvPr/>
        </p:nvSpPr>
        <p:spPr>
          <a:xfrm>
            <a:off x="1006302" y="1975148"/>
            <a:ext cx="6840761" cy="151216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AF199-D20D-4152-887C-FC98BC315E81}"/>
              </a:ext>
            </a:extLst>
          </p:cNvPr>
          <p:cNvSpPr/>
          <p:nvPr/>
        </p:nvSpPr>
        <p:spPr>
          <a:xfrm>
            <a:off x="831368" y="5431532"/>
            <a:ext cx="6840761" cy="4125212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211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5094" y="2839244"/>
            <a:ext cx="8964996" cy="56166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Buzzer </a:t>
            </a:r>
            <a:r>
              <a:rPr lang="zh-TW" altLang="en-US" dirty="0"/>
              <a:t>：控制蜂鳴器發聲</a:t>
            </a:r>
            <a:endParaRPr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859BD8-F243-48E7-BF1B-60AFAFE6FF87}"/>
              </a:ext>
            </a:extLst>
          </p:cNvPr>
          <p:cNvSpPr/>
          <p:nvPr/>
        </p:nvSpPr>
        <p:spPr>
          <a:xfrm>
            <a:off x="1294335" y="1975148"/>
            <a:ext cx="648072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81FF6-ADEC-4BDF-94B2-6412171EE786}"/>
              </a:ext>
            </a:extLst>
          </p:cNvPr>
          <p:cNvSpPr/>
          <p:nvPr/>
        </p:nvSpPr>
        <p:spPr>
          <a:xfrm>
            <a:off x="1006302" y="1975148"/>
            <a:ext cx="6840761" cy="354914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AF199-D20D-4152-887C-FC98BC315E81}"/>
              </a:ext>
            </a:extLst>
          </p:cNvPr>
          <p:cNvSpPr/>
          <p:nvPr/>
        </p:nvSpPr>
        <p:spPr>
          <a:xfrm>
            <a:off x="831368" y="6007596"/>
            <a:ext cx="6840761" cy="354914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7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75055" y="2839244"/>
            <a:ext cx="9865095" cy="56166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JdqLow</a:t>
            </a:r>
            <a:r>
              <a:rPr lang="zh-TW" altLang="en-US" dirty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JdqHig</a:t>
            </a:r>
            <a:r>
              <a:rPr lang="en-US" altLang="zh-TW" dirty="0"/>
              <a:t> </a:t>
            </a:r>
            <a:r>
              <a:rPr lang="zh-TW" altLang="en-US" dirty="0"/>
              <a:t>：控制低溫與高溫的繼電器</a:t>
            </a:r>
            <a:endParaRPr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859BD8-F243-48E7-BF1B-60AFAFE6FF87}"/>
              </a:ext>
            </a:extLst>
          </p:cNvPr>
          <p:cNvSpPr/>
          <p:nvPr/>
        </p:nvSpPr>
        <p:spPr>
          <a:xfrm>
            <a:off x="1294335" y="1975148"/>
            <a:ext cx="648072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81FF6-ADEC-4BDF-94B2-6412171EE786}"/>
              </a:ext>
            </a:extLst>
          </p:cNvPr>
          <p:cNvSpPr/>
          <p:nvPr/>
        </p:nvSpPr>
        <p:spPr>
          <a:xfrm>
            <a:off x="1006302" y="1975148"/>
            <a:ext cx="6840761" cy="396044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AF199-D20D-4152-887C-FC98BC315E81}"/>
              </a:ext>
            </a:extLst>
          </p:cNvPr>
          <p:cNvSpPr/>
          <p:nvPr/>
        </p:nvSpPr>
        <p:spPr>
          <a:xfrm>
            <a:off x="831368" y="6943700"/>
            <a:ext cx="6840761" cy="26130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71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5094" y="2839244"/>
            <a:ext cx="8964996" cy="56166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LedLow</a:t>
            </a:r>
            <a:r>
              <a:rPr lang="zh-TW" altLang="en-US" dirty="0"/>
              <a:t>、</a:t>
            </a:r>
            <a:r>
              <a:rPr lang="en-US" altLang="zh-TW" dirty="0" err="1"/>
              <a:t>LedHig</a:t>
            </a:r>
            <a:r>
              <a:rPr lang="zh-TW" altLang="en-US" dirty="0"/>
              <a:t>：控制 </a:t>
            </a:r>
            <a:r>
              <a:rPr lang="en-US" altLang="zh-TW" dirty="0"/>
              <a:t>LED </a:t>
            </a:r>
            <a:r>
              <a:rPr lang="zh-TW" altLang="en-US" dirty="0"/>
              <a:t>指示燈</a:t>
            </a:r>
            <a:endParaRPr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859BD8-F243-48E7-BF1B-60AFAFE6FF87}"/>
              </a:ext>
            </a:extLst>
          </p:cNvPr>
          <p:cNvSpPr/>
          <p:nvPr/>
        </p:nvSpPr>
        <p:spPr>
          <a:xfrm>
            <a:off x="1294335" y="1975148"/>
            <a:ext cx="648072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81FF6-ADEC-4BDF-94B2-6412171EE786}"/>
              </a:ext>
            </a:extLst>
          </p:cNvPr>
          <p:cNvSpPr/>
          <p:nvPr/>
        </p:nvSpPr>
        <p:spPr>
          <a:xfrm>
            <a:off x="1006302" y="1975148"/>
            <a:ext cx="6840761" cy="4968552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AF199-D20D-4152-887C-FC98BC315E81}"/>
              </a:ext>
            </a:extLst>
          </p:cNvPr>
          <p:cNvSpPr/>
          <p:nvPr/>
        </p:nvSpPr>
        <p:spPr>
          <a:xfrm>
            <a:off x="831368" y="7951812"/>
            <a:ext cx="6840761" cy="1604932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469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5094" y="2839244"/>
            <a:ext cx="8964996" cy="5616624"/>
          </a:xfrm>
        </p:spPr>
        <p:txBody>
          <a:bodyPr/>
          <a:lstStyle/>
          <a:p>
            <a:r>
              <a:rPr lang="zh-TW" altLang="en-US" dirty="0"/>
              <a:t>代表三個按鈕：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KeySet</a:t>
            </a:r>
            <a:r>
              <a:rPr lang="zh-TW" altLang="en-US" dirty="0"/>
              <a:t>：設定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KeyDown</a:t>
            </a:r>
            <a:r>
              <a:rPr lang="zh-TW" altLang="en-US" dirty="0"/>
              <a:t>：下降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KeyUp</a:t>
            </a:r>
            <a:r>
              <a:rPr lang="en-US" altLang="zh-TW" dirty="0"/>
              <a:t> </a:t>
            </a:r>
            <a:r>
              <a:rPr lang="zh-TW" altLang="en-US" dirty="0"/>
              <a:t>：上升</a:t>
            </a:r>
            <a:endParaRPr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859BD8-F243-48E7-BF1B-60AFAFE6FF87}"/>
              </a:ext>
            </a:extLst>
          </p:cNvPr>
          <p:cNvSpPr/>
          <p:nvPr/>
        </p:nvSpPr>
        <p:spPr>
          <a:xfrm>
            <a:off x="1294335" y="1975148"/>
            <a:ext cx="648072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81FF6-ADEC-4BDF-94B2-6412171EE786}"/>
              </a:ext>
            </a:extLst>
          </p:cNvPr>
          <p:cNvSpPr/>
          <p:nvPr/>
        </p:nvSpPr>
        <p:spPr>
          <a:xfrm>
            <a:off x="1006302" y="1975148"/>
            <a:ext cx="6840761" cy="597666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94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顯示用字型表與</a:t>
            </a:r>
            <a:r>
              <a:rPr lang="zh-TW" altLang="en-US" dirty="0">
                <a:solidFill>
                  <a:schemeClr val="accent1"/>
                </a:solidFill>
              </a:rPr>
              <a:t>狀態</a:t>
            </a:r>
            <a:r>
              <a:rPr lang="zh-TW" altLang="en-US" dirty="0"/>
              <a:t>變數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4BC3B0-A0F8-4B82-8307-ADFFE864E736}"/>
              </a:ext>
            </a:extLst>
          </p:cNvPr>
          <p:cNvSpPr/>
          <p:nvPr/>
        </p:nvSpPr>
        <p:spPr>
          <a:xfrm>
            <a:off x="1150318" y="1975148"/>
            <a:ext cx="1393065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code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Array1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code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Array2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Bf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86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db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fd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87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ShowID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AlarmLow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150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AlarmHig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008D64-9908-48E0-A381-47D054007A86}"/>
              </a:ext>
            </a:extLst>
          </p:cNvPr>
          <p:cNvSpPr/>
          <p:nvPr/>
        </p:nvSpPr>
        <p:spPr>
          <a:xfrm>
            <a:off x="1150318" y="1879384"/>
            <a:ext cx="6840761" cy="2328012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78513D-9B38-4469-A686-189D82B2877C}"/>
              </a:ext>
            </a:extLst>
          </p:cNvPr>
          <p:cNvSpPr/>
          <p:nvPr/>
        </p:nvSpPr>
        <p:spPr>
          <a:xfrm>
            <a:off x="1006303" y="6706919"/>
            <a:ext cx="5688632" cy="2849825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版面配置區 3">
            <a:extLst>
              <a:ext uri="{FF2B5EF4-FFF2-40B4-BE49-F238E27FC236}">
                <a16:creationId xmlns:a16="http://schemas.microsoft.com/office/drawing/2014/main" id="{F2C49AA8-AA20-4A40-8215-8142D07335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8990" y="7093042"/>
            <a:ext cx="10729192" cy="19442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Array1[]: </a:t>
            </a:r>
            <a:r>
              <a:rPr lang="zh-TW" altLang="en-US" dirty="0"/>
              <a:t>顯示整數（無小數點）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Array2[]: </a:t>
            </a:r>
            <a:r>
              <a:rPr lang="zh-TW" altLang="en-US" dirty="0"/>
              <a:t>顯示小數（帶小數點）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51552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顯示用字型表與</a:t>
            </a:r>
            <a:r>
              <a:rPr lang="zh-TW" altLang="en-US" dirty="0">
                <a:solidFill>
                  <a:schemeClr val="accent1"/>
                </a:solidFill>
              </a:rPr>
              <a:t>狀態</a:t>
            </a:r>
            <a:r>
              <a:rPr lang="zh-TW" altLang="en-US" dirty="0"/>
              <a:t>變數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4BC3B0-A0F8-4B82-8307-ADFFE864E736}"/>
              </a:ext>
            </a:extLst>
          </p:cNvPr>
          <p:cNvSpPr/>
          <p:nvPr/>
        </p:nvSpPr>
        <p:spPr>
          <a:xfrm>
            <a:off x="1150318" y="1975148"/>
            <a:ext cx="1393065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code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Array1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code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Array2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Bf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86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db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fd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87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ShowID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AlarmLow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150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AlarmHig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008D64-9908-48E0-A381-47D054007A86}"/>
              </a:ext>
            </a:extLst>
          </p:cNvPr>
          <p:cNvSpPr/>
          <p:nvPr/>
        </p:nvSpPr>
        <p:spPr>
          <a:xfrm>
            <a:off x="1150318" y="1879384"/>
            <a:ext cx="13609512" cy="472490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78513D-9B38-4469-A686-189D82B2877C}"/>
              </a:ext>
            </a:extLst>
          </p:cNvPr>
          <p:cNvSpPr/>
          <p:nvPr/>
        </p:nvSpPr>
        <p:spPr>
          <a:xfrm>
            <a:off x="1006303" y="8260600"/>
            <a:ext cx="5616624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版面配置區 3">
            <a:extLst>
              <a:ext uri="{FF2B5EF4-FFF2-40B4-BE49-F238E27FC236}">
                <a16:creationId xmlns:a16="http://schemas.microsoft.com/office/drawing/2014/main" id="{F2C49AA8-AA20-4A40-8215-8142D07335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8990" y="7093042"/>
            <a:ext cx="10729192" cy="19442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Buff[4]: </a:t>
            </a:r>
            <a:r>
              <a:rPr lang="zh-TW" altLang="en-US" dirty="0"/>
              <a:t>暫存要顯示的溫度數值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例如 </a:t>
            </a:r>
            <a:r>
              <a:rPr lang="en-US" altLang="zh-TW" dirty="0"/>
              <a:t>27.6°C ⇒ Buff[] = {2, 7, 6, 0}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233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B311E-C363-41B3-8B07-E65350E5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溫度的</a:t>
            </a:r>
            <a:r>
              <a:rPr lang="zh-TW" altLang="en-US" dirty="0">
                <a:solidFill>
                  <a:schemeClr val="accent1"/>
                </a:solidFill>
                <a:latin typeface="+mn-ea"/>
                <a:ea typeface="+mn-ea"/>
              </a:rPr>
              <a:t>關鍵</a:t>
            </a:r>
            <a:r>
              <a:rPr lang="zh-TW" altLang="en-US" dirty="0">
                <a:latin typeface="+mn-ea"/>
                <a:ea typeface="+mn-ea"/>
              </a:rPr>
              <a:t>角色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84AB29-613C-48C3-B340-15C7A545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DB325B-9BC4-49F1-9B99-2AD3208645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溫度影響所有物理與化學反應</a:t>
            </a:r>
            <a:endParaRPr lang="en-US" altLang="zh-TW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是工業與生活中不可或缺的存在</a:t>
            </a:r>
            <a:endParaRPr lang="en-US" altLang="zh-TW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生產自動化需依賴精準溫度監控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3943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顯示用字型表與</a:t>
            </a:r>
            <a:r>
              <a:rPr lang="zh-TW" altLang="en-US" dirty="0">
                <a:solidFill>
                  <a:schemeClr val="accent1"/>
                </a:solidFill>
              </a:rPr>
              <a:t>狀態</a:t>
            </a:r>
            <a:r>
              <a:rPr lang="zh-TW" altLang="en-US" dirty="0"/>
              <a:t>變數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4BC3B0-A0F8-4B82-8307-ADFFE864E736}"/>
              </a:ext>
            </a:extLst>
          </p:cNvPr>
          <p:cNvSpPr/>
          <p:nvPr/>
        </p:nvSpPr>
        <p:spPr>
          <a:xfrm>
            <a:off x="1150318" y="1975148"/>
            <a:ext cx="1393065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code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Array1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code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Array2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Bf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86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db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fd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87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ShowID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AlarmLow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150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AlarmHig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008D64-9908-48E0-A381-47D054007A86}"/>
              </a:ext>
            </a:extLst>
          </p:cNvPr>
          <p:cNvSpPr/>
          <p:nvPr/>
        </p:nvSpPr>
        <p:spPr>
          <a:xfrm>
            <a:off x="1150318" y="1879384"/>
            <a:ext cx="13930659" cy="492030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78513D-9B38-4469-A686-189D82B2877C}"/>
              </a:ext>
            </a:extLst>
          </p:cNvPr>
          <p:cNvSpPr/>
          <p:nvPr/>
        </p:nvSpPr>
        <p:spPr>
          <a:xfrm>
            <a:off x="1006303" y="6706919"/>
            <a:ext cx="4968552" cy="1532925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版面配置區 3">
            <a:extLst>
              <a:ext uri="{FF2B5EF4-FFF2-40B4-BE49-F238E27FC236}">
                <a16:creationId xmlns:a16="http://schemas.microsoft.com/office/drawing/2014/main" id="{F2C49AA8-AA20-4A40-8215-8142D07335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8990" y="7093042"/>
            <a:ext cx="10729192" cy="19442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AlarmLow</a:t>
            </a:r>
            <a:r>
              <a:rPr lang="zh-TW" altLang="en-US" dirty="0"/>
              <a:t>、</a:t>
            </a:r>
            <a:r>
              <a:rPr lang="en-US" altLang="zh-TW" dirty="0" err="1"/>
              <a:t>AlarmHig</a:t>
            </a:r>
            <a:r>
              <a:rPr lang="zh-TW" altLang="en-US" dirty="0"/>
              <a:t>：預設警報溫度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單位是 </a:t>
            </a:r>
            <a:r>
              <a:rPr lang="en-US" altLang="zh-TW" dirty="0"/>
              <a:t>0.1°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27978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延遲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47261" y="2839244"/>
            <a:ext cx="7200801" cy="5616624"/>
          </a:xfrm>
        </p:spPr>
        <p:txBody>
          <a:bodyPr/>
          <a:lstStyle/>
          <a:p>
            <a:r>
              <a:rPr lang="zh-TW" altLang="en-US" dirty="0"/>
              <a:t>進行簡單的毫秒延遲：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透過兩層迴圈來創造延遲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時間與晶片時脈有關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i</a:t>
            </a:r>
            <a:r>
              <a:rPr lang="en-US" altLang="zh-TW" dirty="0"/>
              <a:t> &lt; 120 </a:t>
            </a:r>
            <a:r>
              <a:rPr lang="zh-TW" altLang="en-US" dirty="0"/>
              <a:t>時會造成約 </a:t>
            </a:r>
            <a:r>
              <a:rPr lang="en-US" altLang="zh-TW" dirty="0"/>
              <a:t>1 </a:t>
            </a:r>
            <a:r>
              <a:rPr lang="zh-TW" altLang="en-US" dirty="0"/>
              <a:t>毫秒延遲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B6F048-1132-4FAC-BE9C-22BE283CCE72}"/>
              </a:ext>
            </a:extLst>
          </p:cNvPr>
          <p:cNvSpPr/>
          <p:nvPr/>
        </p:nvSpPr>
        <p:spPr>
          <a:xfrm>
            <a:off x="1438350" y="3991372"/>
            <a:ext cx="9140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DelayMs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06C75"/>
                </a:solidFill>
                <a:latin typeface="Consolas" panose="020B0609020204030204" pitchFamily="49" charset="0"/>
              </a:rPr>
              <a:t>time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06C75"/>
                </a:solidFill>
                <a:latin typeface="Consolas" panose="020B0609020204030204" pitchFamily="49" charset="0"/>
              </a:rPr>
              <a:t>time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112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61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延遲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8630" y="5390456"/>
            <a:ext cx="12745416" cy="4248472"/>
          </a:xfrm>
        </p:spPr>
        <p:txBody>
          <a:bodyPr/>
          <a:lstStyle/>
          <a:p>
            <a:r>
              <a:rPr lang="zh-TW" altLang="en-US" dirty="0"/>
              <a:t>提供約 </a:t>
            </a:r>
            <a:r>
              <a:rPr lang="en-US" altLang="zh-TW" dirty="0"/>
              <a:t>15 </a:t>
            </a:r>
            <a:r>
              <a:rPr lang="zh-TW" altLang="en-US" dirty="0"/>
              <a:t>微秒延遲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-US" altLang="zh-TW" dirty="0"/>
              <a:t>_</a:t>
            </a:r>
            <a:r>
              <a:rPr lang="en-US" altLang="zh-TW" dirty="0" err="1"/>
              <a:t>nop</a:t>
            </a:r>
            <a:r>
              <a:rPr lang="en-US" altLang="zh-TW" dirty="0"/>
              <a:t>_() </a:t>
            </a:r>
            <a:r>
              <a:rPr lang="zh-TW" altLang="en-US" dirty="0"/>
              <a:t>指令模擬微秒延遲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每個 </a:t>
            </a:r>
            <a:r>
              <a:rPr lang="en-US" altLang="zh-TW" dirty="0"/>
              <a:t>_</a:t>
            </a:r>
            <a:r>
              <a:rPr lang="en-US" altLang="zh-TW" dirty="0" err="1"/>
              <a:t>nop</a:t>
            </a:r>
            <a:r>
              <a:rPr lang="en-US" altLang="zh-TW" dirty="0"/>
              <a:t>_() </a:t>
            </a:r>
            <a:r>
              <a:rPr lang="zh-TW" altLang="en-US" dirty="0"/>
              <a:t>為一個時脈週期（假設為 </a:t>
            </a:r>
            <a:r>
              <a:rPr lang="en-US" altLang="zh-TW" dirty="0"/>
              <a:t>1μs</a:t>
            </a:r>
            <a:r>
              <a:rPr lang="zh-TW" altLang="en-US" dirty="0"/>
              <a:t>）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若使用 </a:t>
            </a:r>
            <a:r>
              <a:rPr lang="en-US" altLang="zh-TW" dirty="0"/>
              <a:t>12MHz </a:t>
            </a:r>
            <a:r>
              <a:rPr lang="zh-TW" altLang="en-US" dirty="0"/>
              <a:t>晶振，每條指令約 </a:t>
            </a:r>
            <a:r>
              <a:rPr lang="en-US" altLang="zh-TW" dirty="0"/>
              <a:t>1μs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C636B-0025-4400-9B38-39FAE54A42A5}"/>
              </a:ext>
            </a:extLst>
          </p:cNvPr>
          <p:cNvSpPr/>
          <p:nvPr/>
        </p:nvSpPr>
        <p:spPr>
          <a:xfrm>
            <a:off x="1078310" y="2881343"/>
            <a:ext cx="169218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63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重置</a:t>
            </a:r>
            <a:r>
              <a:rPr lang="zh-TW" altLang="en-US" dirty="0"/>
              <a:t>感測器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70998" y="2839244"/>
            <a:ext cx="10369152" cy="5616624"/>
          </a:xfrm>
        </p:spPr>
        <p:txBody>
          <a:bodyPr/>
          <a:lstStyle/>
          <a:p>
            <a:r>
              <a:rPr lang="zh-TW" altLang="en-US" dirty="0"/>
              <a:t>向</a:t>
            </a:r>
            <a:r>
              <a:rPr lang="en-US" altLang="zh-TW" dirty="0"/>
              <a:t>At89s51</a:t>
            </a:r>
            <a:r>
              <a:rPr lang="zh-TW" altLang="en-US" dirty="0"/>
              <a:t>發送 </a:t>
            </a:r>
            <a:r>
              <a:rPr lang="en-US" altLang="zh-TW" dirty="0"/>
              <a:t>reset </a:t>
            </a:r>
            <a:r>
              <a:rPr lang="zh-TW" altLang="en-US" dirty="0"/>
              <a:t>訊號，並等待 </a:t>
            </a:r>
            <a:r>
              <a:rPr lang="en-US" altLang="zh-TW" dirty="0"/>
              <a:t>presence </a:t>
            </a:r>
            <a:r>
              <a:rPr lang="zh-TW" altLang="en-US" dirty="0"/>
              <a:t>信號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MCU </a:t>
            </a:r>
            <a:r>
              <a:rPr lang="zh-TW" altLang="en-US" dirty="0"/>
              <a:t>將 </a:t>
            </a:r>
            <a:r>
              <a:rPr lang="en-US" altLang="zh-TW" dirty="0"/>
              <a:t>DQ </a:t>
            </a:r>
            <a:r>
              <a:rPr lang="zh-TW" altLang="en-US" dirty="0"/>
              <a:t>拉低至少 </a:t>
            </a:r>
            <a:r>
              <a:rPr lang="en-US" altLang="zh-TW" dirty="0"/>
              <a:t>480</a:t>
            </a:r>
            <a:r>
              <a:rPr lang="el-GR" altLang="zh-TW" dirty="0"/>
              <a:t>μ</a:t>
            </a:r>
            <a:r>
              <a:rPr lang="en-US" altLang="zh-TW" dirty="0"/>
              <a:t>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然後釋放 </a:t>
            </a:r>
            <a:r>
              <a:rPr lang="en-US" altLang="zh-TW" dirty="0"/>
              <a:t>DQ</a:t>
            </a:r>
            <a:r>
              <a:rPr lang="zh-TW" altLang="en-US" dirty="0"/>
              <a:t>，</a:t>
            </a:r>
            <a:r>
              <a:rPr lang="en-US" altLang="zh-TW" dirty="0"/>
              <a:t> At89s51 </a:t>
            </a:r>
            <a:r>
              <a:rPr lang="zh-TW" altLang="en-US" dirty="0"/>
              <a:t>回應一個 </a:t>
            </a:r>
            <a:r>
              <a:rPr lang="en-US" altLang="zh-TW" dirty="0"/>
              <a:t>60~240</a:t>
            </a:r>
            <a:r>
              <a:rPr lang="el-GR" altLang="zh-TW" dirty="0"/>
              <a:t>μ</a:t>
            </a:r>
            <a:r>
              <a:rPr lang="en-US" altLang="zh-TW" dirty="0"/>
              <a:t>s </a:t>
            </a:r>
            <a:r>
              <a:rPr lang="zh-TW" altLang="en-US" dirty="0"/>
              <a:t>的 </a:t>
            </a:r>
            <a:r>
              <a:rPr lang="en-US" altLang="zh-TW" dirty="0"/>
              <a:t>low-level presence pulse</a:t>
            </a:r>
            <a:endParaRPr lang="zh-TW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DA0906-1415-4076-833A-221C97075A70}"/>
              </a:ext>
            </a:extLst>
          </p:cNvPr>
          <p:cNvSpPr/>
          <p:nvPr/>
        </p:nvSpPr>
        <p:spPr>
          <a:xfrm>
            <a:off x="1222326" y="2400513"/>
            <a:ext cx="644341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DS18B20_ReSet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240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~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8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傳送指令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03246" y="2839244"/>
            <a:ext cx="8136904" cy="56166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向</a:t>
            </a:r>
            <a:r>
              <a:rPr lang="en-US" altLang="zh-TW" dirty="0"/>
              <a:t>At89s51</a:t>
            </a:r>
            <a:r>
              <a:rPr lang="zh-TW" altLang="en-US" dirty="0"/>
              <a:t>傳送一個位元組（</a:t>
            </a:r>
            <a:r>
              <a:rPr lang="en-US" altLang="zh-TW" dirty="0"/>
              <a:t>Byte</a:t>
            </a:r>
            <a:r>
              <a:rPr lang="zh-TW" altLang="en-US" dirty="0"/>
              <a:t>）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從 最低位元（</a:t>
            </a:r>
            <a:r>
              <a:rPr lang="en-US" altLang="zh-TW" dirty="0"/>
              <a:t>LSB</a:t>
            </a:r>
            <a:r>
              <a:rPr lang="zh-TW" altLang="en-US" dirty="0"/>
              <a:t>）先傳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j</a:t>
            </a:r>
            <a:r>
              <a:rPr lang="zh-TW" altLang="en-US" dirty="0"/>
              <a:t>：迴圈計數器，控制要送 </a:t>
            </a:r>
            <a:r>
              <a:rPr lang="en-US" altLang="zh-TW" dirty="0"/>
              <a:t>8 </a:t>
            </a:r>
            <a:r>
              <a:rPr lang="zh-TW" altLang="en-US" dirty="0"/>
              <a:t>個 </a:t>
            </a:r>
            <a:r>
              <a:rPr lang="en-US" altLang="zh-TW" dirty="0"/>
              <a:t>bit</a:t>
            </a:r>
            <a:r>
              <a:rPr lang="zh-TW" altLang="en-US" dirty="0"/>
              <a:t>。</a:t>
            </a:r>
            <a:r>
              <a:rPr lang="en-US" altLang="zh-TW" dirty="0" err="1"/>
              <a:t>btmp</a:t>
            </a:r>
            <a:r>
              <a:rPr lang="zh-TW" altLang="en-US" dirty="0"/>
              <a:t>：暫存當前欲傳送的 </a:t>
            </a:r>
            <a:r>
              <a:rPr lang="en-US" altLang="zh-TW" dirty="0"/>
              <a:t>bit</a:t>
            </a:r>
            <a:r>
              <a:rPr lang="zh-TW" altLang="en-US" dirty="0"/>
              <a:t>。</a:t>
            </a:r>
            <a:endParaRPr lang="zh-TW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3EE1CF-5E97-44D5-B2BE-9654A74BA5D3}"/>
              </a:ext>
            </a:extLst>
          </p:cNvPr>
          <p:cNvSpPr/>
          <p:nvPr/>
        </p:nvSpPr>
        <p:spPr>
          <a:xfrm>
            <a:off x="819154" y="2119164"/>
            <a:ext cx="9140825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61AFEF"/>
                </a:solidFill>
                <a:latin typeface="Consolas" panose="020B0609020204030204" pitchFamily="49" charset="0"/>
              </a:rPr>
              <a:t>DS18B20_WriteByte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sz="28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2800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2800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28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sz="2800" dirty="0">
                <a:solidFill>
                  <a:srgbClr val="D19A66"/>
                </a:solidFill>
                <a:latin typeface="Consolas" panose="020B0609020204030204" pitchFamily="49" charset="0"/>
              </a:rPr>
              <a:t>01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...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TW" sz="28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...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A33492-491F-4D97-9788-F1E527A56EF6}"/>
              </a:ext>
            </a:extLst>
          </p:cNvPr>
          <p:cNvSpPr/>
          <p:nvPr/>
        </p:nvSpPr>
        <p:spPr>
          <a:xfrm>
            <a:off x="783930" y="3487316"/>
            <a:ext cx="6343052" cy="648015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034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傳送指令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23FB2E-2EE1-4E9C-A989-21D7D71C01BB}"/>
              </a:ext>
            </a:extLst>
          </p:cNvPr>
          <p:cNvSpPr/>
          <p:nvPr/>
        </p:nvSpPr>
        <p:spPr>
          <a:xfrm>
            <a:off x="214214" y="2215203"/>
            <a:ext cx="17541076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5EDF6E-3883-470F-9CAC-ED7A3DFB0990}"/>
              </a:ext>
            </a:extLst>
          </p:cNvPr>
          <p:cNvSpPr/>
          <p:nvPr/>
        </p:nvSpPr>
        <p:spPr>
          <a:xfrm>
            <a:off x="801470" y="3775349"/>
            <a:ext cx="13537504" cy="641126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72407" y="2509761"/>
            <a:ext cx="8136904" cy="475252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向</a:t>
            </a:r>
            <a:r>
              <a:rPr lang="en-US" altLang="zh-TW" dirty="0"/>
              <a:t>At89s51</a:t>
            </a:r>
            <a:r>
              <a:rPr lang="zh-TW" altLang="en-US" dirty="0"/>
              <a:t>傳送一個位元組（</a:t>
            </a:r>
            <a:r>
              <a:rPr lang="en-US" altLang="zh-TW" dirty="0"/>
              <a:t>Byte</a:t>
            </a:r>
            <a:r>
              <a:rPr lang="zh-TW" altLang="en-US" dirty="0"/>
              <a:t>）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從 最低位元（</a:t>
            </a:r>
            <a:r>
              <a:rPr lang="en-US" altLang="zh-TW" dirty="0"/>
              <a:t>LSB</a:t>
            </a:r>
            <a:r>
              <a:rPr lang="zh-TW" altLang="en-US" dirty="0"/>
              <a:t>）先傳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j</a:t>
            </a:r>
            <a:r>
              <a:rPr lang="zh-TW" altLang="en-US" dirty="0"/>
              <a:t>：迴圈計數器，控制要送 </a:t>
            </a:r>
            <a:r>
              <a:rPr lang="en-US" altLang="zh-TW" dirty="0"/>
              <a:t>8 </a:t>
            </a:r>
            <a:r>
              <a:rPr lang="zh-TW" altLang="en-US" dirty="0"/>
              <a:t>個 </a:t>
            </a:r>
            <a:r>
              <a:rPr lang="en-US" altLang="zh-TW" dirty="0"/>
              <a:t>bit</a:t>
            </a:r>
            <a:r>
              <a:rPr lang="zh-TW" altLang="en-US" dirty="0"/>
              <a:t>。</a:t>
            </a:r>
            <a:r>
              <a:rPr lang="en-US" altLang="zh-TW" dirty="0" err="1"/>
              <a:t>btmp</a:t>
            </a:r>
            <a:r>
              <a:rPr lang="zh-TW" altLang="en-US" dirty="0"/>
              <a:t>：暫存當前欲傳送的 </a:t>
            </a:r>
            <a:r>
              <a:rPr lang="en-US" altLang="zh-TW" dirty="0"/>
              <a:t>bit</a:t>
            </a:r>
            <a:r>
              <a:rPr lang="zh-TW" altLang="en-US" dirty="0"/>
              <a:t>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9796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傳送指令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23FB2E-2EE1-4E9C-A989-21D7D71C01BB}"/>
              </a:ext>
            </a:extLst>
          </p:cNvPr>
          <p:cNvSpPr/>
          <p:nvPr/>
        </p:nvSpPr>
        <p:spPr>
          <a:xfrm>
            <a:off x="277502" y="2084410"/>
            <a:ext cx="17541076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7C1442-E2AF-4EA2-95FC-2F7D5B40935D}"/>
              </a:ext>
            </a:extLst>
          </p:cNvPr>
          <p:cNvSpPr/>
          <p:nvPr/>
        </p:nvSpPr>
        <p:spPr>
          <a:xfrm>
            <a:off x="1366342" y="5498654"/>
            <a:ext cx="13537504" cy="4557169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179A32-1F79-4A97-B799-A87B3224336B}"/>
              </a:ext>
            </a:extLst>
          </p:cNvPr>
          <p:cNvSpPr/>
          <p:nvPr/>
        </p:nvSpPr>
        <p:spPr>
          <a:xfrm>
            <a:off x="1150318" y="2058142"/>
            <a:ext cx="6264696" cy="2079985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26982" y="2357601"/>
            <a:ext cx="10691596" cy="552220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先將 </a:t>
            </a:r>
            <a:r>
              <a:rPr lang="en-US" altLang="zh-TW" dirty="0"/>
              <a:t>0x01 </a:t>
            </a:r>
            <a:r>
              <a:rPr lang="zh-TW" altLang="en-US" dirty="0"/>
              <a:t>向左移動 </a:t>
            </a:r>
            <a:r>
              <a:rPr lang="en-US" altLang="zh-TW" dirty="0"/>
              <a:t>j </a:t>
            </a:r>
            <a:r>
              <a:rPr lang="zh-TW" altLang="en-US" dirty="0"/>
              <a:t>位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再跟 </a:t>
            </a:r>
            <a:r>
              <a:rPr lang="en-US" altLang="zh-TW" dirty="0" err="1"/>
              <a:t>dat</a:t>
            </a:r>
            <a:r>
              <a:rPr lang="en-US" altLang="zh-TW" dirty="0"/>
              <a:t> </a:t>
            </a:r>
            <a:r>
              <a:rPr lang="zh-TW" altLang="en-US" dirty="0"/>
              <a:t>做 </a:t>
            </a:r>
            <a:r>
              <a:rPr lang="en-US" altLang="zh-TW" dirty="0"/>
              <a:t>AND </a:t>
            </a:r>
            <a:r>
              <a:rPr lang="zh-TW" altLang="en-US" dirty="0"/>
              <a:t>運算，取得 </a:t>
            </a:r>
            <a:r>
              <a:rPr lang="en-US" altLang="zh-TW" dirty="0" err="1"/>
              <a:t>dat</a:t>
            </a:r>
            <a:r>
              <a:rPr lang="en-US" altLang="zh-TW" dirty="0"/>
              <a:t> </a:t>
            </a:r>
            <a:r>
              <a:rPr lang="zh-TW" altLang="en-US" dirty="0"/>
              <a:t>在第 </a:t>
            </a:r>
            <a:r>
              <a:rPr lang="en-US" altLang="zh-TW" dirty="0"/>
              <a:t>j </a:t>
            </a:r>
            <a:r>
              <a:rPr lang="zh-TW" altLang="en-US" dirty="0"/>
              <a:t>位的 </a:t>
            </a:r>
            <a:r>
              <a:rPr lang="en-US" altLang="zh-TW" dirty="0"/>
              <a:t>bit </a:t>
            </a:r>
            <a:r>
              <a:rPr lang="zh-TW" altLang="en-US" dirty="0"/>
              <a:t>值。</a:t>
            </a:r>
            <a:endParaRPr lang="en-US" altLang="zh-TW" dirty="0"/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若該 </a:t>
            </a:r>
            <a:r>
              <a:rPr lang="en-US" altLang="zh-TW" sz="3600" dirty="0"/>
              <a:t>bit </a:t>
            </a:r>
            <a:r>
              <a:rPr lang="zh-TW" altLang="en-US" sz="3600" dirty="0"/>
              <a:t>是 </a:t>
            </a:r>
            <a:r>
              <a:rPr lang="en-US" altLang="zh-TW" sz="3600" dirty="0"/>
              <a:t>1</a:t>
            </a:r>
            <a:r>
              <a:rPr lang="zh-TW" altLang="en-US" sz="3600" dirty="0"/>
              <a:t>，</a:t>
            </a:r>
            <a:r>
              <a:rPr lang="en-US" altLang="zh-TW" sz="3600" dirty="0" err="1"/>
              <a:t>btmp</a:t>
            </a:r>
            <a:r>
              <a:rPr lang="en-US" altLang="zh-TW" sz="3600" dirty="0"/>
              <a:t> &gt; 0</a:t>
            </a:r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若是 </a:t>
            </a:r>
            <a:r>
              <a:rPr lang="en-US" altLang="zh-TW" sz="3600" dirty="0"/>
              <a:t>0</a:t>
            </a:r>
            <a:r>
              <a:rPr lang="zh-TW" altLang="en-US" sz="3600" dirty="0"/>
              <a:t>，</a:t>
            </a:r>
            <a:r>
              <a:rPr lang="en-US" altLang="zh-TW" sz="3600" dirty="0" err="1"/>
              <a:t>btmp</a:t>
            </a:r>
            <a:r>
              <a:rPr lang="en-US" altLang="zh-TW" sz="3600" dirty="0"/>
              <a:t> == 0</a:t>
            </a:r>
            <a:r>
              <a:rPr lang="zh-TW" altLang="en-US" sz="3600" dirty="0"/>
              <a:t>。</a:t>
            </a:r>
            <a:endParaRPr lang="en-US" altLang="zh-TW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後續透過 </a:t>
            </a:r>
            <a:r>
              <a:rPr lang="en-US" altLang="zh-TW" dirty="0"/>
              <a:t>DQ </a:t>
            </a:r>
            <a:r>
              <a:rPr lang="zh-TW" altLang="en-US" dirty="0"/>
              <a:t>高低電位維持時間差表示 </a:t>
            </a:r>
            <a:r>
              <a:rPr lang="en-US" altLang="zh-TW" dirty="0"/>
              <a:t>bit 1 </a:t>
            </a:r>
            <a:r>
              <a:rPr lang="zh-TW" altLang="en-US" dirty="0"/>
              <a:t>或 </a:t>
            </a:r>
            <a:r>
              <a:rPr lang="en-US" altLang="zh-TW" dirty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8400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傳送指令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CA9E58-FD5A-45DA-9E7E-3847D306486E}"/>
              </a:ext>
            </a:extLst>
          </p:cNvPr>
          <p:cNvSpPr/>
          <p:nvPr/>
        </p:nvSpPr>
        <p:spPr>
          <a:xfrm>
            <a:off x="286222" y="2215203"/>
            <a:ext cx="14185576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58143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A578EF-BFE8-461D-A7A1-A5BDFB24B9B3}"/>
              </a:ext>
            </a:extLst>
          </p:cNvPr>
          <p:cNvSpPr/>
          <p:nvPr/>
        </p:nvSpPr>
        <p:spPr>
          <a:xfrm>
            <a:off x="1294334" y="6633504"/>
            <a:ext cx="13753528" cy="3653495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08595" y="1471092"/>
            <a:ext cx="10691596" cy="4179964"/>
          </a:xfrm>
        </p:spPr>
        <p:txBody>
          <a:bodyPr/>
          <a:lstStyle/>
          <a:p>
            <a:r>
              <a:rPr lang="zh-TW" altLang="en-US" dirty="0"/>
              <a:t>傳送 </a:t>
            </a:r>
            <a:r>
              <a:rPr lang="en-US" altLang="zh-TW" dirty="0"/>
              <a:t>bit = 1 </a:t>
            </a:r>
            <a:r>
              <a:rPr lang="zh-TW" altLang="en-US" dirty="0"/>
              <a:t>的時序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先拉低 </a:t>
            </a:r>
            <a:r>
              <a:rPr lang="en-US" altLang="zh-TW" dirty="0"/>
              <a:t>DQ </a:t>
            </a:r>
            <a:r>
              <a:rPr lang="zh-TW" altLang="en-US" dirty="0"/>
              <a:t>約 </a:t>
            </a:r>
            <a:r>
              <a:rPr lang="en-US" altLang="zh-TW" dirty="0"/>
              <a:t>15 </a:t>
            </a:r>
            <a:r>
              <a:rPr lang="zh-TW" altLang="en-US" dirty="0"/>
              <a:t>微秒，代表寫入時槽開始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再把 </a:t>
            </a:r>
            <a:r>
              <a:rPr lang="en-US" altLang="zh-TW" dirty="0"/>
              <a:t>DQ </a:t>
            </a:r>
            <a:r>
              <a:rPr lang="zh-TW" altLang="en-US" dirty="0"/>
              <a:t>拉高，表示要傳送的 </a:t>
            </a:r>
            <a:r>
              <a:rPr lang="en-US" altLang="zh-TW" dirty="0"/>
              <a:t>bit </a:t>
            </a:r>
            <a:r>
              <a:rPr lang="zh-TW" altLang="en-US" dirty="0"/>
              <a:t>是 </a:t>
            </a:r>
            <a:r>
              <a:rPr lang="en-US" altLang="zh-TW" dirty="0"/>
              <a:t>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接著等待約 </a:t>
            </a:r>
            <a:r>
              <a:rPr lang="en-US" altLang="zh-TW" dirty="0"/>
              <a:t>60 </a:t>
            </a:r>
            <a:r>
              <a:rPr lang="zh-TW" altLang="en-US" dirty="0"/>
              <a:t>微秒，確保整個寫入時間槽結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32358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傳送指令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CA9E58-FD5A-45DA-9E7E-3847D306486E}"/>
              </a:ext>
            </a:extLst>
          </p:cNvPr>
          <p:cNvSpPr/>
          <p:nvPr/>
        </p:nvSpPr>
        <p:spPr>
          <a:xfrm>
            <a:off x="286222" y="2215203"/>
            <a:ext cx="14185576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58143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A578EF-BFE8-461D-A7A1-A5BDFB24B9B3}"/>
              </a:ext>
            </a:extLst>
          </p:cNvPr>
          <p:cNvSpPr/>
          <p:nvPr/>
        </p:nvSpPr>
        <p:spPr>
          <a:xfrm>
            <a:off x="1402346" y="3145945"/>
            <a:ext cx="13753528" cy="3581731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08595" y="1471092"/>
            <a:ext cx="10691596" cy="4179964"/>
          </a:xfrm>
        </p:spPr>
        <p:txBody>
          <a:bodyPr/>
          <a:lstStyle/>
          <a:p>
            <a:r>
              <a:rPr lang="zh-TW" altLang="en-US" dirty="0"/>
              <a:t>傳送 </a:t>
            </a:r>
            <a:r>
              <a:rPr lang="en-US" altLang="zh-TW" dirty="0"/>
              <a:t>bit = 0</a:t>
            </a:r>
            <a:r>
              <a:rPr lang="zh-TW" altLang="en-US" dirty="0"/>
              <a:t> 的時序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先拉低 </a:t>
            </a:r>
            <a:r>
              <a:rPr lang="en-US" altLang="zh-TW" dirty="0"/>
              <a:t>DQ </a:t>
            </a:r>
            <a:r>
              <a:rPr lang="zh-TW" altLang="en-US" dirty="0"/>
              <a:t>約 </a:t>
            </a:r>
            <a:r>
              <a:rPr lang="en-US" altLang="zh-TW" dirty="0"/>
              <a:t>60 </a:t>
            </a:r>
            <a:r>
              <a:rPr lang="zh-TW" altLang="en-US" dirty="0"/>
              <a:t>微秒，維持拉低狀態較久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再把 </a:t>
            </a:r>
            <a:r>
              <a:rPr lang="en-US" altLang="zh-TW" dirty="0"/>
              <a:t>DQ </a:t>
            </a:r>
            <a:r>
              <a:rPr lang="zh-TW" altLang="en-US" dirty="0"/>
              <a:t>拉高約 </a:t>
            </a:r>
            <a:r>
              <a:rPr lang="en-US" altLang="zh-TW" dirty="0"/>
              <a:t>15 </a:t>
            </a:r>
            <a:r>
              <a:rPr lang="zh-TW" altLang="en-US" dirty="0"/>
              <a:t>微秒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5565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58143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36830" y="2407196"/>
            <a:ext cx="10691596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從 </a:t>
            </a:r>
            <a:r>
              <a:rPr lang="en-US" altLang="zh-TW" dirty="0"/>
              <a:t>At89s51 </a:t>
            </a:r>
            <a:r>
              <a:rPr lang="zh-TW" altLang="en-US" dirty="0"/>
              <a:t>讀取溫度數據，並轉換成整數格式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單位是溫度</a:t>
            </a:r>
            <a:r>
              <a:rPr lang="en-US" altLang="zh-TW" dirty="0"/>
              <a:t>×10</a:t>
            </a:r>
            <a:r>
              <a:rPr lang="zh-TW" altLang="en-US" dirty="0"/>
              <a:t>，方便後續顯示及判斷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181EB1-87C8-4688-B28B-347CB46A96FA}"/>
              </a:ext>
            </a:extLst>
          </p:cNvPr>
          <p:cNvSpPr/>
          <p:nvPr/>
        </p:nvSpPr>
        <p:spPr>
          <a:xfrm>
            <a:off x="1366342" y="4495428"/>
            <a:ext cx="9140825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DS18B20_ReadTemp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0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44D19-1A34-40C7-B83D-24E23269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智慧化</a:t>
            </a:r>
            <a:r>
              <a:rPr lang="zh-TW" altLang="en-US" dirty="0"/>
              <a:t>溫控趨勢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30BC81-0B96-4171-B5D5-1AADFEACDC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4319B0-707D-4159-AF4B-15AE3DD16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科技進步推動溫控系統</a:t>
            </a:r>
            <a:endParaRPr lang="en-US" altLang="zh-TW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現代化智能化控制成為主流發展方向</a:t>
            </a:r>
            <a:endParaRPr lang="en-US" altLang="zh-TW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溫度控制已深入日常各個層面</a:t>
            </a:r>
            <a:endParaRPr lang="en-US" altLang="zh-TW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250557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58143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36830" y="2407196"/>
            <a:ext cx="10691596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先進行</a:t>
            </a:r>
            <a:r>
              <a:rPr lang="en-US" altLang="zh-TW" dirty="0"/>
              <a:t>Reset</a:t>
            </a:r>
            <a:r>
              <a:rPr lang="zh-TW" altLang="en-US" dirty="0"/>
              <a:t>，開始新的一次通訊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7BC06E-1926-4F11-B8C2-02440587D5F5}"/>
              </a:ext>
            </a:extLst>
          </p:cNvPr>
          <p:cNvSpPr/>
          <p:nvPr/>
        </p:nvSpPr>
        <p:spPr>
          <a:xfrm>
            <a:off x="862286" y="2402619"/>
            <a:ext cx="9140825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DS18B20_ReadTemp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DS18B20_ReSet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cc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DS18B20_ReSet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cc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C94D24-4538-45F3-A43E-380F8A0B16DA}"/>
              </a:ext>
            </a:extLst>
          </p:cNvPr>
          <p:cNvSpPr/>
          <p:nvPr/>
        </p:nvSpPr>
        <p:spPr>
          <a:xfrm>
            <a:off x="718270" y="3320940"/>
            <a:ext cx="698477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42BA09-EF46-4A43-8EF8-6D825B97746E}"/>
              </a:ext>
            </a:extLst>
          </p:cNvPr>
          <p:cNvSpPr/>
          <p:nvPr/>
        </p:nvSpPr>
        <p:spPr>
          <a:xfrm>
            <a:off x="1100126" y="5431532"/>
            <a:ext cx="6264696" cy="4207395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0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58143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47062" y="2407196"/>
            <a:ext cx="10281364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0xCC </a:t>
            </a:r>
            <a:r>
              <a:rPr lang="zh-TW" altLang="en-US" dirty="0"/>
              <a:t>表示跳過</a:t>
            </a:r>
            <a:r>
              <a:rPr lang="en-US" altLang="zh-TW" dirty="0"/>
              <a:t>ROM</a:t>
            </a:r>
            <a:r>
              <a:rPr lang="zh-TW" altLang="en-US" dirty="0"/>
              <a:t>選擇，直接對唯一的 </a:t>
            </a:r>
            <a:r>
              <a:rPr lang="en-US" altLang="zh-TW" dirty="0"/>
              <a:t>At89s51 </a:t>
            </a:r>
            <a:r>
              <a:rPr lang="zh-TW" altLang="en-US" dirty="0"/>
              <a:t>操作。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0x44 </a:t>
            </a:r>
            <a:r>
              <a:rPr lang="zh-TW" altLang="en-US" dirty="0"/>
              <a:t>為溫度轉換命令，讓 </a:t>
            </a:r>
            <a:r>
              <a:rPr lang="en-US" altLang="zh-TW" dirty="0"/>
              <a:t>At89s51 </a:t>
            </a:r>
            <a:r>
              <a:rPr lang="zh-TW" altLang="en-US" dirty="0"/>
              <a:t>測量環境溫度。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7BC06E-1926-4F11-B8C2-02440587D5F5}"/>
              </a:ext>
            </a:extLst>
          </p:cNvPr>
          <p:cNvSpPr/>
          <p:nvPr/>
        </p:nvSpPr>
        <p:spPr>
          <a:xfrm>
            <a:off x="862287" y="2402619"/>
            <a:ext cx="712879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DS18B20_ReadTemp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DS18B20_ReSet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cc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DS18B20_ReSet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cc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C94D24-4538-45F3-A43E-380F8A0B16DA}"/>
              </a:ext>
            </a:extLst>
          </p:cNvPr>
          <p:cNvSpPr/>
          <p:nvPr/>
        </p:nvSpPr>
        <p:spPr>
          <a:xfrm>
            <a:off x="718270" y="3320940"/>
            <a:ext cx="6984776" cy="203827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42BA09-EF46-4A43-8EF8-6D825B97746E}"/>
              </a:ext>
            </a:extLst>
          </p:cNvPr>
          <p:cNvSpPr/>
          <p:nvPr/>
        </p:nvSpPr>
        <p:spPr>
          <a:xfrm>
            <a:off x="1100126" y="6439644"/>
            <a:ext cx="6264696" cy="3199283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496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58143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40886" y="2407196"/>
            <a:ext cx="10187540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再次</a:t>
            </a:r>
            <a:r>
              <a:rPr lang="en-US" altLang="zh-TW" dirty="0"/>
              <a:t>Reset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0xCC</a:t>
            </a:r>
            <a:r>
              <a:rPr lang="zh-TW" altLang="en-US" dirty="0"/>
              <a:t>：跳過</a:t>
            </a:r>
            <a:r>
              <a:rPr lang="en-US" altLang="zh-TW" dirty="0"/>
              <a:t>ROM</a:t>
            </a:r>
            <a:r>
              <a:rPr lang="zh-TW" altLang="en-US" dirty="0"/>
              <a:t>選擇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0xbe</a:t>
            </a:r>
            <a:r>
              <a:rPr lang="zh-TW" altLang="en-US" dirty="0"/>
              <a:t>讀取溫度暫存器命令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7BC06E-1926-4F11-B8C2-02440587D5F5}"/>
              </a:ext>
            </a:extLst>
          </p:cNvPr>
          <p:cNvSpPr/>
          <p:nvPr/>
        </p:nvSpPr>
        <p:spPr>
          <a:xfrm>
            <a:off x="862286" y="2402619"/>
            <a:ext cx="9140825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DS18B20_ReadTemp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DS18B20_ReSet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cc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DS18B20_ReSet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cc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DS18B20_WriteByte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C94D24-4538-45F3-A43E-380F8A0B16DA}"/>
              </a:ext>
            </a:extLst>
          </p:cNvPr>
          <p:cNvSpPr/>
          <p:nvPr/>
        </p:nvSpPr>
        <p:spPr>
          <a:xfrm>
            <a:off x="718270" y="3320940"/>
            <a:ext cx="6984776" cy="3190712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42BA09-EF46-4A43-8EF8-6D825B97746E}"/>
              </a:ext>
            </a:extLst>
          </p:cNvPr>
          <p:cNvSpPr/>
          <p:nvPr/>
        </p:nvSpPr>
        <p:spPr>
          <a:xfrm>
            <a:off x="1100126" y="8527876"/>
            <a:ext cx="6264696" cy="1111051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173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讀取</a:t>
            </a:r>
            <a:r>
              <a:rPr lang="en-US" altLang="zh-TW" dirty="0"/>
              <a:t>16</a:t>
            </a:r>
            <a:r>
              <a:rPr lang="zh-TW" altLang="en-US" dirty="0"/>
              <a:t>位溫度數據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每次讀</a:t>
            </a:r>
            <a:r>
              <a:rPr lang="en-US" altLang="zh-TW" dirty="0"/>
              <a:t>1</a:t>
            </a:r>
            <a:r>
              <a:rPr lang="zh-TW" altLang="en-US" dirty="0"/>
              <a:t>位，通過位移及 </a:t>
            </a:r>
            <a:r>
              <a:rPr lang="en-US" altLang="zh-TW" dirty="0"/>
              <a:t>OR </a:t>
            </a:r>
            <a:r>
              <a:rPr lang="zh-TW" altLang="en-US" dirty="0"/>
              <a:t>操作組合成完整溫度值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乘以 </a:t>
            </a:r>
            <a:r>
              <a:rPr lang="en-US" altLang="zh-TW" dirty="0"/>
              <a:t>0.0625 </a:t>
            </a:r>
            <a:r>
              <a:rPr lang="zh-TW" altLang="en-US" dirty="0"/>
              <a:t>是因為每位代表 </a:t>
            </a:r>
            <a:r>
              <a:rPr lang="en-US" altLang="zh-TW" dirty="0"/>
              <a:t>0.0625℃</a:t>
            </a:r>
            <a:r>
              <a:rPr lang="zh-TW" altLang="en-US" dirty="0"/>
              <a:t>，乘</a:t>
            </a:r>
            <a:r>
              <a:rPr lang="en-US" altLang="zh-TW" dirty="0"/>
              <a:t>10</a:t>
            </a:r>
            <a:r>
              <a:rPr lang="zh-TW" altLang="en-US" dirty="0"/>
              <a:t>方便整數處理與顯示。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8C9A6-93DB-457D-AE75-9FDA603CB5C1}"/>
              </a:ext>
            </a:extLst>
          </p:cNvPr>
          <p:cNvSpPr/>
          <p:nvPr/>
        </p:nvSpPr>
        <p:spPr>
          <a:xfrm>
            <a:off x="1150318" y="2035059"/>
            <a:ext cx="8136904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|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0.0625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31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延遲命令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讓 </a:t>
            </a:r>
            <a:r>
              <a:rPr lang="en-US" altLang="zh-TW" dirty="0"/>
              <a:t>DS18B20 </a:t>
            </a:r>
            <a:r>
              <a:rPr lang="zh-TW" altLang="en-US" dirty="0"/>
              <a:t>能識別出「讀取命令」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大約幾個機器周期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8C9A6-93DB-457D-AE75-9FDA603CB5C1}"/>
              </a:ext>
            </a:extLst>
          </p:cNvPr>
          <p:cNvSpPr/>
          <p:nvPr/>
        </p:nvSpPr>
        <p:spPr>
          <a:xfrm>
            <a:off x="1150318" y="2035059"/>
            <a:ext cx="8136904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|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0.0625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9AC9A-6148-42F1-98DC-B00B571A361D}"/>
              </a:ext>
            </a:extLst>
          </p:cNvPr>
          <p:cNvSpPr/>
          <p:nvPr/>
        </p:nvSpPr>
        <p:spPr>
          <a:xfrm>
            <a:off x="1150318" y="4063380"/>
            <a:ext cx="6984776" cy="583264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632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將 </a:t>
            </a:r>
            <a:r>
              <a:rPr lang="en-US" altLang="zh-TW" dirty="0"/>
              <a:t>DQ </a:t>
            </a:r>
            <a:r>
              <a:rPr lang="zh-TW" altLang="en-US" dirty="0"/>
              <a:t>腳位設為高電位（釋放控制權）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8C9A6-93DB-457D-AE75-9FDA603CB5C1}"/>
              </a:ext>
            </a:extLst>
          </p:cNvPr>
          <p:cNvSpPr/>
          <p:nvPr/>
        </p:nvSpPr>
        <p:spPr>
          <a:xfrm>
            <a:off x="1150318" y="2035059"/>
            <a:ext cx="8136904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|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0.0625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9AC9A-6148-42F1-98DC-B00B571A361D}"/>
              </a:ext>
            </a:extLst>
          </p:cNvPr>
          <p:cNvSpPr/>
          <p:nvPr/>
        </p:nvSpPr>
        <p:spPr>
          <a:xfrm>
            <a:off x="1150318" y="4495428"/>
            <a:ext cx="6984776" cy="540060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997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46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等待約 </a:t>
            </a:r>
            <a:r>
              <a:rPr lang="en-US" altLang="zh-TW" dirty="0"/>
              <a:t>15 </a:t>
            </a:r>
            <a:r>
              <a:rPr lang="zh-TW" altLang="en-US" dirty="0"/>
              <a:t>微秒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讀取目前 </a:t>
            </a:r>
            <a:r>
              <a:rPr lang="en-US" altLang="zh-TW" dirty="0"/>
              <a:t>DQ </a:t>
            </a:r>
            <a:r>
              <a:rPr lang="zh-TW" altLang="en-US" dirty="0"/>
              <a:t>腳位的狀態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8C9A6-93DB-457D-AE75-9FDA603CB5C1}"/>
              </a:ext>
            </a:extLst>
          </p:cNvPr>
          <p:cNvSpPr/>
          <p:nvPr/>
        </p:nvSpPr>
        <p:spPr>
          <a:xfrm>
            <a:off x="1150318" y="2035059"/>
            <a:ext cx="8136904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|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0.0625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9AC9A-6148-42F1-98DC-B00B571A361D}"/>
              </a:ext>
            </a:extLst>
          </p:cNvPr>
          <p:cNvSpPr/>
          <p:nvPr/>
        </p:nvSpPr>
        <p:spPr>
          <a:xfrm>
            <a:off x="1150318" y="5575548"/>
            <a:ext cx="6984776" cy="432048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9079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47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延遲約 </a:t>
            </a:r>
            <a:r>
              <a:rPr lang="en-US" altLang="zh-TW" dirty="0"/>
              <a:t>45 </a:t>
            </a:r>
            <a:r>
              <a:rPr lang="zh-TW" altLang="en-US" dirty="0"/>
              <a:t>微秒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讓這一輪讀取完整結束，避免與下一輪干擾。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8C9A6-93DB-457D-AE75-9FDA603CB5C1}"/>
              </a:ext>
            </a:extLst>
          </p:cNvPr>
          <p:cNvSpPr/>
          <p:nvPr/>
        </p:nvSpPr>
        <p:spPr>
          <a:xfrm>
            <a:off x="1150318" y="2035059"/>
            <a:ext cx="8136904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|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0.0625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9AC9A-6148-42F1-98DC-B00B571A361D}"/>
              </a:ext>
            </a:extLst>
          </p:cNvPr>
          <p:cNvSpPr/>
          <p:nvPr/>
        </p:nvSpPr>
        <p:spPr>
          <a:xfrm>
            <a:off x="1150318" y="7015708"/>
            <a:ext cx="6984776" cy="288032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165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48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70998" y="2407196"/>
            <a:ext cx="1085742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將讀到的第 </a:t>
            </a:r>
            <a:r>
              <a:rPr lang="en-US" altLang="zh-TW" dirty="0"/>
              <a:t>j </a:t>
            </a:r>
            <a:r>
              <a:rPr lang="zh-TW" altLang="en-US" dirty="0"/>
              <a:t>位位元往左移 </a:t>
            </a:r>
            <a:r>
              <a:rPr lang="en-US" altLang="zh-TW" dirty="0"/>
              <a:t>j </a:t>
            </a:r>
            <a:r>
              <a:rPr lang="zh-TW" altLang="en-US" dirty="0"/>
              <a:t>位，放到正確的位置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8C9A6-93DB-457D-AE75-9FDA603CB5C1}"/>
              </a:ext>
            </a:extLst>
          </p:cNvPr>
          <p:cNvSpPr/>
          <p:nvPr/>
        </p:nvSpPr>
        <p:spPr>
          <a:xfrm>
            <a:off x="1150318" y="2035059"/>
            <a:ext cx="8136904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|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0.0625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9AC9A-6148-42F1-98DC-B00B571A361D}"/>
              </a:ext>
            </a:extLst>
          </p:cNvPr>
          <p:cNvSpPr/>
          <p:nvPr/>
        </p:nvSpPr>
        <p:spPr>
          <a:xfrm>
            <a:off x="1150318" y="7447756"/>
            <a:ext cx="6984776" cy="2448272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54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49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temp </a:t>
            </a:r>
            <a:r>
              <a:rPr lang="zh-TW" altLang="en-US" dirty="0"/>
              <a:t>初始值是 </a:t>
            </a:r>
            <a:r>
              <a:rPr lang="en-US" altLang="zh-TW" dirty="0"/>
              <a:t>0b00000000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每次用</a:t>
            </a:r>
            <a:r>
              <a:rPr lang="en-US" altLang="zh-TW" dirty="0">
                <a:solidFill>
                  <a:schemeClr val="accent1">
                    <a:alpha val="90000"/>
                  </a:schemeClr>
                </a:solidFill>
              </a:rPr>
              <a:t>OR</a:t>
            </a:r>
            <a:r>
              <a:rPr lang="zh-TW" altLang="en-US" dirty="0"/>
              <a:t>運算來</a:t>
            </a:r>
            <a:r>
              <a:rPr lang="zh-TW" altLang="en-US" dirty="0">
                <a:solidFill>
                  <a:schemeClr val="accent1">
                    <a:alpha val="90000"/>
                  </a:schemeClr>
                </a:solidFill>
              </a:rPr>
              <a:t>疊加</a:t>
            </a:r>
            <a:r>
              <a:rPr lang="zh-TW" altLang="en-US" dirty="0"/>
              <a:t>位元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8C9A6-93DB-457D-AE75-9FDA603CB5C1}"/>
              </a:ext>
            </a:extLst>
          </p:cNvPr>
          <p:cNvSpPr/>
          <p:nvPr/>
        </p:nvSpPr>
        <p:spPr>
          <a:xfrm>
            <a:off x="1150318" y="2035059"/>
            <a:ext cx="8136904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|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0.0625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9AC9A-6148-42F1-98DC-B00B571A361D}"/>
              </a:ext>
            </a:extLst>
          </p:cNvPr>
          <p:cNvSpPr/>
          <p:nvPr/>
        </p:nvSpPr>
        <p:spPr>
          <a:xfrm>
            <a:off x="1150318" y="8023820"/>
            <a:ext cx="6984776" cy="187220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89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F1F71-9720-4F0F-99E8-EECC5649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傳統</a:t>
            </a:r>
            <a:r>
              <a:rPr lang="zh-TW" altLang="en-US" dirty="0"/>
              <a:t>測溫技術限制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1495E0-8332-43A4-88B2-4CD874932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0C0B3F-48A9-4BE6-8BC2-0C0D23BE8D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常見元件：熱電偶、熱敏電阻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需透過電壓轉換為溫度值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測量電路複雜，外部元件需求高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24820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初始化</a:t>
            </a:r>
            <a:r>
              <a:rPr lang="zh-TW" altLang="en-US" dirty="0"/>
              <a:t>服務函式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50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TMOD</a:t>
            </a:r>
            <a:r>
              <a:rPr lang="zh-TW" altLang="en-US" dirty="0"/>
              <a:t>設為模式</a:t>
            </a:r>
            <a:r>
              <a:rPr lang="en-US" altLang="zh-TW" dirty="0"/>
              <a:t>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TH0</a:t>
            </a:r>
            <a:r>
              <a:rPr lang="zh-TW" altLang="en-US" dirty="0"/>
              <a:t>、</a:t>
            </a:r>
            <a:r>
              <a:rPr lang="en-US" altLang="zh-TW" dirty="0"/>
              <a:t> TL0</a:t>
            </a:r>
            <a:r>
              <a:rPr lang="zh-TW" altLang="en-US" dirty="0"/>
              <a:t>：設定 初值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ET0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：啟用定時器</a:t>
            </a:r>
            <a:r>
              <a:rPr lang="en-US" altLang="zh-TW" dirty="0"/>
              <a:t>0 </a:t>
            </a:r>
            <a:r>
              <a:rPr lang="zh-TW" altLang="en-US" dirty="0"/>
              <a:t>的中斷功能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EA = 1</a:t>
            </a:r>
            <a:r>
              <a:rPr lang="zh-TW" altLang="en-US" dirty="0"/>
              <a:t>：啟用中斷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TR0 = 1</a:t>
            </a:r>
            <a:r>
              <a:rPr lang="zh-TW" altLang="en-US" dirty="0"/>
              <a:t>：啟動 </a:t>
            </a:r>
            <a:r>
              <a:rPr lang="en-US" altLang="zh-TW" b="1" dirty="0"/>
              <a:t>Timer0 </a:t>
            </a:r>
            <a:r>
              <a:rPr lang="zh-TW" altLang="en-US" b="1" dirty="0"/>
              <a:t>計時器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C4B6D8-E492-41C0-9D9F-8BE8BBF0426F}"/>
              </a:ext>
            </a:extLst>
          </p:cNvPr>
          <p:cNvSpPr/>
          <p:nvPr/>
        </p:nvSpPr>
        <p:spPr>
          <a:xfrm>
            <a:off x="1726383" y="3355489"/>
            <a:ext cx="56166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TimerInit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TMOD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TH0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248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TL0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48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ET0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EA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TR0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74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初始化</a:t>
            </a:r>
            <a:r>
              <a:rPr lang="zh-TW" altLang="en-US" dirty="0"/>
              <a:t>服務函式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51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TMOD</a:t>
            </a:r>
            <a:r>
              <a:rPr lang="zh-TW" altLang="en-US" dirty="0"/>
              <a:t>設為模式</a:t>
            </a:r>
            <a:r>
              <a:rPr lang="en-US" altLang="zh-TW" dirty="0"/>
              <a:t>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TH0</a:t>
            </a:r>
            <a:r>
              <a:rPr lang="zh-TW" altLang="en-US" dirty="0"/>
              <a:t>、</a:t>
            </a:r>
            <a:r>
              <a:rPr lang="en-US" altLang="zh-TW" dirty="0"/>
              <a:t> TL0</a:t>
            </a:r>
            <a:r>
              <a:rPr lang="zh-TW" altLang="en-US" dirty="0"/>
              <a:t>：設定 初值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ET0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：啟用定時器</a:t>
            </a:r>
            <a:r>
              <a:rPr lang="en-US" altLang="zh-TW" dirty="0"/>
              <a:t>0 </a:t>
            </a:r>
            <a:r>
              <a:rPr lang="zh-TW" altLang="en-US" dirty="0"/>
              <a:t>的中斷功能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EA = 1</a:t>
            </a:r>
            <a:r>
              <a:rPr lang="zh-TW" altLang="en-US" dirty="0"/>
              <a:t>：啟用中斷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TR0 = 1</a:t>
            </a:r>
            <a:r>
              <a:rPr lang="zh-TW" altLang="en-US" dirty="0"/>
              <a:t>：啟動 </a:t>
            </a:r>
            <a:r>
              <a:rPr lang="en-US" altLang="zh-TW" b="1" dirty="0"/>
              <a:t>Timer0 </a:t>
            </a:r>
            <a:r>
              <a:rPr lang="zh-TW" altLang="en-US" b="1" dirty="0"/>
              <a:t>計時器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C4B6D8-E492-41C0-9D9F-8BE8BBF0426F}"/>
              </a:ext>
            </a:extLst>
          </p:cNvPr>
          <p:cNvSpPr/>
          <p:nvPr/>
        </p:nvSpPr>
        <p:spPr>
          <a:xfrm>
            <a:off x="1726383" y="3355489"/>
            <a:ext cx="56166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TimerInit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TMOD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TH0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248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TL0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48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ET0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EA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TR0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07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溫度顯示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52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07302" y="2119164"/>
            <a:ext cx="7848872" cy="6727362"/>
          </a:xfrm>
        </p:spPr>
        <p:txBody>
          <a:bodyPr/>
          <a:lstStyle/>
          <a:p>
            <a:r>
              <a:rPr lang="zh-TW" altLang="en-US" dirty="0"/>
              <a:t>將溫度值轉換為字元格式以顯示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判斷是否為負數，若是則 </a:t>
            </a:r>
            <a:r>
              <a:rPr lang="en-US" altLang="zh-TW" dirty="0"/>
              <a:t>Buff[0] </a:t>
            </a:r>
            <a:r>
              <a:rPr lang="zh-TW" altLang="en-US" dirty="0"/>
              <a:t>顯示負號，否則 </a:t>
            </a:r>
            <a:r>
              <a:rPr lang="en-US" altLang="zh-TW" dirty="0"/>
              <a:t>Buff[0] </a:t>
            </a:r>
            <a:r>
              <a:rPr lang="zh-TW" altLang="en-US" dirty="0"/>
              <a:t>顯示千位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Buff[1] </a:t>
            </a:r>
            <a:r>
              <a:rPr lang="zh-TW" altLang="en-US" dirty="0"/>
              <a:t>到</a:t>
            </a:r>
            <a:r>
              <a:rPr lang="en-US" altLang="zh-TW" dirty="0"/>
              <a:t>Buff[3] </a:t>
            </a:r>
            <a:r>
              <a:rPr lang="zh-TW" altLang="en-US" dirty="0"/>
              <a:t>分別為十位到百位</a:t>
            </a:r>
          </a:p>
          <a:p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094CD-4F57-4D91-884D-F7E7A0D7FC08}"/>
              </a:ext>
            </a:extLst>
          </p:cNvPr>
          <p:cNvSpPr/>
          <p:nvPr/>
        </p:nvSpPr>
        <p:spPr>
          <a:xfrm>
            <a:off x="1135892" y="1923312"/>
            <a:ext cx="9140825" cy="7478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ShowTemp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Array1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–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Array1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Array1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Array2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Array1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87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溫度</a:t>
            </a:r>
            <a:r>
              <a:rPr lang="zh-TW" altLang="en-US" dirty="0">
                <a:solidFill>
                  <a:schemeClr val="accent1"/>
                </a:solidFill>
              </a:rPr>
              <a:t>警報</a:t>
            </a:r>
            <a:r>
              <a:rPr lang="zh-TW" altLang="en-US" dirty="0"/>
              <a:t>判斷函式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53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r>
              <a:rPr lang="zh-TW" altLang="en-US" dirty="0"/>
              <a:t>根據溫度與上下限比較來控制警示燈與蜂鳴器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若溫度低於 </a:t>
            </a:r>
            <a:r>
              <a:rPr lang="en-US" altLang="zh-TW" dirty="0" err="1"/>
              <a:t>AlarmLow</a:t>
            </a:r>
            <a:r>
              <a:rPr lang="en-US" altLang="zh-TW" dirty="0"/>
              <a:t> → </a:t>
            </a:r>
            <a:r>
              <a:rPr lang="zh-TW" altLang="en-US" dirty="0"/>
              <a:t>低溫警報</a:t>
            </a:r>
            <a:endParaRPr lang="en-US" altLang="zh-TW" dirty="0"/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en-US" altLang="zh-TW" sz="3600" dirty="0" err="1"/>
              <a:t>LedLow</a:t>
            </a:r>
            <a:r>
              <a:rPr lang="zh-TW" altLang="en-US" sz="3600" dirty="0"/>
              <a:t>亮、蜂鳴器響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若溫度高於 </a:t>
            </a:r>
            <a:r>
              <a:rPr lang="en-US" altLang="zh-TW" dirty="0" err="1"/>
              <a:t>AlarmHig</a:t>
            </a:r>
            <a:r>
              <a:rPr lang="en-US" altLang="zh-TW" dirty="0"/>
              <a:t> → </a:t>
            </a:r>
            <a:r>
              <a:rPr lang="zh-TW" altLang="en-US" dirty="0"/>
              <a:t>高溫警報</a:t>
            </a:r>
            <a:endParaRPr lang="en-US" altLang="zh-TW" dirty="0"/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en-US" altLang="zh-TW" sz="3600" dirty="0" err="1"/>
              <a:t>LedHig</a:t>
            </a:r>
            <a:r>
              <a:rPr lang="zh-TW" altLang="en-US" sz="3600" dirty="0"/>
              <a:t>亮、蜂鳴器響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若溫度正常 → 皆不亮，蜂鳴器不響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6A603E-1796-4955-9BEC-BBA8AFB00A21}"/>
              </a:ext>
            </a:extLst>
          </p:cNvPr>
          <p:cNvSpPr/>
          <p:nvPr/>
        </p:nvSpPr>
        <p:spPr>
          <a:xfrm>
            <a:off x="1078310" y="2159958"/>
            <a:ext cx="9140825" cy="7478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AlarmJudge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AlarmLow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AlarmHig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...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...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30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鍵盤掃描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54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8990" y="2335188"/>
            <a:ext cx="10441160" cy="7128792"/>
          </a:xfrm>
        </p:spPr>
        <p:txBody>
          <a:bodyPr/>
          <a:lstStyle/>
          <a:p>
            <a:r>
              <a:rPr lang="zh-TW" altLang="en-US" dirty="0"/>
              <a:t>執行流程：</a:t>
            </a:r>
            <a:endParaRPr lang="en-US" altLang="zh-TW" dirty="0"/>
          </a:p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偵測 </a:t>
            </a:r>
            <a:r>
              <a:rPr lang="en-US" altLang="zh-TW" dirty="0" err="1"/>
              <a:t>KeySet</a:t>
            </a:r>
            <a:r>
              <a:rPr lang="en-US" altLang="zh-TW" dirty="0"/>
              <a:t> </a:t>
            </a:r>
            <a:r>
              <a:rPr lang="zh-TW" altLang="en-US" dirty="0"/>
              <a:t>進入設定模式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顯示並調整 </a:t>
            </a:r>
            <a:r>
              <a:rPr lang="en-US" altLang="zh-TW" dirty="0" err="1"/>
              <a:t>AlarmLow</a:t>
            </a:r>
            <a:r>
              <a:rPr lang="zh-TW" altLang="en-US" dirty="0"/>
              <a:t>（按 </a:t>
            </a:r>
            <a:r>
              <a:rPr lang="en-US" altLang="zh-TW" dirty="0" err="1"/>
              <a:t>KeyUp</a:t>
            </a:r>
            <a:r>
              <a:rPr lang="en-US" altLang="zh-TW" dirty="0"/>
              <a:t>/</a:t>
            </a:r>
            <a:r>
              <a:rPr lang="en-US" altLang="zh-TW" dirty="0" err="1"/>
              <a:t>KeyDown</a:t>
            </a:r>
            <a:r>
              <a:rPr lang="zh-TW" altLang="en-US" dirty="0"/>
              <a:t>）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再次按 </a:t>
            </a:r>
            <a:r>
              <a:rPr lang="en-US" altLang="zh-TW" dirty="0" err="1"/>
              <a:t>KeySet</a:t>
            </a:r>
            <a:r>
              <a:rPr lang="en-US" altLang="zh-TW" dirty="0"/>
              <a:t> → </a:t>
            </a:r>
            <a:r>
              <a:rPr lang="zh-TW" altLang="en-US" dirty="0"/>
              <a:t>調整 </a:t>
            </a:r>
            <a:r>
              <a:rPr lang="en-US" altLang="zh-TW" dirty="0" err="1"/>
              <a:t>AlarmHig</a:t>
            </a:r>
            <a:endParaRPr lang="en-US" altLang="zh-TW" dirty="0"/>
          </a:p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最後再次 </a:t>
            </a:r>
            <a:r>
              <a:rPr lang="en-US" altLang="zh-TW" dirty="0" err="1"/>
              <a:t>KeySet</a:t>
            </a:r>
            <a:r>
              <a:rPr lang="en-US" altLang="zh-TW" dirty="0"/>
              <a:t> </a:t>
            </a:r>
            <a:r>
              <a:rPr lang="zh-TW" altLang="en-US" dirty="0"/>
              <a:t>結束設定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E509D2-6F7E-408E-B5D6-0E5DC38CD75A}"/>
              </a:ext>
            </a:extLst>
          </p:cNvPr>
          <p:cNvSpPr/>
          <p:nvPr/>
        </p:nvSpPr>
        <p:spPr>
          <a:xfrm>
            <a:off x="1654374" y="4279404"/>
            <a:ext cx="37791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KeyScanf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976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主</a:t>
            </a:r>
            <a:r>
              <a:rPr lang="zh-TW" altLang="en-US" dirty="0"/>
              <a:t>程式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55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70998" y="2335188"/>
            <a:ext cx="10369152" cy="712879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初始化 </a:t>
            </a:r>
            <a:r>
              <a:rPr lang="en-US" altLang="zh-TW" dirty="0"/>
              <a:t>Timer0 </a:t>
            </a:r>
            <a:r>
              <a:rPr lang="zh-TW" altLang="en-US" dirty="0"/>
              <a:t>計時器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清除 </a:t>
            </a:r>
            <a:r>
              <a:rPr lang="en-US" altLang="zh-TW" dirty="0"/>
              <a:t>Buff </a:t>
            </a:r>
            <a:r>
              <a:rPr lang="zh-TW" altLang="en-US" dirty="0"/>
              <a:t>初始顯示資料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先讀取</a:t>
            </a:r>
            <a:r>
              <a:rPr lang="en-US" altLang="zh-TW" dirty="0"/>
              <a:t>8</a:t>
            </a:r>
            <a:r>
              <a:rPr lang="zh-TW" altLang="en-US" dirty="0"/>
              <a:t>次溫度資料穩定感測器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進入無限迴圈：</a:t>
            </a:r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關中斷，讀取溫度再開中斷</a:t>
            </a:r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顯示溫度</a:t>
            </a:r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執行警報判斷</a:t>
            </a:r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每次循環呼叫 </a:t>
            </a:r>
            <a:r>
              <a:rPr lang="en-US" altLang="zh-TW" sz="3600" dirty="0" err="1"/>
              <a:t>KeyScanf</a:t>
            </a:r>
            <a:r>
              <a:rPr lang="en-US" altLang="zh-TW" sz="3600" dirty="0"/>
              <a:t>() 100 </a:t>
            </a:r>
            <a:r>
              <a:rPr lang="zh-TW" altLang="en-US" sz="3600" dirty="0"/>
              <a:t>次掃描鍵盤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AE9F4B-C7D0-40B4-AC34-BF6DA8ED329D}"/>
              </a:ext>
            </a:extLst>
          </p:cNvPr>
          <p:cNvSpPr/>
          <p:nvPr/>
        </p:nvSpPr>
        <p:spPr>
          <a:xfrm>
            <a:off x="1726382" y="3775348"/>
            <a:ext cx="9140825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96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中斷</a:t>
            </a:r>
            <a:r>
              <a:rPr lang="zh-TW" altLang="en-US" dirty="0"/>
              <a:t>服務函式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56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83167" y="2335188"/>
            <a:ext cx="8352928" cy="712879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重載 </a:t>
            </a:r>
            <a:r>
              <a:rPr lang="en-US" altLang="zh-TW" dirty="0"/>
              <a:t>TH0, TL0 → </a:t>
            </a:r>
            <a:r>
              <a:rPr lang="zh-TW" altLang="en-US" dirty="0"/>
              <a:t>定時刷新顯示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關閉所有段位（</a:t>
            </a:r>
            <a:r>
              <a:rPr lang="en-US" altLang="zh-TW" dirty="0"/>
              <a:t>P0=0</a:t>
            </a:r>
            <a:r>
              <a:rPr lang="zh-TW" altLang="en-US" dirty="0"/>
              <a:t>）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根據 </a:t>
            </a:r>
            <a:r>
              <a:rPr lang="en-US" altLang="zh-TW" dirty="0" err="1"/>
              <a:t>ShowID</a:t>
            </a:r>
            <a:r>
              <a:rPr lang="en-US" altLang="zh-TW" dirty="0"/>
              <a:t> </a:t>
            </a:r>
            <a:r>
              <a:rPr lang="zh-TW" altLang="en-US" dirty="0"/>
              <a:t>將相對應 </a:t>
            </a:r>
            <a:r>
              <a:rPr lang="en-US" altLang="zh-TW" dirty="0"/>
              <a:t>Buff[</a:t>
            </a:r>
            <a:r>
              <a:rPr lang="en-US" altLang="zh-TW" dirty="0" err="1"/>
              <a:t>i</a:t>
            </a:r>
            <a:r>
              <a:rPr lang="en-US" altLang="zh-TW" dirty="0"/>
              <a:t>] </a:t>
            </a:r>
            <a:r>
              <a:rPr lang="zh-TW" altLang="en-US" dirty="0"/>
              <a:t>顯示到對應段位（</a:t>
            </a:r>
            <a:r>
              <a:rPr lang="en-US" altLang="zh-TW" dirty="0"/>
              <a:t>w1~w4</a:t>
            </a:r>
            <a:r>
              <a:rPr lang="zh-TW" altLang="en-US" dirty="0"/>
              <a:t>）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每次中斷 </a:t>
            </a:r>
            <a:r>
              <a:rPr lang="en-US" altLang="zh-TW" dirty="0" err="1"/>
              <a:t>ShowID</a:t>
            </a:r>
            <a:r>
              <a:rPr lang="en-US" altLang="zh-TW" dirty="0"/>
              <a:t> +1 </a:t>
            </a:r>
            <a:r>
              <a:rPr lang="zh-TW" altLang="en-US" dirty="0"/>
              <a:t>循環切換（</a:t>
            </a:r>
            <a:r>
              <a:rPr lang="en-US" altLang="zh-TW" dirty="0"/>
              <a:t>1~4</a:t>
            </a:r>
            <a:r>
              <a:rPr lang="zh-TW" altLang="en-US" dirty="0"/>
              <a:t>）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A2F669-0C9F-4189-B62D-BEB847D29772}"/>
              </a:ext>
            </a:extLst>
          </p:cNvPr>
          <p:cNvSpPr/>
          <p:nvPr/>
        </p:nvSpPr>
        <p:spPr>
          <a:xfrm>
            <a:off x="1510358" y="4495428"/>
            <a:ext cx="67687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Timer0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 interrupt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3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109FD-3761-407C-82D0-D9F3F31B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</a:t>
            </a:r>
            <a:r>
              <a:rPr lang="zh-TW" altLang="en-US" dirty="0">
                <a:solidFill>
                  <a:schemeClr val="accent1"/>
                </a:solidFill>
              </a:rPr>
              <a:t>目標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架構</a:t>
            </a:r>
          </a:p>
        </p:txBody>
      </p:sp>
    </p:spTree>
    <p:extLst>
      <p:ext uri="{BB962C8B-B14F-4D97-AF65-F5344CB8AC3E}">
        <p14:creationId xmlns:p14="http://schemas.microsoft.com/office/powerpoint/2010/main" val="233103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2329E-D161-4085-AE05-E2D141B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系統基本</a:t>
            </a:r>
            <a:r>
              <a:rPr lang="zh-TW" altLang="en-US" dirty="0">
                <a:solidFill>
                  <a:schemeClr val="accent1"/>
                </a:solidFill>
              </a:rPr>
              <a:t>功能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5287D7-7200-4F82-AC08-EA9B3AD5E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E7EC36-23B2-45D1-BF5B-906E40B022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-US" altLang="zh-TW" dirty="0"/>
              <a:t>At89s51 </a:t>
            </a:r>
            <a:r>
              <a:rPr lang="zh-TW" altLang="en-US" dirty="0"/>
              <a:t>控制整體系統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週期性讀取 </a:t>
            </a:r>
            <a:r>
              <a:rPr lang="en-US" altLang="zh-TW" dirty="0"/>
              <a:t>At89s51</a:t>
            </a:r>
            <a:r>
              <a:rPr lang="zh-TW" altLang="en-US" dirty="0"/>
              <a:t>傳感器之</a:t>
            </a:r>
            <a:r>
              <a:rPr lang="zh-TW" altLang="en-US" dirty="0">
                <a:solidFill>
                  <a:schemeClr val="accent1">
                    <a:alpha val="90000"/>
                  </a:schemeClr>
                </a:solidFill>
              </a:rPr>
              <a:t>溫度</a:t>
            </a:r>
            <a:r>
              <a:rPr lang="zh-TW" altLang="en-US" dirty="0"/>
              <a:t>數據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利用七段顯示器進行即時動態掃描與顯示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237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ADBE2-5724-4E73-9648-58D17C11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人機介面</a:t>
            </a:r>
            <a:r>
              <a:rPr lang="zh-TW" altLang="en-US" dirty="0"/>
              <a:t>：參數設定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7555750-8339-4270-99DB-F6B5B60FA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1ADF2D-F994-47D4-A438-F8226C87AA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提供 </a:t>
            </a:r>
            <a:r>
              <a:rPr lang="en-US" altLang="zh-TW" dirty="0"/>
              <a:t>3 </a:t>
            </a:r>
            <a:r>
              <a:rPr lang="zh-TW" altLang="en-US" dirty="0"/>
              <a:t>顆按鍵供使用者設定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可調整溫度的上下限值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使用者可依需求自訂警戒範圍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350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C0B34-F7D0-4912-9711-EEB35FC3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警報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控制</a:t>
            </a:r>
            <a:r>
              <a:rPr lang="zh-TW" altLang="en-US" dirty="0"/>
              <a:t>機制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C57C08-9CF2-431B-9C3D-99D3738809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404AAC-50ED-464E-A164-EE7F8F39A3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6322" y="2839244"/>
            <a:ext cx="15913768" cy="648072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當超出上下限值時啟動聲光</a:t>
            </a:r>
            <a:r>
              <a:rPr lang="zh-TW" altLang="en-US" dirty="0">
                <a:solidFill>
                  <a:schemeClr val="accent1">
                    <a:alpha val="90000"/>
                  </a:schemeClr>
                </a:solidFill>
              </a:rPr>
              <a:t>警報</a:t>
            </a:r>
            <a:r>
              <a:rPr lang="zh-TW" altLang="en-US" dirty="0"/>
              <a:t>：</a:t>
            </a:r>
            <a:endParaRPr lang="en-US" altLang="zh-TW" dirty="0"/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en-US" altLang="zh-TW" sz="3600" dirty="0"/>
              <a:t>LED </a:t>
            </a:r>
            <a:r>
              <a:rPr lang="zh-TW" altLang="en-US" sz="3600" dirty="0"/>
              <a:t>燈亮起</a:t>
            </a:r>
            <a:endParaRPr lang="en-US" altLang="zh-TW" sz="3600" dirty="0"/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低溫→綠燈、高溫→紅燈</a:t>
            </a:r>
            <a:endParaRPr lang="en-US" altLang="zh-TW" sz="3600" dirty="0"/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蜂鳴器發出警示音</a:t>
            </a:r>
            <a:endParaRPr lang="en-US" altLang="zh-TW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同時啟動</a:t>
            </a:r>
            <a:r>
              <a:rPr lang="zh-TW" altLang="en-US" dirty="0">
                <a:solidFill>
                  <a:schemeClr val="accent1">
                    <a:alpha val="90000"/>
                  </a:schemeClr>
                </a:solidFill>
              </a:rPr>
              <a:t>控制</a:t>
            </a:r>
            <a:r>
              <a:rPr lang="zh-TW" altLang="en-US" dirty="0"/>
              <a:t>裝置：</a:t>
            </a:r>
            <a:endParaRPr lang="en-US" altLang="zh-TW" dirty="0"/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升溫或降溫系統運作</a:t>
            </a:r>
            <a:endParaRPr lang="en-US" altLang="zh-TW" sz="3600" dirty="0"/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協助維持環境溫度於設定範圍內</a:t>
            </a:r>
            <a:endParaRPr lang="en-US" altLang="zh-TW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164405524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5371</Words>
  <Application>Microsoft Office PowerPoint</Application>
  <PresentationFormat>自訂</PresentationFormat>
  <Paragraphs>730</Paragraphs>
  <Slides>56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56</vt:i4>
      </vt:variant>
    </vt:vector>
  </HeadingPairs>
  <TitlesOfParts>
    <vt:vector size="63" baseType="lpstr">
      <vt:lpstr>Crimson Text</vt:lpstr>
      <vt:lpstr>Spica Neue</vt:lpstr>
      <vt:lpstr>Arial</vt:lpstr>
      <vt:lpstr>Calibri</vt:lpstr>
      <vt:lpstr>Consolas</vt:lpstr>
      <vt:lpstr>Title</vt:lpstr>
      <vt:lpstr>Contents</vt:lpstr>
      <vt:lpstr>温度控制系统</vt:lpstr>
      <vt:lpstr>研究動機</vt:lpstr>
      <vt:lpstr>溫度的關鍵角色</vt:lpstr>
      <vt:lpstr>智慧化溫控趨勢</vt:lpstr>
      <vt:lpstr>傳統測溫技術限制</vt:lpstr>
      <vt:lpstr>專題目標與架構</vt:lpstr>
      <vt:lpstr>系統基本功能</vt:lpstr>
      <vt:lpstr>人機介面：參數設定</vt:lpstr>
      <vt:lpstr>警報與控制機制</vt:lpstr>
      <vt:lpstr>系統架構圖</vt:lpstr>
      <vt:lpstr>架構說明</vt:lpstr>
      <vt:lpstr>架構說明</vt:lpstr>
      <vt:lpstr>架構說明</vt:lpstr>
      <vt:lpstr>架構說明</vt:lpstr>
      <vt:lpstr>架構說明</vt:lpstr>
      <vt:lpstr>電路圖</vt:lpstr>
      <vt:lpstr>程式邏輯</vt:lpstr>
      <vt:lpstr>完整流程圖</vt:lpstr>
      <vt:lpstr>標頭與變數定義區</vt:lpstr>
      <vt:lpstr>標頭與變數定義區</vt:lpstr>
      <vt:lpstr>標頭與變數定義區</vt:lpstr>
      <vt:lpstr>標頭與變數定義區</vt:lpstr>
      <vt:lpstr>標頭與變數定義區</vt:lpstr>
      <vt:lpstr>標頭與變數定義區</vt:lpstr>
      <vt:lpstr>標頭與變數定義區</vt:lpstr>
      <vt:lpstr>標頭與變數定義區</vt:lpstr>
      <vt:lpstr>標頭與變數定義區</vt:lpstr>
      <vt:lpstr>顯示用字型表與狀態變數</vt:lpstr>
      <vt:lpstr>顯示用字型表與狀態變數</vt:lpstr>
      <vt:lpstr>顯示用字型表與狀態變數</vt:lpstr>
      <vt:lpstr>延遲函式</vt:lpstr>
      <vt:lpstr>延遲函式</vt:lpstr>
      <vt:lpstr>重置感測器</vt:lpstr>
      <vt:lpstr>傳送指令函式</vt:lpstr>
      <vt:lpstr>傳送指令函式</vt:lpstr>
      <vt:lpstr>傳送指令函式</vt:lpstr>
      <vt:lpstr>傳送指令函式</vt:lpstr>
      <vt:lpstr>傳送指令函式</vt:lpstr>
      <vt:lpstr>溫度轉換函式</vt:lpstr>
      <vt:lpstr>溫度轉換函式</vt:lpstr>
      <vt:lpstr>溫度轉換函式</vt:lpstr>
      <vt:lpstr>溫度轉換函式</vt:lpstr>
      <vt:lpstr>溫度轉換函式</vt:lpstr>
      <vt:lpstr>溫度轉換函式</vt:lpstr>
      <vt:lpstr>溫度轉換函式</vt:lpstr>
      <vt:lpstr>溫度轉換函式</vt:lpstr>
      <vt:lpstr>溫度轉換函式</vt:lpstr>
      <vt:lpstr>溫度轉換函式</vt:lpstr>
      <vt:lpstr>溫度轉換函式</vt:lpstr>
      <vt:lpstr>初始化服務函式</vt:lpstr>
      <vt:lpstr>初始化服務函式</vt:lpstr>
      <vt:lpstr>溫度顯示函式</vt:lpstr>
      <vt:lpstr>溫度警報判斷函式</vt:lpstr>
      <vt:lpstr>鍵盤掃描函式</vt:lpstr>
      <vt:lpstr>主程式</vt:lpstr>
      <vt:lpstr>中斷服務函式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子軒 林</cp:lastModifiedBy>
  <cp:revision>80</cp:revision>
  <dcterms:created xsi:type="dcterms:W3CDTF">2015-02-26T15:14:38Z</dcterms:created>
  <dcterms:modified xsi:type="dcterms:W3CDTF">2025-05-31T14:42:23Z</dcterms:modified>
</cp:coreProperties>
</file>