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7" r:id="rId30"/>
    <p:sldId id="284" r:id="rId31"/>
    <p:sldId id="286" r:id="rId32"/>
    <p:sldId id="287" r:id="rId33"/>
    <p:sldId id="290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求解区间最值与总和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1CBD6-79B4-44EE-BF3A-40CE7652D559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27456-5A50-4CEE-8645-E3D8AFB7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327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求解区间最值与总和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A2CB1-C1DF-491E-846F-7097E948C5D2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81F4-EE0C-4605-B026-33DD344AA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56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90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14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73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6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3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4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0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16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0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0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5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1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7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7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1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C920-75DB-4B7F-AF05-992218B759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7DDF-DA00-4C39-AF3E-5929AA1FE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  <p:sldLayoutId id="2147484429" r:id="rId13"/>
    <p:sldLayoutId id="2147484430" r:id="rId14"/>
    <p:sldLayoutId id="2147484431" r:id="rId15"/>
    <p:sldLayoutId id="2147484432" r:id="rId16"/>
    <p:sldLayoutId id="21474844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448800" cy="2387600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软件设计与开发实践大作业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32199"/>
            <a:ext cx="9448800" cy="1901825"/>
          </a:xfrm>
        </p:spPr>
        <p:txBody>
          <a:bodyPr>
            <a:normAutofit/>
          </a:bodyPr>
          <a:lstStyle/>
          <a:p>
            <a:r>
              <a:rPr lang="en-US" altLang="zh-CN"/>
              <a:t>                                                                  </a:t>
            </a:r>
            <a:r>
              <a:rPr lang="en-US" altLang="zh-CN" sz="320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3200">
                <a:latin typeface="华文仿宋" panose="02010600040101010101" pitchFamily="2" charset="-122"/>
                <a:ea typeface="华文仿宋" panose="02010600040101010101" pitchFamily="2" charset="-122"/>
              </a:rPr>
              <a:t>线段树的应用</a:t>
            </a:r>
            <a:endParaRPr lang="en-US" altLang="zh-CN" sz="32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/>
          </a:p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许家乐  张刚</a:t>
            </a:r>
          </a:p>
        </p:txBody>
      </p:sp>
    </p:spTree>
    <p:extLst>
      <p:ext uri="{BB962C8B-B14F-4D97-AF65-F5344CB8AC3E}">
        <p14:creationId xmlns:p14="http://schemas.microsoft.com/office/powerpoint/2010/main" val="23607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求解区间的最值与总和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529003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区间查询：也分为三种情况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zh-CN" sz="2400"/>
              <a:t>①</a:t>
            </a:r>
            <a:r>
              <a:rPr lang="zh-CN" altLang="en-US" sz="2400"/>
              <a:t>当前结点存储的区间与待查询区间无交集，返回不影响查询结果的值。</a:t>
            </a:r>
            <a:endParaRPr lang="en-US" altLang="zh-CN" sz="2400"/>
          </a:p>
          <a:p>
            <a:pPr marL="0" indent="0" algn="just">
              <a:buNone/>
            </a:pPr>
            <a:r>
              <a:rPr lang="zh-CN" altLang="en-US" sz="2400"/>
              <a:t>②当前结点存储的区间是待查询区间的子区间，返回待查询数据域的值。</a:t>
            </a:r>
            <a:endParaRPr lang="en-US" altLang="zh-CN" sz="2400"/>
          </a:p>
          <a:p>
            <a:pPr marL="0" indent="0" algn="just">
              <a:buNone/>
            </a:pPr>
            <a:r>
              <a:rPr lang="zh-CN" altLang="en-US" sz="2400"/>
              <a:t>③当前结点存储的区间与待查询区间无交集，下沉标记，递归查询子树，回溯时确定查询结果。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28238" y="2506662"/>
            <a:ext cx="5274310" cy="3270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0412" y="2137330"/>
            <a:ext cx="232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查询</a:t>
            </a:r>
            <a:r>
              <a:rPr lang="en-US" altLang="zh-CN"/>
              <a:t>[2, 5]</a:t>
            </a:r>
            <a:r>
              <a:rPr lang="zh-CN" altLang="en-US"/>
              <a:t>区间最小值</a:t>
            </a:r>
          </a:p>
        </p:txBody>
      </p:sp>
    </p:spTree>
    <p:extLst>
      <p:ext uri="{BB962C8B-B14F-4D97-AF65-F5344CB8AC3E}">
        <p14:creationId xmlns:p14="http://schemas.microsoft.com/office/powerpoint/2010/main" val="327259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31962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求解区间的最值与总和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/>
              <a:t>在实际操作中，使用二维线段树</a:t>
            </a:r>
            <a:endParaRPr lang="en-US" altLang="zh-CN" sz="240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419" y="2933700"/>
            <a:ext cx="8407162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54823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求解矩形的面积并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528637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将所有矩形拆成两条垂直于</a:t>
            </a:r>
            <a:r>
              <a:rPr lang="en-US" altLang="zh-CN" sz="2400"/>
              <a:t>x</a:t>
            </a:r>
            <a:r>
              <a:rPr lang="zh-CN" altLang="zh-CN" sz="2400"/>
              <a:t>轴的线段，平行</a:t>
            </a:r>
            <a:r>
              <a:rPr lang="en-US" altLang="zh-CN" sz="2400"/>
              <a:t>x</a:t>
            </a:r>
            <a:r>
              <a:rPr lang="zh-CN" altLang="zh-CN" sz="2400"/>
              <a:t>轴的边可以舍去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定义矩形</a:t>
            </a:r>
            <a:r>
              <a:rPr lang="zh-CN" altLang="en-US" sz="2400"/>
              <a:t>竖直边中</a:t>
            </a:r>
            <a:r>
              <a:rPr lang="en-US" altLang="zh-CN" sz="2400"/>
              <a:t>x</a:t>
            </a:r>
            <a:r>
              <a:rPr lang="zh-CN" altLang="zh-CN" sz="2400"/>
              <a:t>坐标较小的为入边，</a:t>
            </a:r>
            <a:r>
              <a:rPr lang="en-US" altLang="zh-CN" sz="2400"/>
              <a:t>x</a:t>
            </a:r>
            <a:r>
              <a:rPr lang="zh-CN" altLang="zh-CN" sz="2400"/>
              <a:t>坐标较大的为出边，入边权值为</a:t>
            </a:r>
            <a:r>
              <a:rPr lang="en-US" altLang="zh-CN" sz="2400"/>
              <a:t>+1</a:t>
            </a:r>
            <a:r>
              <a:rPr lang="zh-CN" altLang="zh-CN" sz="2400"/>
              <a:t>，出边权值为</a:t>
            </a:r>
            <a:r>
              <a:rPr lang="en-US" altLang="zh-CN" sz="2400"/>
              <a:t>-1</a:t>
            </a:r>
            <a:r>
              <a:rPr lang="zh-CN" altLang="zh-CN" sz="2400"/>
              <a:t>，并将所有的线段按照</a:t>
            </a:r>
            <a:r>
              <a:rPr lang="en-US" altLang="zh-CN" sz="2400"/>
              <a:t>x</a:t>
            </a:r>
            <a:r>
              <a:rPr lang="zh-CN" altLang="zh-CN" sz="2400"/>
              <a:t>坐标递增排序</a:t>
            </a:r>
            <a:r>
              <a:rPr lang="zh-CN" altLang="en-US" sz="2400"/>
              <a:t>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24575" y="2506662"/>
            <a:ext cx="2665095" cy="25577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789670" y="2506662"/>
            <a:ext cx="26212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8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990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求解矩形的面积并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506662"/>
            <a:ext cx="451485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对所有矩形端点的</a:t>
            </a:r>
            <a:r>
              <a:rPr lang="en-US" altLang="zh-CN" sz="2400"/>
              <a:t>y</a:t>
            </a:r>
            <a:r>
              <a:rPr lang="zh-CN" altLang="en-US" sz="2400"/>
              <a:t>坐标进行离散化，将原坐标映射为数组坐标。</a:t>
            </a:r>
            <a:endParaRPr lang="en-US" altLang="zh-CN" sz="2400"/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假设离散后的</a:t>
            </a:r>
            <a:r>
              <a:rPr lang="en-US" altLang="zh-CN" sz="2400"/>
              <a:t>y</a:t>
            </a:r>
            <a:r>
              <a:rPr lang="zh-CN" altLang="zh-CN" sz="2400"/>
              <a:t>方向的坐标个数为</a:t>
            </a:r>
            <a:r>
              <a:rPr lang="en-US" altLang="zh-CN" sz="2400"/>
              <a:t>m</a:t>
            </a:r>
            <a:r>
              <a:rPr lang="zh-CN" altLang="zh-CN" sz="2400"/>
              <a:t>，则</a:t>
            </a:r>
            <a:r>
              <a:rPr lang="en-US" altLang="zh-CN" sz="2400"/>
              <a:t>y</a:t>
            </a:r>
            <a:r>
              <a:rPr lang="zh-CN" altLang="zh-CN" sz="2400"/>
              <a:t>方向被分割成</a:t>
            </a:r>
            <a:r>
              <a:rPr lang="en-US" altLang="zh-CN" sz="2400"/>
              <a:t>m-1</a:t>
            </a:r>
            <a:r>
              <a:rPr lang="zh-CN" altLang="zh-CN" sz="2400"/>
              <a:t>个独立单元，称这些独立单元为“单位线段”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53050" y="2544761"/>
            <a:ext cx="2639060" cy="2356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2544761"/>
            <a:ext cx="3829443" cy="26080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16162" y="5152806"/>
            <a:ext cx="513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使用离散后的</a:t>
            </a:r>
            <a:r>
              <a:rPr lang="en-US" altLang="zh-CN" sz="2400"/>
              <a:t>y</a:t>
            </a:r>
            <a:r>
              <a:rPr lang="zh-CN" altLang="en-US" sz="2400"/>
              <a:t>坐标数组建立线段树</a:t>
            </a:r>
          </a:p>
        </p:txBody>
      </p:sp>
    </p:spTree>
    <p:extLst>
      <p:ext uri="{BB962C8B-B14F-4D97-AF65-F5344CB8AC3E}">
        <p14:creationId xmlns:p14="http://schemas.microsoft.com/office/powerpoint/2010/main" val="213166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求解矩形的面积并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按照</a:t>
            </a:r>
            <a:r>
              <a:rPr lang="en-US" altLang="zh-CN" sz="2400"/>
              <a:t>x</a:t>
            </a:r>
            <a:r>
              <a:rPr lang="zh-CN" altLang="en-US" sz="2400"/>
              <a:t>坐标递增的顺序依次将竖直边压入线段树。将每条边的</a:t>
            </a:r>
            <a:r>
              <a:rPr lang="en-US" altLang="zh-CN" sz="2400"/>
              <a:t>y</a:t>
            </a:r>
            <a:r>
              <a:rPr lang="zh-CN" altLang="en-US" sz="2400"/>
              <a:t>坐标范围作为更新区间，将边权值（</a:t>
            </a:r>
            <a:r>
              <a:rPr lang="en-US" altLang="zh-CN" sz="2400"/>
              <a:t>1</a:t>
            </a:r>
            <a:r>
              <a:rPr lang="zh-CN" altLang="en-US" sz="2400"/>
              <a:t>或</a:t>
            </a:r>
            <a:r>
              <a:rPr lang="en-US" altLang="zh-CN" sz="2400"/>
              <a:t>-1</a:t>
            </a:r>
            <a:r>
              <a:rPr lang="zh-CN" altLang="en-US" sz="2400"/>
              <a:t>）作为修改值更新线段树，使用</a:t>
            </a:r>
            <a:r>
              <a:rPr lang="en-US" altLang="zh-CN" sz="2400"/>
              <a:t>cover</a:t>
            </a:r>
            <a:r>
              <a:rPr lang="zh-CN" altLang="en-US" sz="2400"/>
              <a:t>域维护每条单位线段被覆盖的次数。当</a:t>
            </a:r>
            <a:r>
              <a:rPr lang="en-US" altLang="zh-CN" sz="2400"/>
              <a:t>cover&gt;0</a:t>
            </a:r>
            <a:r>
              <a:rPr lang="zh-CN" altLang="en-US" sz="2400"/>
              <a:t>时，说明该单位线段有效，其长度应计入当前扫描线的总长。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1275" y="3947940"/>
            <a:ext cx="2479675" cy="234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24" y="3751263"/>
            <a:ext cx="3623951" cy="2543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975" y="3751263"/>
            <a:ext cx="3623951" cy="25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求解矩形的面积并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0" y="2506662"/>
            <a:ext cx="57870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STEP4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2400" dirty="0"/>
              <a:t>       假设第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次更新线段树后，根节点处保存的扫描线总长度为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，则</a:t>
            </a:r>
            <a:r>
              <a:rPr lang="en-US" altLang="zh-CN" sz="2400" dirty="0"/>
              <a:t>L*(x[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+ 1] –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  <a:r>
              <a:rPr lang="zh-CN" altLang="en-US" sz="2400" dirty="0"/>
              <a:t>便是本次扫描求得的矩形面积。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       按照</a:t>
            </a:r>
            <a:r>
              <a:rPr lang="en-US" altLang="zh-CN" sz="2400" dirty="0"/>
              <a:t>x</a:t>
            </a:r>
            <a:r>
              <a:rPr lang="zh-CN" altLang="en-US" sz="2400" dirty="0"/>
              <a:t>坐标递增顺序遍历所有竖直边，将每次扫描得到的矩形面积相加，最终所得结果便是所有矩形的面积并。</a:t>
            </a:r>
            <a:endParaRPr lang="en-US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9900" y="1437299"/>
            <a:ext cx="2570480" cy="243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53" y="3869349"/>
            <a:ext cx="3595374" cy="24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求解矩形的周长并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求解矩形周长并也是利用扫描线的方法，每次扫描到入边时，便加上本次扫描线的长度与原扫描线长度的差，这样便能求出一个方向上的总周长。</a:t>
            </a:r>
            <a:endParaRPr lang="en-US" altLang="zh-CN" sz="2400"/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再对另一个方向的边</a:t>
            </a:r>
            <a:r>
              <a:rPr lang="zh-CN" altLang="en-US" sz="2400"/>
              <a:t>使用同样的过程</a:t>
            </a:r>
            <a:r>
              <a:rPr lang="zh-CN" altLang="zh-CN" sz="2400"/>
              <a:t>进行一次扫描，便可以求出另一个方向上的总周长，之后相加便是矩形的总周长。</a:t>
            </a:r>
            <a:endParaRPr lang="zh-CN" altLang="en-US" sz="240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606" y="3805873"/>
            <a:ext cx="3838575" cy="23710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78203" y="3805873"/>
            <a:ext cx="3838575" cy="23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1915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求解矩形的周长并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/>
              <a:t>红色线的长度之和即是竖直方向上的总长度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836069"/>
            <a:ext cx="3812540" cy="235648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89730" y="2832894"/>
            <a:ext cx="3812540" cy="23368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7532370" y="2832894"/>
            <a:ext cx="3821430" cy="2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界面展示（上）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1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主界面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2118201"/>
            <a:ext cx="5274310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1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基本介绍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0460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矩形面积与周长演示界面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69" y="1462088"/>
            <a:ext cx="809846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0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矩形面积与周长演示界面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22" y="1463810"/>
            <a:ext cx="8098461" cy="50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19" y="1463810"/>
            <a:ext cx="163809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4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矩形面积与周长演示界面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40" y="1462575"/>
            <a:ext cx="8098461" cy="50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23" y="1462575"/>
            <a:ext cx="1619048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8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矩形面积与周长演示界面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78" y="1462575"/>
            <a:ext cx="8098461" cy="50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41" y="1462575"/>
            <a:ext cx="161904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矩形面积与周长演示界面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22" y="1462575"/>
            <a:ext cx="8098461" cy="50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32" y="1462575"/>
            <a:ext cx="161904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区间最值与总和演示界面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38" y="1462575"/>
            <a:ext cx="403692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6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区间最值与总和演示界面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877" y="1462574"/>
            <a:ext cx="4036923" cy="50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30" y="3549240"/>
            <a:ext cx="5838095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56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区间最值与总和演示界面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62574"/>
            <a:ext cx="4036923" cy="50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9241"/>
            <a:ext cx="5828571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1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2624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区间最值与总和演示界面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62574"/>
            <a:ext cx="4036923" cy="50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4002"/>
            <a:ext cx="5828571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98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应用场景（下）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6266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55223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线段树介绍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52673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线段树是一种二叉搜索树，因每个结点保存一个线段（区间）而得名，主要用于解决连续区间的动态查询问题。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基本操作：构造、更新、查询</a:t>
            </a:r>
            <a:endParaRPr lang="en-US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05525" y="2506662"/>
            <a:ext cx="5248275" cy="30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68377" y="2194560"/>
            <a:ext cx="100102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问题定义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</a:t>
            </a:r>
            <a:r>
              <a:rPr lang="zh-CN" altLang="en-US" sz="2400" dirty="0">
                <a:latin typeface="+mj-ea"/>
                <a:ea typeface="+mj-ea"/>
              </a:rPr>
              <a:t>有一条直线，每次把其中一段染成某种颜色，操作过程中可以查询任意线段的颜色分布情况。（假设有</a:t>
            </a:r>
            <a:r>
              <a:rPr lang="en-US" altLang="zh-CN" sz="2400" dirty="0">
                <a:latin typeface="+mj-ea"/>
                <a:ea typeface="+mj-ea"/>
              </a:rPr>
              <a:t>32</a:t>
            </a:r>
            <a:r>
              <a:rPr lang="zh-CN" altLang="en-US" sz="2400" dirty="0">
                <a:latin typeface="+mj-ea"/>
                <a:ea typeface="+mj-ea"/>
              </a:rPr>
              <a:t>种，包括无色）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解决方案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·</a:t>
            </a:r>
            <a:r>
              <a:rPr lang="zh-CN" altLang="en-US" sz="2400" dirty="0">
                <a:latin typeface="+mj-ea"/>
                <a:ea typeface="+mj-ea"/>
              </a:rPr>
              <a:t>坐标离散化 转换为整数区间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·</a:t>
            </a:r>
            <a:r>
              <a:rPr lang="zh-CN" altLang="en-US" sz="2400" dirty="0">
                <a:latin typeface="+mj-ea"/>
                <a:ea typeface="+mj-ea"/>
              </a:rPr>
              <a:t>数据域 </a:t>
            </a:r>
            <a:r>
              <a:rPr lang="en-US" altLang="zh-CN" sz="2400" dirty="0">
                <a:latin typeface="+mj-ea"/>
                <a:ea typeface="+mj-ea"/>
              </a:rPr>
              <a:t>int32</a:t>
            </a:r>
            <a:r>
              <a:rPr lang="zh-CN" altLang="en-US" sz="2400" dirty="0">
                <a:latin typeface="+mj-ea"/>
                <a:ea typeface="+mj-ea"/>
              </a:rPr>
              <a:t>保存</a:t>
            </a:r>
            <a:r>
              <a:rPr lang="en-US" altLang="zh-CN" sz="2400" dirty="0">
                <a:latin typeface="+mj-ea"/>
                <a:ea typeface="+mj-ea"/>
              </a:rPr>
              <a:t>32</a:t>
            </a:r>
            <a:r>
              <a:rPr lang="zh-CN" altLang="en-US" sz="2400" dirty="0">
                <a:latin typeface="+mj-ea"/>
                <a:ea typeface="+mj-ea"/>
              </a:rPr>
              <a:t>种颜色状态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·</a:t>
            </a:r>
            <a:r>
              <a:rPr lang="zh-CN" altLang="en-US" sz="2400" dirty="0">
                <a:latin typeface="+mj-ea"/>
                <a:ea typeface="+mj-ea"/>
              </a:rPr>
              <a:t>设置‘</a:t>
            </a:r>
            <a:r>
              <a:rPr lang="en-US" altLang="zh-CN" sz="2400" dirty="0">
                <a:latin typeface="+mj-ea"/>
                <a:ea typeface="+mj-ea"/>
              </a:rPr>
              <a:t>lazy</a:t>
            </a:r>
            <a:r>
              <a:rPr lang="zh-CN" altLang="en-US" sz="2400" dirty="0">
                <a:latin typeface="+mj-ea"/>
                <a:ea typeface="+mj-ea"/>
              </a:rPr>
              <a:t>’标记 标识某一段是否同色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76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6529" y="1898298"/>
            <a:ext cx="62701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class Node: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mark,color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 = True, 1</a:t>
            </a:r>
            <a:endParaRPr lang="zh-CN" altLang="en-US" sz="24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block = [-1, -1]</a:t>
            </a:r>
            <a:endParaRPr lang="zh-CN" altLang="en-US" sz="24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CN" altLang="en-US" sz="2400" dirty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lchild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rchild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 = -1, -1</a:t>
            </a:r>
            <a:endParaRPr lang="zh-CN" altLang="en-US" sz="2400" dirty="0">
              <a:latin typeface="Consolas" panose="020B0609020204030204" pitchFamily="49" charset="0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存储结构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tree = []</a:t>
            </a:r>
          </a:p>
          <a:p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   for 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 in range(2 * 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node_num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 - 1):</a:t>
            </a:r>
          </a:p>
          <a:p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         </a:t>
            </a:r>
            <a:r>
              <a:rPr lang="en-US" altLang="zh-CN" sz="2400" dirty="0" err="1">
                <a:latin typeface="Consolas" panose="020B0609020204030204" pitchFamily="49" charset="0"/>
                <a:ea typeface="+mj-ea"/>
              </a:rPr>
              <a:t>tree.append</a:t>
            </a:r>
            <a:r>
              <a:rPr lang="en-US" altLang="zh-CN" sz="2400" dirty="0">
                <a:latin typeface="Consolas" panose="020B0609020204030204" pitchFamily="49" charset="0"/>
                <a:ea typeface="+mj-ea"/>
              </a:rPr>
              <a:t>(Node())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64490" y="3006293"/>
            <a:ext cx="372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二维平面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·</a:t>
            </a:r>
            <a:r>
              <a:rPr lang="zh-CN" altLang="en-US" sz="2400" dirty="0">
                <a:latin typeface="+mj-ea"/>
                <a:ea typeface="+mj-ea"/>
              </a:rPr>
              <a:t>整数区间</a:t>
            </a:r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+mj-ea"/>
                <a:ea typeface="+mj-ea"/>
                <a:sym typeface="Wingdings" panose="05000000000000000000" pitchFamily="2" charset="2"/>
              </a:rPr>
              <a:t>矩形区域</a:t>
            </a:r>
            <a:endParaRPr lang="en-US" altLang="zh-CN" sz="2400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  ·2/0</a:t>
            </a:r>
            <a:r>
              <a:rPr lang="zh-CN" altLang="en-US" sz="2400" dirty="0">
                <a:latin typeface="+mj-ea"/>
                <a:ea typeface="+mj-ea"/>
                <a:sym typeface="Wingdings" panose="05000000000000000000" pitchFamily="2" charset="2"/>
              </a:rPr>
              <a:t>儿子</a:t>
            </a:r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4/2/0</a:t>
            </a:r>
            <a:r>
              <a:rPr lang="zh-CN" altLang="en-US" sz="2400" dirty="0">
                <a:latin typeface="+mj-ea"/>
                <a:ea typeface="+mj-ea"/>
                <a:sym typeface="Wingdings" panose="05000000000000000000" pitchFamily="2" charset="2"/>
              </a:rPr>
              <a:t>儿子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580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44825"/>
            <a:ext cx="4977882" cy="4483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6327" y="2090253"/>
            <a:ext cx="41707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区间更新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</a:rPr>
              <a:t>当前区间与更新区间</a:t>
            </a:r>
            <a:r>
              <a:rPr lang="zh-CN" altLang="en-US" sz="2400" dirty="0">
                <a:latin typeface="+mj-ea"/>
                <a:ea typeface="+mj-ea"/>
              </a:rPr>
              <a:t>无交集，直接返回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</a:rPr>
              <a:t>当前区间是更新区间的</a:t>
            </a:r>
            <a:r>
              <a:rPr lang="zh-CN" altLang="en-US" sz="2400" dirty="0">
                <a:latin typeface="+mj-ea"/>
                <a:ea typeface="+mj-ea"/>
              </a:rPr>
              <a:t>子区间，直接更新返回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</a:rPr>
              <a:t>当前区间与更新区间</a:t>
            </a:r>
            <a:r>
              <a:rPr lang="zh-CN" altLang="en-US" sz="2400" dirty="0">
                <a:latin typeface="+mj-ea"/>
                <a:ea typeface="+mj-ea"/>
              </a:rPr>
              <a:t>相交，标记下传、递归执行、位或运算、重置标记</a:t>
            </a:r>
            <a:endParaRPr lang="en-US" altLang="zh-CN" sz="24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495" y="2569224"/>
            <a:ext cx="5575191" cy="38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5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04484" y="2143899"/>
            <a:ext cx="7410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区间查询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</a:rPr>
              <a:t>     </a:t>
            </a:r>
            <a:r>
              <a:rPr lang="zh-CN" altLang="en-US" sz="2400" dirty="0">
                <a:latin typeface="+mj-ea"/>
              </a:rPr>
              <a:t>将查询区间分成</a:t>
            </a:r>
            <a:r>
              <a:rPr lang="en-US" altLang="zh-CN" sz="2400" dirty="0">
                <a:latin typeface="+mj-ea"/>
              </a:rPr>
              <a:t>O(log n)</a:t>
            </a:r>
            <a:r>
              <a:rPr lang="zh-CN" altLang="en-US" sz="2400" dirty="0">
                <a:latin typeface="+mj-ea"/>
              </a:rPr>
              <a:t>个子区间，求并</a:t>
            </a:r>
          </a:p>
          <a:p>
            <a:endParaRPr lang="en-US" altLang="zh-CN" sz="2400" dirty="0">
              <a:latin typeface="+mj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问题区别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+mj-ea"/>
                <a:ea typeface="+mj-ea"/>
              </a:rPr>
              <a:t>    ·</a:t>
            </a:r>
            <a:r>
              <a:rPr lang="zh-CN" altLang="en-US" sz="2400" dirty="0">
                <a:latin typeface="+mj-ea"/>
                <a:ea typeface="+mj-ea"/>
              </a:rPr>
              <a:t>最值或求和问题 叶结点区间长度为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  <a:p>
            <a:r>
              <a:rPr lang="en-US" altLang="zh-CN" sz="2400" dirty="0">
                <a:latin typeface="+mj-ea"/>
                <a:ea typeface="+mj-ea"/>
              </a:rPr>
              <a:t>      </a:t>
            </a:r>
            <a:r>
              <a:rPr lang="zh-CN" altLang="en-US" sz="2400" dirty="0">
                <a:latin typeface="+mj-ea"/>
                <a:ea typeface="+mj-ea"/>
              </a:rPr>
              <a:t>染色问题 叶结点区间长度为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</a:rPr>
              <a:t>    ·</a:t>
            </a:r>
            <a:r>
              <a:rPr lang="zh-CN" altLang="en-US" sz="2400" dirty="0">
                <a:latin typeface="+mj-ea"/>
              </a:rPr>
              <a:t>最值或求和问题 回溯时数值求和或者取最值</a:t>
            </a:r>
            <a:endParaRPr lang="en-US" altLang="zh-CN" sz="24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	</a:t>
            </a:r>
            <a:r>
              <a:rPr lang="zh-CN" altLang="en-US" sz="2400" dirty="0">
                <a:latin typeface="+mj-ea"/>
              </a:rPr>
              <a:t>染色问题 回溯时求位或和</a:t>
            </a:r>
          </a:p>
          <a:p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98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7706" y="2192693"/>
            <a:ext cx="7828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问题定义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</a:t>
            </a:r>
            <a:r>
              <a:rPr lang="zh-CN" altLang="en-US" sz="2400" dirty="0">
                <a:latin typeface="+mj-ea"/>
                <a:ea typeface="+mj-ea"/>
              </a:rPr>
              <a:t>给定一个数列，求数列任意区间的第</a:t>
            </a:r>
            <a:r>
              <a:rPr lang="en-US" altLang="zh-CN" sz="2400" dirty="0">
                <a:latin typeface="+mj-ea"/>
                <a:ea typeface="+mj-ea"/>
              </a:rPr>
              <a:t>K</a:t>
            </a:r>
            <a:r>
              <a:rPr lang="zh-CN" altLang="en-US" sz="2400" dirty="0">
                <a:latin typeface="+mj-ea"/>
                <a:ea typeface="+mj-ea"/>
              </a:rPr>
              <a:t>小或第</a:t>
            </a:r>
            <a:r>
              <a:rPr lang="en-US" altLang="zh-CN" sz="2400" dirty="0">
                <a:latin typeface="+mj-ea"/>
                <a:ea typeface="+mj-ea"/>
              </a:rPr>
              <a:t>K</a:t>
            </a:r>
            <a:r>
              <a:rPr lang="zh-CN" altLang="en-US" sz="2400" dirty="0">
                <a:latin typeface="+mj-ea"/>
                <a:ea typeface="+mj-ea"/>
              </a:rPr>
              <a:t>大值。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解决方案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 </a:t>
            </a:r>
            <a:r>
              <a:rPr lang="zh-CN" altLang="en-US" sz="2400" dirty="0">
                <a:latin typeface="+mj-ea"/>
                <a:ea typeface="+mj-ea"/>
              </a:rPr>
              <a:t>普通线段树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zh-CN" altLang="en-US" sz="2400" dirty="0">
                <a:latin typeface="+mj-ea"/>
                <a:ea typeface="+mj-ea"/>
              </a:rPr>
              <a:t>线段树划分区间思想、二分枚举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 </a:t>
            </a:r>
            <a:r>
              <a:rPr lang="zh-CN" altLang="en-US" sz="2400" dirty="0">
                <a:latin typeface="+mj-ea"/>
                <a:ea typeface="+mj-ea"/>
              </a:rPr>
              <a:t>可持续化线段树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zh-CN" altLang="en-US" sz="2400" dirty="0">
                <a:latin typeface="+mj-ea"/>
                <a:ea typeface="+mj-ea"/>
              </a:rPr>
              <a:t>函数式编程思想，又叫主席树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92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359" y="2230014"/>
            <a:ext cx="35456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普通线段树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每个结点存储区间所有数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结点元素有序存储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二分枚举</a:t>
            </a:r>
            <a:endParaRPr lang="en-US" altLang="zh-CN" sz="24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pic>
        <p:nvPicPr>
          <p:cNvPr id="4" name="图片 3" descr="http://jbcdn2.b0.upaiyun.com/2016/03/978123ec29d3a3e98b488bd577e26ca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5" y="2887429"/>
            <a:ext cx="4800989" cy="3052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486205" y="2129712"/>
            <a:ext cx="3769568" cy="46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4 3 2 1 5 6</a:t>
            </a:r>
            <a:r>
              <a:rPr lang="zh-CN" altLang="en-US" sz="2400" dirty="0">
                <a:latin typeface="+mj-ea"/>
                <a:ea typeface="+mj-ea"/>
              </a:rPr>
              <a:t> ：</a:t>
            </a:r>
          </a:p>
        </p:txBody>
      </p:sp>
    </p:spTree>
    <p:extLst>
      <p:ext uri="{BB962C8B-B14F-4D97-AF65-F5344CB8AC3E}">
        <p14:creationId xmlns:p14="http://schemas.microsoft.com/office/powerpoint/2010/main" val="3643757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5069" y="2285998"/>
            <a:ext cx="3974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查询操作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/>
              <a:t>      </a:t>
            </a:r>
            <a:r>
              <a:rPr lang="zh-CN" altLang="zh-CN" sz="2400" dirty="0"/>
              <a:t>以求第</a:t>
            </a:r>
            <a:r>
              <a:rPr lang="en-US" altLang="zh-CN" sz="2400" dirty="0"/>
              <a:t>K</a:t>
            </a:r>
            <a:r>
              <a:rPr lang="zh-CN" altLang="zh-CN" sz="2400" dirty="0"/>
              <a:t>小值为例，每次询问，我们将给定区间拆分成一个个线段树上的子区间，然后二分枚举答案</a:t>
            </a:r>
            <a:r>
              <a:rPr lang="en-US" altLang="zh-CN" sz="2400" dirty="0"/>
              <a:t>T</a:t>
            </a:r>
            <a:r>
              <a:rPr lang="zh-CN" altLang="zh-CN" sz="2400" dirty="0"/>
              <a:t>，再利用二分查找统计这些子区间中小于等于</a:t>
            </a:r>
            <a:r>
              <a:rPr lang="en-US" altLang="zh-CN" sz="2400" dirty="0"/>
              <a:t>T</a:t>
            </a:r>
            <a:r>
              <a:rPr lang="zh-CN" altLang="zh-CN" sz="2400" dirty="0"/>
              <a:t>的数的个数，从而确定</a:t>
            </a:r>
            <a:r>
              <a:rPr lang="en-US" altLang="zh-CN" sz="2400" dirty="0"/>
              <a:t>T</a:t>
            </a:r>
            <a:r>
              <a:rPr lang="zh-CN" altLang="zh-CN" sz="2400" dirty="0"/>
              <a:t>是否是第</a:t>
            </a:r>
            <a:r>
              <a:rPr lang="en-US" altLang="zh-CN" sz="2400" dirty="0"/>
              <a:t>K</a:t>
            </a:r>
            <a:r>
              <a:rPr lang="zh-CN" altLang="en-US" sz="2400" dirty="0"/>
              <a:t>小</a:t>
            </a:r>
            <a:r>
              <a:rPr lang="zh-CN" altLang="zh-CN" sz="2400" dirty="0"/>
              <a:t>的。</a:t>
            </a:r>
            <a:endParaRPr lang="zh-CN" altLang="en-US" sz="2400" dirty="0"/>
          </a:p>
        </p:txBody>
      </p:sp>
      <p:pic>
        <p:nvPicPr>
          <p:cNvPr id="4" name="图片 3" descr="http://jbcdn2.b0.upaiyun.com/2016/03/978123ec29d3a3e98b488bd577e26ca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5" y="2887429"/>
            <a:ext cx="4800989" cy="3052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86205" y="2129712"/>
            <a:ext cx="3769568" cy="46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4 3 2 1 5 6</a:t>
            </a:r>
            <a:r>
              <a:rPr lang="zh-CN" altLang="en-US" sz="2400" dirty="0">
                <a:latin typeface="+mj-ea"/>
                <a:ea typeface="+mj-ea"/>
              </a:rPr>
              <a:t> ：</a:t>
            </a:r>
          </a:p>
        </p:txBody>
      </p:sp>
    </p:spTree>
    <p:extLst>
      <p:ext uri="{BB962C8B-B14F-4D97-AF65-F5344CB8AC3E}">
        <p14:creationId xmlns:p14="http://schemas.microsoft.com/office/powerpoint/2010/main" val="2453243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pic>
        <p:nvPicPr>
          <p:cNvPr id="4" name="图片 3" descr="http://jbcdn2.b0.upaiyun.com/2016/03/978123ec29d3a3e98b488bd577e26ca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5" y="2887429"/>
            <a:ext cx="4800989" cy="3052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86205" y="2129712"/>
            <a:ext cx="3769568" cy="46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4 3 2 1 5 6</a:t>
            </a:r>
            <a:r>
              <a:rPr lang="zh-CN" altLang="en-US" sz="2400" dirty="0">
                <a:latin typeface="+mj-ea"/>
                <a:ea typeface="+mj-ea"/>
              </a:rPr>
              <a:t> ：</a:t>
            </a: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8496" y="3659931"/>
            <a:ext cx="4795935" cy="24546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8496" y="2129712"/>
            <a:ext cx="468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查询操作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·</a:t>
            </a:r>
            <a:r>
              <a:rPr lang="zh-CN" altLang="en-US" sz="2400" dirty="0">
                <a:latin typeface="+mj-ea"/>
                <a:ea typeface="+mj-ea"/>
              </a:rPr>
              <a:t>时间复杂度：</a:t>
            </a:r>
            <a:r>
              <a:rPr lang="en-US" altLang="zh-CN" sz="2400" dirty="0">
                <a:latin typeface="+mj-ea"/>
                <a:ea typeface="+mj-ea"/>
              </a:rPr>
              <a:t>O((log n)^3)</a:t>
            </a:r>
          </a:p>
          <a:p>
            <a:r>
              <a:rPr lang="zh-CN" altLang="en-US" sz="2400" dirty="0">
                <a:latin typeface="+mj-ea"/>
                <a:ea typeface="+mj-ea"/>
              </a:rPr>
              <a:t>  </a:t>
            </a:r>
            <a:r>
              <a:rPr lang="en-US" altLang="zh-CN" sz="2400" dirty="0">
                <a:latin typeface="+mj-ea"/>
                <a:ea typeface="+mj-ea"/>
              </a:rPr>
              <a:t>·</a:t>
            </a:r>
            <a:r>
              <a:rPr lang="zh-CN" altLang="en-US" sz="2400" dirty="0">
                <a:latin typeface="+mj-ea"/>
                <a:ea typeface="+mj-ea"/>
              </a:rPr>
              <a:t>空间复杂度</a:t>
            </a:r>
            <a:r>
              <a:rPr lang="en-US" altLang="zh-CN" sz="2400" dirty="0">
                <a:latin typeface="+mj-ea"/>
                <a:ea typeface="+mj-ea"/>
              </a:rPr>
              <a:t>: O(n)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7493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8496" y="2129712"/>
            <a:ext cx="9722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可持续化线段树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主席树、函数式线段树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函数式编程的思想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</a:rPr>
              <a:t>     对数列</a:t>
            </a:r>
            <a:r>
              <a:rPr lang="en-US" altLang="zh-CN" sz="2400" dirty="0">
                <a:latin typeface="+mj-ea"/>
              </a:rPr>
              <a:t>[1..n]</a:t>
            </a:r>
            <a:r>
              <a:rPr lang="zh-CN" altLang="en-US" sz="2400" dirty="0">
                <a:latin typeface="+mj-ea"/>
              </a:rPr>
              <a:t>的每一个前缀</a:t>
            </a:r>
            <a:r>
              <a:rPr lang="en-US" altLang="zh-CN" sz="2400" dirty="0">
                <a:latin typeface="+mj-ea"/>
              </a:rPr>
              <a:t>[1..i]</a:t>
            </a:r>
            <a:r>
              <a:rPr lang="zh-CN" altLang="en-US" sz="2400" dirty="0">
                <a:latin typeface="+mj-ea"/>
              </a:rPr>
              <a:t>建立一棵线段树，线段树的每一个节点存储前缀区间</a:t>
            </a:r>
            <a:r>
              <a:rPr lang="en-US" altLang="zh-CN" sz="2400" dirty="0">
                <a:latin typeface="+mj-ea"/>
              </a:rPr>
              <a:t>[1..i]</a:t>
            </a:r>
            <a:r>
              <a:rPr lang="zh-CN" altLang="en-US" sz="2400" dirty="0">
                <a:latin typeface="+mj-ea"/>
              </a:rPr>
              <a:t>中属于结点区间的元素数目</a:t>
            </a:r>
            <a:endParaRPr lang="en-US" altLang="zh-CN" sz="2400" dirty="0">
              <a:latin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线段树支持询问历史版本，利用共同数据来减少时间和空间消耗</a:t>
            </a:r>
          </a:p>
        </p:txBody>
      </p:sp>
    </p:spTree>
    <p:extLst>
      <p:ext uri="{BB962C8B-B14F-4D97-AF65-F5344CB8AC3E}">
        <p14:creationId xmlns:p14="http://schemas.microsoft.com/office/powerpoint/2010/main" val="1372195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2512" y="2092390"/>
            <a:ext cx="9722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例：</a:t>
            </a:r>
            <a:r>
              <a:rPr lang="en-US" altLang="zh-CN" sz="2400" dirty="0">
                <a:latin typeface="+mj-ea"/>
                <a:ea typeface="+mj-ea"/>
              </a:rPr>
              <a:t>2.5 8.2 10 6.5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Step1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：数据预处理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zh-CN" altLang="en-US" sz="2400" dirty="0">
                <a:latin typeface="+mj-ea"/>
                <a:ea typeface="+mj-ea"/>
              </a:rPr>
              <a:t>数据离散化，将浮点数、稀疏数转换为连续整数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去重</a:t>
            </a:r>
            <a:r>
              <a:rPr lang="en-US" altLang="zh-CN" sz="2400" dirty="0">
                <a:latin typeface="+mj-ea"/>
                <a:ea typeface="+mj-ea"/>
              </a:rPr>
              <a:t> 2.5 8.2 10 6.5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排序 </a:t>
            </a:r>
            <a:r>
              <a:rPr lang="en-US" altLang="zh-CN" sz="2400" dirty="0">
                <a:latin typeface="+mj-ea"/>
                <a:ea typeface="+mj-ea"/>
              </a:rPr>
              <a:t>2.5 6.5 8.2 10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·</a:t>
            </a:r>
            <a:r>
              <a:rPr lang="zh-CN" altLang="en-US" sz="2400" dirty="0">
                <a:latin typeface="+mj-ea"/>
                <a:ea typeface="+mj-ea"/>
              </a:rPr>
              <a:t>重分配</a:t>
            </a:r>
            <a:r>
              <a:rPr lang="en-US" altLang="zh-CN" sz="2400" dirty="0">
                <a:latin typeface="+mj-ea"/>
                <a:ea typeface="+mj-ea"/>
              </a:rPr>
              <a:t> 1 3 4 2</a:t>
            </a:r>
          </a:p>
        </p:txBody>
      </p:sp>
    </p:spTree>
    <p:extLst>
      <p:ext uri="{BB962C8B-B14F-4D97-AF65-F5344CB8AC3E}">
        <p14:creationId xmlns:p14="http://schemas.microsoft.com/office/powerpoint/2010/main" val="21946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二维线段树介绍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7900" y="2506662"/>
            <a:ext cx="5295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二维线段树是一维线段树的推广</a:t>
            </a:r>
            <a:r>
              <a:rPr lang="zh-CN" altLang="en-US" sz="2400"/>
              <a:t>，用于</a:t>
            </a:r>
            <a:r>
              <a:rPr lang="zh-CN" altLang="zh-CN" sz="2400"/>
              <a:t>解决二维区间上的动态查询问题。</a:t>
            </a:r>
            <a:endParaRPr lang="en-US" altLang="zh-CN" sz="2400"/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二维线段树是一棵四叉树，树上每个结点保存一个矩形</a:t>
            </a:r>
            <a:r>
              <a:rPr lang="zh-CN" altLang="en-US" sz="2400"/>
              <a:t>区间</a:t>
            </a:r>
            <a:r>
              <a:rPr lang="zh-CN" altLang="zh-CN" sz="2400"/>
              <a:t>和一个</a:t>
            </a:r>
            <a:r>
              <a:rPr lang="zh-CN" altLang="en-US" sz="2400"/>
              <a:t>数据</a:t>
            </a:r>
            <a:r>
              <a:rPr lang="zh-CN" altLang="zh-CN" sz="2400"/>
              <a:t>域</a:t>
            </a:r>
            <a:r>
              <a:rPr lang="zh-CN" altLang="en-US" sz="2400"/>
              <a:t>，它的</a:t>
            </a:r>
            <a:r>
              <a:rPr lang="zh-CN" altLang="zh-CN" sz="2400"/>
              <a:t>操作与一维线段树完全类似，区别只是有四个儿子结点需要考虑而已。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3590" y="2506662"/>
            <a:ext cx="5274310" cy="26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56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9834" y="2045736"/>
            <a:ext cx="972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例：</a:t>
            </a:r>
            <a:r>
              <a:rPr lang="en-US" altLang="zh-CN" sz="2400" dirty="0">
                <a:latin typeface="+mj-ea"/>
                <a:ea typeface="+mj-ea"/>
              </a:rPr>
              <a:t>2.5 8.2 10 6.5  </a:t>
            </a:r>
            <a:r>
              <a:rPr lang="zh-CN" altLang="en-US" sz="2400" dirty="0">
                <a:latin typeface="+mj-ea"/>
              </a:rPr>
              <a:t>离散化后：</a:t>
            </a:r>
            <a:r>
              <a:rPr lang="en-US" altLang="zh-CN" sz="2400" dirty="0">
                <a:latin typeface="+mj-ea"/>
              </a:rPr>
              <a:t>1 3 4 2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Step2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：建树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zh-CN" altLang="en-US" sz="2400" dirty="0">
                <a:latin typeface="+mj-ea"/>
                <a:ea typeface="+mj-ea"/>
              </a:rPr>
              <a:t>暂时不考虑</a:t>
            </a:r>
            <a:r>
              <a:rPr lang="en-US" altLang="zh-CN" sz="2400" dirty="0">
                <a:latin typeface="+mj-ea"/>
                <a:ea typeface="+mj-ea"/>
              </a:rPr>
              <a:t>MLE</a:t>
            </a:r>
            <a:r>
              <a:rPr lang="zh-CN" altLang="en-US" sz="2400" dirty="0">
                <a:latin typeface="+mj-ea"/>
                <a:ea typeface="+mj-ea"/>
              </a:rPr>
              <a:t>，得到下图：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71628" y="3785254"/>
            <a:ext cx="9743971" cy="23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9834" y="2045736"/>
            <a:ext cx="972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例：</a:t>
            </a:r>
            <a:r>
              <a:rPr lang="en-US" altLang="zh-CN" sz="2400" dirty="0">
                <a:latin typeface="+mj-ea"/>
                <a:ea typeface="+mj-ea"/>
              </a:rPr>
              <a:t>2.5 8.2 10 6.5  </a:t>
            </a:r>
            <a:r>
              <a:rPr lang="zh-CN" altLang="en-US" sz="2400" dirty="0">
                <a:latin typeface="+mj-ea"/>
              </a:rPr>
              <a:t>离散化后：</a:t>
            </a:r>
            <a:r>
              <a:rPr lang="en-US" altLang="zh-CN" sz="2400" dirty="0">
                <a:latin typeface="+mj-ea"/>
              </a:rPr>
              <a:t>1 3 4 2</a:t>
            </a:r>
          </a:p>
          <a:p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Step2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：建树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nlogn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zh-CN" altLang="en-US" sz="2400" dirty="0">
                <a:latin typeface="+mj-ea"/>
                <a:ea typeface="+mj-ea"/>
              </a:rPr>
              <a:t>考虑</a:t>
            </a:r>
            <a:r>
              <a:rPr lang="en-US" altLang="zh-CN" sz="2400" dirty="0">
                <a:latin typeface="+mj-ea"/>
                <a:ea typeface="+mj-ea"/>
              </a:rPr>
              <a:t>MLE</a:t>
            </a:r>
            <a:r>
              <a:rPr lang="zh-CN" altLang="en-US" sz="2400" dirty="0">
                <a:latin typeface="+mj-ea"/>
                <a:ea typeface="+mj-ea"/>
              </a:rPr>
              <a:t>，新建访问路径，复用其余路径：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14" y="3822806"/>
            <a:ext cx="8838373" cy="29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15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9834" y="2045736"/>
            <a:ext cx="972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例：</a:t>
            </a:r>
            <a:r>
              <a:rPr lang="en-US" altLang="zh-CN" sz="2400" dirty="0">
                <a:latin typeface="+mj-ea"/>
                <a:ea typeface="+mj-ea"/>
              </a:rPr>
              <a:t>2.5 8.2 10 6.5  </a:t>
            </a:r>
            <a:r>
              <a:rPr lang="zh-CN" altLang="en-US" sz="2400" dirty="0">
                <a:latin typeface="+mj-ea"/>
                <a:ea typeface="+mj-ea"/>
              </a:rPr>
              <a:t>离散化后：</a:t>
            </a:r>
            <a:r>
              <a:rPr lang="en-US" altLang="zh-CN" sz="2400" dirty="0">
                <a:latin typeface="+mj-ea"/>
                <a:ea typeface="+mj-ea"/>
              </a:rPr>
              <a:t>1 3 4 2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Step3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：查询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dirty="0">
                <a:latin typeface="+mj-ea"/>
                <a:ea typeface="+mj-ea"/>
              </a:rPr>
              <a:t>    </a:t>
            </a:r>
            <a:r>
              <a:rPr lang="zh-CN" altLang="en-US" sz="2400" dirty="0">
                <a:latin typeface="+mj-ea"/>
                <a:ea typeface="+mj-ea"/>
              </a:rPr>
              <a:t>对任意区间</a:t>
            </a:r>
            <a:r>
              <a:rPr lang="en-US" altLang="zh-CN" sz="2400" dirty="0">
                <a:latin typeface="+mj-ea"/>
                <a:ea typeface="+mj-ea"/>
              </a:rPr>
              <a:t>[</a:t>
            </a:r>
            <a:r>
              <a:rPr lang="en-US" altLang="zh-CN" sz="2400" dirty="0" err="1">
                <a:latin typeface="+mj-ea"/>
                <a:ea typeface="+mj-ea"/>
              </a:rPr>
              <a:t>i,j</a:t>
            </a:r>
            <a:r>
              <a:rPr lang="en-US" altLang="zh-CN" sz="2400" dirty="0">
                <a:latin typeface="+mj-ea"/>
                <a:ea typeface="+mj-ea"/>
              </a:rPr>
              <a:t>], </a:t>
            </a:r>
            <a:r>
              <a:rPr lang="en-US" altLang="zh-CN" sz="2400" dirty="0" err="1">
                <a:latin typeface="+mj-ea"/>
                <a:ea typeface="+mj-ea"/>
              </a:rPr>
              <a:t>x.sum</a:t>
            </a:r>
            <a:r>
              <a:rPr lang="en-US" altLang="zh-CN" sz="2400" dirty="0">
                <a:latin typeface="+mj-ea"/>
                <a:ea typeface="+mj-ea"/>
              </a:rPr>
              <a:t>[j] - </a:t>
            </a:r>
            <a:r>
              <a:rPr lang="en-US" altLang="zh-CN" sz="2400" dirty="0" err="1">
                <a:latin typeface="+mj-ea"/>
                <a:ea typeface="+mj-ea"/>
              </a:rPr>
              <a:t>x.sum</a:t>
            </a:r>
            <a:r>
              <a:rPr lang="en-US" altLang="zh-CN" sz="2400" dirty="0">
                <a:latin typeface="+mj-ea"/>
                <a:ea typeface="+mj-ea"/>
              </a:rPr>
              <a:t>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 - 1]</a:t>
            </a:r>
            <a:r>
              <a:rPr lang="zh-CN" altLang="en-US" sz="2400" dirty="0">
                <a:latin typeface="+mj-ea"/>
                <a:ea typeface="+mj-ea"/>
              </a:rPr>
              <a:t>代表结点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区间数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14" y="3822806"/>
            <a:ext cx="8838373" cy="29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7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界面展示（下）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76070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主界面</a:t>
            </a:r>
          </a:p>
        </p:txBody>
      </p:sp>
      <p:pic>
        <p:nvPicPr>
          <p:cNvPr id="5" name="图片 4" descr="C:\Users\zgdil\AppData\Local\Microsoft\Windows\INetCache\Content.Word\主界面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94897"/>
            <a:ext cx="4962849" cy="3760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973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pic>
        <p:nvPicPr>
          <p:cNvPr id="4" name="图片 3" descr="C:\Users\zgdil\AppData\Local\Microsoft\Windows\INetCache\Content.Word\COLOR_1D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3" y="2090828"/>
            <a:ext cx="7259216" cy="44592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54359" y="1595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初始状态：</a:t>
            </a:r>
          </a:p>
        </p:txBody>
      </p:sp>
    </p:spTree>
    <p:extLst>
      <p:ext uri="{BB962C8B-B14F-4D97-AF65-F5344CB8AC3E}">
        <p14:creationId xmlns:p14="http://schemas.microsoft.com/office/powerpoint/2010/main" val="3696513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pic>
        <p:nvPicPr>
          <p:cNvPr id="5" name="图片 4" descr="C:\Users\zgdil\AppData\Local\Microsoft\Windows\INetCache\Content.Word\COLOR_1D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59" y="2127380"/>
            <a:ext cx="7524072" cy="43667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54359" y="1595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设置</a:t>
            </a:r>
            <a:r>
              <a:rPr lang="en-US" altLang="zh-CN" sz="2400" dirty="0">
                <a:latin typeface="+mj-ea"/>
                <a:ea typeface="+mj-ea"/>
              </a:rPr>
              <a:t>2-4</a:t>
            </a:r>
            <a:r>
              <a:rPr lang="zh-CN" altLang="en-US" sz="2400" dirty="0">
                <a:latin typeface="+mj-ea"/>
                <a:ea typeface="+mj-ea"/>
              </a:rPr>
              <a:t>为</a:t>
            </a:r>
            <a:r>
              <a:rPr lang="en-US" altLang="zh-CN" sz="2400" dirty="0">
                <a:latin typeface="+mj-ea"/>
                <a:ea typeface="+mj-ea"/>
              </a:rPr>
              <a:t>color 2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92596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359" y="1595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设置</a:t>
            </a:r>
            <a:r>
              <a:rPr lang="en-US" altLang="zh-CN" sz="2400" dirty="0">
                <a:latin typeface="+mj-ea"/>
                <a:ea typeface="+mj-ea"/>
              </a:rPr>
              <a:t>3-6</a:t>
            </a:r>
            <a:r>
              <a:rPr lang="zh-CN" altLang="en-US" sz="2400" dirty="0">
                <a:latin typeface="+mj-ea"/>
                <a:ea typeface="+mj-ea"/>
              </a:rPr>
              <a:t>为</a:t>
            </a:r>
            <a:r>
              <a:rPr lang="en-US" altLang="zh-CN" sz="2400" dirty="0">
                <a:latin typeface="+mj-ea"/>
                <a:ea typeface="+mj-ea"/>
              </a:rPr>
              <a:t>color 8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</a:p>
        </p:txBody>
      </p:sp>
      <p:pic>
        <p:nvPicPr>
          <p:cNvPr id="7" name="图片 6" descr="C:\Users\zgdil\AppData\Local\Microsoft\Windows\INetCache\Content.Word\color_1d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2" y="2178498"/>
            <a:ext cx="7651102" cy="424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03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染色问题</a:t>
            </a:r>
          </a:p>
        </p:txBody>
      </p:sp>
      <p:pic>
        <p:nvPicPr>
          <p:cNvPr id="5" name="图片 4" descr="C:\Users\zgdil\AppData\Local\Microsoft\Windows\INetCache\Content.Word\color_1d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4" y="2189631"/>
            <a:ext cx="7651102" cy="43138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34143" y="1607493"/>
            <a:ext cx="306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设置</a:t>
            </a:r>
            <a:r>
              <a:rPr lang="en-US" altLang="zh-CN" sz="2400" dirty="0">
                <a:latin typeface="+mj-ea"/>
                <a:ea typeface="+mj-ea"/>
              </a:rPr>
              <a:t>4-5</a:t>
            </a:r>
            <a:r>
              <a:rPr lang="zh-CN" altLang="en-US" sz="2400" dirty="0">
                <a:latin typeface="+mj-ea"/>
                <a:ea typeface="+mj-ea"/>
              </a:rPr>
              <a:t>为</a:t>
            </a:r>
            <a:r>
              <a:rPr lang="en-US" altLang="zh-CN" sz="2400" dirty="0">
                <a:latin typeface="+mj-ea"/>
                <a:ea typeface="+mj-ea"/>
              </a:rPr>
              <a:t>color 28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317662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pic>
        <p:nvPicPr>
          <p:cNvPr id="7" name="图片 6" descr="C:\Users\zgdil\AppData\Local\Microsoft\Windows\INetCache\Content.Word\Kth_1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20" y="2065506"/>
            <a:ext cx="7231226" cy="43352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621972" y="1490251"/>
            <a:ext cx="118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一维</a:t>
            </a:r>
          </a:p>
        </p:txBody>
      </p:sp>
    </p:spTree>
    <p:extLst>
      <p:ext uri="{BB962C8B-B14F-4D97-AF65-F5344CB8AC3E}">
        <p14:creationId xmlns:p14="http://schemas.microsoft.com/office/powerpoint/2010/main" val="9606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应用场景（上）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区间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21972" y="1490251"/>
            <a:ext cx="118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二维</a:t>
            </a:r>
          </a:p>
        </p:txBody>
      </p:sp>
      <p:pic>
        <p:nvPicPr>
          <p:cNvPr id="5" name="图片 4" descr="C:\Users\zgdil\AppData\Local\Microsoft\Windows\INetCache\Content.Word\Kth_2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4" y="1951916"/>
            <a:ext cx="7294408" cy="436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253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求解区间的最值与总和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在线段树结点中定义</a:t>
            </a:r>
            <a:r>
              <a:rPr lang="en-US" altLang="zh-CN" sz="2400" dirty="0" err="1"/>
              <a:t>minValue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maxValue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sumValue</a:t>
            </a:r>
            <a:r>
              <a:rPr lang="zh-CN" altLang="zh-CN" sz="2400" dirty="0"/>
              <a:t>三个数据域以便同时求解区间的最小值、最大值、总和值。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68062" y="3073279"/>
            <a:ext cx="7455876" cy="31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求解区间的最值与总和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53252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线段树的建立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400"/>
              <a:t>       </a:t>
            </a:r>
            <a:r>
              <a:rPr lang="zh-CN" altLang="zh-CN" sz="2400"/>
              <a:t>当区间左右端点重合时，将其作为叶结点并直接返回；否则，将区间从中间一分为二，递归地建立左子树与右子树。回溯时，根据子结点的数据域更新当前结点的数据域。</a:t>
            </a:r>
            <a:endParaRPr lang="zh-CN" altLang="en-US" sz="240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63408" y="2506662"/>
            <a:ext cx="527431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求解区间的最值与总和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506662"/>
            <a:ext cx="52768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区间更新：分为三种情况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zh-CN" sz="2400" dirty="0"/>
              <a:t>①</a:t>
            </a:r>
            <a:r>
              <a:rPr lang="zh-CN" altLang="en-US" sz="2400" dirty="0"/>
              <a:t>当前结点存储的区间与待更新区间</a:t>
            </a:r>
            <a:r>
              <a:rPr lang="zh-CN" altLang="en-US" sz="2400"/>
              <a:t>无交集，直接返回。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②当前结点存储的区间是待更新区间的</a:t>
            </a:r>
            <a:r>
              <a:rPr lang="zh-CN" altLang="en-US" sz="2400"/>
              <a:t>子区间，修改延迟标记，更新数据域。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③当前结点存储的区间与待更新区间</a:t>
            </a:r>
            <a:r>
              <a:rPr lang="zh-CN" altLang="en-US" sz="2400"/>
              <a:t>有交集，下沉标记，递归更新子树，回溯时更新数据域。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051" y="2506662"/>
            <a:ext cx="5274310" cy="3267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36183" y="2137330"/>
            <a:ext cx="163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[3, 5]</a:t>
            </a:r>
            <a:r>
              <a:rPr lang="zh-CN" altLang="en-US"/>
              <a:t>区间加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8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0" y="545298"/>
            <a:ext cx="8610600" cy="1293028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求解区间的最值与总和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42" y="2220507"/>
            <a:ext cx="5857143" cy="362857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99285" y="2220507"/>
            <a:ext cx="5730389" cy="3628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320" y="1851909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[1, 2]</a:t>
            </a:r>
            <a:r>
              <a:rPr lang="zh-CN" altLang="en-US"/>
              <a:t>区间加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74649" y="1851909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[2, 4]</a:t>
            </a:r>
            <a:r>
              <a:rPr lang="zh-CN" altLang="en-US"/>
              <a:t>区间减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73623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437</TotalTime>
  <Words>1691</Words>
  <Application>Microsoft Office PowerPoint</Application>
  <PresentationFormat>宽屏</PresentationFormat>
  <Paragraphs>186</Paragraphs>
  <Slides>51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等线</vt:lpstr>
      <vt:lpstr>华文仿宋</vt:lpstr>
      <vt:lpstr>华文楷体</vt:lpstr>
      <vt:lpstr>华文新魏</vt:lpstr>
      <vt:lpstr>华文中宋</vt:lpstr>
      <vt:lpstr>楷体</vt:lpstr>
      <vt:lpstr>宋体</vt:lpstr>
      <vt:lpstr>Arial</vt:lpstr>
      <vt:lpstr>Century Gothic</vt:lpstr>
      <vt:lpstr>Consolas</vt:lpstr>
      <vt:lpstr>Wingdings</vt:lpstr>
      <vt:lpstr>水汽尾迹</vt:lpstr>
      <vt:lpstr>软件设计与开发实践大作业</vt:lpstr>
      <vt:lpstr>基本介绍</vt:lpstr>
      <vt:lpstr>线段树介绍</vt:lpstr>
      <vt:lpstr>二维线段树介绍</vt:lpstr>
      <vt:lpstr>应用场景（上）</vt:lpstr>
      <vt:lpstr>求解区间的最值与总和</vt:lpstr>
      <vt:lpstr>求解区间的最值与总和</vt:lpstr>
      <vt:lpstr>求解区间的最值与总和</vt:lpstr>
      <vt:lpstr>求解区间的最值与总和</vt:lpstr>
      <vt:lpstr>求解区间的最值与总和</vt:lpstr>
      <vt:lpstr>求解区间的最值与总和</vt:lpstr>
      <vt:lpstr>求解矩形的面积并</vt:lpstr>
      <vt:lpstr>求解矩形的面积并</vt:lpstr>
      <vt:lpstr>求解矩形的面积并</vt:lpstr>
      <vt:lpstr>求解矩形的面积并</vt:lpstr>
      <vt:lpstr>求解矩形的周长并</vt:lpstr>
      <vt:lpstr>求解矩形的周长并</vt:lpstr>
      <vt:lpstr>界面展示（上）</vt:lpstr>
      <vt:lpstr>主界面</vt:lpstr>
      <vt:lpstr>矩形面积与周长演示界面</vt:lpstr>
      <vt:lpstr>矩形面积与周长演示界面</vt:lpstr>
      <vt:lpstr>矩形面积与周长演示界面</vt:lpstr>
      <vt:lpstr>矩形面积与周长演示界面</vt:lpstr>
      <vt:lpstr>矩形面积与周长演示界面</vt:lpstr>
      <vt:lpstr>区间最值与总和演示界面</vt:lpstr>
      <vt:lpstr>区间最值与总和演示界面</vt:lpstr>
      <vt:lpstr>区间最值与总和演示界面</vt:lpstr>
      <vt:lpstr>区间最值与总和演示界面</vt:lpstr>
      <vt:lpstr>应用场景（下）</vt:lpstr>
      <vt:lpstr>染色问题</vt:lpstr>
      <vt:lpstr>染色问题</vt:lpstr>
      <vt:lpstr>染色问题</vt:lpstr>
      <vt:lpstr>染色问题</vt:lpstr>
      <vt:lpstr>区间k值</vt:lpstr>
      <vt:lpstr>区间k值</vt:lpstr>
      <vt:lpstr>区间k值</vt:lpstr>
      <vt:lpstr>区间k值</vt:lpstr>
      <vt:lpstr>区间k值</vt:lpstr>
      <vt:lpstr>区间k值</vt:lpstr>
      <vt:lpstr>区间k值</vt:lpstr>
      <vt:lpstr>区间k值</vt:lpstr>
      <vt:lpstr>区间k值</vt:lpstr>
      <vt:lpstr>界面展示（下）</vt:lpstr>
      <vt:lpstr>主界面</vt:lpstr>
      <vt:lpstr>染色问题</vt:lpstr>
      <vt:lpstr>染色问题</vt:lpstr>
      <vt:lpstr>染色问题</vt:lpstr>
      <vt:lpstr>染色问题</vt:lpstr>
      <vt:lpstr>区间K值</vt:lpstr>
      <vt:lpstr>区间K值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软件设计与实践大作业</dc:title>
  <dc:creator>许家乐</dc:creator>
  <cp:lastModifiedBy>zg.diligence@outlook.com</cp:lastModifiedBy>
  <cp:revision>68</cp:revision>
  <dcterms:created xsi:type="dcterms:W3CDTF">2017-05-31T05:36:38Z</dcterms:created>
  <dcterms:modified xsi:type="dcterms:W3CDTF">2017-06-02T04:45:36Z</dcterms:modified>
</cp:coreProperties>
</file>