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1" descr=""/>
          <p:cNvPicPr/>
          <p:nvPr/>
        </p:nvPicPr>
        <p:blipFill>
          <a:blip r:embed="rId2"/>
          <a:stretch/>
        </p:blipFill>
        <p:spPr>
          <a:xfrm>
            <a:off x="11353680" y="6111720"/>
            <a:ext cx="759960" cy="75996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4;p2" descr=""/>
          <p:cNvPicPr/>
          <p:nvPr/>
        </p:nvPicPr>
        <p:blipFill>
          <a:blip r:embed="rId3"/>
          <a:stretch/>
        </p:blipFill>
        <p:spPr>
          <a:xfrm>
            <a:off x="-655200" y="263160"/>
            <a:ext cx="4100760" cy="41007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5;p2"/>
          <p:cNvSpPr/>
          <p:nvPr/>
        </p:nvSpPr>
        <p:spPr>
          <a:xfrm>
            <a:off x="2622600" y="817920"/>
            <a:ext cx="744228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7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500" spc="-1" strike="noStrike">
                <a:solidFill>
                  <a:srgbClr val="000000"/>
                </a:solidFill>
                <a:latin typeface="Calibri"/>
                <a:ea typeface="Calibri"/>
              </a:rPr>
              <a:t>Project Obsidian</a:t>
            </a:r>
            <a:br>
              <a:rPr sz="6500"/>
            </a:br>
            <a:endParaRPr b="0" lang="en-US" sz="65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9;p1" descr=""/>
          <p:cNvPicPr/>
          <p:nvPr/>
        </p:nvPicPr>
        <p:blipFill>
          <a:blip r:embed="rId2"/>
          <a:stretch/>
        </p:blipFill>
        <p:spPr>
          <a:xfrm>
            <a:off x="11353680" y="6111720"/>
            <a:ext cx="759960" cy="75996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9;p1" descr=""/>
          <p:cNvPicPr/>
          <p:nvPr/>
        </p:nvPicPr>
        <p:blipFill>
          <a:blip r:embed="rId2"/>
          <a:stretch/>
        </p:blipFill>
        <p:spPr>
          <a:xfrm>
            <a:off x="11353680" y="6111720"/>
            <a:ext cx="759960" cy="75996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9;p1" descr=""/>
          <p:cNvPicPr/>
          <p:nvPr/>
        </p:nvPicPr>
        <p:blipFill>
          <a:blip r:embed="rId2"/>
          <a:stretch/>
        </p:blipFill>
        <p:spPr>
          <a:xfrm>
            <a:off x="11353680" y="6111720"/>
            <a:ext cx="759960" cy="7599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464840" cy="12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1352600" y="6111720"/>
            <a:ext cx="761400" cy="76140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/>
          <p:nvPr/>
        </p:nvSpPr>
        <p:spPr>
          <a:xfrm>
            <a:off x="4038120" y="6356520"/>
            <a:ext cx="411372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464840" cy="12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622600" y="2319480"/>
            <a:ext cx="7442280" cy="16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Forensics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2622600" y="4105440"/>
            <a:ext cx="7442280" cy="16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Using Chainsaw to Identify Malicious Activity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Chainsaw Overview</a:t>
            </a:r>
            <a:endParaRPr b="0" lang="en-US" sz="2800" spc="-1" strike="noStrike"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SIGMA Rules</a:t>
            </a:r>
            <a:endParaRPr b="0" lang="en-US" sz="2800" spc="-1" strike="noStrike"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Demo (/w Obsidian Project)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Chainsaw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70536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First-response capability to quickly identify threats via event logs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Command-line tool running Sigma rule detection logic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Can search by keyword, regex, or specific Event IDs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Can export data to TXT file or CSV for carving into spreadsheets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8001000" y="3429000"/>
            <a:ext cx="3870720" cy="2498400"/>
          </a:xfrm>
          <a:prstGeom prst="rect">
            <a:avLst/>
          </a:prstGeom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7543800" y="1600200"/>
            <a:ext cx="4356720" cy="111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Sigma Rules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6361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Generic signature format for SIEMs in YAML designed for Windows Event Logs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Calibri"/>
            </a:endParaRPr>
          </a:p>
          <a:p>
            <a:pPr marL="4572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  <a:ea typeface="Calibri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to Event Logs as Yara is to Malware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Calibri"/>
            </a:endParaRPr>
          </a:p>
          <a:p>
            <a:pPr marL="4572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  <a:ea typeface="Calibri"/>
            </a:endParaRPr>
          </a:p>
          <a:p>
            <a:pPr marL="4572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Developed by Florian Roth and Thomas Patzke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7087680" y="2971800"/>
            <a:ext cx="4799520" cy="2545560"/>
          </a:xfrm>
          <a:prstGeom prst="rect">
            <a:avLst/>
          </a:prstGeom>
          <a:ln w="0">
            <a:noFill/>
          </a:ln>
        </p:spPr>
      </p:pic>
      <p:sp>
        <p:nvSpPr>
          <p:cNvPr id="213" name=""/>
          <p:cNvSpPr txBox="1"/>
          <p:nvPr/>
        </p:nvSpPr>
        <p:spPr>
          <a:xfrm>
            <a:off x="7295040" y="5497200"/>
            <a:ext cx="4343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Intezer example, CSO Online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541240" y="184320"/>
            <a:ext cx="6856560" cy="82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DEMO TIME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4674240" y="2135160"/>
            <a:ext cx="2856240" cy="159912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3877560" y="1371600"/>
            <a:ext cx="5036400" cy="281988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3993840" y="4388760"/>
            <a:ext cx="4799520" cy="13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9192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Chainsaw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WithSecure Labs: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https://labs.withsecure.com/tools/chainsaw/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CounterCept GitHub: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https://github.com/countercept/chainsaw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Sigma Rules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Ax Sharma, CSO Online: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https://www.csoonline.com/article/3663691/sigma-rules-explained-when-and-how-to-use-them-to-log-events.html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Adam Swan, SOC Prime: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https://socprime.com/blog/sigma-rules-the-beginners-guide/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0081ff"/>
      </a:accent1>
      <a:accent2>
        <a:srgbClr val="0060bb"/>
      </a:accent2>
      <a:accent3>
        <a:srgbClr val="a5a5a5"/>
      </a:accent3>
      <a:accent4>
        <a:srgbClr val="9cc3e5"/>
      </a:accent4>
      <a:accent5>
        <a:srgbClr val="deebf6"/>
      </a:accent5>
      <a:accent6>
        <a:srgbClr val="5b9bd5"/>
      </a:accent6>
      <a:hlink>
        <a:srgbClr val="0458ac"/>
      </a:hlink>
      <a:folHlink>
        <a:srgbClr val="0458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0081ff"/>
      </a:accent1>
      <a:accent2>
        <a:srgbClr val="0060bb"/>
      </a:accent2>
      <a:accent3>
        <a:srgbClr val="a5a5a5"/>
      </a:accent3>
      <a:accent4>
        <a:srgbClr val="9cc3e5"/>
      </a:accent4>
      <a:accent5>
        <a:srgbClr val="deebf6"/>
      </a:accent5>
      <a:accent6>
        <a:srgbClr val="5b9bd5"/>
      </a:accent6>
      <a:hlink>
        <a:srgbClr val="0458ac"/>
      </a:hlink>
      <a:folHlink>
        <a:srgbClr val="0458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0081ff"/>
      </a:accent1>
      <a:accent2>
        <a:srgbClr val="0060bb"/>
      </a:accent2>
      <a:accent3>
        <a:srgbClr val="a5a5a5"/>
      </a:accent3>
      <a:accent4>
        <a:srgbClr val="9cc3e5"/>
      </a:accent4>
      <a:accent5>
        <a:srgbClr val="deebf6"/>
      </a:accent5>
      <a:accent6>
        <a:srgbClr val="5b9bd5"/>
      </a:accent6>
      <a:hlink>
        <a:srgbClr val="0458ac"/>
      </a:hlink>
      <a:folHlink>
        <a:srgbClr val="0458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0081ff"/>
      </a:accent1>
      <a:accent2>
        <a:srgbClr val="0060bb"/>
      </a:accent2>
      <a:accent3>
        <a:srgbClr val="a5a5a5"/>
      </a:accent3>
      <a:accent4>
        <a:srgbClr val="9cc3e5"/>
      </a:accent4>
      <a:accent5>
        <a:srgbClr val="deebf6"/>
      </a:accent5>
      <a:accent6>
        <a:srgbClr val="5b9bd5"/>
      </a:accent6>
      <a:hlink>
        <a:srgbClr val="0458ac"/>
      </a:hlink>
      <a:folHlink>
        <a:srgbClr val="0458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0081ff"/>
      </a:accent1>
      <a:accent2>
        <a:srgbClr val="0060bb"/>
      </a:accent2>
      <a:accent3>
        <a:srgbClr val="a5a5a5"/>
      </a:accent3>
      <a:accent4>
        <a:srgbClr val="9cc3e5"/>
      </a:accent4>
      <a:accent5>
        <a:srgbClr val="deebf6"/>
      </a:accent5>
      <a:accent6>
        <a:srgbClr val="5b9bd5"/>
      </a:accent6>
      <a:hlink>
        <a:srgbClr val="0458ac"/>
      </a:hlink>
      <a:folHlink>
        <a:srgbClr val="0458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Application>LibreOffice/7.3.4.2$Linux_X86_64 LibreOffice_project/30$Build-2</Application>
  <AppVersion>15.0000</AppVersion>
  <Words>815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ShiningStarFall</dc:creator>
  <dc:description/>
  <dc:language>en-US</dc:language>
  <cp:lastModifiedBy/>
  <dcterms:modified xsi:type="dcterms:W3CDTF">2022-07-11T05:58:31Z</dcterms:modified>
  <cp:revision>57</cp:revision>
  <dc:subject/>
  <dc:title>Forensics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24</vt:i4>
  </property>
</Properties>
</file>