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E7B9DE4-9B24-48E6-A961-CD694FD546F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Statistical analysis can be automated, and it can help identify potential threats.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By prioritizing threats based on their risk scores, Threat hunters can focus their efforts on the most significant threats and reduce the risk of a successful attack.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1" descr=""/>
          <p:cNvPicPr/>
          <p:nvPr/>
        </p:nvPicPr>
        <p:blipFill>
          <a:blip r:embed="rId2"/>
          <a:stretch/>
        </p:blipFill>
        <p:spPr>
          <a:xfrm>
            <a:off x="11353680" y="6111720"/>
            <a:ext cx="761760" cy="761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622600" y="2319480"/>
            <a:ext cx="7444080" cy="165528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1188720" y="817920"/>
            <a:ext cx="981432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7200" spc="-1" strike="noStrike">
                <a:solidFill>
                  <a:srgbClr val="e7e6e6"/>
                </a:solidFill>
                <a:latin typeface="Arial"/>
                <a:ea typeface="Arial"/>
              </a:rPr>
              <a:t>Project Obsidian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en-US" sz="7200" spc="-1" strike="noStrike">
              <a:latin typeface="Arial"/>
            </a:endParaRPr>
          </a:p>
        </p:txBody>
      </p:sp>
      <p:pic>
        <p:nvPicPr>
          <p:cNvPr id="4" name="Google Shape;15;p2" descr=""/>
          <p:cNvPicPr/>
          <p:nvPr/>
        </p:nvPicPr>
        <p:blipFill>
          <a:blip r:embed="rId3"/>
          <a:stretch/>
        </p:blipFill>
        <p:spPr>
          <a:xfrm>
            <a:off x="10127520" y="2973240"/>
            <a:ext cx="2003760" cy="2003760"/>
          </a:xfrm>
          <a:prstGeom prst="rect">
            <a:avLst/>
          </a:prstGeom>
          <a:ln>
            <a:noFill/>
          </a:ln>
        </p:spPr>
      </p:pic>
      <p:pic>
        <p:nvPicPr>
          <p:cNvPr id="5" name="Google Shape;16;p2" descr=""/>
          <p:cNvPicPr/>
          <p:nvPr/>
        </p:nvPicPr>
        <p:blipFill>
          <a:blip r:embed="rId4"/>
          <a:stretch/>
        </p:blipFill>
        <p:spPr>
          <a:xfrm>
            <a:off x="-855720" y="1818720"/>
            <a:ext cx="4312800" cy="431280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9;p1" descr=""/>
          <p:cNvPicPr/>
          <p:nvPr/>
        </p:nvPicPr>
        <p:blipFill>
          <a:blip r:embed="rId2"/>
          <a:stretch/>
        </p:blipFill>
        <p:spPr>
          <a:xfrm>
            <a:off x="11353680" y="6111720"/>
            <a:ext cx="761760" cy="7617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"/>
          <p:cNvPicPr/>
          <p:nvPr/>
        </p:nvPicPr>
        <p:blipFill>
          <a:blip r:embed="rId2"/>
          <a:stretch/>
        </p:blipFill>
        <p:spPr>
          <a:xfrm>
            <a:off x="11353680" y="6111720"/>
            <a:ext cx="761760" cy="761760"/>
          </a:xfrm>
          <a:prstGeom prst="rect">
            <a:avLst/>
          </a:prstGeom>
          <a:ln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188720" y="817920"/>
            <a:ext cx="981432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7200" spc="-1" strike="noStrike">
                <a:solidFill>
                  <a:srgbClr val="f8a28b"/>
                </a:solidFill>
                <a:latin typeface="Arial"/>
                <a:ea typeface="Arial"/>
              </a:rPr>
              <a:t>Thank you!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en-US" sz="7200" spc="-1" strike="noStrike">
              <a:latin typeface="Arial"/>
            </a:endParaRPr>
          </a:p>
        </p:txBody>
      </p:sp>
      <p:pic>
        <p:nvPicPr>
          <p:cNvPr id="86" name="Google Shape;24;p4" descr=""/>
          <p:cNvPicPr/>
          <p:nvPr/>
        </p:nvPicPr>
        <p:blipFill>
          <a:blip r:embed="rId3"/>
          <a:stretch/>
        </p:blipFill>
        <p:spPr>
          <a:xfrm>
            <a:off x="10127520" y="2973240"/>
            <a:ext cx="2003760" cy="2003760"/>
          </a:xfrm>
          <a:prstGeom prst="rect">
            <a:avLst/>
          </a:prstGeom>
          <a:ln>
            <a:noFill/>
          </a:ln>
        </p:spPr>
      </p:pic>
      <p:pic>
        <p:nvPicPr>
          <p:cNvPr id="87" name="Google Shape;25;p4" descr=""/>
          <p:cNvPicPr/>
          <p:nvPr/>
        </p:nvPicPr>
        <p:blipFill>
          <a:blip r:embed="rId4"/>
          <a:stretch/>
        </p:blipFill>
        <p:spPr>
          <a:xfrm>
            <a:off x="-855720" y="1818720"/>
            <a:ext cx="4312800" cy="431280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2682720" y="4066920"/>
            <a:ext cx="7444080" cy="22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8a28b"/>
                </a:solidFill>
                <a:latin typeface="Arial"/>
                <a:ea typeface="Arial"/>
              </a:rPr>
              <a:t>Did you enjoy the session?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8a28b"/>
                </a:solidFill>
                <a:latin typeface="Arial"/>
                <a:ea typeface="Arial"/>
              </a:rPr>
              <a:t>Did we miss something?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8a28b"/>
                </a:solidFill>
                <a:latin typeface="Arial"/>
                <a:ea typeface="Arial"/>
              </a:rPr>
              <a:t>Was anything unclear or confusing?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ecda25"/>
                </a:solidFill>
                <a:latin typeface="Arial"/>
                <a:ea typeface="Arial"/>
              </a:rPr>
              <a:t>Please Provide Feedback</a:t>
            </a:r>
            <a:br/>
            <a:r>
              <a:rPr b="0" lang="en-US" sz="2400" spc="-1" strike="noStrike">
                <a:solidFill>
                  <a:srgbClr val="5b9bd5"/>
                </a:solidFill>
                <a:latin typeface="Arial"/>
                <a:ea typeface="Arial"/>
              </a:rPr>
              <a:t>feedback-obsidian@blueteamvillage.org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2682720" y="2142360"/>
            <a:ext cx="744408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ecda25"/>
                </a:solidFill>
                <a:latin typeface="Arial"/>
                <a:ea typeface="Arial"/>
              </a:rPr>
              <a:t>Join The Conversation</a:t>
            </a:r>
            <a:br/>
            <a:r>
              <a:rPr b="0" lang="en-US" sz="2400" spc="-1" strike="noStrike">
                <a:solidFill>
                  <a:srgbClr val="5b9bd5"/>
                </a:solidFill>
                <a:latin typeface="Arial"/>
                <a:ea typeface="Arial"/>
              </a:rPr>
              <a:t>https://discord.gg/blueteamvillage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2682720" y="3283200"/>
            <a:ext cx="744408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ecda25"/>
                </a:solidFill>
                <a:latin typeface="Arial"/>
                <a:ea typeface="Arial"/>
              </a:rPr>
              <a:t>Questions?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622600" y="2319480"/>
            <a:ext cx="7444080" cy="1655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4400" spc="-1" strike="noStrike">
                <a:solidFill>
                  <a:srgbClr val="f8a28b"/>
                </a:solidFill>
                <a:latin typeface="Arial"/>
                <a:ea typeface="Arial"/>
              </a:rPr>
              <a:t>Cyber Threat Hunting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2622600" y="4105440"/>
            <a:ext cx="744408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ecda25"/>
                </a:solidFill>
                <a:latin typeface="Arial"/>
                <a:ea typeface="Arial"/>
              </a:rPr>
              <a:t>CTH 101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686ea0"/>
                </a:solidFill>
                <a:latin typeface="Arial"/>
                <a:ea typeface="Arial"/>
              </a:rPr>
              <a:t>Cyber Threat Hunting Techniques</a:t>
            </a:r>
            <a:br/>
            <a:r>
              <a:rPr b="0" lang="en-US" sz="4000" spc="-1" strike="noStrike">
                <a:solidFill>
                  <a:srgbClr val="686ea0"/>
                </a:solidFill>
                <a:latin typeface="Arial"/>
                <a:ea typeface="Arial"/>
              </a:rPr>
              <a:t>What is Behavior analysis?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825560"/>
            <a:ext cx="10515240" cy="445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7840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Behavior analysis is a technique used to identify abnormal behavior that may indicate the presence of a cyber threat.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77840"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77840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This technique involves: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Monitoring network traffic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User activity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Abnormal system events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Patterns that deviate from the norm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Command line activity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Call Stack Modules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3429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686ea0"/>
                </a:solidFill>
                <a:latin typeface="Arial"/>
                <a:ea typeface="Arial"/>
              </a:rPr>
              <a:t>Cyber Threat Hunting Techniques</a:t>
            </a:r>
            <a:br/>
            <a:r>
              <a:rPr b="0" lang="en-US" sz="4000" spc="-1" strike="noStrike">
                <a:solidFill>
                  <a:srgbClr val="686ea0"/>
                </a:solidFill>
                <a:latin typeface="Arial"/>
                <a:ea typeface="Arial"/>
              </a:rPr>
              <a:t>Behavior analysis – Demo Video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38080" y="5034600"/>
            <a:ext cx="10515240" cy="114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7840" algn="r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deebf6"/>
                </a:solidFill>
                <a:latin typeface="Arial"/>
                <a:ea typeface="Arial"/>
              </a:rPr>
              <a:t>@paladin3161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686ea0"/>
                </a:solidFill>
                <a:latin typeface="Arial"/>
                <a:ea typeface="Arial"/>
              </a:rPr>
              <a:t>Agenda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deebf6"/>
                </a:solidFill>
                <a:latin typeface="Arial"/>
                <a:ea typeface="Arial"/>
              </a:rPr>
              <a:t>Overview of Hunt Techniques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deebf6"/>
                </a:solidFill>
                <a:latin typeface="Arial"/>
                <a:ea typeface="Arial"/>
              </a:rPr>
              <a:t>Statistical analysis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deebf6"/>
                </a:solidFill>
                <a:latin typeface="Arial"/>
                <a:ea typeface="Arial"/>
              </a:rPr>
              <a:t>Stack counting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deebf6"/>
                </a:solidFill>
                <a:latin typeface="Arial"/>
                <a:ea typeface="Arial"/>
              </a:rPr>
              <a:t>Risk scoring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deebf6"/>
                </a:solidFill>
                <a:latin typeface="Arial"/>
                <a:ea typeface="Arial"/>
              </a:rPr>
              <a:t>Behavior analysis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429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686ea0"/>
                </a:solidFill>
                <a:latin typeface="Arial"/>
                <a:ea typeface="Arial"/>
              </a:rPr>
              <a:t>Cyber Threat Hunting Techniques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5034600"/>
            <a:ext cx="10515240" cy="114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7840" algn="r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deebf6"/>
                </a:solidFill>
                <a:latin typeface="Arial"/>
                <a:ea typeface="Arial"/>
              </a:rPr>
              <a:t>@paladin3161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686ea0"/>
                </a:solidFill>
                <a:latin typeface="Arial"/>
                <a:ea typeface="Arial"/>
              </a:rPr>
              <a:t>Cyber Threat Hunting Techniques</a:t>
            </a:r>
            <a:br/>
            <a:r>
              <a:rPr b="0" lang="en-US" sz="4000" spc="-1" strike="noStrike">
                <a:solidFill>
                  <a:srgbClr val="686ea0"/>
                </a:solidFill>
                <a:latin typeface="Arial"/>
                <a:ea typeface="Arial"/>
              </a:rPr>
              <a:t>What is Statistical analysis?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66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7840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Statistical analysis is a technique that is used to: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Analyze data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Detect anomalies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77840"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77840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This technique involves: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Analyzing various 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Identifying patterns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77840"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77840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Examples: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Increase in network traffic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Surge in failed login attempts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77840"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429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686ea0"/>
                </a:solidFill>
                <a:latin typeface="Arial"/>
                <a:ea typeface="Arial"/>
              </a:rPr>
              <a:t>Cyber Threat Hunting Techniques</a:t>
            </a:r>
            <a:br/>
            <a:r>
              <a:rPr b="0" lang="en-US" sz="4000" spc="-1" strike="noStrike">
                <a:solidFill>
                  <a:srgbClr val="686ea0"/>
                </a:solidFill>
                <a:latin typeface="Arial"/>
                <a:ea typeface="Arial"/>
              </a:rPr>
              <a:t>Statistical analysis – Demo Video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8080" y="5034600"/>
            <a:ext cx="10515240" cy="114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7840" algn="r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deebf6"/>
                </a:solidFill>
                <a:latin typeface="Arial"/>
                <a:ea typeface="Arial"/>
              </a:rPr>
              <a:t>@paladin3161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686ea0"/>
                </a:solidFill>
                <a:latin typeface="Arial"/>
                <a:ea typeface="Arial"/>
              </a:rPr>
              <a:t>Cyber Threat Hunting Techniques</a:t>
            </a:r>
            <a:br/>
            <a:r>
              <a:rPr b="0" lang="en-US" sz="4000" spc="-1" strike="noStrike">
                <a:solidFill>
                  <a:srgbClr val="686ea0"/>
                </a:solidFill>
                <a:latin typeface="Arial"/>
                <a:ea typeface="Arial"/>
              </a:rPr>
              <a:t>What is Stack Counting?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7840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Stack counting involves counting the number of occurrences of certain events.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77840"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77840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Example use cases: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Failed login attempts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Unauthorized access attempts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Tracks the frequency of events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Identify patterns to detect potential threats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429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686ea0"/>
                </a:solidFill>
                <a:latin typeface="Arial"/>
                <a:ea typeface="Arial"/>
              </a:rPr>
              <a:t>Cyber Threat Hunting Techniques</a:t>
            </a:r>
            <a:br/>
            <a:r>
              <a:rPr b="0" lang="en-US" sz="4000" spc="-1" strike="noStrike">
                <a:solidFill>
                  <a:srgbClr val="686ea0"/>
                </a:solidFill>
                <a:latin typeface="Arial"/>
                <a:ea typeface="Arial"/>
              </a:rPr>
              <a:t>Stack Counting – Demo Video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5034600"/>
            <a:ext cx="10515240" cy="114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7840" algn="r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deebf6"/>
                </a:solidFill>
                <a:latin typeface="Arial"/>
                <a:ea typeface="Arial"/>
              </a:rPr>
              <a:t>@paladin3161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686ea0"/>
                </a:solidFill>
                <a:latin typeface="Arial"/>
                <a:ea typeface="Arial"/>
              </a:rPr>
              <a:t>Cyber Threat Hunting Techniques</a:t>
            </a:r>
            <a:br/>
            <a:r>
              <a:rPr b="0" lang="en-US" sz="4000" spc="-1" strike="noStrike">
                <a:solidFill>
                  <a:srgbClr val="686ea0"/>
                </a:solidFill>
                <a:latin typeface="Arial"/>
                <a:ea typeface="Arial"/>
              </a:rPr>
              <a:t>What is Risk Scoring?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38080" y="1825560"/>
            <a:ext cx="10515240" cy="445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7840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Risk scoring is a technique used to evaluate the potential risk posed by a cyber threat.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77840"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77840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This technique involves assigning a score to each threat based on various factors: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77840"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Type of threat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Likelihood of it occurring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35040" indent="-456840">
              <a:lnSpc>
                <a:spcPct val="90000"/>
              </a:lnSpc>
              <a:buClr>
                <a:srgbClr val="deebf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Potential impact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8080" y="3429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686ea0"/>
                </a:solidFill>
                <a:latin typeface="Arial"/>
                <a:ea typeface="Arial"/>
              </a:rPr>
              <a:t>Cyber Threat Hunting Techniques</a:t>
            </a:r>
            <a:br/>
            <a:r>
              <a:rPr b="0" lang="en-US" sz="4000" spc="-1" strike="noStrike">
                <a:solidFill>
                  <a:srgbClr val="686ea0"/>
                </a:solidFill>
                <a:latin typeface="Arial"/>
                <a:ea typeface="Arial"/>
              </a:rPr>
              <a:t>Risk Scoring – Demo Video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38080" y="5034600"/>
            <a:ext cx="10515240" cy="114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7840" algn="r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deebf6"/>
                </a:solidFill>
                <a:latin typeface="Arial"/>
                <a:ea typeface="Arial"/>
              </a:rPr>
              <a:t>@paladin3161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88da8"/>
      </a:dk2>
      <a:lt2>
        <a:srgbClr val="e7e6e6"/>
      </a:lt2>
      <a:accent1>
        <a:srgbClr val="686ea0"/>
      </a:accent1>
      <a:accent2>
        <a:srgbClr val="81c8bd"/>
      </a:accent2>
      <a:accent3>
        <a:srgbClr val="ecda25"/>
      </a:accent3>
      <a:accent4>
        <a:srgbClr val="f8a28b"/>
      </a:accent4>
      <a:accent5>
        <a:srgbClr val="deebf6"/>
      </a:accent5>
      <a:accent6>
        <a:srgbClr val="5b9bd5"/>
      </a:accent6>
      <a:hlink>
        <a:srgbClr val="686ea0"/>
      </a:hlink>
      <a:folHlink>
        <a:srgbClr val="686e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88da8"/>
      </a:dk2>
      <a:lt2>
        <a:srgbClr val="e7e6e6"/>
      </a:lt2>
      <a:accent1>
        <a:srgbClr val="686ea0"/>
      </a:accent1>
      <a:accent2>
        <a:srgbClr val="81c8bd"/>
      </a:accent2>
      <a:accent3>
        <a:srgbClr val="ecda25"/>
      </a:accent3>
      <a:accent4>
        <a:srgbClr val="f8a28b"/>
      </a:accent4>
      <a:accent5>
        <a:srgbClr val="deebf6"/>
      </a:accent5>
      <a:accent6>
        <a:srgbClr val="5b9bd5"/>
      </a:accent6>
      <a:hlink>
        <a:srgbClr val="686ea0"/>
      </a:hlink>
      <a:folHlink>
        <a:srgbClr val="686e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88da8"/>
      </a:dk2>
      <a:lt2>
        <a:srgbClr val="e7e6e6"/>
      </a:lt2>
      <a:accent1>
        <a:srgbClr val="686ea0"/>
      </a:accent1>
      <a:accent2>
        <a:srgbClr val="81c8bd"/>
      </a:accent2>
      <a:accent3>
        <a:srgbClr val="ecda25"/>
      </a:accent3>
      <a:accent4>
        <a:srgbClr val="f8a28b"/>
      </a:accent4>
      <a:accent5>
        <a:srgbClr val="deebf6"/>
      </a:accent5>
      <a:accent6>
        <a:srgbClr val="5b9bd5"/>
      </a:accent6>
      <a:hlink>
        <a:srgbClr val="686ea0"/>
      </a:hlink>
      <a:folHlink>
        <a:srgbClr val="686e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88da8"/>
      </a:dk2>
      <a:lt2>
        <a:srgbClr val="e7e6e6"/>
      </a:lt2>
      <a:accent1>
        <a:srgbClr val="686ea0"/>
      </a:accent1>
      <a:accent2>
        <a:srgbClr val="81c8bd"/>
      </a:accent2>
      <a:accent3>
        <a:srgbClr val="ecda25"/>
      </a:accent3>
      <a:accent4>
        <a:srgbClr val="f8a28b"/>
      </a:accent4>
      <a:accent5>
        <a:srgbClr val="deebf6"/>
      </a:accent5>
      <a:accent6>
        <a:srgbClr val="5b9bd5"/>
      </a:accent6>
      <a:hlink>
        <a:srgbClr val="686ea0"/>
      </a:hlink>
      <a:folHlink>
        <a:srgbClr val="686e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Application>LibreOffice/6.4.7.2$Linux_X86_64 LibreOffice_project/40$Build-2</Application>
  <Words>376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description/>
  <dc:language>en-US</dc:language>
  <cp:lastModifiedBy/>
  <dcterms:modified xsi:type="dcterms:W3CDTF">2023-07-18T12:31:11Z</dcterms:modified>
  <cp:revision>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