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omments/modernComment_102_23D3CFE7.xml" ContentType="application/vnd.ms-powerpoint.comments+xml"/>
  <Override PartName="/ppt/comments/modernComment_121_B426F8A5.xml" ContentType="application/vnd.ms-powerpoint.comments+xml"/>
  <Override PartName="/ppt/notesSlides/notesSlide1.xml" ContentType="application/vnd.openxmlformats-officedocument.presentationml.notesSlide+xml"/>
  <Override PartName="/ppt/comments/modernComment_12A_D1A21092.xml" ContentType="application/vnd.ms-powerpoint.comments+xml"/>
  <Override PartName="/ppt/comments/modernComment_124_287A9BA1.xml" ContentType="application/vnd.ms-powerpoint.comments+xml"/>
  <Override PartName="/ppt/notesSlides/notesSlide2.xml" ContentType="application/vnd.openxmlformats-officedocument.presentationml.notesSlide+xml"/>
  <Override PartName="/ppt/comments/modernComment_11F_552D4199.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4"/>
  </p:notesMasterIdLst>
  <p:sldIdLst>
    <p:sldId id="256" r:id="rId2"/>
    <p:sldId id="258" r:id="rId3"/>
    <p:sldId id="288" r:id="rId4"/>
    <p:sldId id="289" r:id="rId5"/>
    <p:sldId id="298" r:id="rId6"/>
    <p:sldId id="291" r:id="rId7"/>
    <p:sldId id="292" r:id="rId8"/>
    <p:sldId id="293" r:id="rId9"/>
    <p:sldId id="287" r:id="rId10"/>
    <p:sldId id="295" r:id="rId11"/>
    <p:sldId id="278" r:id="rId12"/>
    <p:sldId id="299" r:id="rId13"/>
    <p:sldId id="302" r:id="rId14"/>
    <p:sldId id="280" r:id="rId15"/>
    <p:sldId id="266" r:id="rId16"/>
    <p:sldId id="265" r:id="rId17"/>
    <p:sldId id="273" r:id="rId18"/>
    <p:sldId id="274" r:id="rId19"/>
    <p:sldId id="275" r:id="rId20"/>
    <p:sldId id="282" r:id="rId21"/>
    <p:sldId id="276" r:id="rId22"/>
    <p:sldId id="261" r:id="rId23"/>
    <p:sldId id="283" r:id="rId24"/>
    <p:sldId id="284" r:id="rId25"/>
    <p:sldId id="285" r:id="rId26"/>
    <p:sldId id="277" r:id="rId27"/>
    <p:sldId id="279" r:id="rId28"/>
    <p:sldId id="281" r:id="rId29"/>
    <p:sldId id="286" r:id="rId30"/>
    <p:sldId id="263" r:id="rId31"/>
    <p:sldId id="264" r:id="rId32"/>
    <p:sldId id="272" r:id="rId33"/>
    <p:sldId id="268" r:id="rId34"/>
    <p:sldId id="269" r:id="rId35"/>
    <p:sldId id="271" r:id="rId36"/>
    <p:sldId id="270" r:id="rId37"/>
    <p:sldId id="262" r:id="rId38"/>
    <p:sldId id="294" r:id="rId39"/>
    <p:sldId id="267" r:id="rId40"/>
    <p:sldId id="297" r:id="rId41"/>
    <p:sldId id="296" r:id="rId42"/>
    <p:sldId id="257" r:id="rId43"/>
  </p:sldIdLst>
  <p:sldSz cx="12192000" cy="6858000"/>
  <p:notesSz cx="6858000" cy="9144000"/>
  <p:embeddedFontLst>
    <p:embeddedFont>
      <p:font typeface="Benguiat" panose="02020500000000000000" pitchFamily="18" charset="0"/>
      <p:regular r:id="rId45"/>
      <p:bold r:id="rId46"/>
      <p:italic r:id="rId47"/>
      <p:boldItalic r:id="rId48"/>
    </p:embeddedFont>
    <p:embeddedFont>
      <p:font typeface="Calibri" panose="020F0502020204030204" pitchFamily="34" charset="0"/>
      <p:regular r:id="rId49"/>
      <p:bold r:id="rId50"/>
      <p:italic r:id="rId51"/>
      <p:boldItalic r:id="rId52"/>
    </p:embeddedFont>
    <p:embeddedFont>
      <p:font typeface="Freeway Gothic" panose="00000400000000000000" pitchFamily="2" charset="0"/>
      <p:regular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69FFD23-10F5-4E2A-834F-FF7A5A196B8B}">
          <p14:sldIdLst>
            <p14:sldId id="256"/>
            <p14:sldId id="258"/>
          </p14:sldIdLst>
        </p14:section>
        <p14:section name="Overview" id="{561BD48E-344F-5843-B8EB-893965B695AD}">
          <p14:sldIdLst>
            <p14:sldId id="288"/>
            <p14:sldId id="289"/>
            <p14:sldId id="298"/>
          </p14:sldIdLst>
        </p14:section>
        <p14:section name="Forensic Process" id="{AF884465-26CB-2C4A-9B86-48710213CE64}">
          <p14:sldIdLst>
            <p14:sldId id="291"/>
            <p14:sldId id="292"/>
            <p14:sldId id="293"/>
            <p14:sldId id="287"/>
          </p14:sldIdLst>
        </p14:section>
        <p14:section name="Incident Walkthrough" id="{FBA7B887-0D29-481A-BCBD-05F82228CD77}">
          <p14:sldIdLst>
            <p14:sldId id="295"/>
            <p14:sldId id="278"/>
            <p14:sldId id="299"/>
            <p14:sldId id="302"/>
            <p14:sldId id="280"/>
            <p14:sldId id="266"/>
            <p14:sldId id="265"/>
            <p14:sldId id="273"/>
            <p14:sldId id="274"/>
            <p14:sldId id="275"/>
            <p14:sldId id="282"/>
            <p14:sldId id="276"/>
            <p14:sldId id="261"/>
            <p14:sldId id="283"/>
            <p14:sldId id="284"/>
            <p14:sldId id="285"/>
            <p14:sldId id="277"/>
            <p14:sldId id="279"/>
            <p14:sldId id="281"/>
            <p14:sldId id="286"/>
            <p14:sldId id="263"/>
            <p14:sldId id="264"/>
            <p14:sldId id="272"/>
            <p14:sldId id="268"/>
            <p14:sldId id="269"/>
            <p14:sldId id="271"/>
            <p14:sldId id="270"/>
            <p14:sldId id="262"/>
          </p14:sldIdLst>
        </p14:section>
        <p14:section name="Key Takeaway" id="{5E3CC5E8-F7C2-4CE2-B61D-BC2A93426FAC}">
          <p14:sldIdLst>
            <p14:sldId id="294"/>
            <p14:sldId id="267"/>
          </p14:sldIdLst>
        </p14:section>
        <p14:section name="Call to Action" id="{C4ECF6A2-FF44-4D91-83DF-4465357FE535}">
          <p14:sldIdLst>
            <p14:sldId id="297"/>
          </p14:sldIdLst>
        </p14:section>
        <p14:section name="Conclusion" id="{71905FB0-F0A1-4B55-B645-44AF0B4EE491}">
          <p14:sldIdLst>
            <p14:sldId id="296"/>
            <p14:sldId id="25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F0D91A-BBE0-94FB-5FFC-6CDADA910F24}" name="Goffar, Paul" initials="GP" userId="S::paul.goffar@vw.com::85b02a19-a7ae-4cbe-94fd-99bc7cfe6f8b" providerId="AD"/>
  <p188:author id="{AAC8A92A-3CC0-3B60-D6E7-1250B0AD0D5E}" name="B4nd1t0" initials="B" userId="B4nd1t0" providerId="None"/>
  <p188:author id="{24614DBE-77F6-5F86-7D82-BEF775C580B6}" name="Goffar, Paul" initials="PG" userId="S::Paul.Goffar@vw.com::85b02a19-a7ae-4cbe-94fd-99bc7cfe6f8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32" autoAdjust="0"/>
    <p:restoredTop sz="90236" autoAdjust="0"/>
  </p:normalViewPr>
  <p:slideViewPr>
    <p:cSldViewPr snapToGrid="0">
      <p:cViewPr varScale="1">
        <p:scale>
          <a:sx n="77" d="100"/>
          <a:sy n="77" d="100"/>
        </p:scale>
        <p:origin x="24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microsoft.com/office/2018/10/relationships/authors" Targe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s>
</file>

<file path=ppt/comments/modernComment_102_23D3CFE7.xml><?xml version="1.0" encoding="utf-8"?>
<p188:cmLst xmlns:a="http://schemas.openxmlformats.org/drawingml/2006/main" xmlns:r="http://schemas.openxmlformats.org/officeDocument/2006/relationships" xmlns:p188="http://schemas.microsoft.com/office/powerpoint/2018/8/main">
  <p188:cm id="{BC9D0B89-9762-9C4D-90C1-DB63DF9619CA}" authorId="{24614DBE-77F6-5F86-7D82-BEF775C580B6}" created="2023-07-12T21:29:14.509">
    <ac:txMkLst xmlns:ac="http://schemas.microsoft.com/office/drawing/2013/main/command">
      <pc:docMk xmlns:pc="http://schemas.microsoft.com/office/powerpoint/2013/main/command"/>
      <pc:sldMk xmlns:pc="http://schemas.microsoft.com/office/powerpoint/2013/main/command" cId="601083879" sldId="258"/>
      <ac:spMk id="3" creationId="{C998AEDC-2143-3CC7-E4FB-A127CC53ED67}"/>
      <ac:txMk cp="48" len="12">
        <ac:context len="76" hash="2823782942"/>
      </ac:txMk>
    </ac:txMkLst>
    <p188:pos x="6135624" y="1892935"/>
    <p188:txBody>
      <a:bodyPr/>
      <a:lstStyle/>
      <a:p>
        <a:r>
          <a:rPr lang="en-US"/>
          <a:t>This would sound better as “Key Takeaways” after we talked the other day</a:t>
        </a:r>
      </a:p>
    </p188:txBody>
  </p188:cm>
</p188:cmLst>
</file>

<file path=ppt/comments/modernComment_11F_552D4199.xml><?xml version="1.0" encoding="utf-8"?>
<p188:cmLst xmlns:a="http://schemas.openxmlformats.org/drawingml/2006/main" xmlns:r="http://schemas.openxmlformats.org/officeDocument/2006/relationships" xmlns:p188="http://schemas.microsoft.com/office/powerpoint/2018/8/main">
  <p188:cm id="{6624A9A6-00B4-4B49-BFEF-33DDEBC34F23}" authorId="{46F0D91A-BBE0-94FB-5FFC-6CDADA910F24}" created="2023-07-12T22:01:08.844">
    <ac:txMkLst xmlns:ac="http://schemas.microsoft.com/office/drawing/2013/main/command">
      <pc:docMk xmlns:pc="http://schemas.microsoft.com/office/powerpoint/2013/main/command"/>
      <pc:sldMk xmlns:pc="http://schemas.microsoft.com/office/powerpoint/2013/main/command" cId="1429029273" sldId="287"/>
      <ac:spMk id="3" creationId="{F9B9E5E8-C7C0-8B31-AC55-F80279C4854A}"/>
      <ac:txMk cp="0" len="43">
        <ac:context len="295" hash="92065850"/>
      </ac:txMk>
    </ac:txMkLst>
    <p188:pos x="8993697" y="347124"/>
    <p188:replyLst>
      <p188:reply id="{F51782EA-0DB1-4EC0-96FD-2A6DED0F81FD}" authorId="{AAC8A92A-3CC0-3B60-D6E7-1250B0AD0D5E}" created="2023-07-15T11:09:49.349">
        <p188:txBody>
          <a:bodyPr/>
          <a:lstStyle/>
          <a:p>
            <a:r>
              <a:rPr lang="en-US"/>
              <a:t>That's been addressed! Thanks!
</a:t>
            </a:r>
          </a:p>
        </p188:txBody>
      </p188:reply>
    </p188:replyLst>
    <p188:txBody>
      <a:bodyPr/>
      <a:lstStyle/>
      <a:p>
        <a:r>
          <a:rPr lang="en-US"/>
          <a:t>Should be changed to “The forensic team was not able to acquire data directly from the compromised Linux host.”</a:t>
        </a:r>
      </a:p>
    </p188:txBody>
  </p188:cm>
  <p188:cm id="{46C856CC-9EDE-E645-B05C-3D59A92F0633}" authorId="{46F0D91A-BBE0-94FB-5FFC-6CDADA910F24}" created="2023-07-12T22:02:16.247">
    <ac:txMkLst xmlns:ac="http://schemas.microsoft.com/office/drawing/2013/main/command">
      <pc:docMk xmlns:pc="http://schemas.microsoft.com/office/powerpoint/2013/main/command"/>
      <pc:sldMk xmlns:pc="http://schemas.microsoft.com/office/powerpoint/2013/main/command" cId="1429029273" sldId="287"/>
      <ac:spMk id="3" creationId="{F9B9E5E8-C7C0-8B31-AC55-F80279C4854A}"/>
      <ac:txMk cp="83" len="24">
        <ac:context len="295" hash="92065850"/>
      </ac:txMk>
    </ac:txMkLst>
    <p188:pos x="4614644" y="733017"/>
    <p188:txBody>
      <a:bodyPr/>
      <a:lstStyle/>
      <a:p>
        <a:r>
          <a:rPr lang="en-US"/>
          <a:t>Maybe something like “Artifacts were collected during the initial triage by the Incident Response Team”?</a:t>
        </a:r>
      </a:p>
    </p188:txBody>
  </p188:cm>
  <p188:cm id="{713BB7B1-062C-5749-BBF8-09DE16AFAF32}" authorId="{46F0D91A-BBE0-94FB-5FFC-6CDADA910F24}" created="2023-07-12T22:03:01.701">
    <ac:txMkLst xmlns:ac="http://schemas.microsoft.com/office/drawing/2013/main/command">
      <pc:docMk xmlns:pc="http://schemas.microsoft.com/office/powerpoint/2013/main/command"/>
      <pc:sldMk xmlns:pc="http://schemas.microsoft.com/office/powerpoint/2013/main/command" cId="1429029273" sldId="287"/>
      <ac:spMk id="3" creationId="{F9B9E5E8-C7C0-8B31-AC55-F80279C4854A}"/>
      <ac:txMk cp="130" len="1">
        <ac:context len="295" hash="92065850"/>
      </ac:txMk>
    </ac:txMkLst>
    <p188:pos x="7299121" y="1127300"/>
    <p188:txBody>
      <a:bodyPr/>
      <a:lstStyle/>
      <a:p>
        <a:r>
          <a:rPr lang="en-US"/>
          <a:t>What do we want to say here?  Something like “Even though most of the affected hosts were Windows systems, no prefetch data was recovered”?</a:t>
        </a:r>
      </a:p>
    </p188:txBody>
  </p188:cm>
  <p188:cm id="{A9564A38-B4A7-7641-AAC5-28746F26B126}" authorId="{46F0D91A-BBE0-94FB-5FFC-6CDADA910F24}" created="2023-07-12T22:05:12.575">
    <ac:txMkLst xmlns:ac="http://schemas.microsoft.com/office/drawing/2013/main/command">
      <pc:docMk xmlns:pc="http://schemas.microsoft.com/office/powerpoint/2013/main/command"/>
      <pc:sldMk xmlns:pc="http://schemas.microsoft.com/office/powerpoint/2013/main/command" cId="1429029273" sldId="287"/>
      <ac:spMk id="3" creationId="{F9B9E5E8-C7C0-8B31-AC55-F80279C4854A}"/>
      <ac:txMk cp="171">
        <ac:context len="295" hash="92065850"/>
      </ac:txMk>
    </ac:txMkLst>
    <p188:pos x="8440024" y="1630639"/>
    <p188:txBody>
      <a:bodyPr/>
      <a:lstStyle/>
      <a:p>
        <a:r>
          <a:rPr lang="en-US"/>
          <a:t>Not sure about this.  Sysmon does provide increased verbosity in the Windows log stream but it’s in addition to manual artifacts. Maybe say 
“Utilities like Sysmon can greatly improve visibility on an endpoint during manual file system analysis.”?</a:t>
        </a:r>
      </a:p>
    </p188:txBody>
  </p188:cm>
</p188:cmLst>
</file>

<file path=ppt/comments/modernComment_121_B426F8A5.xml><?xml version="1.0" encoding="utf-8"?>
<p188:cmLst xmlns:a="http://schemas.openxmlformats.org/drawingml/2006/main" xmlns:r="http://schemas.openxmlformats.org/officeDocument/2006/relationships" xmlns:p188="http://schemas.microsoft.com/office/powerpoint/2018/8/main">
  <p188:cm id="{B2F09AF0-B5D2-1043-A066-5F529BF31041}" authorId="{24614DBE-77F6-5F86-7D82-BEF775C580B6}" created="2023-07-12T21:30:23.179">
    <ac:txMkLst xmlns:ac="http://schemas.microsoft.com/office/drawing/2013/main/command">
      <pc:docMk xmlns:pc="http://schemas.microsoft.com/office/powerpoint/2013/main/command"/>
      <pc:sldMk xmlns:pc="http://schemas.microsoft.com/office/powerpoint/2013/main/command" cId="3022452901" sldId="289"/>
      <ac:spMk id="3" creationId="{BEB070BE-4255-4551-989C-510B26AFA332}"/>
      <ac:txMk cp="0" len="494">
        <ac:context len="496" hash="1699328670"/>
      </ac:txMk>
    </ac:txMkLst>
    <p188:pos x="8878824" y="478663"/>
    <p188:txBody>
      <a:bodyPr/>
      <a:lstStyle/>
      <a:p>
        <a:r>
          <a:rPr lang="en-US"/>
          <a:t>Normalized punctuation</a:t>
        </a:r>
      </a:p>
    </p188:txBody>
  </p188:cm>
</p188:cmLst>
</file>

<file path=ppt/comments/modernComment_124_287A9BA1.xml><?xml version="1.0" encoding="utf-8"?>
<p188:cmLst xmlns:a="http://schemas.openxmlformats.org/drawingml/2006/main" xmlns:r="http://schemas.openxmlformats.org/officeDocument/2006/relationships" xmlns:p188="http://schemas.microsoft.com/office/powerpoint/2018/8/main">
  <p188:cm id="{02E82A63-A6DE-2C41-B494-EF89EC3B6013}" authorId="{24614DBE-77F6-5F86-7D82-BEF775C580B6}" created="2023-07-12T21:56:42.790">
    <ac:txMkLst xmlns:ac="http://schemas.microsoft.com/office/drawing/2013/main/command">
      <pc:docMk xmlns:pc="http://schemas.microsoft.com/office/powerpoint/2013/main/command"/>
      <pc:sldMk xmlns:pc="http://schemas.microsoft.com/office/powerpoint/2013/main/command" cId="679123873" sldId="292"/>
      <ac:spMk id="3" creationId="{44C3883F-CF74-1274-A6B5-90710F4716FE}"/>
      <ac:txMk cp="0" len="331">
        <ac:context len="332" hash="2578944813"/>
      </ac:txMk>
    </ac:txMkLst>
    <p188:pos x="8054130" y="347124"/>
    <p188:txBody>
      <a:bodyPr/>
      <a:lstStyle/>
      <a:p>
        <a:r>
          <a:rPr lang="en-US"/>
          <a:t>Added punctuation and repaired bullet 2 grammatical error.</a:t>
        </a:r>
      </a:p>
    </p188:txBody>
  </p188:cm>
</p188:cmLst>
</file>

<file path=ppt/comments/modernComment_12A_D1A21092.xml><?xml version="1.0" encoding="utf-8"?>
<p188:cmLst xmlns:a="http://schemas.openxmlformats.org/drawingml/2006/main" xmlns:r="http://schemas.openxmlformats.org/officeDocument/2006/relationships" xmlns:p188="http://schemas.microsoft.com/office/powerpoint/2018/8/main">
  <p188:cm id="{34E3F0E5-3F4C-184C-8B53-5BD9EE8D9A76}" authorId="{24614DBE-77F6-5F86-7D82-BEF775C580B6}" created="2023-07-12T21:55:03.438">
    <pc:sldMkLst xmlns:pc="http://schemas.microsoft.com/office/powerpoint/2013/main/command">
      <pc:docMk/>
      <pc:sldMk cId="3517059218" sldId="298"/>
    </pc:sldMkLst>
    <p188:replyLst>
      <p188:reply id="{9DDE22B8-00C9-4DA8-8E7E-E6001D402A1F}" authorId="{AAC8A92A-3CC0-3B60-D6E7-1250B0AD0D5E}" created="2023-07-13T18:17:39.140">
        <p188:txBody>
          <a:bodyPr/>
          <a:lstStyle/>
          <a:p>
            <a:r>
              <a:rPr lang="en-US"/>
              <a:t>Question mark left on WKST16 on purpose. CTF question.</a:t>
            </a:r>
          </a:p>
        </p188:txBody>
      </p188:reply>
    </p188:replyLst>
    <p188:txBody>
      <a:bodyPr/>
      <a:lstStyle/>
      <a:p>
        <a:r>
          <a:rPr lang="en-US"/>
          <a:t>2nd idea to match formatting, adjusted font size for context and aligned all graphical content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11C80-266A-4852-AF73-95F1B25634A1}" type="datetimeFigureOut">
              <a:rPr lang="en-US" smtClean="0"/>
              <a:t>7/16/2023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CD949-E623-47BD-B6E2-6B7D7E940C42}" type="slidenum">
              <a:rPr lang="en-US" smtClean="0"/>
              <a:t>‹#›</a:t>
            </a:fld>
            <a:endParaRPr lang="en-US"/>
          </a:p>
        </p:txBody>
      </p:sp>
    </p:spTree>
    <p:extLst>
      <p:ext uri="{BB962C8B-B14F-4D97-AF65-F5344CB8AC3E}">
        <p14:creationId xmlns:p14="http://schemas.microsoft.com/office/powerpoint/2010/main" val="1709440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cybertriage.com/artifact/windows-recents-folder-artifac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ultimatewindowssecurity.com/securitylog/encyclopedia/event.aspx?eventid=4624"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dirty="0"/>
              <a:t>This will cover the activity and timeframe of the attack as a quick overview, then each point will become detailed.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Blah</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Data here</a:t>
            </a:r>
          </a:p>
          <a:p>
            <a:pPr marL="171450" indent="-171450">
              <a:buFont typeface="Arial" panose="020B0604020202020204" pitchFamily="34" charset="0"/>
              <a:buChar char="•"/>
            </a:pPr>
            <a:endParaRPr lang="en-US" dirty="0"/>
          </a:p>
          <a:p>
            <a:r>
              <a:rPr lang="en-US" sz="1200" u="sng" dirty="0">
                <a:latin typeface="Benguiat" panose="02020500000000000000" pitchFamily="18" charset="0"/>
                <a:ea typeface="Benguiat" panose="02020500000000000000" pitchFamily="18" charset="0"/>
                <a:cs typeface="Benguiat" panose="02020500000000000000" pitchFamily="18" charset="0"/>
              </a:rPr>
              <a:t>(Will remove or modify later)</a:t>
            </a:r>
          </a:p>
          <a:p>
            <a:r>
              <a:rPr lang="en-US" sz="1200" dirty="0">
                <a:latin typeface="Benguiat" panose="02020500000000000000" pitchFamily="18" charset="0"/>
                <a:ea typeface="Benguiat" panose="02020500000000000000" pitchFamily="18" charset="0"/>
                <a:cs typeface="Benguiat" panose="02020500000000000000" pitchFamily="18" charset="0"/>
              </a:rPr>
              <a:t>Objective – Recon</a:t>
            </a:r>
          </a:p>
          <a:p>
            <a:r>
              <a:rPr lang="en-US" sz="1200" dirty="0" err="1">
                <a:latin typeface="Benguiat" panose="02020500000000000000" pitchFamily="18" charset="0"/>
                <a:ea typeface="Benguiat" panose="02020500000000000000" pitchFamily="18" charset="0"/>
                <a:cs typeface="Benguiat" panose="02020500000000000000" pitchFamily="18" charset="0"/>
              </a:rPr>
              <a:t>LOLBin</a:t>
            </a:r>
            <a:r>
              <a:rPr lang="en-US" sz="1200" dirty="0">
                <a:latin typeface="Benguiat" panose="02020500000000000000" pitchFamily="18" charset="0"/>
                <a:ea typeface="Benguiat" panose="02020500000000000000" pitchFamily="18" charset="0"/>
                <a:cs typeface="Benguiat" panose="02020500000000000000" pitchFamily="18" charset="0"/>
              </a:rPr>
              <a:t>, Recon, RDP</a:t>
            </a:r>
          </a:p>
          <a:p>
            <a:r>
              <a:rPr lang="en-US" sz="1200" dirty="0">
                <a:latin typeface="Benguiat" panose="02020500000000000000" pitchFamily="18" charset="0"/>
                <a:ea typeface="Benguiat" panose="02020500000000000000" pitchFamily="18" charset="0"/>
                <a:cs typeface="Benguiat" panose="02020500000000000000" pitchFamily="18" charset="0"/>
              </a:rPr>
              <a:t>Access Creds from Emergency Share</a:t>
            </a:r>
          </a:p>
          <a:p>
            <a:r>
              <a:rPr lang="en-US" sz="1200" dirty="0">
                <a:latin typeface="Benguiat" panose="02020500000000000000" pitchFamily="18" charset="0"/>
                <a:ea typeface="Benguiat" panose="02020500000000000000" pitchFamily="18" charset="0"/>
                <a:cs typeface="Benguiat" panose="02020500000000000000" pitchFamily="18" charset="0"/>
              </a:rPr>
              <a:t>Recon, Stop PLC Action</a:t>
            </a:r>
          </a:p>
          <a:p>
            <a:r>
              <a:rPr lang="en-US" sz="1200" dirty="0">
                <a:latin typeface="Benguiat" panose="02020500000000000000" pitchFamily="18" charset="0"/>
                <a:ea typeface="Benguiat" panose="02020500000000000000" pitchFamily="18" charset="0"/>
                <a:cs typeface="Benguiat" panose="02020500000000000000" pitchFamily="18" charset="0"/>
              </a:rPr>
              <a:t>Impact: Anomaly detected by user in internal email</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5</a:t>
            </a:fld>
            <a:endParaRPr lang="en-US"/>
          </a:p>
        </p:txBody>
      </p:sp>
    </p:spTree>
    <p:extLst>
      <p:ext uri="{BB962C8B-B14F-4D97-AF65-F5344CB8AC3E}">
        <p14:creationId xmlns:p14="http://schemas.microsoft.com/office/powerpoint/2010/main" val="643355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dirty="0"/>
              <a:t>Sentence/paragraph here.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Blah</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Data here</a:t>
            </a:r>
          </a:p>
          <a:p>
            <a:endParaRPr lang="en-US" dirty="0"/>
          </a:p>
          <a:p>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18</a:t>
            </a:fld>
            <a:endParaRPr lang="en-US"/>
          </a:p>
        </p:txBody>
      </p:sp>
    </p:spTree>
    <p:extLst>
      <p:ext uri="{BB962C8B-B14F-4D97-AF65-F5344CB8AC3E}">
        <p14:creationId xmlns:p14="http://schemas.microsoft.com/office/powerpoint/2010/main" val="1998844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b="0" dirty="0"/>
              <a:t>Highlight one of the activities that the attacker did while on the network: file and folder access through </a:t>
            </a:r>
            <a:r>
              <a:rPr lang="en-US" b="0" dirty="0" err="1"/>
              <a:t>lnk</a:t>
            </a:r>
            <a:r>
              <a:rPr lang="en-US" b="0" dirty="0"/>
              <a:t> files.</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Blah</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hlinkClick r:id="rId3"/>
              </a:rPr>
              <a:t>What is a Windows </a:t>
            </a:r>
            <a:r>
              <a:rPr lang="en-US" dirty="0" err="1">
                <a:hlinkClick r:id="rId3"/>
              </a:rPr>
              <a:t>Recents</a:t>
            </a:r>
            <a:r>
              <a:rPr lang="en-US" dirty="0">
                <a:hlinkClick r:id="rId3"/>
              </a:rPr>
              <a:t> Folder Artifact? - Cyber Triage</a:t>
            </a:r>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19</a:t>
            </a:fld>
            <a:endParaRPr lang="en-US"/>
          </a:p>
        </p:txBody>
      </p:sp>
    </p:spTree>
    <p:extLst>
      <p:ext uri="{BB962C8B-B14F-4D97-AF65-F5344CB8AC3E}">
        <p14:creationId xmlns:p14="http://schemas.microsoft.com/office/powerpoint/2010/main" val="1657091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b="0" dirty="0"/>
              <a:t>Highlight one of the activities that the attacker did while on the network: file and folder access via MFT.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Blah</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https://www.magnetforensics.com/blog/expose-evidence-of-timestomping-with-the-ntfs-timestamp-mismatch-artifact-in-magnet-axiom-4-4/</a:t>
            </a:r>
          </a:p>
        </p:txBody>
      </p:sp>
      <p:sp>
        <p:nvSpPr>
          <p:cNvPr id="4" name="Slide Number Placeholder 3"/>
          <p:cNvSpPr>
            <a:spLocks noGrp="1"/>
          </p:cNvSpPr>
          <p:nvPr>
            <p:ph type="sldNum" sz="quarter" idx="5"/>
          </p:nvPr>
        </p:nvSpPr>
        <p:spPr/>
        <p:txBody>
          <a:bodyPr/>
          <a:lstStyle/>
          <a:p>
            <a:fld id="{7CECD949-E623-47BD-B6E2-6B7D7E940C42}" type="slidenum">
              <a:rPr lang="en-US" smtClean="0"/>
              <a:t>20</a:t>
            </a:fld>
            <a:endParaRPr lang="en-US"/>
          </a:p>
        </p:txBody>
      </p:sp>
    </p:spTree>
    <p:extLst>
      <p:ext uri="{BB962C8B-B14F-4D97-AF65-F5344CB8AC3E}">
        <p14:creationId xmlns:p14="http://schemas.microsoft.com/office/powerpoint/2010/main" val="61589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b="0" dirty="0"/>
              <a:t>Highlight one of the activities that the attacker did while on the network: file and folder access through </a:t>
            </a:r>
            <a:r>
              <a:rPr lang="en-US" b="0" dirty="0" err="1"/>
              <a:t>Jumplists</a:t>
            </a:r>
            <a:r>
              <a:rPr lang="en-US" b="0" dirty="0"/>
              <a: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Blah</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https://frsecure.com/blog/windows-forensics-execution/</a:t>
            </a:r>
          </a:p>
          <a:p>
            <a:pPr marL="171450" indent="-171450">
              <a:buFont typeface="Arial" panose="020B0604020202020204" pitchFamily="34" charset="0"/>
              <a:buChar char="•"/>
            </a:pPr>
            <a:r>
              <a:rPr lang="en-US" dirty="0"/>
              <a:t>https://artifacts-kb.readthedocs.io/en/latest/sources/windows/JumpLists.html</a:t>
            </a:r>
          </a:p>
        </p:txBody>
      </p:sp>
      <p:sp>
        <p:nvSpPr>
          <p:cNvPr id="4" name="Slide Number Placeholder 3"/>
          <p:cNvSpPr>
            <a:spLocks noGrp="1"/>
          </p:cNvSpPr>
          <p:nvPr>
            <p:ph type="sldNum" sz="quarter" idx="5"/>
          </p:nvPr>
        </p:nvSpPr>
        <p:spPr/>
        <p:txBody>
          <a:bodyPr/>
          <a:lstStyle/>
          <a:p>
            <a:fld id="{7CECD949-E623-47BD-B6E2-6B7D7E940C42}" type="slidenum">
              <a:rPr lang="en-US" smtClean="0"/>
              <a:t>21</a:t>
            </a:fld>
            <a:endParaRPr lang="en-US"/>
          </a:p>
        </p:txBody>
      </p:sp>
    </p:spTree>
    <p:extLst>
      <p:ext uri="{BB962C8B-B14F-4D97-AF65-F5344CB8AC3E}">
        <p14:creationId xmlns:p14="http://schemas.microsoft.com/office/powerpoint/2010/main" val="2444737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dirty="0"/>
              <a:t>Sentence/paragraph here.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Blah</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Data here</a:t>
            </a:r>
          </a:p>
          <a:p>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22</a:t>
            </a:fld>
            <a:endParaRPr lang="en-US"/>
          </a:p>
        </p:txBody>
      </p:sp>
    </p:spTree>
    <p:extLst>
      <p:ext uri="{BB962C8B-B14F-4D97-AF65-F5344CB8AC3E}">
        <p14:creationId xmlns:p14="http://schemas.microsoft.com/office/powerpoint/2010/main" val="2883670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23</a:t>
            </a:fld>
            <a:endParaRPr lang="en-US"/>
          </a:p>
        </p:txBody>
      </p:sp>
    </p:spTree>
    <p:extLst>
      <p:ext uri="{BB962C8B-B14F-4D97-AF65-F5344CB8AC3E}">
        <p14:creationId xmlns:p14="http://schemas.microsoft.com/office/powerpoint/2010/main" val="483163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b="0" dirty="0"/>
              <a:t>Cover the logs that detected the initial access into the network. Logs are the simplest way to get a timeline.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Windows event logs is one of the most important ways of conducting intrusion analysis</a:t>
            </a:r>
          </a:p>
          <a:p>
            <a:pPr marL="171450" indent="-171450">
              <a:buFont typeface="Arial" panose="020B0604020202020204" pitchFamily="34" charset="0"/>
              <a:buChar char="•"/>
            </a:pPr>
            <a:r>
              <a:rPr lang="en-US" dirty="0"/>
              <a:t>As the workstation is considered a high-value asset, Terminal Event Logs were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Data here</a:t>
            </a:r>
          </a:p>
          <a:p>
            <a:pPr marL="0" indent="0">
              <a:buFont typeface="Arial" panose="020B0604020202020204" pitchFamily="34" charset="0"/>
              <a:buNone/>
            </a:pPr>
            <a:endParaRPr lang="en-US" dirty="0"/>
          </a:p>
          <a:p>
            <a:endParaRPr lang="en-US" dirty="0"/>
          </a:p>
          <a:p>
            <a:endParaRPr lang="en-US" dirty="0"/>
          </a:p>
          <a:p>
            <a:r>
              <a:rPr lang="en-US" dirty="0"/>
              <a:t>Microsoft-Windows-</a:t>
            </a:r>
            <a:r>
              <a:rPr lang="en-US" dirty="0" err="1"/>
              <a:t>TerminalServices</a:t>
            </a:r>
            <a:r>
              <a:rPr lang="en-US" dirty="0"/>
              <a:t>-</a:t>
            </a:r>
            <a:r>
              <a:rPr lang="en-US" dirty="0" err="1"/>
              <a:t>RDPClient</a:t>
            </a:r>
            <a:r>
              <a:rPr lang="en-US" dirty="0"/>
              <a:t>/Operational - Stands out</a:t>
            </a:r>
          </a:p>
          <a:p>
            <a:endParaRPr lang="en-US" dirty="0"/>
          </a:p>
          <a:p>
            <a:r>
              <a:rPr lang="en-US" dirty="0"/>
              <a:t>    1024 - RDP </a:t>
            </a:r>
            <a:r>
              <a:rPr lang="en-US" dirty="0" err="1"/>
              <a:t>ClientActiveX</a:t>
            </a:r>
            <a:r>
              <a:rPr lang="en-US" dirty="0"/>
              <a:t> is trying to connect to server (172.16.60.19)</a:t>
            </a:r>
          </a:p>
          <a:p>
            <a:r>
              <a:rPr lang="en-US" dirty="0"/>
              <a:t>    1029 - Base64(SHA256(</a:t>
            </a:r>
            <a:r>
              <a:rPr lang="en-US" dirty="0" err="1"/>
              <a:t>UserName</a:t>
            </a:r>
            <a:r>
              <a:rPr lang="en-US" dirty="0"/>
              <a:t>)) is = omDUw7DU8fTIDIjScBzBMBeDoZd5gZW3JEQTMdPMjcM=-</a:t>
            </a:r>
          </a:p>
          <a:p>
            <a:r>
              <a:rPr lang="en-US" dirty="0"/>
              <a:t>    1027 - Connected to domain (IOT-JUMPBOX) with session 1</a:t>
            </a:r>
          </a:p>
          <a:p>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24</a:t>
            </a:fld>
            <a:endParaRPr lang="en-US"/>
          </a:p>
        </p:txBody>
      </p:sp>
    </p:spTree>
    <p:extLst>
      <p:ext uri="{BB962C8B-B14F-4D97-AF65-F5344CB8AC3E}">
        <p14:creationId xmlns:p14="http://schemas.microsoft.com/office/powerpoint/2010/main" val="335660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b="0" dirty="0"/>
              <a:t>Cover the logs that detected the initial access into the network. Logs are the simplest way to get a timeline.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Windows event logs is one of the most important ways of conducting intrusion analysis</a:t>
            </a:r>
          </a:p>
          <a:p>
            <a:pPr marL="171450" indent="-171450">
              <a:buFont typeface="Arial" panose="020B0604020202020204" pitchFamily="34" charset="0"/>
              <a:buChar char="•"/>
            </a:pPr>
            <a:r>
              <a:rPr lang="en-US" dirty="0"/>
              <a:t>As the workstation is considered a high-value asset, Terminal Event Logs were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Data here</a:t>
            </a:r>
          </a:p>
          <a:p>
            <a:pPr marL="0" indent="0">
              <a:buFont typeface="Arial" panose="020B0604020202020204" pitchFamily="34" charset="0"/>
              <a:buNone/>
            </a:pPr>
            <a:endParaRPr lang="en-US" dirty="0"/>
          </a:p>
          <a:p>
            <a:endParaRPr lang="en-US" dirty="0"/>
          </a:p>
          <a:p>
            <a:r>
              <a:rPr lang="en-US" dirty="0"/>
              <a:t>22:01 UTC - Exiting </a:t>
            </a:r>
            <a:r>
              <a:rPr lang="en-US" dirty="0" err="1"/>
              <a:t>iot-Jumpbox</a:t>
            </a:r>
            <a:endParaRPr lang="en-US" dirty="0"/>
          </a:p>
          <a:p>
            <a:endParaRPr lang="en-US" dirty="0"/>
          </a:p>
          <a:p>
            <a:r>
              <a:rPr lang="en-US" dirty="0"/>
              <a:t>Microsoft-Windows-</a:t>
            </a:r>
            <a:r>
              <a:rPr lang="en-US" dirty="0" err="1"/>
              <a:t>TerminalServices</a:t>
            </a:r>
            <a:r>
              <a:rPr lang="en-US" dirty="0"/>
              <a:t>-</a:t>
            </a:r>
            <a:r>
              <a:rPr lang="en-US" dirty="0" err="1"/>
              <a:t>RDPClient</a:t>
            </a:r>
            <a:r>
              <a:rPr lang="en-US" dirty="0"/>
              <a:t>/Operational - Sands out</a:t>
            </a:r>
          </a:p>
          <a:p>
            <a:endParaRPr lang="en-US" dirty="0"/>
          </a:p>
          <a:p>
            <a:r>
              <a:rPr lang="en-US" dirty="0"/>
              <a:t>    1105 - The multi-transport connection has been disconnected.</a:t>
            </a:r>
          </a:p>
          <a:p>
            <a:r>
              <a:rPr lang="en-US" dirty="0"/>
              <a:t>    1026 - RDP </a:t>
            </a:r>
            <a:r>
              <a:rPr lang="en-US" dirty="0" err="1"/>
              <a:t>ClientActiveX</a:t>
            </a:r>
            <a:r>
              <a:rPr lang="en-US" dirty="0"/>
              <a:t> has been disconnected (Reason= 1)</a:t>
            </a:r>
          </a:p>
          <a:p>
            <a:r>
              <a:rPr lang="en-US" dirty="0"/>
              <a:t>        Window Close.</a:t>
            </a:r>
          </a:p>
          <a:p>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25</a:t>
            </a:fld>
            <a:endParaRPr lang="en-US"/>
          </a:p>
        </p:txBody>
      </p:sp>
    </p:spTree>
    <p:extLst>
      <p:ext uri="{BB962C8B-B14F-4D97-AF65-F5344CB8AC3E}">
        <p14:creationId xmlns:p14="http://schemas.microsoft.com/office/powerpoint/2010/main" val="1263249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b="0" dirty="0"/>
              <a:t>Highlight “anti-forensic” technique (file deletion) and how Sysmon was a good indicator to investigate further.</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Attacker used “file deletion” as an anti-forensics technique  in order to clean up their tracks</a:t>
            </a:r>
          </a:p>
          <a:p>
            <a:pPr marL="171450" indent="-171450">
              <a:buFont typeface="Arial" panose="020B0604020202020204" pitchFamily="34" charset="0"/>
              <a:buChar char="•"/>
            </a:pPr>
            <a:r>
              <a:rPr lang="en-US" dirty="0"/>
              <a:t>Sysmon picked up on data deletion by a file creation into the Recycling bin</a:t>
            </a:r>
          </a:p>
          <a:p>
            <a:pPr marL="171450" indent="-171450">
              <a:buFont typeface="Arial" panose="020B0604020202020204" pitchFamily="34" charset="0"/>
              <a:buChar char="•"/>
            </a:pPr>
            <a:r>
              <a:rPr lang="en-US" dirty="0"/>
              <a:t>Context was to what was deleted is currently unknown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https://www.litigationsupporttipofthenight.com/single-post/2020/06/22/windows-recycle-bin-i-and-r-files</a:t>
            </a:r>
          </a:p>
          <a:p>
            <a:pPr marL="171450" indent="-171450">
              <a:buFont typeface="Arial" panose="020B0604020202020204" pitchFamily="34" charset="0"/>
              <a:buChar char="•"/>
            </a:pPr>
            <a:r>
              <a:rPr lang="en-US" dirty="0"/>
              <a:t>https://atalaysblog.wordpress.com/2019/03/19/recycle-bin-forensics/</a:t>
            </a:r>
          </a:p>
          <a:p>
            <a:endParaRPr lang="en-US" dirty="0"/>
          </a:p>
          <a:p>
            <a:endParaRPr lang="en-US" dirty="0"/>
          </a:p>
          <a:p>
            <a:r>
              <a:rPr lang="en-US" dirty="0"/>
              <a:t>Artifacts Used:</a:t>
            </a:r>
          </a:p>
          <a:p>
            <a:pPr marL="171450" indent="-171450">
              <a:buFont typeface="Arial" panose="020B0604020202020204" pitchFamily="34" charset="0"/>
              <a:buChar char="•"/>
            </a:pPr>
            <a:r>
              <a:rPr lang="en-US" dirty="0"/>
              <a:t>Microsoft-Windows-Sysmon/Operational </a:t>
            </a:r>
          </a:p>
          <a:p>
            <a:pPr marL="171450" indent="-171450">
              <a:buFont typeface="Arial" panose="020B0604020202020204" pitchFamily="34" charset="0"/>
              <a:buChar char="•"/>
            </a:pPr>
            <a:r>
              <a:rPr lang="en-US" dirty="0"/>
              <a:t>$Extend\$</a:t>
            </a:r>
            <a:r>
              <a:rPr lang="en-US" dirty="0" err="1"/>
              <a:t>UsnJrnl</a:t>
            </a:r>
            <a:r>
              <a:rPr lang="en-US" dirty="0"/>
              <a:t>:$J</a:t>
            </a:r>
          </a:p>
          <a:p>
            <a:pPr marL="171450" indent="-171450">
              <a:buFont typeface="Arial" panose="020B0604020202020204" pitchFamily="34" charset="0"/>
              <a:buChar char="•"/>
            </a:pPr>
            <a:r>
              <a:rPr lang="en-US" dirty="0"/>
              <a:t>Existing File</a:t>
            </a:r>
          </a:p>
          <a:p>
            <a:endParaRPr lang="en-US" dirty="0"/>
          </a:p>
          <a:p>
            <a:r>
              <a:rPr lang="en-US" dirty="0"/>
              <a:t>Tools:</a:t>
            </a:r>
          </a:p>
          <a:p>
            <a:pPr marL="171450" indent="-171450">
              <a:buFont typeface="Arial" panose="020B0604020202020204" pitchFamily="34" charset="0"/>
              <a:buChar char="•"/>
            </a:pPr>
            <a:r>
              <a:rPr lang="en-US" dirty="0"/>
              <a:t>Event Log Explorer</a:t>
            </a:r>
          </a:p>
          <a:p>
            <a:pPr marL="171450" indent="-171450">
              <a:buFont typeface="Arial" panose="020B0604020202020204" pitchFamily="34" charset="0"/>
              <a:buChar char="•"/>
            </a:pPr>
            <a:r>
              <a:rPr lang="en-US" dirty="0" err="1"/>
              <a:t>RBCmd</a:t>
            </a:r>
            <a:r>
              <a:rPr lang="en-US" dirty="0"/>
              <a:t> – Zimmerman Tools</a:t>
            </a:r>
          </a:p>
          <a:p>
            <a:pPr marL="171450" indent="-171450">
              <a:buFont typeface="Arial" panose="020B0604020202020204" pitchFamily="34" charset="0"/>
              <a:buChar char="•"/>
            </a:pPr>
            <a:r>
              <a:rPr lang="en-US" dirty="0"/>
              <a:t>Timeline Explorer</a:t>
            </a:r>
          </a:p>
        </p:txBody>
      </p:sp>
      <p:sp>
        <p:nvSpPr>
          <p:cNvPr id="4" name="Slide Number Placeholder 3"/>
          <p:cNvSpPr>
            <a:spLocks noGrp="1"/>
          </p:cNvSpPr>
          <p:nvPr>
            <p:ph type="sldNum" sz="quarter" idx="5"/>
          </p:nvPr>
        </p:nvSpPr>
        <p:spPr/>
        <p:txBody>
          <a:bodyPr/>
          <a:lstStyle/>
          <a:p>
            <a:fld id="{7CECD949-E623-47BD-B6E2-6B7D7E940C42}" type="slidenum">
              <a:rPr lang="en-US" smtClean="0"/>
              <a:t>26</a:t>
            </a:fld>
            <a:endParaRPr lang="en-US"/>
          </a:p>
        </p:txBody>
      </p:sp>
    </p:spTree>
    <p:extLst>
      <p:ext uri="{BB962C8B-B14F-4D97-AF65-F5344CB8AC3E}">
        <p14:creationId xmlns:p14="http://schemas.microsoft.com/office/powerpoint/2010/main" val="3126648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b="0" dirty="0"/>
              <a:t>Explore deeper from what Sysmon found to identify the file through Recycling Bin Forensics and tools used for it.</a:t>
            </a:r>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Give an overview of Recycling Bin forensics and distinguish between the $I and $R file</a:t>
            </a:r>
          </a:p>
          <a:p>
            <a:pPr marL="171450" indent="-171450">
              <a:buFont typeface="Arial" panose="020B0604020202020204" pitchFamily="34" charset="0"/>
              <a:buChar char="•"/>
            </a:pPr>
            <a:r>
              <a:rPr lang="en-US" dirty="0"/>
              <a:t>Showcase the </a:t>
            </a:r>
            <a:r>
              <a:rPr lang="en-US" dirty="0" err="1"/>
              <a:t>RBCmd</a:t>
            </a:r>
            <a:r>
              <a:rPr lang="en-US" dirty="0"/>
              <a:t> results that it was </a:t>
            </a:r>
            <a:r>
              <a:rPr lang="en-US" dirty="0" err="1"/>
              <a:t>nmap</a:t>
            </a:r>
            <a:r>
              <a:rPr lang="en-US" dirty="0"/>
              <a:t> that was deleted.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Data here</a:t>
            </a:r>
          </a:p>
          <a:p>
            <a:endParaRPr lang="en-US" dirty="0"/>
          </a:p>
          <a:p>
            <a:endParaRPr lang="en-US" dirty="0"/>
          </a:p>
          <a:p>
            <a:endParaRPr lang="en-US" dirty="0"/>
          </a:p>
          <a:p>
            <a:r>
              <a:rPr lang="en-US" dirty="0"/>
              <a:t>Artifacts Used:</a:t>
            </a:r>
          </a:p>
          <a:p>
            <a:pPr marL="171450" indent="-171450">
              <a:buFont typeface="Arial" panose="020B0604020202020204" pitchFamily="34" charset="0"/>
              <a:buChar char="•"/>
            </a:pPr>
            <a:r>
              <a:rPr lang="en-US" dirty="0"/>
              <a:t>Microsoft-Windows-Sysmon/Operational </a:t>
            </a:r>
          </a:p>
          <a:p>
            <a:pPr marL="171450" indent="-171450">
              <a:buFont typeface="Arial" panose="020B0604020202020204" pitchFamily="34" charset="0"/>
              <a:buChar char="•"/>
            </a:pPr>
            <a:r>
              <a:rPr lang="en-US" dirty="0"/>
              <a:t>$Extend\$</a:t>
            </a:r>
            <a:r>
              <a:rPr lang="en-US" dirty="0" err="1"/>
              <a:t>UsnJrnl</a:t>
            </a:r>
            <a:r>
              <a:rPr lang="en-US" dirty="0"/>
              <a:t>:$J</a:t>
            </a:r>
          </a:p>
          <a:p>
            <a:pPr marL="171450" indent="-171450">
              <a:buFont typeface="Arial" panose="020B0604020202020204" pitchFamily="34" charset="0"/>
              <a:buChar char="•"/>
            </a:pPr>
            <a:r>
              <a:rPr lang="en-US" dirty="0"/>
              <a:t>Existing File</a:t>
            </a:r>
          </a:p>
          <a:p>
            <a:endParaRPr lang="en-US" dirty="0"/>
          </a:p>
          <a:p>
            <a:r>
              <a:rPr lang="en-US" dirty="0"/>
              <a:t>Tools:</a:t>
            </a:r>
          </a:p>
          <a:p>
            <a:pPr marL="171450" indent="-171450">
              <a:buFont typeface="Arial" panose="020B0604020202020204" pitchFamily="34" charset="0"/>
              <a:buChar char="•"/>
            </a:pPr>
            <a:r>
              <a:rPr lang="en-US" dirty="0"/>
              <a:t>Event Log Explorer</a:t>
            </a:r>
          </a:p>
          <a:p>
            <a:pPr marL="171450" indent="-171450">
              <a:buFont typeface="Arial" panose="020B0604020202020204" pitchFamily="34" charset="0"/>
              <a:buChar char="•"/>
            </a:pPr>
            <a:r>
              <a:rPr lang="en-US" dirty="0" err="1"/>
              <a:t>RBCmd</a:t>
            </a:r>
            <a:r>
              <a:rPr lang="en-US" dirty="0"/>
              <a:t> – Zimmerman Tools</a:t>
            </a:r>
          </a:p>
          <a:p>
            <a:pPr marL="171450" indent="-171450">
              <a:buFont typeface="Arial" panose="020B0604020202020204" pitchFamily="34" charset="0"/>
              <a:buChar char="•"/>
            </a:pPr>
            <a:r>
              <a:rPr lang="en-US" dirty="0"/>
              <a:t>Timeline Explorer</a:t>
            </a:r>
          </a:p>
        </p:txBody>
      </p:sp>
      <p:sp>
        <p:nvSpPr>
          <p:cNvPr id="4" name="Slide Number Placeholder 3"/>
          <p:cNvSpPr>
            <a:spLocks noGrp="1"/>
          </p:cNvSpPr>
          <p:nvPr>
            <p:ph type="sldNum" sz="quarter" idx="5"/>
          </p:nvPr>
        </p:nvSpPr>
        <p:spPr/>
        <p:txBody>
          <a:bodyPr/>
          <a:lstStyle/>
          <a:p>
            <a:fld id="{7CECD949-E623-47BD-B6E2-6B7D7E940C42}" type="slidenum">
              <a:rPr lang="en-US" smtClean="0"/>
              <a:t>27</a:t>
            </a:fld>
            <a:endParaRPr lang="en-US"/>
          </a:p>
        </p:txBody>
      </p:sp>
    </p:spTree>
    <p:extLst>
      <p:ext uri="{BB962C8B-B14F-4D97-AF65-F5344CB8AC3E}">
        <p14:creationId xmlns:p14="http://schemas.microsoft.com/office/powerpoint/2010/main" val="3727502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dirty="0"/>
              <a:t>Provide the audience a picture of the background information of the company and the dependencies, the situation, and the response that has led to the current point.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Blah</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Data here</a:t>
            </a: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9</a:t>
            </a:fld>
            <a:endParaRPr lang="en-US"/>
          </a:p>
        </p:txBody>
      </p:sp>
    </p:spTree>
    <p:extLst>
      <p:ext uri="{BB962C8B-B14F-4D97-AF65-F5344CB8AC3E}">
        <p14:creationId xmlns:p14="http://schemas.microsoft.com/office/powerpoint/2010/main" val="2566330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b="0" dirty="0"/>
              <a:t>Review the activity of when and how the file was deleted through Filesystem Forensics.</a:t>
            </a:r>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a:t>
            </a:r>
            <a:r>
              <a:rPr lang="en-US" dirty="0" err="1"/>
              <a:t>UsnJournal</a:t>
            </a:r>
            <a:r>
              <a:rPr lang="en-US" dirty="0"/>
              <a:t> keeps track of changes to files and directories along with a code as to what change occurred</a:t>
            </a:r>
          </a:p>
          <a:p>
            <a:pPr marL="628650" lvl="1" indent="-171450">
              <a:buFont typeface="Arial" panose="020B0604020202020204" pitchFamily="34" charset="0"/>
              <a:buChar char="•"/>
            </a:pPr>
            <a:r>
              <a:rPr lang="en-US" dirty="0" err="1"/>
              <a:t>MFTCmd</a:t>
            </a:r>
            <a:r>
              <a:rPr lang="en-US" dirty="0"/>
              <a:t> was ran against $</a:t>
            </a:r>
            <a:r>
              <a:rPr lang="en-US" dirty="0" err="1"/>
              <a:t>UsnJrnl</a:t>
            </a:r>
            <a:endParaRPr lang="en-US" dirty="0"/>
          </a:p>
          <a:p>
            <a:pPr marL="171450" lvl="0" indent="-171450">
              <a:buFont typeface="Arial" panose="020B0604020202020204" pitchFamily="34" charset="0"/>
              <a:buChar char="•"/>
            </a:pPr>
            <a:r>
              <a:rPr lang="en-US" dirty="0"/>
              <a:t>Highlight that this is used to corroborate that the file was nmap-7.93-setup.exe that was deleted as well as the time of deletion (21:01 UTC)</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Data here</a:t>
            </a:r>
          </a:p>
          <a:p>
            <a:endParaRPr lang="en-US" dirty="0"/>
          </a:p>
          <a:p>
            <a:endParaRPr lang="en-US" dirty="0"/>
          </a:p>
          <a:p>
            <a:endParaRPr lang="en-US" dirty="0"/>
          </a:p>
          <a:p>
            <a:r>
              <a:rPr lang="en-US" dirty="0"/>
              <a:t>Artifacts Used:</a:t>
            </a:r>
          </a:p>
          <a:p>
            <a:pPr marL="171450" indent="-171450">
              <a:buFont typeface="Arial" panose="020B0604020202020204" pitchFamily="34" charset="0"/>
              <a:buChar char="•"/>
            </a:pPr>
            <a:r>
              <a:rPr lang="en-US" dirty="0"/>
              <a:t>Microsoft-Windows-Sysmon/Operational </a:t>
            </a:r>
          </a:p>
          <a:p>
            <a:pPr marL="171450" indent="-171450">
              <a:buFont typeface="Arial" panose="020B0604020202020204" pitchFamily="34" charset="0"/>
              <a:buChar char="•"/>
            </a:pPr>
            <a:r>
              <a:rPr lang="en-US" dirty="0"/>
              <a:t>$Extend\$</a:t>
            </a:r>
            <a:r>
              <a:rPr lang="en-US" dirty="0" err="1"/>
              <a:t>UsnJrnl</a:t>
            </a:r>
            <a:r>
              <a:rPr lang="en-US" dirty="0"/>
              <a:t>:$J</a:t>
            </a:r>
          </a:p>
          <a:p>
            <a:pPr marL="171450" indent="-171450">
              <a:buFont typeface="Arial" panose="020B0604020202020204" pitchFamily="34" charset="0"/>
              <a:buChar char="•"/>
            </a:pPr>
            <a:r>
              <a:rPr lang="en-US" dirty="0"/>
              <a:t>Existing File</a:t>
            </a:r>
          </a:p>
          <a:p>
            <a:endParaRPr lang="en-US" dirty="0"/>
          </a:p>
          <a:p>
            <a:r>
              <a:rPr lang="en-US" dirty="0"/>
              <a:t>Tools:</a:t>
            </a:r>
          </a:p>
          <a:p>
            <a:pPr marL="171450" indent="-171450">
              <a:buFont typeface="Arial" panose="020B0604020202020204" pitchFamily="34" charset="0"/>
              <a:buChar char="•"/>
            </a:pPr>
            <a:r>
              <a:rPr lang="en-US" dirty="0"/>
              <a:t>Event Log Explorer</a:t>
            </a:r>
          </a:p>
          <a:p>
            <a:pPr marL="171450" indent="-171450">
              <a:buFont typeface="Arial" panose="020B0604020202020204" pitchFamily="34" charset="0"/>
              <a:buChar char="•"/>
            </a:pPr>
            <a:r>
              <a:rPr lang="en-US" dirty="0" err="1"/>
              <a:t>RBCmd</a:t>
            </a:r>
            <a:r>
              <a:rPr lang="en-US" dirty="0"/>
              <a:t> – Zimmerman Tools</a:t>
            </a:r>
          </a:p>
          <a:p>
            <a:pPr marL="171450" indent="-171450">
              <a:buFont typeface="Arial" panose="020B0604020202020204" pitchFamily="34" charset="0"/>
              <a:buChar char="•"/>
            </a:pPr>
            <a:r>
              <a:rPr lang="en-US" dirty="0"/>
              <a:t>Timeline Explorer</a:t>
            </a:r>
          </a:p>
        </p:txBody>
      </p:sp>
      <p:sp>
        <p:nvSpPr>
          <p:cNvPr id="4" name="Slide Number Placeholder 3"/>
          <p:cNvSpPr>
            <a:spLocks noGrp="1"/>
          </p:cNvSpPr>
          <p:nvPr>
            <p:ph type="sldNum" sz="quarter" idx="5"/>
          </p:nvPr>
        </p:nvSpPr>
        <p:spPr/>
        <p:txBody>
          <a:bodyPr/>
          <a:lstStyle/>
          <a:p>
            <a:fld id="{7CECD949-E623-47BD-B6E2-6B7D7E940C42}" type="slidenum">
              <a:rPr lang="en-US" smtClean="0"/>
              <a:t>28</a:t>
            </a:fld>
            <a:endParaRPr lang="en-US"/>
          </a:p>
        </p:txBody>
      </p:sp>
    </p:spTree>
    <p:extLst>
      <p:ext uri="{BB962C8B-B14F-4D97-AF65-F5344CB8AC3E}">
        <p14:creationId xmlns:p14="http://schemas.microsoft.com/office/powerpoint/2010/main" val="906261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b="0" dirty="0"/>
              <a:t>Cover the logs that detected the initial access into the network. Logs are the simplest way to get a timeline.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Windows event logs is one of the most important ways of conducting intrusion analysis</a:t>
            </a:r>
          </a:p>
          <a:p>
            <a:pPr marL="171450" indent="-171450">
              <a:buFont typeface="Arial" panose="020B0604020202020204" pitchFamily="34" charset="0"/>
              <a:buChar char="•"/>
            </a:pPr>
            <a:r>
              <a:rPr lang="en-US" dirty="0"/>
              <a:t>As the workstation is considered a high-value asset, Terminal Event Logs were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Data here</a:t>
            </a:r>
          </a:p>
          <a:p>
            <a:pPr marL="0" indent="0">
              <a:buFont typeface="Arial" panose="020B0604020202020204" pitchFamily="34" charset="0"/>
              <a:buNone/>
            </a:pPr>
            <a:endParaRPr lang="en-US" dirty="0"/>
          </a:p>
          <a:p>
            <a:endParaRPr lang="en-US" dirty="0"/>
          </a:p>
          <a:p>
            <a:r>
              <a:rPr lang="en-US" dirty="0"/>
              <a:t>22:02 UTC - Exiting IoT-ENG-WKST</a:t>
            </a:r>
          </a:p>
          <a:p>
            <a:endParaRPr lang="en-US" dirty="0"/>
          </a:p>
          <a:p>
            <a:r>
              <a:rPr lang="en-US" dirty="0"/>
              <a:t>Security</a:t>
            </a:r>
          </a:p>
          <a:p>
            <a:endParaRPr lang="en-US" dirty="0"/>
          </a:p>
          <a:p>
            <a:r>
              <a:rPr lang="en-US" dirty="0"/>
              <a:t>    4634: An account was logged off</a:t>
            </a:r>
          </a:p>
          <a:p>
            <a:endParaRPr lang="en-US" dirty="0"/>
          </a:p>
          <a:p>
            <a:r>
              <a:rPr lang="en-US" dirty="0"/>
              <a:t>Microsoft-Windows-</a:t>
            </a:r>
            <a:r>
              <a:rPr lang="en-US" dirty="0" err="1"/>
              <a:t>TerminalServices</a:t>
            </a:r>
            <a:r>
              <a:rPr lang="en-US" dirty="0"/>
              <a:t>-</a:t>
            </a:r>
            <a:r>
              <a:rPr lang="en-US" dirty="0" err="1"/>
              <a:t>LocalSessionManager</a:t>
            </a:r>
            <a:r>
              <a:rPr lang="en-US" dirty="0"/>
              <a:t>/Operational - Stands out</a:t>
            </a:r>
          </a:p>
          <a:p>
            <a:endParaRPr lang="en-US" dirty="0"/>
          </a:p>
          <a:p>
            <a:r>
              <a:rPr lang="en-US" dirty="0"/>
              <a:t>    39: Session 5 has been disconnected by session 5</a:t>
            </a:r>
          </a:p>
          <a:p>
            <a:r>
              <a:rPr lang="en-US" dirty="0"/>
              <a:t>    40: Session 5 has been disconnected, reason code 11</a:t>
            </a:r>
          </a:p>
          <a:p>
            <a:r>
              <a:rPr lang="en-US" dirty="0"/>
              <a:t>    24: Remote Desktop Services: Session has disconnected: User: MAGNUMTEMPUS\</a:t>
            </a:r>
            <a:r>
              <a:rPr lang="en-US" dirty="0" err="1"/>
              <a:t>seth.morgan</a:t>
            </a:r>
            <a:r>
              <a:rPr lang="en-US" dirty="0"/>
              <a:t> ; Session ID: 5; Source Network Address: 172.16.40.100</a:t>
            </a:r>
          </a:p>
          <a:p>
            <a:endParaRPr lang="en-US" dirty="0"/>
          </a:p>
          <a:p>
            <a:r>
              <a:rPr lang="en-US" dirty="0"/>
              <a:t>Microsoft-Windows-</a:t>
            </a:r>
            <a:r>
              <a:rPr lang="en-US" dirty="0" err="1"/>
              <a:t>RemoteDesktopServices</a:t>
            </a:r>
            <a:r>
              <a:rPr lang="en-US" dirty="0"/>
              <a:t>-</a:t>
            </a:r>
            <a:r>
              <a:rPr lang="en-US" dirty="0" err="1"/>
              <a:t>RdpCoreTS</a:t>
            </a:r>
            <a:r>
              <a:rPr lang="en-US" dirty="0"/>
              <a:t>/Operational - Supplement</a:t>
            </a:r>
          </a:p>
          <a:p>
            <a:endParaRPr lang="en-US" dirty="0"/>
          </a:p>
          <a:p>
            <a:r>
              <a:rPr lang="en-US" dirty="0"/>
              <a:t>    148: The channels was closed between the server and the client (many channels have this </a:t>
            </a:r>
            <a:r>
              <a:rPr lang="en-US" dirty="0" err="1"/>
              <a:t>EventID</a:t>
            </a:r>
            <a:r>
              <a:rPr lang="en-US" dirty="0"/>
              <a:t>)</a:t>
            </a:r>
          </a:p>
          <a:p>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29</a:t>
            </a:fld>
            <a:endParaRPr lang="en-US"/>
          </a:p>
        </p:txBody>
      </p:sp>
    </p:spTree>
    <p:extLst>
      <p:ext uri="{BB962C8B-B14F-4D97-AF65-F5344CB8AC3E}">
        <p14:creationId xmlns:p14="http://schemas.microsoft.com/office/powerpoint/2010/main" val="3073379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dirty="0"/>
              <a:t>Introduce what RDP Cache is and why this is important for the investigation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Blah</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https://hejelylab.github.io/blog/IRC/RDP-Bitmap-Cache</a:t>
            </a:r>
          </a:p>
          <a:p>
            <a:pPr marL="171450" indent="-171450">
              <a:buFont typeface="Arial" panose="020B0604020202020204" pitchFamily="34" charset="0"/>
              <a:buChar char="•"/>
            </a:pPr>
            <a:r>
              <a:rPr lang="en-US" dirty="0"/>
              <a:t>https://medium.com/@ronald.craft/blind-forensics-with-the-rdp-bitmap-cache-16e0c202f91c</a:t>
            </a:r>
          </a:p>
        </p:txBody>
      </p:sp>
      <p:sp>
        <p:nvSpPr>
          <p:cNvPr id="4" name="Slide Number Placeholder 3"/>
          <p:cNvSpPr>
            <a:spLocks noGrp="1"/>
          </p:cNvSpPr>
          <p:nvPr>
            <p:ph type="sldNum" sz="quarter" idx="5"/>
          </p:nvPr>
        </p:nvSpPr>
        <p:spPr/>
        <p:txBody>
          <a:bodyPr/>
          <a:lstStyle/>
          <a:p>
            <a:fld id="{7CECD949-E623-47BD-B6E2-6B7D7E940C42}" type="slidenum">
              <a:rPr lang="en-US" smtClean="0"/>
              <a:t>31</a:t>
            </a:fld>
            <a:endParaRPr lang="en-US"/>
          </a:p>
        </p:txBody>
      </p:sp>
    </p:spTree>
    <p:extLst>
      <p:ext uri="{BB962C8B-B14F-4D97-AF65-F5344CB8AC3E}">
        <p14:creationId xmlns:p14="http://schemas.microsoft.com/office/powerpoint/2010/main" val="2491287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dirty="0"/>
              <a:t>Sentence/paragraph here.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Blah</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Data here</a:t>
            </a:r>
          </a:p>
          <a:p>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32</a:t>
            </a:fld>
            <a:endParaRPr lang="en-US"/>
          </a:p>
        </p:txBody>
      </p:sp>
    </p:spTree>
    <p:extLst>
      <p:ext uri="{BB962C8B-B14F-4D97-AF65-F5344CB8AC3E}">
        <p14:creationId xmlns:p14="http://schemas.microsoft.com/office/powerpoint/2010/main" val="2940091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dirty="0"/>
              <a:t>Sentence/paragraph here.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Blah</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Data here</a:t>
            </a:r>
          </a:p>
          <a:p>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33</a:t>
            </a:fld>
            <a:endParaRPr lang="en-US"/>
          </a:p>
        </p:txBody>
      </p:sp>
    </p:spTree>
    <p:extLst>
      <p:ext uri="{BB962C8B-B14F-4D97-AF65-F5344CB8AC3E}">
        <p14:creationId xmlns:p14="http://schemas.microsoft.com/office/powerpoint/2010/main" val="3338679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dirty="0"/>
              <a:t>Sentence/paragraph here.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Blah</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Data here</a:t>
            </a:r>
          </a:p>
          <a:p>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35</a:t>
            </a:fld>
            <a:endParaRPr lang="en-US"/>
          </a:p>
        </p:txBody>
      </p:sp>
    </p:spTree>
    <p:extLst>
      <p:ext uri="{BB962C8B-B14F-4D97-AF65-F5344CB8AC3E}">
        <p14:creationId xmlns:p14="http://schemas.microsoft.com/office/powerpoint/2010/main" val="1509759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dirty="0"/>
              <a:t>Sentence/paragraph here.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Blah</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Data here</a:t>
            </a:r>
          </a:p>
          <a:p>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36</a:t>
            </a:fld>
            <a:endParaRPr lang="en-US"/>
          </a:p>
        </p:txBody>
      </p:sp>
    </p:spTree>
    <p:extLst>
      <p:ext uri="{BB962C8B-B14F-4D97-AF65-F5344CB8AC3E}">
        <p14:creationId xmlns:p14="http://schemas.microsoft.com/office/powerpoint/2010/main" val="2749241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dirty="0"/>
              <a:t>This section should drive home the reason why OT security is very important for IT professionals.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Blah</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Data here</a:t>
            </a:r>
          </a:p>
          <a:p>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37</a:t>
            </a:fld>
            <a:endParaRPr lang="en-US"/>
          </a:p>
        </p:txBody>
      </p:sp>
    </p:spTree>
    <p:extLst>
      <p:ext uri="{BB962C8B-B14F-4D97-AF65-F5344CB8AC3E}">
        <p14:creationId xmlns:p14="http://schemas.microsoft.com/office/powerpoint/2010/main" val="42475986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dirty="0"/>
              <a:t>Sentence/paragraph here.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Blah</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Data here</a:t>
            </a:r>
          </a:p>
          <a:p>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39</a:t>
            </a:fld>
            <a:endParaRPr lang="en-US"/>
          </a:p>
        </p:txBody>
      </p:sp>
    </p:spTree>
    <p:extLst>
      <p:ext uri="{BB962C8B-B14F-4D97-AF65-F5344CB8AC3E}">
        <p14:creationId xmlns:p14="http://schemas.microsoft.com/office/powerpoint/2010/main" val="3915039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dirty="0"/>
              <a:t>This is the call to action for the participants.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Blah</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“We Want You” by tribalium81. https://stock.adobe.com/contributor/202550385/tribalium81?load_type=author&amp;prev_url=detail&amp;asset_id=268789636</a:t>
            </a:r>
          </a:p>
          <a:p>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40</a:t>
            </a:fld>
            <a:endParaRPr lang="en-US"/>
          </a:p>
        </p:txBody>
      </p:sp>
    </p:spTree>
    <p:extLst>
      <p:ext uri="{BB962C8B-B14F-4D97-AF65-F5344CB8AC3E}">
        <p14:creationId xmlns:p14="http://schemas.microsoft.com/office/powerpoint/2010/main" val="3775184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dirty="0"/>
              <a:t>Details of the surrounding activity will go here.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Blah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What I will be able to prove:</a:t>
            </a:r>
          </a:p>
          <a:p>
            <a:pPr marL="0" indent="0">
              <a:buFont typeface="Arial" panose="020B0604020202020204" pitchFamily="34" charset="0"/>
              <a:buNone/>
            </a:pPr>
            <a:r>
              <a:rPr lang="en-US" dirty="0"/>
              <a:t>1. When the actor got into the network</a:t>
            </a:r>
          </a:p>
          <a:p>
            <a:pPr marL="0" indent="0">
              <a:buFont typeface="Arial" panose="020B0604020202020204" pitchFamily="34" charset="0"/>
              <a:buNone/>
            </a:pPr>
            <a:r>
              <a:rPr lang="en-US" dirty="0"/>
              <a:t>2. Where they came from and what is considered their operating infrastructure </a:t>
            </a:r>
          </a:p>
          <a:p>
            <a:pPr marL="0" indent="0">
              <a:buFont typeface="Arial" panose="020B0604020202020204" pitchFamily="34" charset="0"/>
              <a:buNone/>
            </a:pPr>
            <a:r>
              <a:rPr lang="en-US" dirty="0"/>
              <a:t>3. When did they escalate their privileges to root</a:t>
            </a:r>
          </a:p>
          <a:p>
            <a:pPr marL="0" indent="0">
              <a:buFont typeface="Arial" panose="020B0604020202020204" pitchFamily="34" charset="0"/>
              <a:buNone/>
            </a:pPr>
            <a:r>
              <a:rPr lang="en-US" dirty="0"/>
              <a:t>4. The toolsets that they used</a:t>
            </a:r>
          </a:p>
          <a:p>
            <a:pPr marL="0" indent="0">
              <a:buFont typeface="Arial" panose="020B0604020202020204" pitchFamily="34" charset="0"/>
              <a:buNone/>
            </a:pPr>
            <a:r>
              <a:rPr lang="en-US" dirty="0"/>
              <a:t>   a. Curl for additional unknown files</a:t>
            </a:r>
          </a:p>
          <a:p>
            <a:pPr marL="0" indent="0">
              <a:buFont typeface="Arial" panose="020B0604020202020204" pitchFamily="34" charset="0"/>
              <a:buNone/>
            </a:pPr>
            <a:r>
              <a:rPr lang="en-US" dirty="0"/>
              <a:t>   b. Python related tools </a:t>
            </a:r>
            <a:r>
              <a:rPr lang="en-US" dirty="0" err="1"/>
              <a:t>crackmapexec</a:t>
            </a:r>
            <a:endParaRPr lang="en-US" dirty="0"/>
          </a:p>
          <a:p>
            <a:pPr marL="0" indent="0">
              <a:buFont typeface="Arial" panose="020B0604020202020204" pitchFamily="34" charset="0"/>
              <a:buNone/>
            </a:pPr>
            <a:r>
              <a:rPr lang="en-US" dirty="0"/>
              <a:t>   c. git toolsets (Responder and DFSCoerce)</a:t>
            </a:r>
          </a:p>
          <a:p>
            <a:pPr marL="0" indent="0">
              <a:buFont typeface="Arial" panose="020B0604020202020204" pitchFamily="34" charset="0"/>
              <a:buNone/>
            </a:pPr>
            <a:r>
              <a:rPr lang="en-US" dirty="0"/>
              <a:t>   d. Use of Kerbrute</a:t>
            </a:r>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Data here</a:t>
            </a: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11</a:t>
            </a:fld>
            <a:endParaRPr lang="en-US"/>
          </a:p>
        </p:txBody>
      </p:sp>
    </p:spTree>
    <p:extLst>
      <p:ext uri="{BB962C8B-B14F-4D97-AF65-F5344CB8AC3E}">
        <p14:creationId xmlns:p14="http://schemas.microsoft.com/office/powerpoint/2010/main" val="31321781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42</a:t>
            </a:fld>
            <a:endParaRPr lang="en-US"/>
          </a:p>
        </p:txBody>
      </p:sp>
    </p:spTree>
    <p:extLst>
      <p:ext uri="{BB962C8B-B14F-4D97-AF65-F5344CB8AC3E}">
        <p14:creationId xmlns:p14="http://schemas.microsoft.com/office/powerpoint/2010/main" val="36870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dirty="0"/>
              <a:t>Details of the surrounding activity will go here.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Blah</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Data here</a:t>
            </a: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12</a:t>
            </a:fld>
            <a:endParaRPr lang="en-US"/>
          </a:p>
        </p:txBody>
      </p:sp>
    </p:spTree>
    <p:extLst>
      <p:ext uri="{BB962C8B-B14F-4D97-AF65-F5344CB8AC3E}">
        <p14:creationId xmlns:p14="http://schemas.microsoft.com/office/powerpoint/2010/main" val="1950247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dirty="0"/>
              <a:t>This slide is important to cover the Active Directory attacks that were likely used, as we do have evidence that one of them were used, so </a:t>
            </a:r>
            <a:r>
              <a:rPr lang="en-US" dirty="0" err="1"/>
              <a:t>it'slikely</a:t>
            </a:r>
            <a:r>
              <a:rPr lang="en-US" dirty="0"/>
              <a:t> the others were used as well.</a:t>
            </a:r>
          </a:p>
          <a:p>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CrackMapExec - SMB Enumeration, AD Enumeration, and RDP Connect</a:t>
            </a:r>
          </a:p>
          <a:p>
            <a:pPr marL="171450" indent="-171450">
              <a:buFont typeface="Arial" panose="020B0604020202020204" pitchFamily="34" charset="0"/>
              <a:buChar char="•"/>
            </a:pPr>
            <a:r>
              <a:rPr lang="en-US" dirty="0"/>
              <a:t>Kerbrute - Focused on Kerberos connection, able to do password spray or even brute force</a:t>
            </a:r>
          </a:p>
          <a:p>
            <a:pPr marL="171450" indent="-171450">
              <a:buFont typeface="Arial" panose="020B0604020202020204" pitchFamily="34" charset="0"/>
              <a:buChar char="•"/>
            </a:pPr>
            <a:r>
              <a:rPr lang="en-US" dirty="0"/>
              <a:t>DFSCoerce - Used to attack the domain controller</a:t>
            </a:r>
          </a:p>
          <a:p>
            <a:pPr marL="171450" indent="-171450">
              <a:buFont typeface="Arial" panose="020B0604020202020204" pitchFamily="34" charset="0"/>
              <a:buChar char="•"/>
            </a:pPr>
            <a:r>
              <a:rPr lang="en-US" dirty="0"/>
              <a:t>Responder - Challenge and dump hashes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r>
              <a:rPr lang="en-US" dirty="0"/>
              <a:t>General Attacks</a:t>
            </a:r>
          </a:p>
          <a:p>
            <a:r>
              <a:rPr lang="en-US" dirty="0"/>
              <a:t>https://david-oneill-4444.medium.com/active-directory-attacks-46ac2c7d7186</a:t>
            </a:r>
          </a:p>
          <a:p>
            <a:endParaRPr lang="en-US" dirty="0"/>
          </a:p>
          <a:p>
            <a:r>
              <a:rPr lang="en-US" dirty="0"/>
              <a:t>CrackMapExec</a:t>
            </a:r>
          </a:p>
          <a:p>
            <a:r>
              <a:rPr lang="en-US" dirty="0"/>
              <a:t>https://systemweakness.com/crackmapexec-smb-ad-enumeration-simplified-21e603927f44</a:t>
            </a:r>
          </a:p>
          <a:p>
            <a:r>
              <a:rPr lang="en-US" dirty="0"/>
              <a:t>https://github.com/mpgn/CrackMapExec</a:t>
            </a:r>
          </a:p>
          <a:p>
            <a:endParaRPr lang="en-US" dirty="0"/>
          </a:p>
          <a:p>
            <a:r>
              <a:rPr lang="en-US" dirty="0"/>
              <a:t>DFSCoerce</a:t>
            </a:r>
          </a:p>
          <a:p>
            <a:r>
              <a:rPr lang="en-US" dirty="0"/>
              <a:t>https://github.com/Wh04m1001/DFSCoerce</a:t>
            </a:r>
          </a:p>
          <a:p>
            <a:r>
              <a:rPr lang="en-US" dirty="0"/>
              <a:t>https://www.malwarebytes.com/blog/news/2022/06/dfscoerce-a-new-ntlm-relay-attack-can-take-control-over-a-windows-domain</a:t>
            </a:r>
          </a:p>
          <a:p>
            <a:endParaRPr lang="en-US" dirty="0"/>
          </a:p>
          <a:p>
            <a:r>
              <a:rPr lang="en-US" dirty="0"/>
              <a:t>Kerbrute</a:t>
            </a:r>
          </a:p>
          <a:p>
            <a:r>
              <a:rPr lang="en-US" dirty="0"/>
              <a:t>https://www.hackingarticles.in/a-detailed-guide-on-kerbrute/</a:t>
            </a:r>
          </a:p>
          <a:p>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13</a:t>
            </a:fld>
            <a:endParaRPr lang="en-US"/>
          </a:p>
        </p:txBody>
      </p:sp>
    </p:spTree>
    <p:extLst>
      <p:ext uri="{BB962C8B-B14F-4D97-AF65-F5344CB8AC3E}">
        <p14:creationId xmlns:p14="http://schemas.microsoft.com/office/powerpoint/2010/main" val="2456078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14</a:t>
            </a:fld>
            <a:endParaRPr lang="en-US"/>
          </a:p>
        </p:txBody>
      </p:sp>
    </p:spTree>
    <p:extLst>
      <p:ext uri="{BB962C8B-B14F-4D97-AF65-F5344CB8AC3E}">
        <p14:creationId xmlns:p14="http://schemas.microsoft.com/office/powerpoint/2010/main" val="2434631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b="0" dirty="0"/>
              <a:t>Cover the logs that detected the initial access into the network. Logs are the simplest way to get a timeline.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Windows event logs is one of the most important ways of conducting intrusion analysis</a:t>
            </a:r>
          </a:p>
          <a:p>
            <a:pPr marL="171450" indent="-171450">
              <a:buFont typeface="Arial" panose="020B0604020202020204" pitchFamily="34" charset="0"/>
              <a:buChar char="•"/>
            </a:pPr>
            <a:r>
              <a:rPr lang="en-US" dirty="0"/>
              <a:t>As the workstation is considered a high-value asset, Terminal Event Logs were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Data here</a:t>
            </a:r>
          </a:p>
          <a:p>
            <a:pPr marL="0" indent="0">
              <a:buFont typeface="Arial" panose="020B0604020202020204" pitchFamily="34" charset="0"/>
              <a:buNone/>
            </a:pPr>
            <a:endParaRPr lang="en-US" dirty="0"/>
          </a:p>
          <a:p>
            <a:endParaRPr lang="en-US" dirty="0"/>
          </a:p>
          <a:p>
            <a:endParaRPr lang="en-US" dirty="0"/>
          </a:p>
          <a:p>
            <a:endParaRPr lang="en-US" dirty="0"/>
          </a:p>
          <a:p>
            <a:r>
              <a:rPr lang="en-US" dirty="0"/>
              <a:t>Review:</a:t>
            </a:r>
          </a:p>
          <a:p>
            <a:r>
              <a:rPr lang="en-US" dirty="0"/>
              <a:t>Security 	Yes</a:t>
            </a:r>
          </a:p>
          <a:p>
            <a:r>
              <a:rPr lang="en-US" dirty="0"/>
              <a:t>System 	Yes</a:t>
            </a:r>
          </a:p>
          <a:p>
            <a:r>
              <a:rPr lang="en-US" dirty="0"/>
              <a:t>Sysmon 	No</a:t>
            </a:r>
          </a:p>
          <a:p>
            <a:r>
              <a:rPr lang="en-US" dirty="0"/>
              <a:t>Microsoft-Windows-</a:t>
            </a:r>
            <a:r>
              <a:rPr lang="en-US" dirty="0" err="1"/>
              <a:t>TerminalServices</a:t>
            </a:r>
            <a:r>
              <a:rPr lang="en-US" dirty="0"/>
              <a:t>-</a:t>
            </a:r>
            <a:r>
              <a:rPr lang="en-US" dirty="0" err="1"/>
              <a:t>RemoteConnectionManager</a:t>
            </a:r>
            <a:r>
              <a:rPr lang="en-US" dirty="0"/>
              <a:t>/Operational 	No</a:t>
            </a:r>
          </a:p>
          <a:p>
            <a:r>
              <a:rPr lang="en-US" dirty="0"/>
              <a:t>Microsoft-Windows-</a:t>
            </a:r>
            <a:r>
              <a:rPr lang="en-US" dirty="0" err="1"/>
              <a:t>TerminalServices</a:t>
            </a:r>
            <a:r>
              <a:rPr lang="en-US" dirty="0"/>
              <a:t>-</a:t>
            </a:r>
            <a:r>
              <a:rPr lang="en-US" dirty="0" err="1"/>
              <a:t>RemoteConnectionManager</a:t>
            </a:r>
            <a:r>
              <a:rPr lang="en-US" dirty="0"/>
              <a:t>/Admin 	No</a:t>
            </a:r>
          </a:p>
          <a:p>
            <a:r>
              <a:rPr lang="en-US" dirty="0"/>
              <a:t>Microsoft-Windows-</a:t>
            </a:r>
            <a:r>
              <a:rPr lang="en-US" dirty="0" err="1"/>
              <a:t>TerminalServices</a:t>
            </a:r>
            <a:r>
              <a:rPr lang="en-US" dirty="0"/>
              <a:t>-</a:t>
            </a:r>
            <a:r>
              <a:rPr lang="en-US" dirty="0" err="1"/>
              <a:t>RDPClient</a:t>
            </a:r>
            <a:r>
              <a:rPr lang="en-US" dirty="0"/>
              <a:t>/Operational 	No</a:t>
            </a:r>
          </a:p>
          <a:p>
            <a:r>
              <a:rPr lang="en-US" dirty="0"/>
              <a:t>Microsoft-Windows-</a:t>
            </a:r>
            <a:r>
              <a:rPr lang="en-US" dirty="0" err="1"/>
              <a:t>TerminalServices</a:t>
            </a:r>
            <a:r>
              <a:rPr lang="en-US" dirty="0"/>
              <a:t>-</a:t>
            </a:r>
            <a:r>
              <a:rPr lang="en-US" dirty="0" err="1"/>
              <a:t>LocalSessionManager</a:t>
            </a:r>
            <a:r>
              <a:rPr lang="en-US" dirty="0"/>
              <a:t>/Operational 	No</a:t>
            </a:r>
          </a:p>
          <a:p>
            <a:endParaRPr lang="en-US" dirty="0"/>
          </a:p>
          <a:p>
            <a:endParaRPr lang="en-US" dirty="0"/>
          </a:p>
          <a:p>
            <a:r>
              <a:rPr lang="en-US" dirty="0"/>
              <a:t>Microsoft-Windows-</a:t>
            </a:r>
            <a:r>
              <a:rPr lang="en-US" dirty="0" err="1"/>
              <a:t>RemoteDesktopServices</a:t>
            </a:r>
            <a:r>
              <a:rPr lang="en-US" dirty="0"/>
              <a:t>-</a:t>
            </a:r>
            <a:r>
              <a:rPr lang="en-US" dirty="0" err="1"/>
              <a:t>RdpCoreTS</a:t>
            </a:r>
            <a:r>
              <a:rPr lang="en-US" dirty="0"/>
              <a:t>/Operational - IP address and </a:t>
            </a:r>
            <a:r>
              <a:rPr lang="en-US" dirty="0" err="1"/>
              <a:t>timezone</a:t>
            </a:r>
            <a:endParaRPr lang="en-US" dirty="0"/>
          </a:p>
          <a:p>
            <a:endParaRPr lang="en-US" dirty="0"/>
          </a:p>
          <a:p>
            <a:r>
              <a:rPr lang="en-US" dirty="0"/>
              <a:t>    131: Server accepted a new TCP connection </a:t>
            </a:r>
            <a:r>
              <a:rPr lang="en-US" dirty="0" err="1"/>
              <a:t>fron</a:t>
            </a:r>
            <a:r>
              <a:rPr lang="en-US" dirty="0"/>
              <a:t> client 172.16.40.100:60822</a:t>
            </a:r>
          </a:p>
          <a:p>
            <a:r>
              <a:rPr lang="en-US" dirty="0"/>
              <a:t>    104: Client </a:t>
            </a:r>
            <a:r>
              <a:rPr lang="en-US" dirty="0" err="1"/>
              <a:t>timezone</a:t>
            </a:r>
            <a:r>
              <a:rPr lang="en-US" dirty="0"/>
              <a:t> is [-5] hour from UTC;</a:t>
            </a:r>
          </a:p>
          <a:p>
            <a:endParaRPr lang="en-US" dirty="0"/>
          </a:p>
          <a:p>
            <a:r>
              <a:rPr lang="en-US" dirty="0"/>
              <a:t>Microsoft-Windows-</a:t>
            </a:r>
            <a:r>
              <a:rPr lang="en-US" dirty="0" err="1"/>
              <a:t>TerminalServices</a:t>
            </a:r>
            <a:r>
              <a:rPr lang="en-US" dirty="0"/>
              <a:t>-</a:t>
            </a:r>
            <a:r>
              <a:rPr lang="en-US" dirty="0" err="1"/>
              <a:t>RemoteConnectionManager</a:t>
            </a:r>
            <a:r>
              <a:rPr lang="en-US" dirty="0"/>
              <a:t>/Operational - Stands out on its own</a:t>
            </a:r>
          </a:p>
          <a:p>
            <a:endParaRPr lang="en-US" dirty="0"/>
          </a:p>
          <a:p>
            <a:r>
              <a:rPr lang="en-US" dirty="0"/>
              <a:t>    </a:t>
            </a:r>
            <a:r>
              <a:rPr lang="en-US" dirty="0" err="1"/>
              <a:t>EventID</a:t>
            </a:r>
            <a:r>
              <a:rPr lang="en-US" dirty="0"/>
              <a:t> 1149: User authentication succeeded: User: </a:t>
            </a:r>
            <a:r>
              <a:rPr lang="en-US" dirty="0" err="1"/>
              <a:t>seth.morgan</a:t>
            </a:r>
            <a:r>
              <a:rPr lang="en-US" dirty="0"/>
              <a:t> / Domain: / Source Network Address: 172.16.40.100</a:t>
            </a:r>
          </a:p>
          <a:p>
            <a:endParaRPr lang="en-US" dirty="0"/>
          </a:p>
          <a:p>
            <a:r>
              <a:rPr lang="en-US" dirty="0"/>
              <a:t>Microsoft-Windows-</a:t>
            </a:r>
            <a:r>
              <a:rPr lang="en-US" dirty="0" err="1"/>
              <a:t>TerminalServices</a:t>
            </a:r>
            <a:r>
              <a:rPr lang="en-US" dirty="0"/>
              <a:t>-</a:t>
            </a:r>
            <a:r>
              <a:rPr lang="en-US" dirty="0" err="1"/>
              <a:t>RemoteConnectionManager</a:t>
            </a:r>
            <a:r>
              <a:rPr lang="en-US" dirty="0"/>
              <a:t>/Admin - Supplement</a:t>
            </a:r>
          </a:p>
          <a:p>
            <a:endParaRPr lang="en-US" dirty="0"/>
          </a:p>
          <a:p>
            <a:r>
              <a:rPr lang="en-US" dirty="0"/>
              <a:t>    </a:t>
            </a:r>
            <a:r>
              <a:rPr lang="en-US" dirty="0" err="1"/>
              <a:t>EventID</a:t>
            </a:r>
            <a:r>
              <a:rPr lang="en-US" dirty="0"/>
              <a:t> 1158 - Remote Desktop Service accepted a connection from IP address 172.16.10.93</a:t>
            </a:r>
          </a:p>
          <a:p>
            <a:endParaRPr lang="en-US" dirty="0"/>
          </a:p>
          <a:p>
            <a:r>
              <a:rPr lang="en-US" dirty="0"/>
              <a:t>Microsoft-Windows-</a:t>
            </a:r>
            <a:r>
              <a:rPr lang="en-US" dirty="0" err="1"/>
              <a:t>TerminalServices</a:t>
            </a:r>
            <a:r>
              <a:rPr lang="en-US" dirty="0"/>
              <a:t>-</a:t>
            </a:r>
            <a:r>
              <a:rPr lang="en-US" dirty="0" err="1"/>
              <a:t>LocalSessionManager</a:t>
            </a:r>
            <a:r>
              <a:rPr lang="en-US" dirty="0"/>
              <a:t>/Operational - Stands out</a:t>
            </a:r>
          </a:p>
          <a:p>
            <a:endParaRPr lang="en-US" dirty="0"/>
          </a:p>
          <a:p>
            <a:r>
              <a:rPr lang="en-US" dirty="0"/>
              <a:t>    41: Begin session arbitration: User: MAGNUMTEMPUS\</a:t>
            </a:r>
            <a:r>
              <a:rPr lang="en-US" dirty="0" err="1"/>
              <a:t>seth.morgan</a:t>
            </a:r>
            <a:r>
              <a:rPr lang="en-US" dirty="0"/>
              <a:t>; Session ID: 3</a:t>
            </a:r>
          </a:p>
          <a:p>
            <a:r>
              <a:rPr lang="en-US" dirty="0"/>
              <a:t>    21: Remote Desktop Services: Session logon succeeded: User: MAGNUMTEMPUS\</a:t>
            </a:r>
            <a:r>
              <a:rPr lang="en-US" dirty="0" err="1"/>
              <a:t>seth.morgan</a:t>
            </a:r>
            <a:r>
              <a:rPr lang="en-US" dirty="0"/>
              <a:t>; Session ID: 3; Source Network Address: 172.16.40.100</a:t>
            </a:r>
          </a:p>
          <a:p>
            <a:r>
              <a:rPr lang="en-US" dirty="0"/>
              <a:t>    22: Remote Desktop Services: Shell start notification received</a:t>
            </a:r>
          </a:p>
          <a:p>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15</a:t>
            </a:fld>
            <a:endParaRPr lang="en-US"/>
          </a:p>
        </p:txBody>
      </p:sp>
    </p:spTree>
    <p:extLst>
      <p:ext uri="{BB962C8B-B14F-4D97-AF65-F5344CB8AC3E}">
        <p14:creationId xmlns:p14="http://schemas.microsoft.com/office/powerpoint/2010/main" val="1946664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dirty="0"/>
              <a:t>This is an example for how the analyst can detect the log-on activity from the Security Event Logs, particularly the Remote Interaction and from where.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As an example, 09:29 UTC is when the attacker logged on</a:t>
            </a:r>
          </a:p>
          <a:p>
            <a:pPr marL="171450" indent="-171450">
              <a:buFont typeface="Arial" panose="020B0604020202020204" pitchFamily="34" charset="0"/>
              <a:buChar char="•"/>
            </a:pPr>
            <a:r>
              <a:rPr lang="en-US" dirty="0"/>
              <a:t>Logon Type is important to review, as this indicates the access through RDP</a:t>
            </a:r>
          </a:p>
          <a:p>
            <a:pPr marL="171450" indent="-171450">
              <a:buFont typeface="Arial" panose="020B0604020202020204" pitchFamily="34" charset="0"/>
              <a:buChar char="•"/>
            </a:pPr>
            <a:r>
              <a:rPr lang="en-US" dirty="0"/>
              <a:t>The account name is important to collect on as well as the source IP address to understand where they pivoted from</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Data here</a:t>
            </a:r>
          </a:p>
          <a:p>
            <a:pPr marL="0" indent="0">
              <a:buFont typeface="Arial" panose="020B0604020202020204" pitchFamily="34" charset="0"/>
              <a:buNone/>
            </a:pPr>
            <a:endParaRPr lang="en-US" dirty="0"/>
          </a:p>
          <a:p>
            <a:endParaRPr lang="en-US" dirty="0"/>
          </a:p>
          <a:p>
            <a:endParaRPr lang="en-US" dirty="0"/>
          </a:p>
          <a:p>
            <a:endParaRPr lang="en-US" dirty="0"/>
          </a:p>
          <a:p>
            <a:endParaRPr lang="en-US" dirty="0"/>
          </a:p>
          <a:p>
            <a:r>
              <a:rPr lang="en-US" dirty="0"/>
              <a:t>What are the </a:t>
            </a:r>
            <a:r>
              <a:rPr lang="en-US" dirty="0" err="1"/>
              <a:t>keypoints</a:t>
            </a:r>
            <a:r>
              <a:rPr lang="en-US" dirty="0"/>
              <a:t>?</a:t>
            </a:r>
            <a:br>
              <a:rPr lang="en-US" dirty="0"/>
            </a:br>
            <a:r>
              <a:rPr lang="en-US" dirty="0"/>
              <a:t>Logon Type: 10 – Implies Remote Session</a:t>
            </a:r>
          </a:p>
          <a:p>
            <a:r>
              <a:rPr lang="en-US" dirty="0"/>
              <a:t>New Logon and Account Name:</a:t>
            </a:r>
          </a:p>
          <a:p>
            <a:r>
              <a:rPr lang="en-US" dirty="0"/>
              <a:t>Network Information: The workstation and where they’re connecting from</a:t>
            </a:r>
          </a:p>
          <a:p>
            <a:endParaRPr lang="en-US" dirty="0"/>
          </a:p>
          <a:p>
            <a:r>
              <a:rPr lang="en-US" dirty="0">
                <a:hlinkClick r:id="rId3"/>
              </a:rPr>
              <a:t>Windows Security Log Event ID 4624 - An account was successfully logged on (ultimatewindowssecurity.com)</a:t>
            </a:r>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16</a:t>
            </a:fld>
            <a:endParaRPr lang="en-US"/>
          </a:p>
        </p:txBody>
      </p:sp>
    </p:spTree>
    <p:extLst>
      <p:ext uri="{BB962C8B-B14F-4D97-AF65-F5344CB8AC3E}">
        <p14:creationId xmlns:p14="http://schemas.microsoft.com/office/powerpoint/2010/main" val="283040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Intent: </a:t>
            </a:r>
            <a:r>
              <a:rPr lang="en-US" b="0" dirty="0"/>
              <a:t>Highlight one of the activities that the attacker did while on the network: download and execute </a:t>
            </a:r>
            <a:r>
              <a:rPr lang="en-US" b="0" dirty="0" err="1"/>
              <a:t>nmap</a:t>
            </a:r>
            <a:r>
              <a:rPr lang="en-US" b="0"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b="1" u="sng" dirty="0"/>
              <a:t>Script/Talking Points</a:t>
            </a:r>
          </a:p>
          <a:p>
            <a:pPr marL="171450" indent="-171450">
              <a:buFont typeface="Arial" panose="020B0604020202020204" pitchFamily="34" charset="0"/>
              <a:buChar char="•"/>
            </a:pPr>
            <a:r>
              <a:rPr lang="en-US" dirty="0"/>
              <a:t>Prefetch would usually be an artifact to find</a:t>
            </a:r>
          </a:p>
          <a:p>
            <a:pPr marL="628650" lvl="1" indent="-171450">
              <a:buFont typeface="Arial" panose="020B0604020202020204" pitchFamily="34" charset="0"/>
              <a:buChar char="•"/>
            </a:pPr>
            <a:r>
              <a:rPr lang="en-US" dirty="0"/>
              <a:t>Windows Server as host does not include Prefetch</a:t>
            </a:r>
          </a:p>
          <a:p>
            <a:pPr marL="171450" lvl="0" indent="-171450">
              <a:buFont typeface="Arial" panose="020B0604020202020204" pitchFamily="34" charset="0"/>
              <a:buChar char="•"/>
            </a:pPr>
            <a:r>
              <a:rPr lang="en-US" dirty="0"/>
              <a:t>Activity was initially found in Sysmon, but can also be found if reviewing for Shimcache and Amcache</a:t>
            </a:r>
          </a:p>
          <a:p>
            <a:pPr marL="628650" lvl="1" indent="-171450">
              <a:buFont typeface="Arial" panose="020B0604020202020204" pitchFamily="34" charset="0"/>
              <a:buChar char="•"/>
            </a:pPr>
            <a:r>
              <a:rPr lang="en-US" dirty="0"/>
              <a:t>Emphasize that Shimcache does not completely mean that the file was executed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u="sng" dirty="0"/>
              <a:t>Source</a:t>
            </a:r>
          </a:p>
          <a:p>
            <a:pPr marL="171450" indent="-171450">
              <a:buFont typeface="Arial" panose="020B0604020202020204" pitchFamily="34" charset="0"/>
              <a:buChar char="•"/>
            </a:pPr>
            <a:r>
              <a:rPr lang="en-US" dirty="0"/>
              <a:t>Data here</a:t>
            </a:r>
          </a:p>
          <a:p>
            <a:endParaRPr lang="en-US" dirty="0"/>
          </a:p>
        </p:txBody>
      </p:sp>
      <p:sp>
        <p:nvSpPr>
          <p:cNvPr id="4" name="Slide Number Placeholder 3"/>
          <p:cNvSpPr>
            <a:spLocks noGrp="1"/>
          </p:cNvSpPr>
          <p:nvPr>
            <p:ph type="sldNum" sz="quarter" idx="5"/>
          </p:nvPr>
        </p:nvSpPr>
        <p:spPr/>
        <p:txBody>
          <a:bodyPr/>
          <a:lstStyle/>
          <a:p>
            <a:fld id="{7CECD949-E623-47BD-B6E2-6B7D7E940C42}" type="slidenum">
              <a:rPr lang="en-US" smtClean="0"/>
              <a:t>17</a:t>
            </a:fld>
            <a:endParaRPr lang="en-US"/>
          </a:p>
        </p:txBody>
      </p:sp>
    </p:spTree>
    <p:extLst>
      <p:ext uri="{BB962C8B-B14F-4D97-AF65-F5344CB8AC3E}">
        <p14:creationId xmlns:p14="http://schemas.microsoft.com/office/powerpoint/2010/main" val="25598203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0DB9-A1F2-4054-C100-A2B75D3CC791}"/>
              </a:ext>
            </a:extLst>
          </p:cNvPr>
          <p:cNvSpPr>
            <a:spLocks noGrp="1"/>
          </p:cNvSpPr>
          <p:nvPr>
            <p:ph type="ctrTitle" hasCustomPrompt="1"/>
          </p:nvPr>
        </p:nvSpPr>
        <p:spPr>
          <a:xfrm>
            <a:off x="2622431" y="2319633"/>
            <a:ext cx="7444595" cy="1655762"/>
          </a:xfrm>
        </p:spPr>
        <p:txBody>
          <a:bodyPr anchor="ctr">
            <a:noAutofit/>
          </a:bodyPr>
          <a:lstStyle>
            <a:lvl1pPr algn="ctr">
              <a:defRPr sz="3600" b="1">
                <a:solidFill>
                  <a:schemeClr val="accent4"/>
                </a:solidFill>
              </a:defRPr>
            </a:lvl1pPr>
          </a:lstStyle>
          <a:p>
            <a:r>
              <a:rPr lang="en-US" dirty="0"/>
              <a:t>Click to edit Station Name</a:t>
            </a:r>
            <a:br>
              <a:rPr lang="en-US" dirty="0"/>
            </a:br>
            <a:endParaRPr lang="en-US" dirty="0"/>
          </a:p>
        </p:txBody>
      </p:sp>
      <p:sp>
        <p:nvSpPr>
          <p:cNvPr id="3" name="Subtitle 2">
            <a:extLst>
              <a:ext uri="{FF2B5EF4-FFF2-40B4-BE49-F238E27FC236}">
                <a16:creationId xmlns:a16="http://schemas.microsoft.com/office/drawing/2014/main" id="{BE6DF376-549B-DCC9-A075-9993D8DCA78D}"/>
              </a:ext>
            </a:extLst>
          </p:cNvPr>
          <p:cNvSpPr>
            <a:spLocks noGrp="1"/>
          </p:cNvSpPr>
          <p:nvPr>
            <p:ph type="subTitle" idx="1" hasCustomPrompt="1"/>
          </p:nvPr>
        </p:nvSpPr>
        <p:spPr>
          <a:xfrm>
            <a:off x="2622430" y="4105275"/>
            <a:ext cx="7444595"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5" name="Footer Placeholder 4">
            <a:extLst>
              <a:ext uri="{FF2B5EF4-FFF2-40B4-BE49-F238E27FC236}">
                <a16:creationId xmlns:a16="http://schemas.microsoft.com/office/drawing/2014/main" id="{D176A381-897F-2104-4660-B6E0C61BBCD4}"/>
              </a:ext>
            </a:extLst>
          </p:cNvPr>
          <p:cNvSpPr>
            <a:spLocks noGrp="1"/>
          </p:cNvSpPr>
          <p:nvPr>
            <p:ph type="ftr" sz="quarter" idx="11"/>
          </p:nvPr>
        </p:nvSpPr>
        <p:spPr/>
        <p:txBody>
          <a:bodyPr/>
          <a:lstStyle/>
          <a:p>
            <a:r>
              <a:rPr lang="en-US" dirty="0"/>
              <a:t>Blue Team Village</a:t>
            </a:r>
          </a:p>
        </p:txBody>
      </p:sp>
      <p:sp>
        <p:nvSpPr>
          <p:cNvPr id="6" name="Title 1">
            <a:extLst>
              <a:ext uri="{FF2B5EF4-FFF2-40B4-BE49-F238E27FC236}">
                <a16:creationId xmlns:a16="http://schemas.microsoft.com/office/drawing/2014/main" id="{EA39F529-0C3F-41AD-B1EF-BEF78FB53B6E}"/>
              </a:ext>
            </a:extLst>
          </p:cNvPr>
          <p:cNvSpPr txBox="1">
            <a:spLocks/>
          </p:cNvSpPr>
          <p:nvPr userDrawn="1"/>
        </p:nvSpPr>
        <p:spPr>
          <a:xfrm>
            <a:off x="1188666" y="817870"/>
            <a:ext cx="9814667" cy="13718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sz="7200" b="1" dirty="0">
                <a:solidFill>
                  <a:schemeClr val="tx2"/>
                </a:solidFill>
                <a:latin typeface="Freeway Gothic" panose="00000400000000000000" pitchFamily="2" charset="0"/>
              </a:rPr>
              <a:t>Project Obsidian</a:t>
            </a:r>
          </a:p>
          <a:p>
            <a:pPr algn="ctr"/>
            <a:endParaRPr lang="en-US" dirty="0"/>
          </a:p>
        </p:txBody>
      </p:sp>
      <p:pic>
        <p:nvPicPr>
          <p:cNvPr id="7" name="Picture 6">
            <a:extLst>
              <a:ext uri="{FF2B5EF4-FFF2-40B4-BE49-F238E27FC236}">
                <a16:creationId xmlns:a16="http://schemas.microsoft.com/office/drawing/2014/main" id="{E045FC7E-C8C9-3BFD-20D3-1884047E1F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7466" y="2973320"/>
            <a:ext cx="2004149" cy="2004149"/>
          </a:xfrm>
          <a:prstGeom prst="rect">
            <a:avLst/>
          </a:prstGeom>
        </p:spPr>
      </p:pic>
      <p:pic>
        <p:nvPicPr>
          <p:cNvPr id="12" name="Picture 11">
            <a:extLst>
              <a:ext uri="{FF2B5EF4-FFF2-40B4-BE49-F238E27FC236}">
                <a16:creationId xmlns:a16="http://schemas.microsoft.com/office/drawing/2014/main" id="{74B9500F-A1F4-0F0E-0B07-473110C707F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5557" y="1818829"/>
            <a:ext cx="4313131" cy="4313131"/>
          </a:xfrm>
          <a:prstGeom prst="rect">
            <a:avLst/>
          </a:prstGeom>
        </p:spPr>
      </p:pic>
    </p:spTree>
    <p:extLst>
      <p:ext uri="{BB962C8B-B14F-4D97-AF65-F5344CB8AC3E}">
        <p14:creationId xmlns:p14="http://schemas.microsoft.com/office/powerpoint/2010/main" val="784451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176A381-897F-2104-4660-B6E0C61BBCD4}"/>
              </a:ext>
            </a:extLst>
          </p:cNvPr>
          <p:cNvSpPr>
            <a:spLocks noGrp="1"/>
          </p:cNvSpPr>
          <p:nvPr>
            <p:ph type="ftr" sz="quarter" idx="11"/>
          </p:nvPr>
        </p:nvSpPr>
        <p:spPr/>
        <p:txBody>
          <a:bodyPr/>
          <a:lstStyle/>
          <a:p>
            <a:r>
              <a:rPr lang="en-US" dirty="0"/>
              <a:t>Blue Team Village</a:t>
            </a:r>
          </a:p>
        </p:txBody>
      </p:sp>
      <p:sp>
        <p:nvSpPr>
          <p:cNvPr id="6" name="Title 1">
            <a:extLst>
              <a:ext uri="{FF2B5EF4-FFF2-40B4-BE49-F238E27FC236}">
                <a16:creationId xmlns:a16="http://schemas.microsoft.com/office/drawing/2014/main" id="{EA39F529-0C3F-41AD-B1EF-BEF78FB53B6E}"/>
              </a:ext>
            </a:extLst>
          </p:cNvPr>
          <p:cNvSpPr txBox="1">
            <a:spLocks/>
          </p:cNvSpPr>
          <p:nvPr userDrawn="1"/>
        </p:nvSpPr>
        <p:spPr>
          <a:xfrm>
            <a:off x="1188666" y="817870"/>
            <a:ext cx="9814667" cy="13718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sz="7200" b="1" dirty="0">
                <a:solidFill>
                  <a:schemeClr val="accent4"/>
                </a:solidFill>
                <a:latin typeface="Freeway Gothic" panose="00000400000000000000" pitchFamily="2" charset="0"/>
              </a:rPr>
              <a:t>Thank you!</a:t>
            </a:r>
          </a:p>
          <a:p>
            <a:pPr algn="ctr"/>
            <a:endParaRPr lang="en-US" dirty="0"/>
          </a:p>
        </p:txBody>
      </p:sp>
      <p:pic>
        <p:nvPicPr>
          <p:cNvPr id="7" name="Picture 6">
            <a:extLst>
              <a:ext uri="{FF2B5EF4-FFF2-40B4-BE49-F238E27FC236}">
                <a16:creationId xmlns:a16="http://schemas.microsoft.com/office/drawing/2014/main" id="{E045FC7E-C8C9-3BFD-20D3-1884047E1F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7466" y="2973320"/>
            <a:ext cx="2004149" cy="2004149"/>
          </a:xfrm>
          <a:prstGeom prst="rect">
            <a:avLst/>
          </a:prstGeom>
        </p:spPr>
      </p:pic>
      <p:pic>
        <p:nvPicPr>
          <p:cNvPr id="12" name="Picture 11">
            <a:extLst>
              <a:ext uri="{FF2B5EF4-FFF2-40B4-BE49-F238E27FC236}">
                <a16:creationId xmlns:a16="http://schemas.microsoft.com/office/drawing/2014/main" id="{74B9500F-A1F4-0F0E-0B07-473110C707F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5557" y="1818829"/>
            <a:ext cx="4313131" cy="4313131"/>
          </a:xfrm>
          <a:prstGeom prst="rect">
            <a:avLst/>
          </a:prstGeom>
        </p:spPr>
      </p:pic>
      <p:sp>
        <p:nvSpPr>
          <p:cNvPr id="9" name="TextBox 8">
            <a:extLst>
              <a:ext uri="{FF2B5EF4-FFF2-40B4-BE49-F238E27FC236}">
                <a16:creationId xmlns:a16="http://schemas.microsoft.com/office/drawing/2014/main" id="{B67D9702-BC77-BAED-5F24-89DF2C97C076}"/>
              </a:ext>
            </a:extLst>
          </p:cNvPr>
          <p:cNvSpPr txBox="1"/>
          <p:nvPr userDrawn="1"/>
        </p:nvSpPr>
        <p:spPr>
          <a:xfrm>
            <a:off x="2682872" y="4067097"/>
            <a:ext cx="7444594" cy="2308324"/>
          </a:xfrm>
          <a:prstGeom prst="rect">
            <a:avLst/>
          </a:prstGeom>
          <a:noFill/>
        </p:spPr>
        <p:txBody>
          <a:bodyPr wrap="square">
            <a:spAutoFit/>
          </a:bodyPr>
          <a:lstStyle/>
          <a:p>
            <a:pPr algn="ctr"/>
            <a:r>
              <a:rPr lang="en-US" sz="2400" dirty="0">
                <a:solidFill>
                  <a:schemeClr val="accent4"/>
                </a:solidFill>
                <a:latin typeface="Benguiat" panose="020B7200000000000000" pitchFamily="34" charset="0"/>
              </a:rPr>
              <a:t>Did you enjoy the session?</a:t>
            </a:r>
          </a:p>
          <a:p>
            <a:pPr algn="ctr"/>
            <a:r>
              <a:rPr lang="en-US" sz="2400" dirty="0">
                <a:solidFill>
                  <a:schemeClr val="accent4"/>
                </a:solidFill>
                <a:latin typeface="Benguiat" panose="020B7200000000000000" pitchFamily="34" charset="0"/>
              </a:rPr>
              <a:t>Did we miss something?</a:t>
            </a:r>
          </a:p>
          <a:p>
            <a:pPr algn="ctr"/>
            <a:r>
              <a:rPr lang="en-US" sz="2400" dirty="0">
                <a:solidFill>
                  <a:schemeClr val="accent4"/>
                </a:solidFill>
                <a:latin typeface="Benguiat" panose="020B7200000000000000" pitchFamily="34" charset="0"/>
              </a:rPr>
              <a:t>Was anything unclear or confusing?</a:t>
            </a:r>
          </a:p>
          <a:p>
            <a:pPr algn="ctr"/>
            <a:endParaRPr lang="en-US" sz="2400" dirty="0">
              <a:solidFill>
                <a:schemeClr val="accent3"/>
              </a:solidFill>
              <a:latin typeface="Benguiat" panose="020B7200000000000000" pitchFamily="34" charset="0"/>
            </a:endParaRPr>
          </a:p>
          <a:p>
            <a:pPr algn="ctr"/>
            <a:r>
              <a:rPr lang="en-US" sz="2400" dirty="0">
                <a:solidFill>
                  <a:schemeClr val="accent3"/>
                </a:solidFill>
                <a:latin typeface="Benguiat" panose="020B7200000000000000" pitchFamily="34" charset="0"/>
              </a:rPr>
              <a:t>Please Provide Feedback</a:t>
            </a:r>
            <a:br>
              <a:rPr lang="en-US" sz="2400" dirty="0">
                <a:solidFill>
                  <a:schemeClr val="accent6"/>
                </a:solidFill>
                <a:latin typeface="Benguiat" panose="020B7200000000000000" pitchFamily="34" charset="0"/>
              </a:rPr>
            </a:br>
            <a:r>
              <a:rPr lang="en-US" sz="2400" b="0" i="0" dirty="0">
                <a:solidFill>
                  <a:schemeClr val="accent6"/>
                </a:solidFill>
                <a:effectLst/>
                <a:latin typeface="Benguiat" panose="020B7200000000000000" pitchFamily="34" charset="0"/>
              </a:rPr>
              <a:t>feedback-obsidian@blueteamvillage.org</a:t>
            </a:r>
            <a:endParaRPr lang="en-US" sz="2400" dirty="0">
              <a:solidFill>
                <a:schemeClr val="accent6"/>
              </a:solidFill>
              <a:latin typeface="Benguiat" panose="020B7200000000000000" pitchFamily="34" charset="0"/>
            </a:endParaRPr>
          </a:p>
        </p:txBody>
      </p:sp>
      <p:sp>
        <p:nvSpPr>
          <p:cNvPr id="10" name="TextBox 9">
            <a:extLst>
              <a:ext uri="{FF2B5EF4-FFF2-40B4-BE49-F238E27FC236}">
                <a16:creationId xmlns:a16="http://schemas.microsoft.com/office/drawing/2014/main" id="{30E4D5DE-B0DC-F491-A4D0-72678750014C}"/>
              </a:ext>
            </a:extLst>
          </p:cNvPr>
          <p:cNvSpPr txBox="1"/>
          <p:nvPr userDrawn="1"/>
        </p:nvSpPr>
        <p:spPr>
          <a:xfrm>
            <a:off x="2682872" y="2142323"/>
            <a:ext cx="7444594" cy="830997"/>
          </a:xfrm>
          <a:prstGeom prst="rect">
            <a:avLst/>
          </a:prstGeom>
          <a:noFill/>
        </p:spPr>
        <p:txBody>
          <a:bodyPr wrap="square">
            <a:spAutoFit/>
          </a:bodyPr>
          <a:lstStyle/>
          <a:p>
            <a:pPr algn="ctr"/>
            <a:r>
              <a:rPr lang="en-US" sz="2400" dirty="0">
                <a:solidFill>
                  <a:schemeClr val="accent3"/>
                </a:solidFill>
                <a:latin typeface="Benguiat" panose="020B7200000000000000" pitchFamily="34" charset="0"/>
              </a:rPr>
              <a:t>Join The Conversation</a:t>
            </a:r>
            <a:br>
              <a:rPr lang="en-US" sz="2400" dirty="0">
                <a:solidFill>
                  <a:schemeClr val="accent6"/>
                </a:solidFill>
                <a:latin typeface="Benguiat" panose="020B7200000000000000" pitchFamily="34" charset="0"/>
              </a:rPr>
            </a:br>
            <a:r>
              <a:rPr lang="en-US" sz="2400" b="0" i="0" dirty="0">
                <a:solidFill>
                  <a:schemeClr val="accent6"/>
                </a:solidFill>
                <a:effectLst/>
                <a:latin typeface="Benguiat" panose="020B7200000000000000" pitchFamily="34" charset="0"/>
              </a:rPr>
              <a:t>https://discord.gg/blueteamvillage</a:t>
            </a:r>
            <a:endParaRPr lang="en-US" sz="2400" dirty="0">
              <a:solidFill>
                <a:schemeClr val="accent6"/>
              </a:solidFill>
              <a:latin typeface="Benguiat" panose="020B7200000000000000" pitchFamily="34" charset="0"/>
            </a:endParaRPr>
          </a:p>
        </p:txBody>
      </p:sp>
      <p:sp>
        <p:nvSpPr>
          <p:cNvPr id="11" name="TextBox 10">
            <a:extLst>
              <a:ext uri="{FF2B5EF4-FFF2-40B4-BE49-F238E27FC236}">
                <a16:creationId xmlns:a16="http://schemas.microsoft.com/office/drawing/2014/main" id="{384E5EEE-ED7F-FC9B-5C95-BDE9D02DEBAE}"/>
              </a:ext>
            </a:extLst>
          </p:cNvPr>
          <p:cNvSpPr txBox="1"/>
          <p:nvPr userDrawn="1"/>
        </p:nvSpPr>
        <p:spPr>
          <a:xfrm>
            <a:off x="2682872" y="3283373"/>
            <a:ext cx="7444594" cy="461665"/>
          </a:xfrm>
          <a:prstGeom prst="rect">
            <a:avLst/>
          </a:prstGeom>
          <a:noFill/>
        </p:spPr>
        <p:txBody>
          <a:bodyPr wrap="square">
            <a:spAutoFit/>
          </a:bodyPr>
          <a:lstStyle/>
          <a:p>
            <a:pPr algn="ctr"/>
            <a:r>
              <a:rPr lang="en-US" sz="2400" dirty="0">
                <a:solidFill>
                  <a:schemeClr val="accent3"/>
                </a:solidFill>
                <a:latin typeface="Benguiat" panose="020B7200000000000000" pitchFamily="34" charset="0"/>
              </a:rPr>
              <a:t>Questions?</a:t>
            </a:r>
          </a:p>
        </p:txBody>
      </p:sp>
    </p:spTree>
    <p:extLst>
      <p:ext uri="{BB962C8B-B14F-4D97-AF65-F5344CB8AC3E}">
        <p14:creationId xmlns:p14="http://schemas.microsoft.com/office/powerpoint/2010/main" val="96458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CC9A-D9F8-C7A2-E2E2-E7E5BE180989}"/>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C864C73-084C-A01C-2B6B-A95489993D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C76F6D17-F880-23B0-D9E5-1BEF2D372C52}"/>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71470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6687-7AC6-E4A1-56DD-5EFD04D80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3EAFE5-F29E-2927-A67D-EECC7CDC36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E8215BFE-7B34-9F31-D39E-CF42A99F8CEE}"/>
              </a:ext>
            </a:extLst>
          </p:cNvPr>
          <p:cNvSpPr>
            <a:spLocks noGrp="1"/>
          </p:cNvSpPr>
          <p:nvPr>
            <p:ph type="ftr" sz="quarter" idx="11"/>
          </p:nvPr>
        </p:nvSpPr>
        <p:spPr/>
        <p:txBody>
          <a:bodyPr/>
          <a:lstStyle/>
          <a:p>
            <a:r>
              <a:rPr lang="en-US" dirty="0"/>
              <a:t>Blue Team Village</a:t>
            </a:r>
          </a:p>
        </p:txBody>
      </p:sp>
    </p:spTree>
    <p:extLst>
      <p:ext uri="{BB962C8B-B14F-4D97-AF65-F5344CB8AC3E}">
        <p14:creationId xmlns:p14="http://schemas.microsoft.com/office/powerpoint/2010/main" val="3374376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BCDB9-D782-C3C9-D529-2A3069CA5ABE}"/>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D22A84-993D-1E01-2E56-F7F4678F9B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a:extLst>
              <a:ext uri="{FF2B5EF4-FFF2-40B4-BE49-F238E27FC236}">
                <a16:creationId xmlns:a16="http://schemas.microsoft.com/office/drawing/2014/main" id="{139CB82D-B736-2BEA-CFDB-5FC2A44C00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FFA94675-F3B8-AF94-E884-0A096094B3AC}"/>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1565127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0AA1-00FC-A0F7-7287-2D5A3501F656}"/>
              </a:ext>
            </a:extLst>
          </p:cNvPr>
          <p:cNvSpPr>
            <a:spLocks noGrp="1"/>
          </p:cNvSpPr>
          <p:nvPr>
            <p:ph type="title"/>
          </p:nvPr>
        </p:nvSpPr>
        <p:spPr>
          <a:xfrm>
            <a:off x="839788" y="365125"/>
            <a:ext cx="10515600" cy="1325563"/>
          </a:xfrm>
        </p:spPr>
        <p:txBody>
          <a:bodyPr/>
          <a:lstStyle>
            <a:lvl1pPr>
              <a:defRPr>
                <a:solidFill>
                  <a:schemeClr val="accent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04B5FE-79D6-4CAB-07E2-FF43C2E05A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36CB9-C487-23F9-EB32-2E1F312384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BF46777B-5DC1-5E0D-DA1F-6F7E7A5194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BC9F72-5536-A079-1D4F-652E478F3E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a:extLst>
              <a:ext uri="{FF2B5EF4-FFF2-40B4-BE49-F238E27FC236}">
                <a16:creationId xmlns:a16="http://schemas.microsoft.com/office/drawing/2014/main" id="{28ECB4EB-6641-6FCB-AA2B-BA9289B35C9B}"/>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395729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B2D8-2497-F2C4-9838-526A41748992}"/>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F703C7BE-1E0B-6797-63E1-A209DF78555B}"/>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27769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326D185-E44D-A32B-2BD2-0FD4D5A078E3}"/>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51065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44B6-84B3-F887-4D13-6153481A1FB9}"/>
              </a:ext>
            </a:extLst>
          </p:cNvPr>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5A701E-0A21-AA66-E8EB-6EDAE2D53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a:extLst>
              <a:ext uri="{FF2B5EF4-FFF2-40B4-BE49-F238E27FC236}">
                <a16:creationId xmlns:a16="http://schemas.microsoft.com/office/drawing/2014/main" id="{7106AAFA-F398-8ECB-98DF-2651B44DB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E414B651-E6C2-9F1A-252B-34B565ED90BF}"/>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400530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4781-403B-10D7-9C10-E447E38C8360}"/>
              </a:ext>
            </a:extLst>
          </p:cNvPr>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087E8C-DEBC-B851-41BB-82C259C66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AF9AC55-F10E-4A66-D6C2-A9C3844B6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A255C88B-BB83-F415-109C-E2FB3FA5F145}"/>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298110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creativecommons.org/licenses/by-nc-sa/4.0/?ref=chooser-v1"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7CC8D6-F725-D0E3-A273-7383B6BD91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4817D3A-3697-D2FF-220C-2AB1509945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015EF23F-7FC5-0840-1551-00E1039BD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1"/>
                </a:solidFill>
              </a:defRPr>
            </a:lvl1pPr>
          </a:lstStyle>
          <a:p>
            <a:r>
              <a:rPr lang="en-US" dirty="0"/>
              <a:t>Blue Team Village</a:t>
            </a:r>
            <a:r>
              <a:rPr lang="en-US" dirty="0">
                <a:hlinkClick r:id="rId12">
                  <a:extLst>
                    <a:ext uri="{A12FA001-AC4F-418D-AE19-62706E023703}">
                      <ahyp:hlinkClr xmlns:ahyp="http://schemas.microsoft.com/office/drawing/2018/hyperlinkcolor" val="tx"/>
                    </a:ext>
                  </a:extLst>
                </a:hlinkClick>
              </a:rPr>
              <a:t> </a:t>
            </a:r>
            <a:endParaRPr lang="en-US" dirty="0"/>
          </a:p>
        </p:txBody>
      </p:sp>
      <p:pic>
        <p:nvPicPr>
          <p:cNvPr id="7" name="Picture 6">
            <a:extLst>
              <a:ext uri="{FF2B5EF4-FFF2-40B4-BE49-F238E27FC236}">
                <a16:creationId xmlns:a16="http://schemas.microsoft.com/office/drawing/2014/main" id="{E9821793-D552-3ACE-A513-05B04EAABCF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353800" y="6111875"/>
            <a:ext cx="762000" cy="762000"/>
          </a:xfrm>
          <a:prstGeom prst="rect">
            <a:avLst/>
          </a:prstGeom>
        </p:spPr>
      </p:pic>
      <p:sp>
        <p:nvSpPr>
          <p:cNvPr id="6" name="TextBox 5">
            <a:extLst>
              <a:ext uri="{FF2B5EF4-FFF2-40B4-BE49-F238E27FC236}">
                <a16:creationId xmlns:a16="http://schemas.microsoft.com/office/drawing/2014/main" id="{E0C63D9B-1E68-838E-8639-E235996F7F86}"/>
              </a:ext>
            </a:extLst>
          </p:cNvPr>
          <p:cNvSpPr txBox="1"/>
          <p:nvPr userDrawn="1">
            <p:extLst>
              <p:ext uri="{1162E1C5-73C7-4A58-AE30-91384D911F3F}">
                <p184:classification xmlns:p184="http://schemas.microsoft.com/office/powerpoint/2018/4/main" val="ftr"/>
              </p:ext>
            </p:extLst>
          </p:nvPr>
        </p:nvSpPr>
        <p:spPr>
          <a:xfrm>
            <a:off x="190500" y="6545580"/>
            <a:ext cx="347663"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Internal</a:t>
            </a:r>
          </a:p>
        </p:txBody>
      </p:sp>
    </p:spTree>
    <p:extLst>
      <p:ext uri="{BB962C8B-B14F-4D97-AF65-F5344CB8AC3E}">
        <p14:creationId xmlns:p14="http://schemas.microsoft.com/office/powerpoint/2010/main" val="22563514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solidFill>
          <a:latin typeface="Benguiat" panose="020B72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Benguiat" panose="020B7200000000000000" pitchFamily="34" charset="0"/>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accent5"/>
          </a:solidFill>
          <a:latin typeface="Benguiat" panose="020B7200000000000000" pitchFamily="34"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5"/>
          </a:solidFill>
          <a:latin typeface="Benguiat" panose="020B7200000000000000" pitchFamily="34" charset="0"/>
          <a:ea typeface="+mn-ea"/>
          <a:cs typeface="+mn-cs"/>
        </a:defRPr>
      </a:lvl4pPr>
      <a:lvl5pPr marL="1828800" indent="0" algn="l" defTabSz="914400" rtl="0" eaLnBrk="1" latinLnBrk="0" hangingPunct="1">
        <a:lnSpc>
          <a:spcPct val="90000"/>
        </a:lnSpc>
        <a:spcBef>
          <a:spcPts val="500"/>
        </a:spcBef>
        <a:buFont typeface="Courier New" panose="02070309020205020404" pitchFamily="49"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microsoft.com/office/2018/10/relationships/comments" Target="../comments/modernComment_102_23D3CFE7.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21_B426F8A5.xml"/><Relationship Id="rId1" Type="http://schemas.openxmlformats.org/officeDocument/2006/relationships/slideLayout" Target="../slideLayouts/slideLayout2.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18/10/relationships/comments" Target="../comments/modernComment_12A_D1A21092.xml"/><Relationship Id="rId7" Type="http://schemas.openxmlformats.org/officeDocument/2006/relationships/image" Target="../media/image8.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24_287A9BA1.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1F_552D419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5A6A-D034-8ABC-8FF6-D7F45FB90AE3}"/>
              </a:ext>
            </a:extLst>
          </p:cNvPr>
          <p:cNvSpPr>
            <a:spLocks noGrp="1"/>
          </p:cNvSpPr>
          <p:nvPr>
            <p:ph type="ctrTitle"/>
          </p:nvPr>
        </p:nvSpPr>
        <p:spPr/>
        <p:txBody>
          <a:bodyPr>
            <a:normAutofit/>
          </a:bodyPr>
          <a:lstStyle/>
          <a:p>
            <a:r>
              <a:rPr lang="en-US" sz="4400" dirty="0">
                <a:latin typeface="Freeway Gothic" panose="00000400000000000000" pitchFamily="2" charset="0"/>
              </a:rPr>
              <a:t>Forensics</a:t>
            </a:r>
          </a:p>
        </p:txBody>
      </p:sp>
      <p:sp>
        <p:nvSpPr>
          <p:cNvPr id="3" name="Subtitle 2">
            <a:extLst>
              <a:ext uri="{FF2B5EF4-FFF2-40B4-BE49-F238E27FC236}">
                <a16:creationId xmlns:a16="http://schemas.microsoft.com/office/drawing/2014/main" id="{E28B766A-2A19-BDC0-89A0-CFD8BD2DDF0D}"/>
              </a:ext>
            </a:extLst>
          </p:cNvPr>
          <p:cNvSpPr>
            <a:spLocks noGrp="1"/>
          </p:cNvSpPr>
          <p:nvPr>
            <p:ph type="subTitle" idx="1"/>
          </p:nvPr>
        </p:nvSpPr>
        <p:spPr/>
        <p:txBody>
          <a:bodyPr>
            <a:normAutofit/>
          </a:bodyPr>
          <a:lstStyle/>
          <a:p>
            <a:r>
              <a:rPr lang="en-US" dirty="0">
                <a:latin typeface="Freeway Gothic" panose="00000400000000000000" pitchFamily="2" charset="0"/>
              </a:rPr>
              <a:t>KC2 Forensics Walkthrough</a:t>
            </a:r>
          </a:p>
          <a:p>
            <a:endParaRPr lang="en-US" dirty="0">
              <a:latin typeface="Freeway Gothic" panose="00000400000000000000" pitchFamily="2" charset="0"/>
            </a:endParaRPr>
          </a:p>
          <a:p>
            <a:r>
              <a:rPr lang="en-US" dirty="0">
                <a:latin typeface="Freeway Gothic" panose="00000400000000000000" pitchFamily="2" charset="0"/>
              </a:rPr>
              <a:t>Pivoting from IT to OT</a:t>
            </a:r>
          </a:p>
        </p:txBody>
      </p:sp>
      <p:sp>
        <p:nvSpPr>
          <p:cNvPr id="5" name="TextBox 4">
            <a:extLst>
              <a:ext uri="{FF2B5EF4-FFF2-40B4-BE49-F238E27FC236}">
                <a16:creationId xmlns:a16="http://schemas.microsoft.com/office/drawing/2014/main" id="{38D21A6F-6E36-E210-506B-785381BE837E}"/>
              </a:ext>
            </a:extLst>
          </p:cNvPr>
          <p:cNvSpPr txBox="1"/>
          <p:nvPr/>
        </p:nvSpPr>
        <p:spPr>
          <a:xfrm>
            <a:off x="1422399" y="6184428"/>
            <a:ext cx="8798233" cy="369332"/>
          </a:xfrm>
          <a:prstGeom prst="rect">
            <a:avLst/>
          </a:prstGeom>
          <a:noFill/>
        </p:spPr>
        <p:txBody>
          <a:bodyPr wrap="square">
            <a:spAutoFit/>
          </a:bodyPr>
          <a:lstStyle/>
          <a:p>
            <a:r>
              <a:rPr lang="en-US" dirty="0">
                <a:solidFill>
                  <a:schemeClr val="accent3"/>
                </a:solidFill>
                <a:latin typeface="Freeway Gothic" panose="00000400000000000000" pitchFamily="2" charset="0"/>
              </a:rPr>
              <a:t>BTV Forensics Crew: B4nd1t0, OmenScan, n3tl0kr, </a:t>
            </a:r>
            <a:r>
              <a:rPr lang="en-US" dirty="0" err="1">
                <a:solidFill>
                  <a:schemeClr val="accent3"/>
                </a:solidFill>
                <a:latin typeface="Freeway Gothic" panose="00000400000000000000" pitchFamily="2" charset="0"/>
              </a:rPr>
              <a:t>Gyle_dC</a:t>
            </a:r>
            <a:endParaRPr lang="en-US" dirty="0">
              <a:solidFill>
                <a:schemeClr val="accent3"/>
              </a:solidFill>
              <a:latin typeface="Freeway Gothic" panose="00000400000000000000" pitchFamily="2" charset="0"/>
            </a:endParaRPr>
          </a:p>
        </p:txBody>
      </p:sp>
    </p:spTree>
    <p:extLst>
      <p:ext uri="{BB962C8B-B14F-4D97-AF65-F5344CB8AC3E}">
        <p14:creationId xmlns:p14="http://schemas.microsoft.com/office/powerpoint/2010/main" val="1691415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22E47-EE9F-2715-BF75-04A85CB9410E}"/>
              </a:ext>
            </a:extLst>
          </p:cNvPr>
          <p:cNvSpPr>
            <a:spLocks noGrp="1"/>
          </p:cNvSpPr>
          <p:nvPr>
            <p:ph type="title"/>
          </p:nvPr>
        </p:nvSpPr>
        <p:spPr/>
        <p:txBody>
          <a:bodyPr/>
          <a:lstStyle/>
          <a:p>
            <a:r>
              <a:rPr lang="en-US" dirty="0"/>
              <a:t>Incident Analysis</a:t>
            </a:r>
          </a:p>
        </p:txBody>
      </p:sp>
    </p:spTree>
    <p:extLst>
      <p:ext uri="{BB962C8B-B14F-4D97-AF65-F5344CB8AC3E}">
        <p14:creationId xmlns:p14="http://schemas.microsoft.com/office/powerpoint/2010/main" val="1390145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30F9-AC53-E229-ABF1-9088159B6C3E}"/>
              </a:ext>
            </a:extLst>
          </p:cNvPr>
          <p:cNvSpPr>
            <a:spLocks noGrp="1"/>
          </p:cNvSpPr>
          <p:nvPr>
            <p:ph type="title"/>
          </p:nvPr>
        </p:nvSpPr>
        <p:spPr/>
        <p:txBody>
          <a:bodyPr/>
          <a:lstStyle/>
          <a:p>
            <a:r>
              <a:rPr lang="en-US" dirty="0"/>
              <a:t>Initial Access – Linux Server</a:t>
            </a:r>
          </a:p>
        </p:txBody>
      </p:sp>
      <p:sp>
        <p:nvSpPr>
          <p:cNvPr id="4" name="Content Placeholder 3">
            <a:extLst>
              <a:ext uri="{FF2B5EF4-FFF2-40B4-BE49-F238E27FC236}">
                <a16:creationId xmlns:a16="http://schemas.microsoft.com/office/drawing/2014/main" id="{5FDC5490-AA9E-E282-BD99-D2175488DF8A}"/>
              </a:ext>
            </a:extLst>
          </p:cNvPr>
          <p:cNvSpPr>
            <a:spLocks noGrp="1"/>
          </p:cNvSpPr>
          <p:nvPr>
            <p:ph idx="1"/>
          </p:nvPr>
        </p:nvSpPr>
        <p:spPr>
          <a:xfrm>
            <a:off x="838200" y="1825625"/>
            <a:ext cx="5612027" cy="2423813"/>
          </a:xfrm>
        </p:spPr>
        <p:txBody>
          <a:bodyPr/>
          <a:lstStyle/>
          <a:p>
            <a:r>
              <a:rPr lang="en-US" dirty="0">
                <a:solidFill>
                  <a:schemeClr val="accent3"/>
                </a:solidFill>
              </a:rPr>
              <a:t>19:52 UTC </a:t>
            </a:r>
            <a:r>
              <a:rPr lang="en-US" dirty="0"/>
              <a:t>– Earliest indicator of intrusion</a:t>
            </a:r>
          </a:p>
          <a:p>
            <a:r>
              <a:rPr lang="en-US" dirty="0">
                <a:solidFill>
                  <a:schemeClr val="accent3"/>
                </a:solidFill>
              </a:rPr>
              <a:t>19:54 UTC </a:t>
            </a:r>
            <a:r>
              <a:rPr lang="en-US" dirty="0"/>
              <a:t>– Privilege Escalation to root</a:t>
            </a:r>
          </a:p>
        </p:txBody>
      </p:sp>
      <p:pic>
        <p:nvPicPr>
          <p:cNvPr id="3" name="Picture 2">
            <a:extLst>
              <a:ext uri="{FF2B5EF4-FFF2-40B4-BE49-F238E27FC236}">
                <a16:creationId xmlns:a16="http://schemas.microsoft.com/office/drawing/2014/main" id="{1EB1363E-6E96-FDCD-EB09-B8A41D1C98C9}"/>
              </a:ext>
            </a:extLst>
          </p:cNvPr>
          <p:cNvPicPr/>
          <p:nvPr/>
        </p:nvPicPr>
        <p:blipFill rotWithShape="1">
          <a:blip r:embed="rId3"/>
          <a:srcRect l="15658" r="8045"/>
          <a:stretch/>
        </p:blipFill>
        <p:spPr>
          <a:xfrm>
            <a:off x="6746875" y="1699912"/>
            <a:ext cx="5285890" cy="1579799"/>
          </a:xfrm>
          <a:prstGeom prst="rect">
            <a:avLst/>
          </a:prstGeom>
          <a:ln w="19050">
            <a:solidFill>
              <a:schemeClr val="accent3"/>
            </a:solidFill>
          </a:ln>
        </p:spPr>
      </p:pic>
      <p:pic>
        <p:nvPicPr>
          <p:cNvPr id="5" name="Picture 4">
            <a:extLst>
              <a:ext uri="{FF2B5EF4-FFF2-40B4-BE49-F238E27FC236}">
                <a16:creationId xmlns:a16="http://schemas.microsoft.com/office/drawing/2014/main" id="{84C609D3-EDE0-F5AB-C680-A13A75E60687}"/>
              </a:ext>
            </a:extLst>
          </p:cNvPr>
          <p:cNvPicPr/>
          <p:nvPr/>
        </p:nvPicPr>
        <p:blipFill>
          <a:blip r:embed="rId4"/>
          <a:stretch/>
        </p:blipFill>
        <p:spPr>
          <a:xfrm>
            <a:off x="5662111" y="3388894"/>
            <a:ext cx="6247086" cy="775782"/>
          </a:xfrm>
          <a:prstGeom prst="rect">
            <a:avLst/>
          </a:prstGeom>
          <a:ln w="19050">
            <a:solidFill>
              <a:schemeClr val="accent3"/>
            </a:solidFill>
          </a:ln>
        </p:spPr>
      </p:pic>
      <p:pic>
        <p:nvPicPr>
          <p:cNvPr id="6" name="Picture 5">
            <a:extLst>
              <a:ext uri="{FF2B5EF4-FFF2-40B4-BE49-F238E27FC236}">
                <a16:creationId xmlns:a16="http://schemas.microsoft.com/office/drawing/2014/main" id="{46FBACBC-01BA-CE6A-1649-32F24908D760}"/>
              </a:ext>
            </a:extLst>
          </p:cNvPr>
          <p:cNvPicPr/>
          <p:nvPr/>
        </p:nvPicPr>
        <p:blipFill rotWithShape="1">
          <a:blip r:embed="rId5"/>
          <a:srcRect l="16239"/>
          <a:stretch/>
        </p:blipFill>
        <p:spPr>
          <a:xfrm>
            <a:off x="5905499" y="4384375"/>
            <a:ext cx="6127265" cy="1733579"/>
          </a:xfrm>
          <a:prstGeom prst="rect">
            <a:avLst/>
          </a:prstGeom>
          <a:ln w="19050">
            <a:solidFill>
              <a:schemeClr val="accent3"/>
            </a:solidFill>
          </a:ln>
        </p:spPr>
      </p:pic>
      <p:sp>
        <p:nvSpPr>
          <p:cNvPr id="7" name="Rectangle: Rounded Corners 6">
            <a:extLst>
              <a:ext uri="{FF2B5EF4-FFF2-40B4-BE49-F238E27FC236}">
                <a16:creationId xmlns:a16="http://schemas.microsoft.com/office/drawing/2014/main" id="{4054EF59-2044-5959-C61D-BEB5103ED722}"/>
              </a:ext>
            </a:extLst>
          </p:cNvPr>
          <p:cNvSpPr/>
          <p:nvPr/>
        </p:nvSpPr>
        <p:spPr>
          <a:xfrm>
            <a:off x="1287664" y="4481679"/>
            <a:ext cx="2356549" cy="925397"/>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latin typeface="Benguiat" panose="02020500000000000000" pitchFamily="18" charset="0"/>
                <a:ea typeface="Benguiat" panose="02020500000000000000" pitchFamily="18" charset="0"/>
                <a:cs typeface="Benguiat" panose="02020500000000000000" pitchFamily="18" charset="0"/>
              </a:rPr>
              <a:t>Attacker Infrastructure – 18.220.210.56</a:t>
            </a:r>
          </a:p>
        </p:txBody>
      </p:sp>
      <p:sp>
        <p:nvSpPr>
          <p:cNvPr id="10" name="Rectangle 9">
            <a:extLst>
              <a:ext uri="{FF2B5EF4-FFF2-40B4-BE49-F238E27FC236}">
                <a16:creationId xmlns:a16="http://schemas.microsoft.com/office/drawing/2014/main" id="{28F00566-42A1-8F61-FB88-069CD455C3A3}"/>
              </a:ext>
            </a:extLst>
          </p:cNvPr>
          <p:cNvSpPr/>
          <p:nvPr/>
        </p:nvSpPr>
        <p:spPr>
          <a:xfrm>
            <a:off x="10594975" y="3407944"/>
            <a:ext cx="679163" cy="539553"/>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D656EA-7461-EB0B-1651-C85AAEFD666E}"/>
              </a:ext>
            </a:extLst>
          </p:cNvPr>
          <p:cNvSpPr/>
          <p:nvPr/>
        </p:nvSpPr>
        <p:spPr>
          <a:xfrm>
            <a:off x="6746875" y="2150646"/>
            <a:ext cx="5035550" cy="663758"/>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F0A54126-022F-9FAD-76B9-18C7CB12EE1F}"/>
              </a:ext>
            </a:extLst>
          </p:cNvPr>
          <p:cNvCxnSpPr>
            <a:cxnSpLocks/>
          </p:cNvCxnSpPr>
          <p:nvPr/>
        </p:nvCxnSpPr>
        <p:spPr>
          <a:xfrm>
            <a:off x="10877551" y="2338390"/>
            <a:ext cx="41433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796FEC9-C9E6-2739-5A7F-5CD6606CEF35}"/>
              </a:ext>
            </a:extLst>
          </p:cNvPr>
          <p:cNvCxnSpPr>
            <a:cxnSpLocks/>
          </p:cNvCxnSpPr>
          <p:nvPr/>
        </p:nvCxnSpPr>
        <p:spPr>
          <a:xfrm>
            <a:off x="7058027" y="2771780"/>
            <a:ext cx="1476373"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9AB9E8-9AD2-BEEF-974C-7789944B3B03}"/>
              </a:ext>
            </a:extLst>
          </p:cNvPr>
          <p:cNvCxnSpPr>
            <a:cxnSpLocks/>
          </p:cNvCxnSpPr>
          <p:nvPr/>
        </p:nvCxnSpPr>
        <p:spPr>
          <a:xfrm>
            <a:off x="8939215" y="6062668"/>
            <a:ext cx="182879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5CC4EDE-A41C-70F0-44F0-6FB1998EC3BA}"/>
              </a:ext>
            </a:extLst>
          </p:cNvPr>
          <p:cNvSpPr/>
          <p:nvPr/>
        </p:nvSpPr>
        <p:spPr>
          <a:xfrm>
            <a:off x="6005513" y="5341546"/>
            <a:ext cx="5929312" cy="776407"/>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870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30F9-AC53-E229-ABF1-9088159B6C3E}"/>
              </a:ext>
            </a:extLst>
          </p:cNvPr>
          <p:cNvSpPr>
            <a:spLocks noGrp="1"/>
          </p:cNvSpPr>
          <p:nvPr>
            <p:ph type="title"/>
          </p:nvPr>
        </p:nvSpPr>
        <p:spPr/>
        <p:txBody>
          <a:bodyPr/>
          <a:lstStyle/>
          <a:p>
            <a:r>
              <a:rPr lang="en-US" dirty="0"/>
              <a:t>Initial Access – Linux Server</a:t>
            </a:r>
          </a:p>
        </p:txBody>
      </p:sp>
      <p:sp>
        <p:nvSpPr>
          <p:cNvPr id="4" name="Content Placeholder 3">
            <a:extLst>
              <a:ext uri="{FF2B5EF4-FFF2-40B4-BE49-F238E27FC236}">
                <a16:creationId xmlns:a16="http://schemas.microsoft.com/office/drawing/2014/main" id="{5FDC5490-AA9E-E282-BD99-D2175488DF8A}"/>
              </a:ext>
            </a:extLst>
          </p:cNvPr>
          <p:cNvSpPr>
            <a:spLocks noGrp="1"/>
          </p:cNvSpPr>
          <p:nvPr>
            <p:ph idx="1"/>
          </p:nvPr>
        </p:nvSpPr>
        <p:spPr>
          <a:xfrm>
            <a:off x="838200" y="1825625"/>
            <a:ext cx="5612027" cy="4351338"/>
          </a:xfrm>
        </p:spPr>
        <p:txBody>
          <a:bodyPr/>
          <a:lstStyle/>
          <a:p>
            <a:r>
              <a:rPr lang="en-US" dirty="0">
                <a:solidFill>
                  <a:schemeClr val="accent3"/>
                </a:solidFill>
              </a:rPr>
              <a:t>19:59 UTC </a:t>
            </a:r>
            <a:r>
              <a:rPr lang="en-US" dirty="0"/>
              <a:t>– Access to Operational Infrastructure</a:t>
            </a:r>
          </a:p>
          <a:p>
            <a:pPr lvl="1"/>
            <a:r>
              <a:rPr lang="en-US" dirty="0"/>
              <a:t>Additional tooling identified</a:t>
            </a:r>
          </a:p>
        </p:txBody>
      </p:sp>
      <p:pic>
        <p:nvPicPr>
          <p:cNvPr id="7" name="Picture 6">
            <a:extLst>
              <a:ext uri="{FF2B5EF4-FFF2-40B4-BE49-F238E27FC236}">
                <a16:creationId xmlns:a16="http://schemas.microsoft.com/office/drawing/2014/main" id="{286C9D5B-B500-E4C6-9E8E-0EE3D2442CAB}"/>
              </a:ext>
            </a:extLst>
          </p:cNvPr>
          <p:cNvPicPr/>
          <p:nvPr/>
        </p:nvPicPr>
        <p:blipFill rotWithShape="1">
          <a:blip r:embed="rId3"/>
          <a:srcRect l="26510"/>
          <a:stretch/>
        </p:blipFill>
        <p:spPr>
          <a:xfrm>
            <a:off x="6235700" y="1616200"/>
            <a:ext cx="5621193" cy="988072"/>
          </a:xfrm>
          <a:prstGeom prst="rect">
            <a:avLst/>
          </a:prstGeom>
          <a:ln w="12700">
            <a:solidFill>
              <a:schemeClr val="accent3"/>
            </a:solidFill>
          </a:ln>
        </p:spPr>
      </p:pic>
      <p:pic>
        <p:nvPicPr>
          <p:cNvPr id="9" name="Picture 8">
            <a:extLst>
              <a:ext uri="{FF2B5EF4-FFF2-40B4-BE49-F238E27FC236}">
                <a16:creationId xmlns:a16="http://schemas.microsoft.com/office/drawing/2014/main" id="{87C54122-58C2-DAB6-B51B-3751E4A87A56}"/>
              </a:ext>
            </a:extLst>
          </p:cNvPr>
          <p:cNvPicPr/>
          <p:nvPr/>
        </p:nvPicPr>
        <p:blipFill>
          <a:blip r:embed="rId4"/>
          <a:stretch/>
        </p:blipFill>
        <p:spPr>
          <a:xfrm>
            <a:off x="6433993" y="2807148"/>
            <a:ext cx="5422900" cy="3369815"/>
          </a:xfrm>
          <a:prstGeom prst="rect">
            <a:avLst/>
          </a:prstGeom>
          <a:ln w="12700">
            <a:solidFill>
              <a:schemeClr val="accent3"/>
            </a:solidFill>
          </a:ln>
        </p:spPr>
      </p:pic>
    </p:spTree>
    <p:extLst>
      <p:ext uri="{BB962C8B-B14F-4D97-AF65-F5344CB8AC3E}">
        <p14:creationId xmlns:p14="http://schemas.microsoft.com/office/powerpoint/2010/main" val="1188394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30F9-AC53-E229-ABF1-9088159B6C3E}"/>
              </a:ext>
            </a:extLst>
          </p:cNvPr>
          <p:cNvSpPr>
            <a:spLocks noGrp="1"/>
          </p:cNvSpPr>
          <p:nvPr>
            <p:ph type="title"/>
          </p:nvPr>
        </p:nvSpPr>
        <p:spPr/>
        <p:txBody>
          <a:bodyPr/>
          <a:lstStyle/>
          <a:p>
            <a:r>
              <a:rPr lang="en-US" dirty="0"/>
              <a:t>Active Directory Attacks</a:t>
            </a:r>
          </a:p>
        </p:txBody>
      </p:sp>
      <p:sp>
        <p:nvSpPr>
          <p:cNvPr id="13" name="Rectangle: Rounded Corners 12">
            <a:extLst>
              <a:ext uri="{FF2B5EF4-FFF2-40B4-BE49-F238E27FC236}">
                <a16:creationId xmlns:a16="http://schemas.microsoft.com/office/drawing/2014/main" id="{01D8B8FB-7EC8-018D-EE36-41D35935A990}"/>
              </a:ext>
            </a:extLst>
          </p:cNvPr>
          <p:cNvSpPr/>
          <p:nvPr/>
        </p:nvSpPr>
        <p:spPr>
          <a:xfrm>
            <a:off x="569006" y="1856339"/>
            <a:ext cx="1869341" cy="6403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Benguiat" panose="02020500000000000000" pitchFamily="18" charset="0"/>
                <a:ea typeface="Benguiat" panose="02020500000000000000" pitchFamily="18" charset="0"/>
                <a:cs typeface="Benguiat" panose="02020500000000000000" pitchFamily="18" charset="0"/>
              </a:rPr>
              <a:t>Kerbrute</a:t>
            </a:r>
          </a:p>
        </p:txBody>
      </p:sp>
      <p:sp>
        <p:nvSpPr>
          <p:cNvPr id="14" name="Callout: Bent Line with Accent Bar 13">
            <a:extLst>
              <a:ext uri="{FF2B5EF4-FFF2-40B4-BE49-F238E27FC236}">
                <a16:creationId xmlns:a16="http://schemas.microsoft.com/office/drawing/2014/main" id="{EA6CE6F3-25D3-75D1-BE6F-9E95327A916D}"/>
              </a:ext>
            </a:extLst>
          </p:cNvPr>
          <p:cNvSpPr/>
          <p:nvPr/>
        </p:nvSpPr>
        <p:spPr>
          <a:xfrm>
            <a:off x="3652063" y="1533131"/>
            <a:ext cx="2634437" cy="368710"/>
          </a:xfrm>
          <a:prstGeom prst="accentCallout2">
            <a:avLst>
              <a:gd name="adj1" fmla="val 18750"/>
              <a:gd name="adj2" fmla="val -8333"/>
              <a:gd name="adj3" fmla="val 18750"/>
              <a:gd name="adj4" fmla="val -16667"/>
              <a:gd name="adj5" fmla="val 104815"/>
              <a:gd name="adj6" fmla="val -49662"/>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600" dirty="0"/>
              <a:t>Kerberos User Enumeration</a:t>
            </a:r>
          </a:p>
        </p:txBody>
      </p:sp>
      <p:sp>
        <p:nvSpPr>
          <p:cNvPr id="15" name="Callout: Bent Line with Accent Bar 14">
            <a:extLst>
              <a:ext uri="{FF2B5EF4-FFF2-40B4-BE49-F238E27FC236}">
                <a16:creationId xmlns:a16="http://schemas.microsoft.com/office/drawing/2014/main" id="{F79718E2-1D0A-4072-E6BD-E5E6AA007FBC}"/>
              </a:ext>
            </a:extLst>
          </p:cNvPr>
          <p:cNvSpPr/>
          <p:nvPr/>
        </p:nvSpPr>
        <p:spPr>
          <a:xfrm>
            <a:off x="3594913" y="2057362"/>
            <a:ext cx="1797167" cy="368710"/>
          </a:xfrm>
          <a:prstGeom prst="accentCallout2">
            <a:avLst>
              <a:gd name="adj1" fmla="val 18750"/>
              <a:gd name="adj2" fmla="val -8333"/>
              <a:gd name="adj3" fmla="val 18750"/>
              <a:gd name="adj4" fmla="val -16667"/>
              <a:gd name="adj5" fmla="val 42587"/>
              <a:gd name="adj6" fmla="val -66593"/>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600" dirty="0"/>
              <a:t>Password Spray</a:t>
            </a:r>
          </a:p>
        </p:txBody>
      </p:sp>
      <p:sp>
        <p:nvSpPr>
          <p:cNvPr id="16" name="Callout: Bent Line with Accent Bar 15">
            <a:extLst>
              <a:ext uri="{FF2B5EF4-FFF2-40B4-BE49-F238E27FC236}">
                <a16:creationId xmlns:a16="http://schemas.microsoft.com/office/drawing/2014/main" id="{4CD1B085-E0BE-EF00-9C60-F1773967B3CC}"/>
              </a:ext>
            </a:extLst>
          </p:cNvPr>
          <p:cNvSpPr/>
          <p:nvPr/>
        </p:nvSpPr>
        <p:spPr>
          <a:xfrm>
            <a:off x="3512695" y="2546516"/>
            <a:ext cx="1144454" cy="368710"/>
          </a:xfrm>
          <a:prstGeom prst="accentCallout2">
            <a:avLst>
              <a:gd name="adj1" fmla="val 18750"/>
              <a:gd name="adj2" fmla="val -8333"/>
              <a:gd name="adj3" fmla="val 18750"/>
              <a:gd name="adj4" fmla="val -16667"/>
              <a:gd name="adj5" fmla="val -45579"/>
              <a:gd name="adj6" fmla="val -96590"/>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600" dirty="0"/>
              <a:t>Brute Force</a:t>
            </a:r>
          </a:p>
        </p:txBody>
      </p:sp>
      <p:sp>
        <p:nvSpPr>
          <p:cNvPr id="8" name="Rectangle: Rounded Corners 7">
            <a:extLst>
              <a:ext uri="{FF2B5EF4-FFF2-40B4-BE49-F238E27FC236}">
                <a16:creationId xmlns:a16="http://schemas.microsoft.com/office/drawing/2014/main" id="{441BC1D7-ACBC-3D07-A0FF-0967C08DA509}"/>
              </a:ext>
            </a:extLst>
          </p:cNvPr>
          <p:cNvSpPr/>
          <p:nvPr/>
        </p:nvSpPr>
        <p:spPr>
          <a:xfrm>
            <a:off x="556853" y="3216648"/>
            <a:ext cx="1865376" cy="64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Benguiat" panose="02020500000000000000" pitchFamily="18" charset="0"/>
                <a:ea typeface="Benguiat" panose="02020500000000000000" pitchFamily="18" charset="0"/>
                <a:cs typeface="Benguiat" panose="02020500000000000000" pitchFamily="18" charset="0"/>
              </a:rPr>
              <a:t>CrackMapExec</a:t>
            </a:r>
          </a:p>
        </p:txBody>
      </p:sp>
      <p:sp>
        <p:nvSpPr>
          <p:cNvPr id="17" name="Callout: Bent Line with Accent Bar 16">
            <a:extLst>
              <a:ext uri="{FF2B5EF4-FFF2-40B4-BE49-F238E27FC236}">
                <a16:creationId xmlns:a16="http://schemas.microsoft.com/office/drawing/2014/main" id="{EF15C0C1-D09A-693C-5E12-F080B06A77BB}"/>
              </a:ext>
            </a:extLst>
          </p:cNvPr>
          <p:cNvSpPr/>
          <p:nvPr/>
        </p:nvSpPr>
        <p:spPr>
          <a:xfrm>
            <a:off x="3701415" y="3056145"/>
            <a:ext cx="1911467" cy="368710"/>
          </a:xfrm>
          <a:prstGeom prst="accentCallout2">
            <a:avLst>
              <a:gd name="adj1" fmla="val 18750"/>
              <a:gd name="adj2" fmla="val -8333"/>
              <a:gd name="adj3" fmla="val 18750"/>
              <a:gd name="adj4" fmla="val -16667"/>
              <a:gd name="adj5" fmla="val 73587"/>
              <a:gd name="adj6" fmla="val -67912"/>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600" dirty="0"/>
              <a:t>SMB Enumeration</a:t>
            </a:r>
          </a:p>
        </p:txBody>
      </p:sp>
      <p:sp>
        <p:nvSpPr>
          <p:cNvPr id="18" name="Callout: Bent Line with Accent Bar 17">
            <a:extLst>
              <a:ext uri="{FF2B5EF4-FFF2-40B4-BE49-F238E27FC236}">
                <a16:creationId xmlns:a16="http://schemas.microsoft.com/office/drawing/2014/main" id="{CB399B68-934A-BA4B-D10B-1A3DF022FA4C}"/>
              </a:ext>
            </a:extLst>
          </p:cNvPr>
          <p:cNvSpPr/>
          <p:nvPr/>
        </p:nvSpPr>
        <p:spPr>
          <a:xfrm>
            <a:off x="3766695" y="3537698"/>
            <a:ext cx="2519803" cy="368710"/>
          </a:xfrm>
          <a:prstGeom prst="accentCallout2">
            <a:avLst>
              <a:gd name="adj1" fmla="val 18750"/>
              <a:gd name="adj2" fmla="val -8333"/>
              <a:gd name="adj3" fmla="val 18750"/>
              <a:gd name="adj4" fmla="val -16667"/>
              <a:gd name="adj5" fmla="val -4244"/>
              <a:gd name="adj6" fmla="val -53131"/>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600" dirty="0"/>
              <a:t>AD Enumeration</a:t>
            </a:r>
          </a:p>
        </p:txBody>
      </p:sp>
      <p:sp>
        <p:nvSpPr>
          <p:cNvPr id="19" name="Rectangle: Rounded Corners 18">
            <a:extLst>
              <a:ext uri="{FF2B5EF4-FFF2-40B4-BE49-F238E27FC236}">
                <a16:creationId xmlns:a16="http://schemas.microsoft.com/office/drawing/2014/main" id="{F087D8E1-4510-7C99-D103-38366C9D68A3}"/>
              </a:ext>
            </a:extLst>
          </p:cNvPr>
          <p:cNvSpPr/>
          <p:nvPr/>
        </p:nvSpPr>
        <p:spPr>
          <a:xfrm>
            <a:off x="569005" y="4384259"/>
            <a:ext cx="1865376" cy="6403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Benguiat" panose="02020500000000000000" pitchFamily="18" charset="0"/>
                <a:ea typeface="Benguiat" panose="02020500000000000000" pitchFamily="18" charset="0"/>
                <a:cs typeface="Benguiat" panose="02020500000000000000" pitchFamily="18" charset="0"/>
              </a:rPr>
              <a:t>DFSCoerce</a:t>
            </a:r>
          </a:p>
        </p:txBody>
      </p:sp>
      <p:sp>
        <p:nvSpPr>
          <p:cNvPr id="20" name="Rectangle: Rounded Corners 19">
            <a:extLst>
              <a:ext uri="{FF2B5EF4-FFF2-40B4-BE49-F238E27FC236}">
                <a16:creationId xmlns:a16="http://schemas.microsoft.com/office/drawing/2014/main" id="{BAA6D065-9D08-4B5E-81AD-267A1FAD0146}"/>
              </a:ext>
            </a:extLst>
          </p:cNvPr>
          <p:cNvSpPr/>
          <p:nvPr/>
        </p:nvSpPr>
        <p:spPr>
          <a:xfrm>
            <a:off x="569005" y="5559240"/>
            <a:ext cx="1865376" cy="64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Benguiat" panose="02020500000000000000" pitchFamily="18" charset="0"/>
                <a:ea typeface="Benguiat" panose="02020500000000000000" pitchFamily="18" charset="0"/>
                <a:cs typeface="Benguiat" panose="02020500000000000000" pitchFamily="18" charset="0"/>
              </a:rPr>
              <a:t>Responder</a:t>
            </a:r>
          </a:p>
        </p:txBody>
      </p:sp>
      <p:sp>
        <p:nvSpPr>
          <p:cNvPr id="21" name="Callout: Bent Line with Accent Bar 20">
            <a:extLst>
              <a:ext uri="{FF2B5EF4-FFF2-40B4-BE49-F238E27FC236}">
                <a16:creationId xmlns:a16="http://schemas.microsoft.com/office/drawing/2014/main" id="{EDE5D86E-7F80-A2AC-DFEE-48166046F8F2}"/>
              </a:ext>
            </a:extLst>
          </p:cNvPr>
          <p:cNvSpPr/>
          <p:nvPr/>
        </p:nvSpPr>
        <p:spPr>
          <a:xfrm>
            <a:off x="3709379" y="4704449"/>
            <a:ext cx="2519803" cy="368710"/>
          </a:xfrm>
          <a:prstGeom prst="accentCallout2">
            <a:avLst>
              <a:gd name="adj1" fmla="val 18750"/>
              <a:gd name="adj2" fmla="val -8333"/>
              <a:gd name="adj3" fmla="val 18750"/>
              <a:gd name="adj4" fmla="val -16667"/>
              <a:gd name="adj5" fmla="val -4245"/>
              <a:gd name="adj6" fmla="val -51115"/>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600" dirty="0"/>
              <a:t>NTLM Relay Attack</a:t>
            </a:r>
          </a:p>
        </p:txBody>
      </p:sp>
      <p:sp>
        <p:nvSpPr>
          <p:cNvPr id="22" name="Callout: Bent Line with Accent Bar 21">
            <a:extLst>
              <a:ext uri="{FF2B5EF4-FFF2-40B4-BE49-F238E27FC236}">
                <a16:creationId xmlns:a16="http://schemas.microsoft.com/office/drawing/2014/main" id="{0A98B314-9C1F-44ED-4CF2-3C926E319855}"/>
              </a:ext>
            </a:extLst>
          </p:cNvPr>
          <p:cNvSpPr/>
          <p:nvPr/>
        </p:nvSpPr>
        <p:spPr>
          <a:xfrm>
            <a:off x="3766697" y="5805180"/>
            <a:ext cx="2519803" cy="368710"/>
          </a:xfrm>
          <a:prstGeom prst="accentCallout2">
            <a:avLst>
              <a:gd name="adj1" fmla="val 18750"/>
              <a:gd name="adj2" fmla="val -8333"/>
              <a:gd name="adj3" fmla="val 18750"/>
              <a:gd name="adj4" fmla="val -16667"/>
              <a:gd name="adj5" fmla="val 21590"/>
              <a:gd name="adj6" fmla="val -52627"/>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600" dirty="0"/>
              <a:t>Collect NTLMv2 hash via LLMNR Poisoning</a:t>
            </a:r>
          </a:p>
        </p:txBody>
      </p:sp>
      <p:pic>
        <p:nvPicPr>
          <p:cNvPr id="23" name="Picture 22">
            <a:extLst>
              <a:ext uri="{FF2B5EF4-FFF2-40B4-BE49-F238E27FC236}">
                <a16:creationId xmlns:a16="http://schemas.microsoft.com/office/drawing/2014/main" id="{80F3EFEB-091D-DF5C-5C3E-16C6544FBA96}"/>
              </a:ext>
            </a:extLst>
          </p:cNvPr>
          <p:cNvPicPr/>
          <p:nvPr/>
        </p:nvPicPr>
        <p:blipFill rotWithShape="1">
          <a:blip r:embed="rId3"/>
          <a:srcRect r="7929" b="80269"/>
          <a:stretch/>
        </p:blipFill>
        <p:spPr>
          <a:xfrm>
            <a:off x="5882171" y="4717239"/>
            <a:ext cx="6016686" cy="817791"/>
          </a:xfrm>
          <a:prstGeom prst="rect">
            <a:avLst/>
          </a:prstGeom>
          <a:ln w="12700">
            <a:solidFill>
              <a:schemeClr val="accent3"/>
            </a:solidFill>
          </a:ln>
        </p:spPr>
      </p:pic>
      <p:sp>
        <p:nvSpPr>
          <p:cNvPr id="24" name="Callout: Bent Line with Accent Bar 23">
            <a:extLst>
              <a:ext uri="{FF2B5EF4-FFF2-40B4-BE49-F238E27FC236}">
                <a16:creationId xmlns:a16="http://schemas.microsoft.com/office/drawing/2014/main" id="{966F9EB4-9A2A-8DC3-39FE-7DF511D1AC67}"/>
              </a:ext>
            </a:extLst>
          </p:cNvPr>
          <p:cNvSpPr/>
          <p:nvPr/>
        </p:nvSpPr>
        <p:spPr>
          <a:xfrm>
            <a:off x="3766696" y="4071013"/>
            <a:ext cx="2519803" cy="368710"/>
          </a:xfrm>
          <a:prstGeom prst="accentCallout2">
            <a:avLst>
              <a:gd name="adj1" fmla="val 18750"/>
              <a:gd name="adj2" fmla="val -8333"/>
              <a:gd name="adj3" fmla="val 18750"/>
              <a:gd name="adj4" fmla="val -16667"/>
              <a:gd name="adj5" fmla="val -98966"/>
              <a:gd name="adj6" fmla="val -55651"/>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600" dirty="0"/>
              <a:t>RDP/SMB Connect</a:t>
            </a:r>
          </a:p>
        </p:txBody>
      </p:sp>
      <p:pic>
        <p:nvPicPr>
          <p:cNvPr id="25" name="Graphic 24" descr="Server">
            <a:extLst>
              <a:ext uri="{FF2B5EF4-FFF2-40B4-BE49-F238E27FC236}">
                <a16:creationId xmlns:a16="http://schemas.microsoft.com/office/drawing/2014/main" id="{EA787029-839D-7562-BC9C-3C2F9E73F9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90514" y="2598945"/>
            <a:ext cx="914400" cy="914400"/>
          </a:xfrm>
          <a:prstGeom prst="rect">
            <a:avLst/>
          </a:prstGeom>
        </p:spPr>
      </p:pic>
      <p:sp>
        <p:nvSpPr>
          <p:cNvPr id="26" name="TextBox 25">
            <a:extLst>
              <a:ext uri="{FF2B5EF4-FFF2-40B4-BE49-F238E27FC236}">
                <a16:creationId xmlns:a16="http://schemas.microsoft.com/office/drawing/2014/main" id="{B03A911A-D047-E287-4FE1-FA0FC2B85015}"/>
              </a:ext>
            </a:extLst>
          </p:cNvPr>
          <p:cNvSpPr txBox="1"/>
          <p:nvPr/>
        </p:nvSpPr>
        <p:spPr>
          <a:xfrm>
            <a:off x="8464356" y="3814356"/>
            <a:ext cx="1721559" cy="307777"/>
          </a:xfrm>
          <a:prstGeom prst="rect">
            <a:avLst/>
          </a:prstGeom>
          <a:noFill/>
        </p:spPr>
        <p:txBody>
          <a:bodyPr wrap="square" rtlCol="0">
            <a:spAutoFit/>
          </a:bodyPr>
          <a:lstStyle/>
          <a:p>
            <a:pPr algn="ctr"/>
            <a:r>
              <a:rPr lang="en-US" sz="1400" dirty="0">
                <a:solidFill>
                  <a:schemeClr val="accent3"/>
                </a:solidFill>
                <a:latin typeface="Benguiat" panose="02020500000000000000" pitchFamily="18" charset="0"/>
                <a:ea typeface="Benguiat" panose="02020500000000000000" pitchFamily="18" charset="0"/>
                <a:cs typeface="Benguiat" panose="02020500000000000000" pitchFamily="18" charset="0"/>
              </a:rPr>
              <a:t>172.16.50.100</a:t>
            </a:r>
          </a:p>
        </p:txBody>
      </p:sp>
      <p:sp>
        <p:nvSpPr>
          <p:cNvPr id="27" name="TextBox 26">
            <a:extLst>
              <a:ext uri="{FF2B5EF4-FFF2-40B4-BE49-F238E27FC236}">
                <a16:creationId xmlns:a16="http://schemas.microsoft.com/office/drawing/2014/main" id="{C69A3EFB-9B46-EC4C-7553-46CB6DB6CC0A}"/>
              </a:ext>
            </a:extLst>
          </p:cNvPr>
          <p:cNvSpPr txBox="1"/>
          <p:nvPr/>
        </p:nvSpPr>
        <p:spPr>
          <a:xfrm>
            <a:off x="8578932" y="3518226"/>
            <a:ext cx="1550291" cy="340519"/>
          </a:xfrm>
          <a:prstGeom prst="roundRect">
            <a:avLst/>
          </a:prstGeom>
          <a:solidFill>
            <a:schemeClr val="accent1"/>
          </a:solidFill>
        </p:spPr>
        <p:txBody>
          <a:bodyPr wrap="square" rtlCol="0">
            <a:spAutoFit/>
          </a:bodyPr>
          <a:lstStyle/>
          <a:p>
            <a:pPr algn="ctr"/>
            <a:r>
              <a:rPr lang="en-US" sz="1400" dirty="0">
                <a:latin typeface="Benguiat" panose="02020500000000000000" pitchFamily="18" charset="0"/>
                <a:ea typeface="Benguiat" panose="02020500000000000000" pitchFamily="18" charset="0"/>
                <a:cs typeface="Benguiat" panose="02020500000000000000" pitchFamily="18" charset="0"/>
              </a:rPr>
              <a:t>DC</a:t>
            </a:r>
          </a:p>
        </p:txBody>
      </p:sp>
      <p:sp>
        <p:nvSpPr>
          <p:cNvPr id="28" name="Content Placeholder 3">
            <a:extLst>
              <a:ext uri="{FF2B5EF4-FFF2-40B4-BE49-F238E27FC236}">
                <a16:creationId xmlns:a16="http://schemas.microsoft.com/office/drawing/2014/main" id="{17D370BA-F640-CF61-65AF-31653EB92974}"/>
              </a:ext>
            </a:extLst>
          </p:cNvPr>
          <p:cNvSpPr>
            <a:spLocks noGrp="1"/>
          </p:cNvSpPr>
          <p:nvPr>
            <p:ph idx="1"/>
          </p:nvPr>
        </p:nvSpPr>
        <p:spPr>
          <a:xfrm>
            <a:off x="6877050" y="1673063"/>
            <a:ext cx="4673600" cy="995494"/>
          </a:xfrm>
        </p:spPr>
        <p:txBody>
          <a:bodyPr/>
          <a:lstStyle/>
          <a:p>
            <a:pPr marL="0" indent="0">
              <a:buNone/>
            </a:pPr>
            <a:r>
              <a:rPr lang="en-US" dirty="0">
                <a:solidFill>
                  <a:schemeClr val="accent3"/>
                </a:solidFill>
              </a:rPr>
              <a:t>AD attacks </a:t>
            </a:r>
            <a:r>
              <a:rPr lang="en-US" dirty="0">
                <a:solidFill>
                  <a:schemeClr val="tx1"/>
                </a:solidFill>
              </a:rPr>
              <a:t>against</a:t>
            </a:r>
            <a:r>
              <a:rPr lang="en-US" dirty="0">
                <a:solidFill>
                  <a:schemeClr val="accent3"/>
                </a:solidFill>
              </a:rPr>
              <a:t> </a:t>
            </a:r>
            <a:r>
              <a:rPr lang="en-US" dirty="0">
                <a:solidFill>
                  <a:schemeClr val="accent4"/>
                </a:solidFill>
              </a:rPr>
              <a:t>DC</a:t>
            </a:r>
          </a:p>
        </p:txBody>
      </p:sp>
    </p:spTree>
    <p:extLst>
      <p:ext uri="{BB962C8B-B14F-4D97-AF65-F5344CB8AC3E}">
        <p14:creationId xmlns:p14="http://schemas.microsoft.com/office/powerpoint/2010/main" val="370503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AC24F-AE8B-CA0F-FA60-D01140398B54}"/>
              </a:ext>
            </a:extLst>
          </p:cNvPr>
          <p:cNvSpPr>
            <a:spLocks noGrp="1"/>
          </p:cNvSpPr>
          <p:nvPr>
            <p:ph type="title"/>
          </p:nvPr>
        </p:nvSpPr>
        <p:spPr/>
        <p:txBody>
          <a:bodyPr/>
          <a:lstStyle/>
          <a:p>
            <a:r>
              <a:rPr lang="en-US" dirty="0"/>
              <a:t>Pivot into IoT-ENG-WKST</a:t>
            </a:r>
          </a:p>
        </p:txBody>
      </p:sp>
      <p:sp>
        <p:nvSpPr>
          <p:cNvPr id="3" name="Text Placeholder 2">
            <a:extLst>
              <a:ext uri="{FF2B5EF4-FFF2-40B4-BE49-F238E27FC236}">
                <a16:creationId xmlns:a16="http://schemas.microsoft.com/office/drawing/2014/main" id="{45B3FC64-0079-25DA-843D-4EEC71D036B8}"/>
              </a:ext>
            </a:extLst>
          </p:cNvPr>
          <p:cNvSpPr>
            <a:spLocks noGrp="1"/>
          </p:cNvSpPr>
          <p:nvPr>
            <p:ph type="body" idx="1"/>
          </p:nvPr>
        </p:nvSpPr>
        <p:spPr/>
        <p:txBody>
          <a:bodyPr/>
          <a:lstStyle/>
          <a:p>
            <a:r>
              <a:rPr lang="en-US" dirty="0"/>
              <a:t>21:29 UTC – 22:02 UTC</a:t>
            </a:r>
          </a:p>
        </p:txBody>
      </p:sp>
    </p:spTree>
    <p:extLst>
      <p:ext uri="{BB962C8B-B14F-4D97-AF65-F5344CB8AC3E}">
        <p14:creationId xmlns:p14="http://schemas.microsoft.com/office/powerpoint/2010/main" val="3646788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983A-E953-79E0-29AB-D6833F393A2D}"/>
              </a:ext>
            </a:extLst>
          </p:cNvPr>
          <p:cNvSpPr>
            <a:spLocks noGrp="1"/>
          </p:cNvSpPr>
          <p:nvPr>
            <p:ph type="title"/>
          </p:nvPr>
        </p:nvSpPr>
        <p:spPr/>
        <p:txBody>
          <a:bodyPr/>
          <a:lstStyle/>
          <a:p>
            <a:r>
              <a:rPr lang="en-US" dirty="0"/>
              <a:t>Login Detection – Event IDs</a:t>
            </a:r>
          </a:p>
        </p:txBody>
      </p:sp>
      <p:sp>
        <p:nvSpPr>
          <p:cNvPr id="3" name="Rectangle: Rounded Corners 2">
            <a:extLst>
              <a:ext uri="{FF2B5EF4-FFF2-40B4-BE49-F238E27FC236}">
                <a16:creationId xmlns:a16="http://schemas.microsoft.com/office/drawing/2014/main" id="{7792561E-2826-C641-219F-7DFAB3E9EB45}"/>
              </a:ext>
            </a:extLst>
          </p:cNvPr>
          <p:cNvSpPr/>
          <p:nvPr/>
        </p:nvSpPr>
        <p:spPr>
          <a:xfrm>
            <a:off x="5164597" y="3073009"/>
            <a:ext cx="1862807" cy="925397"/>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latin typeface="Benguiat" panose="02020500000000000000" pitchFamily="18" charset="0"/>
                <a:ea typeface="Benguiat" panose="02020500000000000000" pitchFamily="18" charset="0"/>
                <a:cs typeface="Benguiat" panose="02020500000000000000" pitchFamily="18" charset="0"/>
              </a:rPr>
              <a:t>Windows Event Log</a:t>
            </a:r>
          </a:p>
        </p:txBody>
      </p:sp>
      <p:sp>
        <p:nvSpPr>
          <p:cNvPr id="4" name="Rectangle: Rounded Corners 3">
            <a:extLst>
              <a:ext uri="{FF2B5EF4-FFF2-40B4-BE49-F238E27FC236}">
                <a16:creationId xmlns:a16="http://schemas.microsoft.com/office/drawing/2014/main" id="{965D7378-6580-E00D-4093-15934D48B95B}"/>
              </a:ext>
            </a:extLst>
          </p:cNvPr>
          <p:cNvSpPr/>
          <p:nvPr/>
        </p:nvSpPr>
        <p:spPr>
          <a:xfrm>
            <a:off x="2354050" y="3073008"/>
            <a:ext cx="1862806" cy="9253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Benguiat" panose="02020500000000000000" pitchFamily="18" charset="0"/>
                <a:ea typeface="Benguiat" panose="02020500000000000000" pitchFamily="18" charset="0"/>
                <a:cs typeface="Benguiat" panose="02020500000000000000" pitchFamily="18" charset="0"/>
              </a:rPr>
              <a:t>Security</a:t>
            </a:r>
          </a:p>
        </p:txBody>
      </p:sp>
      <p:sp>
        <p:nvSpPr>
          <p:cNvPr id="6" name="Rectangle: Rounded Corners 5">
            <a:extLst>
              <a:ext uri="{FF2B5EF4-FFF2-40B4-BE49-F238E27FC236}">
                <a16:creationId xmlns:a16="http://schemas.microsoft.com/office/drawing/2014/main" id="{A2D07717-FA8A-2915-8896-C9D7ABF8C5DA}"/>
              </a:ext>
            </a:extLst>
          </p:cNvPr>
          <p:cNvSpPr/>
          <p:nvPr/>
        </p:nvSpPr>
        <p:spPr>
          <a:xfrm>
            <a:off x="7736648" y="1640551"/>
            <a:ext cx="2359378" cy="9482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Benguiat" panose="02020500000000000000" pitchFamily="18" charset="0"/>
                <a:ea typeface="Benguiat" panose="02020500000000000000" pitchFamily="18" charset="0"/>
                <a:cs typeface="Benguiat" panose="02020500000000000000" pitchFamily="18" charset="0"/>
              </a:rPr>
              <a:t>RemoteConnectionManager</a:t>
            </a:r>
            <a:r>
              <a:rPr lang="en-US" sz="1200" dirty="0">
                <a:latin typeface="Benguiat" panose="02020500000000000000" pitchFamily="18" charset="0"/>
                <a:ea typeface="Benguiat" panose="02020500000000000000" pitchFamily="18" charset="0"/>
                <a:cs typeface="Benguiat" panose="02020500000000000000" pitchFamily="18" charset="0"/>
              </a:rPr>
              <a:t> / Operational </a:t>
            </a:r>
          </a:p>
        </p:txBody>
      </p:sp>
      <p:sp>
        <p:nvSpPr>
          <p:cNvPr id="7" name="Rectangle: Rounded Corners 6">
            <a:extLst>
              <a:ext uri="{FF2B5EF4-FFF2-40B4-BE49-F238E27FC236}">
                <a16:creationId xmlns:a16="http://schemas.microsoft.com/office/drawing/2014/main" id="{5A76AA50-6FB1-6821-DBA8-7BE704B8D9EC}"/>
              </a:ext>
            </a:extLst>
          </p:cNvPr>
          <p:cNvSpPr/>
          <p:nvPr/>
        </p:nvSpPr>
        <p:spPr>
          <a:xfrm>
            <a:off x="7907114" y="3050139"/>
            <a:ext cx="1960733" cy="9482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Benguiat" panose="02020500000000000000" pitchFamily="18" charset="0"/>
                <a:ea typeface="Benguiat" panose="02020500000000000000" pitchFamily="18" charset="0"/>
                <a:cs typeface="Benguiat" panose="02020500000000000000" pitchFamily="18" charset="0"/>
              </a:rPr>
              <a:t>LocalSessionManager</a:t>
            </a:r>
            <a:r>
              <a:rPr lang="en-US" sz="1200" dirty="0">
                <a:latin typeface="Benguiat" panose="02020500000000000000" pitchFamily="18" charset="0"/>
                <a:ea typeface="Benguiat" panose="02020500000000000000" pitchFamily="18" charset="0"/>
                <a:cs typeface="Benguiat" panose="02020500000000000000" pitchFamily="18" charset="0"/>
              </a:rPr>
              <a:t> / Operational</a:t>
            </a:r>
          </a:p>
        </p:txBody>
      </p:sp>
      <p:sp>
        <p:nvSpPr>
          <p:cNvPr id="8" name="Rectangle: Rounded Corners 7">
            <a:extLst>
              <a:ext uri="{FF2B5EF4-FFF2-40B4-BE49-F238E27FC236}">
                <a16:creationId xmlns:a16="http://schemas.microsoft.com/office/drawing/2014/main" id="{F87C71C0-1DDC-8E7D-9013-5D169376CCAA}"/>
              </a:ext>
            </a:extLst>
          </p:cNvPr>
          <p:cNvSpPr/>
          <p:nvPr/>
        </p:nvSpPr>
        <p:spPr>
          <a:xfrm>
            <a:off x="7658949" y="4673742"/>
            <a:ext cx="2359378" cy="7405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Benguiat" panose="02020500000000000000" pitchFamily="18" charset="0"/>
                <a:ea typeface="Benguiat" panose="02020500000000000000" pitchFamily="18" charset="0"/>
                <a:cs typeface="Benguiat" panose="02020500000000000000" pitchFamily="18" charset="0"/>
              </a:rPr>
              <a:t>RdpCoreTS</a:t>
            </a:r>
            <a:r>
              <a:rPr lang="en-US" sz="1200" dirty="0">
                <a:latin typeface="Benguiat" panose="02020500000000000000" pitchFamily="18" charset="0"/>
                <a:ea typeface="Benguiat" panose="02020500000000000000" pitchFamily="18" charset="0"/>
                <a:cs typeface="Benguiat" panose="02020500000000000000" pitchFamily="18" charset="0"/>
              </a:rPr>
              <a:t> / Operational  </a:t>
            </a:r>
          </a:p>
        </p:txBody>
      </p:sp>
      <p:cxnSp>
        <p:nvCxnSpPr>
          <p:cNvPr id="22" name="Connector: Curved 21">
            <a:extLst>
              <a:ext uri="{FF2B5EF4-FFF2-40B4-BE49-F238E27FC236}">
                <a16:creationId xmlns:a16="http://schemas.microsoft.com/office/drawing/2014/main" id="{A6F391F4-4F67-2F58-0A62-70F34040AB39}"/>
              </a:ext>
            </a:extLst>
          </p:cNvPr>
          <p:cNvCxnSpPr>
            <a:cxnSpLocks/>
            <a:endCxn id="6" idx="1"/>
          </p:cNvCxnSpPr>
          <p:nvPr/>
        </p:nvCxnSpPr>
        <p:spPr>
          <a:xfrm rot="5400000" flipH="1" flipV="1">
            <a:off x="6817631" y="2153991"/>
            <a:ext cx="958324" cy="879710"/>
          </a:xfrm>
          <a:prstGeom prst="curvedConnector2">
            <a:avLst/>
          </a:prstGeom>
          <a:ln w="28575"/>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BB838573-5144-4497-1D14-F23C18C48A0C}"/>
              </a:ext>
            </a:extLst>
          </p:cNvPr>
          <p:cNvCxnSpPr>
            <a:cxnSpLocks/>
            <a:endCxn id="8" idx="1"/>
          </p:cNvCxnSpPr>
          <p:nvPr/>
        </p:nvCxnSpPr>
        <p:spPr>
          <a:xfrm rot="16200000" flipH="1">
            <a:off x="6735132" y="4120214"/>
            <a:ext cx="1045625" cy="802009"/>
          </a:xfrm>
          <a:prstGeom prst="curvedConnector2">
            <a:avLst/>
          </a:prstGeom>
          <a:ln w="28575"/>
        </p:spPr>
        <p:style>
          <a:lnRef idx="1">
            <a:schemeClr val="accent1"/>
          </a:lnRef>
          <a:fillRef idx="0">
            <a:schemeClr val="accent1"/>
          </a:fillRef>
          <a:effectRef idx="0">
            <a:schemeClr val="accent1"/>
          </a:effectRef>
          <a:fontRef idx="minor">
            <a:schemeClr val="tx1"/>
          </a:fontRef>
        </p:style>
      </p:cxnSp>
      <p:sp>
        <p:nvSpPr>
          <p:cNvPr id="36" name="Callout: Bent Line with Accent Bar 35">
            <a:extLst>
              <a:ext uri="{FF2B5EF4-FFF2-40B4-BE49-F238E27FC236}">
                <a16:creationId xmlns:a16="http://schemas.microsoft.com/office/drawing/2014/main" id="{C851676A-39BC-D13E-C100-37C21D009D50}"/>
              </a:ext>
            </a:extLst>
          </p:cNvPr>
          <p:cNvSpPr/>
          <p:nvPr/>
        </p:nvSpPr>
        <p:spPr>
          <a:xfrm>
            <a:off x="10713263" y="1828783"/>
            <a:ext cx="1377138" cy="368710"/>
          </a:xfrm>
          <a:prstGeom prst="accentCallout2">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100" dirty="0"/>
              <a:t>1149: User authentication succeeded: User / Domain / Source Network IP</a:t>
            </a:r>
          </a:p>
        </p:txBody>
      </p:sp>
      <p:sp>
        <p:nvSpPr>
          <p:cNvPr id="38" name="Callout: Bent Line with Accent Bar 37">
            <a:extLst>
              <a:ext uri="{FF2B5EF4-FFF2-40B4-BE49-F238E27FC236}">
                <a16:creationId xmlns:a16="http://schemas.microsoft.com/office/drawing/2014/main" id="{A15A4171-0DA2-5587-EBA5-655ADF86E3E7}"/>
              </a:ext>
            </a:extLst>
          </p:cNvPr>
          <p:cNvSpPr/>
          <p:nvPr/>
        </p:nvSpPr>
        <p:spPr>
          <a:xfrm>
            <a:off x="10713263" y="2584631"/>
            <a:ext cx="1195923" cy="368710"/>
          </a:xfrm>
          <a:prstGeom prst="accentCallout2">
            <a:avLst>
              <a:gd name="adj1" fmla="val 18750"/>
              <a:gd name="adj2" fmla="val -8333"/>
              <a:gd name="adj3" fmla="val 18750"/>
              <a:gd name="adj4" fmla="val -16667"/>
              <a:gd name="adj5" fmla="val 142704"/>
              <a:gd name="adj6" fmla="val -74248"/>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100" dirty="0"/>
              <a:t>41: Begin session arbitration</a:t>
            </a:r>
          </a:p>
        </p:txBody>
      </p:sp>
      <p:sp>
        <p:nvSpPr>
          <p:cNvPr id="39" name="Callout: Bent Line with Accent Bar 38">
            <a:extLst>
              <a:ext uri="{FF2B5EF4-FFF2-40B4-BE49-F238E27FC236}">
                <a16:creationId xmlns:a16="http://schemas.microsoft.com/office/drawing/2014/main" id="{C1E560EE-EC9E-95CD-64D4-B817535AB893}"/>
              </a:ext>
            </a:extLst>
          </p:cNvPr>
          <p:cNvSpPr/>
          <p:nvPr/>
        </p:nvSpPr>
        <p:spPr>
          <a:xfrm>
            <a:off x="10725033" y="3262159"/>
            <a:ext cx="1144454" cy="368710"/>
          </a:xfrm>
          <a:prstGeom prst="accentCallout2">
            <a:avLst>
              <a:gd name="adj1" fmla="val 18750"/>
              <a:gd name="adj2" fmla="val -8333"/>
              <a:gd name="adj3" fmla="val 18750"/>
              <a:gd name="adj4" fmla="val -16667"/>
              <a:gd name="adj5" fmla="val 52920"/>
              <a:gd name="adj6" fmla="val -77546"/>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100" dirty="0"/>
              <a:t>21: Session logon succeeded</a:t>
            </a:r>
          </a:p>
        </p:txBody>
      </p:sp>
      <p:sp>
        <p:nvSpPr>
          <p:cNvPr id="40" name="Callout: Bent Line with Accent Bar 39">
            <a:extLst>
              <a:ext uri="{FF2B5EF4-FFF2-40B4-BE49-F238E27FC236}">
                <a16:creationId xmlns:a16="http://schemas.microsoft.com/office/drawing/2014/main" id="{76040778-E80F-D0D3-BC7C-B73CE822C162}"/>
              </a:ext>
            </a:extLst>
          </p:cNvPr>
          <p:cNvSpPr/>
          <p:nvPr/>
        </p:nvSpPr>
        <p:spPr>
          <a:xfrm>
            <a:off x="10738997" y="3915054"/>
            <a:ext cx="1144454" cy="368710"/>
          </a:xfrm>
          <a:prstGeom prst="accentCallout2">
            <a:avLst>
              <a:gd name="adj1" fmla="val 18750"/>
              <a:gd name="adj2" fmla="val -8333"/>
              <a:gd name="adj3" fmla="val 18750"/>
              <a:gd name="adj4" fmla="val -16667"/>
              <a:gd name="adj5" fmla="val -43856"/>
              <a:gd name="adj6" fmla="val -78835"/>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100" dirty="0"/>
              <a:t>22: Shell start notification received</a:t>
            </a:r>
          </a:p>
        </p:txBody>
      </p:sp>
      <p:sp>
        <p:nvSpPr>
          <p:cNvPr id="41" name="Callout: Bent Line with Accent Bar 40">
            <a:extLst>
              <a:ext uri="{FF2B5EF4-FFF2-40B4-BE49-F238E27FC236}">
                <a16:creationId xmlns:a16="http://schemas.microsoft.com/office/drawing/2014/main" id="{04461030-C646-2549-DE8E-A36DDC011485}"/>
              </a:ext>
            </a:extLst>
          </p:cNvPr>
          <p:cNvSpPr/>
          <p:nvPr/>
        </p:nvSpPr>
        <p:spPr>
          <a:xfrm>
            <a:off x="10824479" y="5523762"/>
            <a:ext cx="1045008" cy="513646"/>
          </a:xfrm>
          <a:prstGeom prst="accentCallout2">
            <a:avLst>
              <a:gd name="adj1" fmla="val 18750"/>
              <a:gd name="adj2" fmla="val -8333"/>
              <a:gd name="adj3" fmla="val 18750"/>
              <a:gd name="adj4" fmla="val -16667"/>
              <a:gd name="adj5" fmla="val -32264"/>
              <a:gd name="adj6" fmla="val -79733"/>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100" dirty="0"/>
              <a:t>104: Client Time Zone</a:t>
            </a:r>
          </a:p>
        </p:txBody>
      </p:sp>
      <p:sp>
        <p:nvSpPr>
          <p:cNvPr id="42" name="Callout: Bent Line with Accent Bar 41">
            <a:extLst>
              <a:ext uri="{FF2B5EF4-FFF2-40B4-BE49-F238E27FC236}">
                <a16:creationId xmlns:a16="http://schemas.microsoft.com/office/drawing/2014/main" id="{C19CA027-A581-D3D4-1EB6-B79C352677F0}"/>
              </a:ext>
            </a:extLst>
          </p:cNvPr>
          <p:cNvSpPr/>
          <p:nvPr/>
        </p:nvSpPr>
        <p:spPr>
          <a:xfrm>
            <a:off x="10738997" y="4719408"/>
            <a:ext cx="1144455" cy="368710"/>
          </a:xfrm>
          <a:prstGeom prst="accentCallout2">
            <a:avLst>
              <a:gd name="adj1" fmla="val 18750"/>
              <a:gd name="adj2" fmla="val -8333"/>
              <a:gd name="adj3" fmla="val 18750"/>
              <a:gd name="adj4" fmla="val -16667"/>
              <a:gd name="adj5" fmla="val 55113"/>
              <a:gd name="adj6" fmla="val -70144"/>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100" dirty="0"/>
              <a:t>131: Server accepted TCP connection from source IP</a:t>
            </a:r>
          </a:p>
        </p:txBody>
      </p:sp>
      <p:sp>
        <p:nvSpPr>
          <p:cNvPr id="46" name="Callout: Bent Line with Accent Bar 45">
            <a:extLst>
              <a:ext uri="{FF2B5EF4-FFF2-40B4-BE49-F238E27FC236}">
                <a16:creationId xmlns:a16="http://schemas.microsoft.com/office/drawing/2014/main" id="{70280385-3E37-E253-0FBD-62324368422A}"/>
              </a:ext>
            </a:extLst>
          </p:cNvPr>
          <p:cNvSpPr/>
          <p:nvPr/>
        </p:nvSpPr>
        <p:spPr>
          <a:xfrm flipH="1">
            <a:off x="77532" y="4111833"/>
            <a:ext cx="1361155" cy="368710"/>
          </a:xfrm>
          <a:prstGeom prst="accentCallout2">
            <a:avLst>
              <a:gd name="adj1" fmla="val 18750"/>
              <a:gd name="adj2" fmla="val -8333"/>
              <a:gd name="adj3" fmla="val 18750"/>
              <a:gd name="adj4" fmla="val -16667"/>
              <a:gd name="adj5" fmla="val -52461"/>
              <a:gd name="adj6" fmla="val -67031"/>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r"/>
            <a:r>
              <a:rPr lang="en-US" sz="1100" dirty="0"/>
              <a:t>4624: Successful Logon</a:t>
            </a:r>
          </a:p>
        </p:txBody>
      </p:sp>
      <p:sp>
        <p:nvSpPr>
          <p:cNvPr id="47" name="Callout: Bent Line with Accent Bar 46">
            <a:extLst>
              <a:ext uri="{FF2B5EF4-FFF2-40B4-BE49-F238E27FC236}">
                <a16:creationId xmlns:a16="http://schemas.microsoft.com/office/drawing/2014/main" id="{C256C50C-6344-97F7-E1C4-BEA5B6999E7C}"/>
              </a:ext>
            </a:extLst>
          </p:cNvPr>
          <p:cNvSpPr/>
          <p:nvPr/>
        </p:nvSpPr>
        <p:spPr>
          <a:xfrm flipH="1">
            <a:off x="7613" y="3452092"/>
            <a:ext cx="1361155" cy="368710"/>
          </a:xfrm>
          <a:prstGeom prst="accentCallout2">
            <a:avLst>
              <a:gd name="adj1" fmla="val 18750"/>
              <a:gd name="adj2" fmla="val -8333"/>
              <a:gd name="adj3" fmla="val 18750"/>
              <a:gd name="adj4" fmla="val -16667"/>
              <a:gd name="adj5" fmla="val 17365"/>
              <a:gd name="adj6" fmla="val -75335"/>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r"/>
            <a:r>
              <a:rPr lang="en-US" sz="1100" dirty="0"/>
              <a:t>4648: Explicit Credentials</a:t>
            </a:r>
          </a:p>
        </p:txBody>
      </p:sp>
      <p:sp>
        <p:nvSpPr>
          <p:cNvPr id="48" name="Callout: Bent Line with Accent Bar 47">
            <a:extLst>
              <a:ext uri="{FF2B5EF4-FFF2-40B4-BE49-F238E27FC236}">
                <a16:creationId xmlns:a16="http://schemas.microsoft.com/office/drawing/2014/main" id="{F2E380E2-7E6A-AEFE-8DD7-47DF45EE3232}"/>
              </a:ext>
            </a:extLst>
          </p:cNvPr>
          <p:cNvSpPr/>
          <p:nvPr/>
        </p:nvSpPr>
        <p:spPr>
          <a:xfrm flipH="1">
            <a:off x="45154" y="2768986"/>
            <a:ext cx="1361155" cy="368710"/>
          </a:xfrm>
          <a:prstGeom prst="accentCallout2">
            <a:avLst>
              <a:gd name="adj1" fmla="val 18750"/>
              <a:gd name="adj2" fmla="val -8333"/>
              <a:gd name="adj3" fmla="val 18750"/>
              <a:gd name="adj4" fmla="val -16667"/>
              <a:gd name="adj5" fmla="val 121962"/>
              <a:gd name="adj6" fmla="val -76611"/>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r"/>
            <a:r>
              <a:rPr lang="en-US" sz="1100" dirty="0"/>
              <a:t>4672: Special Privileges</a:t>
            </a:r>
          </a:p>
        </p:txBody>
      </p:sp>
      <p:cxnSp>
        <p:nvCxnSpPr>
          <p:cNvPr id="13" name="Straight Connector 12">
            <a:extLst>
              <a:ext uri="{FF2B5EF4-FFF2-40B4-BE49-F238E27FC236}">
                <a16:creationId xmlns:a16="http://schemas.microsoft.com/office/drawing/2014/main" id="{1981B39B-8CF2-6AE3-36CF-0707063BADA9}"/>
              </a:ext>
            </a:extLst>
          </p:cNvPr>
          <p:cNvCxnSpPr>
            <a:cxnSpLocks/>
            <a:stCxn id="4" idx="3"/>
            <a:endCxn id="3" idx="1"/>
          </p:cNvCxnSpPr>
          <p:nvPr/>
        </p:nvCxnSpPr>
        <p:spPr>
          <a:xfrm>
            <a:off x="4216856" y="3535707"/>
            <a:ext cx="947741"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EB0D4EB-F31B-2333-FC37-9F0FDCFD5F90}"/>
              </a:ext>
            </a:extLst>
          </p:cNvPr>
          <p:cNvCxnSpPr>
            <a:cxnSpLocks/>
            <a:stCxn id="3" idx="3"/>
            <a:endCxn id="7" idx="1"/>
          </p:cNvCxnSpPr>
          <p:nvPr/>
        </p:nvCxnSpPr>
        <p:spPr>
          <a:xfrm flipV="1">
            <a:off x="7027404" y="3524272"/>
            <a:ext cx="879710" cy="1143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7D0E6DB-AB82-2442-BB7F-BAF4387EDBF3}"/>
              </a:ext>
            </a:extLst>
          </p:cNvPr>
          <p:cNvSpPr txBox="1"/>
          <p:nvPr/>
        </p:nvSpPr>
        <p:spPr>
          <a:xfrm>
            <a:off x="621791" y="5687568"/>
            <a:ext cx="5648380" cy="646331"/>
          </a:xfrm>
          <a:prstGeom prst="rect">
            <a:avLst/>
          </a:prstGeom>
          <a:noFill/>
        </p:spPr>
        <p:txBody>
          <a:bodyPr wrap="square" rtlCol="0">
            <a:spAutoFit/>
          </a:bodyPr>
          <a:lstStyle/>
          <a:p>
            <a:r>
              <a:rPr lang="en-US" b="1" dirty="0">
                <a:solidFill>
                  <a:schemeClr val="accent3"/>
                </a:solidFill>
              </a:rPr>
              <a:t>Artifact(s): </a:t>
            </a:r>
            <a:r>
              <a:rPr lang="en-US" b="1" dirty="0">
                <a:solidFill>
                  <a:schemeClr val="accent2"/>
                </a:solidFill>
              </a:rPr>
              <a:t>Windows Event Logs</a:t>
            </a:r>
          </a:p>
          <a:p>
            <a:r>
              <a:rPr lang="en-US" b="1" dirty="0">
                <a:solidFill>
                  <a:schemeClr val="accent3"/>
                </a:solidFill>
              </a:rPr>
              <a:t>Tool(s) Used: </a:t>
            </a:r>
            <a:r>
              <a:rPr lang="en-US" b="1" dirty="0">
                <a:solidFill>
                  <a:schemeClr val="accent2"/>
                </a:solidFill>
              </a:rPr>
              <a:t>Chainsaw, Event Viewer, Event Log Explorer</a:t>
            </a:r>
          </a:p>
        </p:txBody>
      </p:sp>
      <p:sp>
        <p:nvSpPr>
          <p:cNvPr id="9" name="Rectangle 8">
            <a:extLst>
              <a:ext uri="{FF2B5EF4-FFF2-40B4-BE49-F238E27FC236}">
                <a16:creationId xmlns:a16="http://schemas.microsoft.com/office/drawing/2014/main" id="{678FAB4C-7723-1166-3DB6-61CCAFE18C90}"/>
              </a:ext>
            </a:extLst>
          </p:cNvPr>
          <p:cNvSpPr/>
          <p:nvPr/>
        </p:nvSpPr>
        <p:spPr>
          <a:xfrm>
            <a:off x="7658949" y="1615150"/>
            <a:ext cx="2437077" cy="3831117"/>
          </a:xfrm>
          <a:prstGeom prst="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C2B04D1-3CAE-3365-EE50-2D1E1EE6989A}"/>
              </a:ext>
            </a:extLst>
          </p:cNvPr>
          <p:cNvSpPr txBox="1"/>
          <p:nvPr/>
        </p:nvSpPr>
        <p:spPr>
          <a:xfrm>
            <a:off x="7743276" y="5446267"/>
            <a:ext cx="2275051" cy="923330"/>
          </a:xfrm>
          <a:prstGeom prst="rect">
            <a:avLst/>
          </a:prstGeom>
          <a:noFill/>
        </p:spPr>
        <p:txBody>
          <a:bodyPr wrap="square" rtlCol="0">
            <a:spAutoFit/>
          </a:bodyPr>
          <a:lstStyle/>
          <a:p>
            <a:pPr algn="ctr"/>
            <a:r>
              <a:rPr lang="en-US" dirty="0"/>
              <a:t>Remote Terminal</a:t>
            </a:r>
          </a:p>
          <a:p>
            <a:pPr algn="ctr"/>
            <a:r>
              <a:rPr lang="en-US" dirty="0"/>
              <a:t>Event Logs </a:t>
            </a:r>
          </a:p>
          <a:p>
            <a:pPr algn="ctr"/>
            <a:r>
              <a:rPr lang="en-US" dirty="0"/>
              <a:t>(Requires Enabling)</a:t>
            </a:r>
          </a:p>
        </p:txBody>
      </p:sp>
      <p:sp>
        <p:nvSpPr>
          <p:cNvPr id="14" name="TextBox 13">
            <a:extLst>
              <a:ext uri="{FF2B5EF4-FFF2-40B4-BE49-F238E27FC236}">
                <a16:creationId xmlns:a16="http://schemas.microsoft.com/office/drawing/2014/main" id="{6FEF5122-8104-8C81-4372-46AB927B95E0}"/>
              </a:ext>
            </a:extLst>
          </p:cNvPr>
          <p:cNvSpPr txBox="1"/>
          <p:nvPr/>
        </p:nvSpPr>
        <p:spPr>
          <a:xfrm>
            <a:off x="958645" y="1690688"/>
            <a:ext cx="3258211" cy="461665"/>
          </a:xfrm>
          <a:prstGeom prst="rect">
            <a:avLst/>
          </a:prstGeom>
          <a:noFill/>
        </p:spPr>
        <p:txBody>
          <a:bodyPr wrap="square" rtlCol="0">
            <a:spAutoFit/>
          </a:bodyPr>
          <a:lstStyle/>
          <a:p>
            <a:r>
              <a:rPr lang="en-US" sz="2400" dirty="0">
                <a:solidFill>
                  <a:schemeClr val="accent3"/>
                </a:solidFill>
                <a:latin typeface="Benguiat" panose="02020500000000000000" pitchFamily="18" charset="0"/>
                <a:ea typeface="Benguiat" panose="02020500000000000000" pitchFamily="18" charset="0"/>
                <a:cs typeface="Benguiat" panose="02020500000000000000" pitchFamily="18" charset="0"/>
              </a:rPr>
              <a:t>21:29 UTC</a:t>
            </a:r>
          </a:p>
        </p:txBody>
      </p:sp>
    </p:spTree>
    <p:extLst>
      <p:ext uri="{BB962C8B-B14F-4D97-AF65-F5344CB8AC3E}">
        <p14:creationId xmlns:p14="http://schemas.microsoft.com/office/powerpoint/2010/main" val="4006412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30F9-AC53-E229-ABF1-9088159B6C3E}"/>
              </a:ext>
            </a:extLst>
          </p:cNvPr>
          <p:cNvSpPr>
            <a:spLocks noGrp="1"/>
          </p:cNvSpPr>
          <p:nvPr>
            <p:ph type="title"/>
          </p:nvPr>
        </p:nvSpPr>
        <p:spPr/>
        <p:txBody>
          <a:bodyPr/>
          <a:lstStyle/>
          <a:p>
            <a:r>
              <a:rPr lang="en-US" dirty="0"/>
              <a:t>Lateral Movement - IoT-ENG-WKST</a:t>
            </a:r>
          </a:p>
        </p:txBody>
      </p:sp>
      <p:pic>
        <p:nvPicPr>
          <p:cNvPr id="7" name="Picture 6">
            <a:extLst>
              <a:ext uri="{FF2B5EF4-FFF2-40B4-BE49-F238E27FC236}">
                <a16:creationId xmlns:a16="http://schemas.microsoft.com/office/drawing/2014/main" id="{8998620F-1B3D-FD10-6D47-450FB8660EB0}"/>
              </a:ext>
            </a:extLst>
          </p:cNvPr>
          <p:cNvPicPr>
            <a:picLocks noChangeAspect="1"/>
          </p:cNvPicPr>
          <p:nvPr/>
        </p:nvPicPr>
        <p:blipFill rotWithShape="1">
          <a:blip r:embed="rId3">
            <a:extLst>
              <a:ext uri="{28A0092B-C50C-407E-A947-70E740481C1C}">
                <a14:useLocalDpi xmlns:a14="http://schemas.microsoft.com/office/drawing/2010/main" val="0"/>
              </a:ext>
            </a:extLst>
          </a:blip>
          <a:srcRect b="26115"/>
          <a:stretch/>
        </p:blipFill>
        <p:spPr>
          <a:xfrm>
            <a:off x="6805913" y="1483783"/>
            <a:ext cx="4873889" cy="4758268"/>
          </a:xfrm>
          <a:prstGeom prst="rect">
            <a:avLst/>
          </a:prstGeom>
          <a:ln w="12700">
            <a:solidFill>
              <a:schemeClr val="accent3"/>
            </a:solidFill>
          </a:ln>
        </p:spPr>
      </p:pic>
      <p:sp>
        <p:nvSpPr>
          <p:cNvPr id="10" name="Rectangle: Rounded Corners 9">
            <a:extLst>
              <a:ext uri="{FF2B5EF4-FFF2-40B4-BE49-F238E27FC236}">
                <a16:creationId xmlns:a16="http://schemas.microsoft.com/office/drawing/2014/main" id="{AF193173-1B27-AB4D-B49B-0308FBA554F0}"/>
              </a:ext>
            </a:extLst>
          </p:cNvPr>
          <p:cNvSpPr/>
          <p:nvPr/>
        </p:nvSpPr>
        <p:spPr>
          <a:xfrm>
            <a:off x="838200" y="2008695"/>
            <a:ext cx="1862806" cy="5195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Benguiat" panose="02020500000000000000" pitchFamily="18" charset="0"/>
                <a:ea typeface="Benguiat" panose="02020500000000000000" pitchFamily="18" charset="0"/>
                <a:cs typeface="Benguiat" panose="02020500000000000000" pitchFamily="18" charset="0"/>
              </a:rPr>
              <a:t>Remote Interaction</a:t>
            </a:r>
          </a:p>
        </p:txBody>
      </p:sp>
      <p:cxnSp>
        <p:nvCxnSpPr>
          <p:cNvPr id="13" name="Straight Arrow Connector 12">
            <a:extLst>
              <a:ext uri="{FF2B5EF4-FFF2-40B4-BE49-F238E27FC236}">
                <a16:creationId xmlns:a16="http://schemas.microsoft.com/office/drawing/2014/main" id="{951081E9-681F-8962-89A1-21BC5C3D5ACF}"/>
              </a:ext>
            </a:extLst>
          </p:cNvPr>
          <p:cNvCxnSpPr>
            <a:cxnSpLocks/>
            <a:stCxn id="16" idx="3"/>
          </p:cNvCxnSpPr>
          <p:nvPr/>
        </p:nvCxnSpPr>
        <p:spPr>
          <a:xfrm>
            <a:off x="5846919" y="2250017"/>
            <a:ext cx="1438784" cy="9651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B15413FF-B472-40FE-BB47-89A8B48BDE36}"/>
              </a:ext>
            </a:extLst>
          </p:cNvPr>
          <p:cNvSpPr/>
          <p:nvPr/>
        </p:nvSpPr>
        <p:spPr>
          <a:xfrm>
            <a:off x="3859173" y="1888769"/>
            <a:ext cx="1987746" cy="722496"/>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latin typeface="Benguiat" panose="02020500000000000000" pitchFamily="18" charset="0"/>
                <a:ea typeface="Benguiat" panose="02020500000000000000" pitchFamily="18" charset="0"/>
                <a:cs typeface="Benguiat" panose="02020500000000000000" pitchFamily="18" charset="0"/>
              </a:rPr>
              <a:t>Logon Type: 10</a:t>
            </a:r>
          </a:p>
        </p:txBody>
      </p:sp>
      <p:sp>
        <p:nvSpPr>
          <p:cNvPr id="18" name="Rectangle: Rounded Corners 17">
            <a:extLst>
              <a:ext uri="{FF2B5EF4-FFF2-40B4-BE49-F238E27FC236}">
                <a16:creationId xmlns:a16="http://schemas.microsoft.com/office/drawing/2014/main" id="{BA3A80A5-7134-B9BA-B5F3-7C0304B66932}"/>
              </a:ext>
            </a:extLst>
          </p:cNvPr>
          <p:cNvSpPr/>
          <p:nvPr/>
        </p:nvSpPr>
        <p:spPr>
          <a:xfrm>
            <a:off x="838200" y="3603119"/>
            <a:ext cx="1862806" cy="5195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Benguiat" panose="02020500000000000000" pitchFamily="18" charset="0"/>
                <a:ea typeface="Benguiat" panose="02020500000000000000" pitchFamily="18" charset="0"/>
                <a:cs typeface="Benguiat" panose="02020500000000000000" pitchFamily="18" charset="0"/>
              </a:rPr>
              <a:t>seth.morgan</a:t>
            </a:r>
            <a:endParaRPr lang="en-US" sz="1200" dirty="0">
              <a:latin typeface="Benguiat" panose="02020500000000000000" pitchFamily="18" charset="0"/>
              <a:ea typeface="Benguiat" panose="02020500000000000000" pitchFamily="18" charset="0"/>
              <a:cs typeface="Benguiat" panose="02020500000000000000" pitchFamily="18" charset="0"/>
            </a:endParaRPr>
          </a:p>
        </p:txBody>
      </p:sp>
      <p:sp>
        <p:nvSpPr>
          <p:cNvPr id="19" name="Rectangle: Rounded Corners 18">
            <a:extLst>
              <a:ext uri="{FF2B5EF4-FFF2-40B4-BE49-F238E27FC236}">
                <a16:creationId xmlns:a16="http://schemas.microsoft.com/office/drawing/2014/main" id="{82748D33-1120-1474-AB73-465D16382524}"/>
              </a:ext>
            </a:extLst>
          </p:cNvPr>
          <p:cNvSpPr/>
          <p:nvPr/>
        </p:nvSpPr>
        <p:spPr>
          <a:xfrm>
            <a:off x="3859173" y="3501669"/>
            <a:ext cx="1987746" cy="722496"/>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latin typeface="Benguiat" panose="02020500000000000000" pitchFamily="18" charset="0"/>
                <a:ea typeface="Benguiat" panose="02020500000000000000" pitchFamily="18" charset="0"/>
                <a:cs typeface="Benguiat" panose="02020500000000000000" pitchFamily="18" charset="0"/>
              </a:rPr>
              <a:t>Account Name</a:t>
            </a:r>
          </a:p>
        </p:txBody>
      </p:sp>
      <p:cxnSp>
        <p:nvCxnSpPr>
          <p:cNvPr id="20" name="Straight Arrow Connector 19">
            <a:extLst>
              <a:ext uri="{FF2B5EF4-FFF2-40B4-BE49-F238E27FC236}">
                <a16:creationId xmlns:a16="http://schemas.microsoft.com/office/drawing/2014/main" id="{E270EDDC-35AD-1C12-07F7-BF4DFE89D989}"/>
              </a:ext>
            </a:extLst>
          </p:cNvPr>
          <p:cNvCxnSpPr>
            <a:cxnSpLocks/>
            <a:stCxn id="19" idx="3"/>
          </p:cNvCxnSpPr>
          <p:nvPr/>
        </p:nvCxnSpPr>
        <p:spPr>
          <a:xfrm>
            <a:off x="5846919" y="3862917"/>
            <a:ext cx="1438784" cy="4708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759B91CA-AFFE-A5CF-4663-D414C9DF789C}"/>
              </a:ext>
            </a:extLst>
          </p:cNvPr>
          <p:cNvSpPr/>
          <p:nvPr/>
        </p:nvSpPr>
        <p:spPr>
          <a:xfrm>
            <a:off x="3775575" y="5253442"/>
            <a:ext cx="2071344" cy="722496"/>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latin typeface="Benguiat" panose="02020500000000000000" pitchFamily="18" charset="0"/>
                <a:ea typeface="Benguiat" panose="02020500000000000000" pitchFamily="18" charset="0"/>
                <a:cs typeface="Benguiat" panose="02020500000000000000" pitchFamily="18" charset="0"/>
              </a:rPr>
              <a:t>Source Network Address</a:t>
            </a:r>
          </a:p>
        </p:txBody>
      </p:sp>
      <p:cxnSp>
        <p:nvCxnSpPr>
          <p:cNvPr id="23" name="Straight Arrow Connector 22">
            <a:extLst>
              <a:ext uri="{FF2B5EF4-FFF2-40B4-BE49-F238E27FC236}">
                <a16:creationId xmlns:a16="http://schemas.microsoft.com/office/drawing/2014/main" id="{EEF01E7F-F02C-C4C8-2D17-62B0937E88B4}"/>
              </a:ext>
            </a:extLst>
          </p:cNvPr>
          <p:cNvCxnSpPr>
            <a:cxnSpLocks/>
            <a:stCxn id="22" idx="3"/>
          </p:cNvCxnSpPr>
          <p:nvPr/>
        </p:nvCxnSpPr>
        <p:spPr>
          <a:xfrm>
            <a:off x="5846919" y="5614690"/>
            <a:ext cx="1438784" cy="3879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0CC897F0-A8F7-C824-C3D7-2298FAE7A548}"/>
              </a:ext>
            </a:extLst>
          </p:cNvPr>
          <p:cNvSpPr/>
          <p:nvPr/>
        </p:nvSpPr>
        <p:spPr>
          <a:xfrm>
            <a:off x="838200" y="4993644"/>
            <a:ext cx="1862806" cy="5195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Benguiat" panose="02020500000000000000" pitchFamily="18" charset="0"/>
                <a:ea typeface="Benguiat" panose="02020500000000000000" pitchFamily="18" charset="0"/>
                <a:cs typeface="Benguiat" panose="02020500000000000000" pitchFamily="18" charset="0"/>
              </a:rPr>
              <a:t>172.16.40.100</a:t>
            </a:r>
          </a:p>
        </p:txBody>
      </p:sp>
      <p:cxnSp>
        <p:nvCxnSpPr>
          <p:cNvPr id="28" name="Straight Arrow Connector 27">
            <a:extLst>
              <a:ext uri="{FF2B5EF4-FFF2-40B4-BE49-F238E27FC236}">
                <a16:creationId xmlns:a16="http://schemas.microsoft.com/office/drawing/2014/main" id="{925B0128-0547-C48A-90DF-09D6FD922206}"/>
              </a:ext>
            </a:extLst>
          </p:cNvPr>
          <p:cNvCxnSpPr>
            <a:cxnSpLocks/>
            <a:endCxn id="10" idx="3"/>
          </p:cNvCxnSpPr>
          <p:nvPr/>
        </p:nvCxnSpPr>
        <p:spPr>
          <a:xfrm flipH="1" flipV="1">
            <a:off x="2701006" y="2268493"/>
            <a:ext cx="1158167" cy="446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D41D2AB-B138-497B-3E8C-2389D95C4446}"/>
              </a:ext>
            </a:extLst>
          </p:cNvPr>
          <p:cNvCxnSpPr>
            <a:cxnSpLocks/>
            <a:stCxn id="19" idx="1"/>
            <a:endCxn id="18" idx="3"/>
          </p:cNvCxnSpPr>
          <p:nvPr/>
        </p:nvCxnSpPr>
        <p:spPr>
          <a:xfrm flipH="1">
            <a:off x="2701006" y="3862917"/>
            <a:ext cx="115816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CA8EA2F-874B-6E49-A929-EEC117146160}"/>
              </a:ext>
            </a:extLst>
          </p:cNvPr>
          <p:cNvCxnSpPr>
            <a:cxnSpLocks/>
            <a:stCxn id="22" idx="1"/>
            <a:endCxn id="25" idx="3"/>
          </p:cNvCxnSpPr>
          <p:nvPr/>
        </p:nvCxnSpPr>
        <p:spPr>
          <a:xfrm flipH="1" flipV="1">
            <a:off x="2701006" y="5253442"/>
            <a:ext cx="1074569" cy="361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3371C81-D593-5F28-2C9F-6C48A3C11C03}"/>
              </a:ext>
            </a:extLst>
          </p:cNvPr>
          <p:cNvSpPr/>
          <p:nvPr/>
        </p:nvSpPr>
        <p:spPr>
          <a:xfrm>
            <a:off x="7285703" y="5916728"/>
            <a:ext cx="2071344" cy="153872"/>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22FD98-13D1-0B95-BF23-E52339A03D6B}"/>
              </a:ext>
            </a:extLst>
          </p:cNvPr>
          <p:cNvSpPr/>
          <p:nvPr/>
        </p:nvSpPr>
        <p:spPr>
          <a:xfrm>
            <a:off x="7285703" y="4238396"/>
            <a:ext cx="2071344" cy="153872"/>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036F24E-7522-9D09-D4AD-F1911B88B09E}"/>
              </a:ext>
            </a:extLst>
          </p:cNvPr>
          <p:cNvSpPr/>
          <p:nvPr/>
        </p:nvSpPr>
        <p:spPr>
          <a:xfrm>
            <a:off x="7304753" y="3174654"/>
            <a:ext cx="1521747" cy="153872"/>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43EE120-3308-B0E4-5639-822B72AC7C2A}"/>
              </a:ext>
            </a:extLst>
          </p:cNvPr>
          <p:cNvSpPr txBox="1"/>
          <p:nvPr/>
        </p:nvSpPr>
        <p:spPr>
          <a:xfrm>
            <a:off x="621792" y="5687568"/>
            <a:ext cx="3197596" cy="646331"/>
          </a:xfrm>
          <a:prstGeom prst="rect">
            <a:avLst/>
          </a:prstGeom>
          <a:noFill/>
        </p:spPr>
        <p:txBody>
          <a:bodyPr wrap="square" rtlCol="0">
            <a:spAutoFit/>
          </a:bodyPr>
          <a:lstStyle/>
          <a:p>
            <a:r>
              <a:rPr lang="en-US" b="1" dirty="0">
                <a:solidFill>
                  <a:schemeClr val="accent3"/>
                </a:solidFill>
              </a:rPr>
              <a:t>Artifact(s): </a:t>
            </a:r>
            <a:r>
              <a:rPr lang="en-US" b="1" dirty="0">
                <a:solidFill>
                  <a:schemeClr val="accent2"/>
                </a:solidFill>
              </a:rPr>
              <a:t>Windows Event Logs</a:t>
            </a:r>
          </a:p>
          <a:p>
            <a:r>
              <a:rPr lang="en-US" b="1" dirty="0">
                <a:solidFill>
                  <a:schemeClr val="accent3"/>
                </a:solidFill>
              </a:rPr>
              <a:t>Tool(s) Used: </a:t>
            </a:r>
            <a:r>
              <a:rPr lang="en-US" b="1" dirty="0">
                <a:solidFill>
                  <a:schemeClr val="accent2"/>
                </a:solidFill>
              </a:rPr>
              <a:t>Event Viewer</a:t>
            </a:r>
          </a:p>
        </p:txBody>
      </p:sp>
    </p:spTree>
    <p:extLst>
      <p:ext uri="{BB962C8B-B14F-4D97-AF65-F5344CB8AC3E}">
        <p14:creationId xmlns:p14="http://schemas.microsoft.com/office/powerpoint/2010/main" val="744437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30F9-AC53-E229-ABF1-9088159B6C3E}"/>
              </a:ext>
            </a:extLst>
          </p:cNvPr>
          <p:cNvSpPr>
            <a:spLocks noGrp="1"/>
          </p:cNvSpPr>
          <p:nvPr>
            <p:ph type="title"/>
          </p:nvPr>
        </p:nvSpPr>
        <p:spPr/>
        <p:txBody>
          <a:bodyPr/>
          <a:lstStyle/>
          <a:p>
            <a:r>
              <a:rPr lang="en-US" dirty="0"/>
              <a:t>Nmap Access and Execution</a:t>
            </a:r>
          </a:p>
        </p:txBody>
      </p:sp>
      <p:pic>
        <p:nvPicPr>
          <p:cNvPr id="7" name="Content Placeholder 6">
            <a:extLst>
              <a:ext uri="{FF2B5EF4-FFF2-40B4-BE49-F238E27FC236}">
                <a16:creationId xmlns:a16="http://schemas.microsoft.com/office/drawing/2014/main" id="{30CD075A-97AF-06DB-6063-F9609C45D8E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3513"/>
          <a:stretch/>
        </p:blipFill>
        <p:spPr>
          <a:xfrm>
            <a:off x="4884881" y="4822853"/>
            <a:ext cx="7277124" cy="781394"/>
          </a:xfrm>
          <a:ln w="12700">
            <a:solidFill>
              <a:schemeClr val="accent3"/>
            </a:solidFill>
          </a:ln>
        </p:spPr>
      </p:pic>
      <p:pic>
        <p:nvPicPr>
          <p:cNvPr id="9" name="Picture 8">
            <a:extLst>
              <a:ext uri="{FF2B5EF4-FFF2-40B4-BE49-F238E27FC236}">
                <a16:creationId xmlns:a16="http://schemas.microsoft.com/office/drawing/2014/main" id="{D865C67D-D42F-1E60-042D-67BB98996A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4319" y="3724450"/>
            <a:ext cx="3530600" cy="1019451"/>
          </a:xfrm>
          <a:prstGeom prst="rect">
            <a:avLst/>
          </a:prstGeom>
          <a:ln w="12700">
            <a:solidFill>
              <a:schemeClr val="accent3"/>
            </a:solidFill>
          </a:ln>
        </p:spPr>
      </p:pic>
      <p:sp>
        <p:nvSpPr>
          <p:cNvPr id="3" name="Rectangle: Rounded Corners 2">
            <a:extLst>
              <a:ext uri="{FF2B5EF4-FFF2-40B4-BE49-F238E27FC236}">
                <a16:creationId xmlns:a16="http://schemas.microsoft.com/office/drawing/2014/main" id="{708C8C96-5EAB-EA68-C80D-3AEEE1ED5E3E}"/>
              </a:ext>
            </a:extLst>
          </p:cNvPr>
          <p:cNvSpPr/>
          <p:nvPr/>
        </p:nvSpPr>
        <p:spPr>
          <a:xfrm>
            <a:off x="875250" y="4208702"/>
            <a:ext cx="1359947" cy="722496"/>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4"/>
                </a:solidFill>
                <a:latin typeface="Benguiat" panose="02020500000000000000" pitchFamily="18" charset="0"/>
                <a:ea typeface="Benguiat" panose="02020500000000000000" pitchFamily="18" charset="0"/>
                <a:cs typeface="Benguiat" panose="02020500000000000000" pitchFamily="18" charset="0"/>
              </a:rPr>
              <a:t>Browser Data</a:t>
            </a:r>
          </a:p>
        </p:txBody>
      </p:sp>
      <p:pic>
        <p:nvPicPr>
          <p:cNvPr id="8" name="Picture 7">
            <a:extLst>
              <a:ext uri="{FF2B5EF4-FFF2-40B4-BE49-F238E27FC236}">
                <a16:creationId xmlns:a16="http://schemas.microsoft.com/office/drawing/2014/main" id="{7FAE6232-A96A-E7BF-4849-1FF8CA6B71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0428" y="1813905"/>
            <a:ext cx="6727596" cy="691295"/>
          </a:xfrm>
          <a:prstGeom prst="rect">
            <a:avLst/>
          </a:prstGeom>
          <a:ln w="12700">
            <a:solidFill>
              <a:schemeClr val="accent3"/>
            </a:solidFill>
          </a:ln>
        </p:spPr>
      </p:pic>
      <p:pic>
        <p:nvPicPr>
          <p:cNvPr id="12" name="Picture 11">
            <a:extLst>
              <a:ext uri="{FF2B5EF4-FFF2-40B4-BE49-F238E27FC236}">
                <a16:creationId xmlns:a16="http://schemas.microsoft.com/office/drawing/2014/main" id="{D3E25F52-FAEA-88E5-9FFC-EF99DBD47C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6500" y="2856445"/>
            <a:ext cx="9554952" cy="634743"/>
          </a:xfrm>
          <a:prstGeom prst="rect">
            <a:avLst/>
          </a:prstGeom>
          <a:ln w="12700">
            <a:solidFill>
              <a:schemeClr val="accent3"/>
            </a:solidFill>
          </a:ln>
        </p:spPr>
      </p:pic>
      <p:sp>
        <p:nvSpPr>
          <p:cNvPr id="14" name="Rectangle: Rounded Corners 13">
            <a:extLst>
              <a:ext uri="{FF2B5EF4-FFF2-40B4-BE49-F238E27FC236}">
                <a16:creationId xmlns:a16="http://schemas.microsoft.com/office/drawing/2014/main" id="{922DC8CE-5818-2683-F298-C0F08B6F27EB}"/>
              </a:ext>
            </a:extLst>
          </p:cNvPr>
          <p:cNvSpPr/>
          <p:nvPr/>
        </p:nvSpPr>
        <p:spPr>
          <a:xfrm>
            <a:off x="972765" y="1565555"/>
            <a:ext cx="1164919" cy="722496"/>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4"/>
                </a:solidFill>
                <a:latin typeface="Benguiat" panose="02020500000000000000" pitchFamily="18" charset="0"/>
                <a:ea typeface="Benguiat" panose="02020500000000000000" pitchFamily="18" charset="0"/>
                <a:cs typeface="Benguiat" panose="02020500000000000000" pitchFamily="18" charset="0"/>
              </a:rPr>
              <a:t>Shimcache</a:t>
            </a:r>
          </a:p>
        </p:txBody>
      </p:sp>
      <p:sp>
        <p:nvSpPr>
          <p:cNvPr id="15" name="Rectangle: Rounded Corners 14">
            <a:extLst>
              <a:ext uri="{FF2B5EF4-FFF2-40B4-BE49-F238E27FC236}">
                <a16:creationId xmlns:a16="http://schemas.microsoft.com/office/drawing/2014/main" id="{194779CD-5552-4390-24B4-9E63353DB045}"/>
              </a:ext>
            </a:extLst>
          </p:cNvPr>
          <p:cNvSpPr/>
          <p:nvPr/>
        </p:nvSpPr>
        <p:spPr>
          <a:xfrm>
            <a:off x="1017865" y="2756409"/>
            <a:ext cx="1074721" cy="685298"/>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4"/>
                </a:solidFill>
                <a:latin typeface="Benguiat" panose="02020500000000000000" pitchFamily="18" charset="0"/>
                <a:ea typeface="Benguiat" panose="02020500000000000000" pitchFamily="18" charset="0"/>
                <a:cs typeface="Benguiat" panose="02020500000000000000" pitchFamily="18" charset="0"/>
              </a:rPr>
              <a:t>Amcache</a:t>
            </a:r>
          </a:p>
        </p:txBody>
      </p:sp>
      <p:sp>
        <p:nvSpPr>
          <p:cNvPr id="4" name="TextBox 3">
            <a:extLst>
              <a:ext uri="{FF2B5EF4-FFF2-40B4-BE49-F238E27FC236}">
                <a16:creationId xmlns:a16="http://schemas.microsoft.com/office/drawing/2014/main" id="{81BC9F11-3E36-E947-EFF1-8E9E4EA509A3}"/>
              </a:ext>
            </a:extLst>
          </p:cNvPr>
          <p:cNvSpPr txBox="1"/>
          <p:nvPr/>
        </p:nvSpPr>
        <p:spPr>
          <a:xfrm>
            <a:off x="621791" y="5687568"/>
            <a:ext cx="7277124" cy="646331"/>
          </a:xfrm>
          <a:prstGeom prst="rect">
            <a:avLst/>
          </a:prstGeom>
          <a:noFill/>
        </p:spPr>
        <p:txBody>
          <a:bodyPr wrap="square" rtlCol="0">
            <a:spAutoFit/>
          </a:bodyPr>
          <a:lstStyle/>
          <a:p>
            <a:r>
              <a:rPr lang="en-US" b="1" dirty="0">
                <a:solidFill>
                  <a:schemeClr val="accent3"/>
                </a:solidFill>
              </a:rPr>
              <a:t>Artifact(s): </a:t>
            </a:r>
            <a:r>
              <a:rPr lang="en-US" b="1" dirty="0">
                <a:solidFill>
                  <a:schemeClr val="accent2"/>
                </a:solidFill>
              </a:rPr>
              <a:t>Browser Data, Shimcache, Amcache</a:t>
            </a:r>
          </a:p>
          <a:p>
            <a:r>
              <a:rPr lang="en-US" b="1" dirty="0">
                <a:solidFill>
                  <a:schemeClr val="accent3"/>
                </a:solidFill>
              </a:rPr>
              <a:t>Tool(s) Used: </a:t>
            </a:r>
            <a:r>
              <a:rPr lang="en-US" b="1" dirty="0">
                <a:solidFill>
                  <a:schemeClr val="accent2"/>
                </a:solidFill>
              </a:rPr>
              <a:t>DB Browser SQLite, </a:t>
            </a:r>
            <a:r>
              <a:rPr lang="en-US" b="1" dirty="0" err="1">
                <a:solidFill>
                  <a:schemeClr val="accent2"/>
                </a:solidFill>
              </a:rPr>
              <a:t>AmcacheParser</a:t>
            </a:r>
            <a:r>
              <a:rPr lang="en-US" b="1" dirty="0">
                <a:solidFill>
                  <a:schemeClr val="accent2"/>
                </a:solidFill>
              </a:rPr>
              <a:t>, </a:t>
            </a:r>
            <a:r>
              <a:rPr lang="en-US" b="1" dirty="0" err="1">
                <a:solidFill>
                  <a:schemeClr val="accent2"/>
                </a:solidFill>
              </a:rPr>
              <a:t>AppCompatCacheParser</a:t>
            </a:r>
            <a:endParaRPr lang="en-US" b="1" dirty="0">
              <a:solidFill>
                <a:schemeClr val="accent2"/>
              </a:solidFill>
            </a:endParaRPr>
          </a:p>
        </p:txBody>
      </p:sp>
      <p:sp>
        <p:nvSpPr>
          <p:cNvPr id="5" name="Rectangle: Rounded Corners 4">
            <a:extLst>
              <a:ext uri="{FF2B5EF4-FFF2-40B4-BE49-F238E27FC236}">
                <a16:creationId xmlns:a16="http://schemas.microsoft.com/office/drawing/2014/main" id="{E9B95898-E9F9-93AE-2567-E808D891DBDA}"/>
              </a:ext>
            </a:extLst>
          </p:cNvPr>
          <p:cNvSpPr/>
          <p:nvPr/>
        </p:nvSpPr>
        <p:spPr>
          <a:xfrm>
            <a:off x="5499100" y="4001800"/>
            <a:ext cx="1862806" cy="5195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Benguiat" panose="02020500000000000000" pitchFamily="18" charset="0"/>
                <a:ea typeface="Benguiat" panose="02020500000000000000" pitchFamily="18" charset="0"/>
                <a:cs typeface="Benguiat" panose="02020500000000000000" pitchFamily="18" charset="0"/>
              </a:rPr>
              <a:t>Where was file downloaded from?</a:t>
            </a:r>
          </a:p>
        </p:txBody>
      </p:sp>
      <p:sp>
        <p:nvSpPr>
          <p:cNvPr id="6" name="Rectangle: Rounded Corners 5">
            <a:extLst>
              <a:ext uri="{FF2B5EF4-FFF2-40B4-BE49-F238E27FC236}">
                <a16:creationId xmlns:a16="http://schemas.microsoft.com/office/drawing/2014/main" id="{C7086808-EE45-8CA2-0EB1-AC7945DFFBFF}"/>
              </a:ext>
            </a:extLst>
          </p:cNvPr>
          <p:cNvSpPr/>
          <p:nvPr/>
        </p:nvSpPr>
        <p:spPr>
          <a:xfrm>
            <a:off x="2908300" y="4953752"/>
            <a:ext cx="1862806" cy="5195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Benguiat" panose="02020500000000000000" pitchFamily="18" charset="0"/>
                <a:ea typeface="Benguiat" panose="02020500000000000000" pitchFamily="18" charset="0"/>
                <a:cs typeface="Benguiat" panose="02020500000000000000" pitchFamily="18" charset="0"/>
              </a:rPr>
              <a:t>Where was file downloaded to?</a:t>
            </a:r>
          </a:p>
        </p:txBody>
      </p:sp>
    </p:spTree>
    <p:extLst>
      <p:ext uri="{BB962C8B-B14F-4D97-AF65-F5344CB8AC3E}">
        <p14:creationId xmlns:p14="http://schemas.microsoft.com/office/powerpoint/2010/main" val="2261769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30F9-AC53-E229-ABF1-9088159B6C3E}"/>
              </a:ext>
            </a:extLst>
          </p:cNvPr>
          <p:cNvSpPr>
            <a:spLocks noGrp="1"/>
          </p:cNvSpPr>
          <p:nvPr>
            <p:ph type="title"/>
          </p:nvPr>
        </p:nvSpPr>
        <p:spPr/>
        <p:txBody>
          <a:bodyPr/>
          <a:lstStyle/>
          <a:p>
            <a:r>
              <a:rPr lang="en-US" dirty="0"/>
              <a:t>Data Access - </a:t>
            </a:r>
            <a:r>
              <a:rPr lang="en-US" dirty="0" err="1"/>
              <a:t>Shellbags</a:t>
            </a:r>
            <a:endParaRPr lang="en-US" dirty="0"/>
          </a:p>
        </p:txBody>
      </p:sp>
      <p:pic>
        <p:nvPicPr>
          <p:cNvPr id="7" name="Picture 6">
            <a:extLst>
              <a:ext uri="{FF2B5EF4-FFF2-40B4-BE49-F238E27FC236}">
                <a16:creationId xmlns:a16="http://schemas.microsoft.com/office/drawing/2014/main" id="{BDBDC320-1172-0A67-774B-DB681E3AC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02" y="1600504"/>
            <a:ext cx="3022932" cy="3839941"/>
          </a:xfrm>
          <a:prstGeom prst="rect">
            <a:avLst/>
          </a:prstGeom>
          <a:ln w="12700">
            <a:solidFill>
              <a:schemeClr val="accent3"/>
            </a:solidFill>
          </a:ln>
        </p:spPr>
      </p:pic>
      <p:pic>
        <p:nvPicPr>
          <p:cNvPr id="9" name="Picture 8">
            <a:extLst>
              <a:ext uri="{FF2B5EF4-FFF2-40B4-BE49-F238E27FC236}">
                <a16:creationId xmlns:a16="http://schemas.microsoft.com/office/drawing/2014/main" id="{B2A30DD7-A690-D3FB-39EB-AB186F4091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1132" y="1507739"/>
            <a:ext cx="7865866" cy="3842521"/>
          </a:xfrm>
          <a:prstGeom prst="rect">
            <a:avLst/>
          </a:prstGeom>
          <a:ln w="12700">
            <a:solidFill>
              <a:schemeClr val="accent3"/>
            </a:solidFill>
          </a:ln>
        </p:spPr>
      </p:pic>
      <p:sp>
        <p:nvSpPr>
          <p:cNvPr id="3" name="Rectangle: Rounded Corners 2">
            <a:extLst>
              <a:ext uri="{FF2B5EF4-FFF2-40B4-BE49-F238E27FC236}">
                <a16:creationId xmlns:a16="http://schemas.microsoft.com/office/drawing/2014/main" id="{B81F66C9-26C8-65F3-83BD-8F6D0703E5BA}"/>
              </a:ext>
            </a:extLst>
          </p:cNvPr>
          <p:cNvSpPr/>
          <p:nvPr/>
        </p:nvSpPr>
        <p:spPr>
          <a:xfrm>
            <a:off x="8274955" y="5770379"/>
            <a:ext cx="1987746" cy="722496"/>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4"/>
                </a:solidFill>
                <a:latin typeface="Benguiat" panose="02020500000000000000" pitchFamily="18" charset="0"/>
                <a:ea typeface="Benguiat" panose="02020500000000000000" pitchFamily="18" charset="0"/>
                <a:cs typeface="Benguiat" panose="02020500000000000000" pitchFamily="18" charset="0"/>
              </a:rPr>
              <a:t>Shellbag</a:t>
            </a:r>
            <a:r>
              <a:rPr lang="en-US" dirty="0">
                <a:solidFill>
                  <a:schemeClr val="accent4"/>
                </a:solidFill>
                <a:latin typeface="Benguiat" panose="02020500000000000000" pitchFamily="18" charset="0"/>
                <a:ea typeface="Benguiat" panose="02020500000000000000" pitchFamily="18" charset="0"/>
                <a:cs typeface="Benguiat" panose="02020500000000000000" pitchFamily="18" charset="0"/>
              </a:rPr>
              <a:t> Explorer</a:t>
            </a:r>
          </a:p>
        </p:txBody>
      </p:sp>
      <p:sp>
        <p:nvSpPr>
          <p:cNvPr id="4" name="TextBox 3">
            <a:extLst>
              <a:ext uri="{FF2B5EF4-FFF2-40B4-BE49-F238E27FC236}">
                <a16:creationId xmlns:a16="http://schemas.microsoft.com/office/drawing/2014/main" id="{B0E3308D-9E87-B5E6-0B1E-1B6ECF04C7FB}"/>
              </a:ext>
            </a:extLst>
          </p:cNvPr>
          <p:cNvSpPr txBox="1"/>
          <p:nvPr/>
        </p:nvSpPr>
        <p:spPr>
          <a:xfrm>
            <a:off x="634149" y="5687568"/>
            <a:ext cx="3567148" cy="646331"/>
          </a:xfrm>
          <a:prstGeom prst="rect">
            <a:avLst/>
          </a:prstGeom>
          <a:noFill/>
        </p:spPr>
        <p:txBody>
          <a:bodyPr wrap="square" rtlCol="0">
            <a:spAutoFit/>
          </a:bodyPr>
          <a:lstStyle/>
          <a:p>
            <a:r>
              <a:rPr lang="en-US" b="1" dirty="0">
                <a:solidFill>
                  <a:schemeClr val="accent3"/>
                </a:solidFill>
              </a:rPr>
              <a:t>Artifact(s): </a:t>
            </a:r>
            <a:r>
              <a:rPr lang="en-US" b="1" dirty="0">
                <a:solidFill>
                  <a:schemeClr val="accent2"/>
                </a:solidFill>
              </a:rPr>
              <a:t>NTUser.dat (</a:t>
            </a:r>
            <a:r>
              <a:rPr lang="en-US" b="1" dirty="0" err="1">
                <a:solidFill>
                  <a:schemeClr val="accent2"/>
                </a:solidFill>
              </a:rPr>
              <a:t>Shellbags</a:t>
            </a:r>
            <a:r>
              <a:rPr lang="en-US" b="1" dirty="0">
                <a:solidFill>
                  <a:schemeClr val="accent2"/>
                </a:solidFill>
              </a:rPr>
              <a:t>)</a:t>
            </a:r>
          </a:p>
          <a:p>
            <a:r>
              <a:rPr lang="en-US" b="1" dirty="0">
                <a:solidFill>
                  <a:schemeClr val="accent3"/>
                </a:solidFill>
              </a:rPr>
              <a:t>Tool(s) Used: </a:t>
            </a:r>
            <a:r>
              <a:rPr lang="en-US" b="1" dirty="0" err="1">
                <a:solidFill>
                  <a:schemeClr val="accent2"/>
                </a:solidFill>
              </a:rPr>
              <a:t>Shellbag</a:t>
            </a:r>
            <a:r>
              <a:rPr lang="en-US" b="1" dirty="0">
                <a:solidFill>
                  <a:schemeClr val="accent2"/>
                </a:solidFill>
              </a:rPr>
              <a:t> Explorer</a:t>
            </a:r>
          </a:p>
        </p:txBody>
      </p:sp>
    </p:spTree>
    <p:extLst>
      <p:ext uri="{BB962C8B-B14F-4D97-AF65-F5344CB8AC3E}">
        <p14:creationId xmlns:p14="http://schemas.microsoft.com/office/powerpoint/2010/main" val="3782437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30F9-AC53-E229-ABF1-9088159B6C3E}"/>
              </a:ext>
            </a:extLst>
          </p:cNvPr>
          <p:cNvSpPr>
            <a:spLocks noGrp="1"/>
          </p:cNvSpPr>
          <p:nvPr>
            <p:ph type="title"/>
          </p:nvPr>
        </p:nvSpPr>
        <p:spPr/>
        <p:txBody>
          <a:bodyPr/>
          <a:lstStyle/>
          <a:p>
            <a:r>
              <a:rPr lang="en-US" dirty="0"/>
              <a:t>Data Access – Recent Files</a:t>
            </a:r>
          </a:p>
        </p:txBody>
      </p:sp>
      <p:pic>
        <p:nvPicPr>
          <p:cNvPr id="5" name="Content Placeholder 4">
            <a:extLst>
              <a:ext uri="{FF2B5EF4-FFF2-40B4-BE49-F238E27FC236}">
                <a16:creationId xmlns:a16="http://schemas.microsoft.com/office/drawing/2014/main" id="{0897AAA7-7699-FC8E-36D7-FE7E09FD9DF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7759"/>
          <a:stretch/>
        </p:blipFill>
        <p:spPr>
          <a:xfrm>
            <a:off x="3289300" y="3559746"/>
            <a:ext cx="8648192" cy="2127822"/>
          </a:xfrm>
          <a:ln w="12700">
            <a:solidFill>
              <a:schemeClr val="accent3"/>
            </a:solidFill>
          </a:ln>
        </p:spPr>
      </p:pic>
      <p:pic>
        <p:nvPicPr>
          <p:cNvPr id="4" name="Picture 3">
            <a:extLst>
              <a:ext uri="{FF2B5EF4-FFF2-40B4-BE49-F238E27FC236}">
                <a16:creationId xmlns:a16="http://schemas.microsoft.com/office/drawing/2014/main" id="{37472602-1D5A-0B05-59D5-53A0F3E6DB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0" y="1371194"/>
            <a:ext cx="3109778" cy="2057806"/>
          </a:xfrm>
          <a:prstGeom prst="rect">
            <a:avLst/>
          </a:prstGeom>
          <a:ln w="12700">
            <a:solidFill>
              <a:schemeClr val="accent3"/>
            </a:solidFill>
          </a:ln>
        </p:spPr>
      </p:pic>
      <p:sp>
        <p:nvSpPr>
          <p:cNvPr id="3" name="TextBox 2">
            <a:extLst>
              <a:ext uri="{FF2B5EF4-FFF2-40B4-BE49-F238E27FC236}">
                <a16:creationId xmlns:a16="http://schemas.microsoft.com/office/drawing/2014/main" id="{7E00703B-1DA2-DFE8-0A06-132714424BBE}"/>
              </a:ext>
            </a:extLst>
          </p:cNvPr>
          <p:cNvSpPr txBox="1"/>
          <p:nvPr/>
        </p:nvSpPr>
        <p:spPr>
          <a:xfrm>
            <a:off x="621792" y="5687568"/>
            <a:ext cx="5611368" cy="646331"/>
          </a:xfrm>
          <a:prstGeom prst="rect">
            <a:avLst/>
          </a:prstGeom>
          <a:noFill/>
        </p:spPr>
        <p:txBody>
          <a:bodyPr wrap="square" rtlCol="0">
            <a:spAutoFit/>
          </a:bodyPr>
          <a:lstStyle/>
          <a:p>
            <a:r>
              <a:rPr lang="en-US" b="1" dirty="0">
                <a:solidFill>
                  <a:schemeClr val="accent3"/>
                </a:solidFill>
              </a:rPr>
              <a:t>Artifacts: </a:t>
            </a:r>
            <a:r>
              <a:rPr lang="en-US" b="1" dirty="0">
                <a:solidFill>
                  <a:schemeClr val="accent2"/>
                </a:solidFill>
              </a:rPr>
              <a:t>Recent Files, </a:t>
            </a:r>
            <a:r>
              <a:rPr lang="en-US" b="1" dirty="0" err="1">
                <a:solidFill>
                  <a:schemeClr val="accent2"/>
                </a:solidFill>
              </a:rPr>
              <a:t>Lnk</a:t>
            </a:r>
            <a:r>
              <a:rPr lang="en-US" b="1" dirty="0">
                <a:solidFill>
                  <a:schemeClr val="accent2"/>
                </a:solidFill>
              </a:rPr>
              <a:t> Files</a:t>
            </a:r>
          </a:p>
          <a:p>
            <a:r>
              <a:rPr lang="en-US" b="1" dirty="0">
                <a:solidFill>
                  <a:schemeClr val="accent3"/>
                </a:solidFill>
              </a:rPr>
              <a:t>Tools Used:</a:t>
            </a:r>
            <a:r>
              <a:rPr lang="en-US" b="1" dirty="0">
                <a:solidFill>
                  <a:schemeClr val="accent2"/>
                </a:solidFill>
              </a:rPr>
              <a:t> </a:t>
            </a:r>
            <a:r>
              <a:rPr lang="en-US" b="1" dirty="0" err="1">
                <a:solidFill>
                  <a:schemeClr val="accent2"/>
                </a:solidFill>
              </a:rPr>
              <a:t>LECmd</a:t>
            </a:r>
            <a:r>
              <a:rPr lang="en-US" b="1" dirty="0">
                <a:solidFill>
                  <a:schemeClr val="accent2"/>
                </a:solidFill>
              </a:rPr>
              <a:t>, Timeline Explorer</a:t>
            </a:r>
          </a:p>
        </p:txBody>
      </p:sp>
      <p:sp>
        <p:nvSpPr>
          <p:cNvPr id="6" name="Content Placeholder 2">
            <a:extLst>
              <a:ext uri="{FF2B5EF4-FFF2-40B4-BE49-F238E27FC236}">
                <a16:creationId xmlns:a16="http://schemas.microsoft.com/office/drawing/2014/main" id="{F96975EC-142B-9EAB-B740-77E6B7636888}"/>
              </a:ext>
            </a:extLst>
          </p:cNvPr>
          <p:cNvSpPr txBox="1">
            <a:spLocks/>
          </p:cNvSpPr>
          <p:nvPr/>
        </p:nvSpPr>
        <p:spPr>
          <a:xfrm>
            <a:off x="838200" y="1825625"/>
            <a:ext cx="5181600" cy="132556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solidFill>
                <a:latin typeface="Benguiat" panose="020B72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Benguiat" panose="020B7200000000000000" pitchFamily="34" charset="0"/>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accent5"/>
                </a:solidFill>
                <a:latin typeface="Benguiat" panose="020B7200000000000000" pitchFamily="34"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5"/>
                </a:solidFill>
                <a:latin typeface="Benguiat" panose="020B7200000000000000" pitchFamily="34" charset="0"/>
                <a:ea typeface="+mn-ea"/>
                <a:cs typeface="+mn-cs"/>
              </a:defRPr>
            </a:lvl4pPr>
            <a:lvl5pPr marL="1828800" indent="0" algn="l" defTabSz="914400" rtl="0" eaLnBrk="1" latinLnBrk="0" hangingPunct="1">
              <a:lnSpc>
                <a:spcPct val="90000"/>
              </a:lnSpc>
              <a:spcBef>
                <a:spcPts val="500"/>
              </a:spcBef>
              <a:buFont typeface="Courier New" panose="02070309020205020404" pitchFamily="49"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Closely related to </a:t>
            </a:r>
            <a:r>
              <a:rPr lang="en-US" dirty="0" err="1"/>
              <a:t>Jumplist</a:t>
            </a:r>
            <a:r>
              <a:rPr lang="en-US" dirty="0"/>
              <a:t> and Windows MRU</a:t>
            </a:r>
          </a:p>
          <a:p>
            <a:r>
              <a:rPr lang="en-US" dirty="0"/>
              <a:t>Highlights files of interest to attacker</a:t>
            </a:r>
          </a:p>
        </p:txBody>
      </p:sp>
    </p:spTree>
    <p:extLst>
      <p:ext uri="{BB962C8B-B14F-4D97-AF65-F5344CB8AC3E}">
        <p14:creationId xmlns:p14="http://schemas.microsoft.com/office/powerpoint/2010/main" val="49946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C245-B912-DA74-7EDB-CFCFC78FDC3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998AEDC-2143-3CC7-E4FB-A127CC53ED67}"/>
              </a:ext>
            </a:extLst>
          </p:cNvPr>
          <p:cNvSpPr>
            <a:spLocks noGrp="1"/>
          </p:cNvSpPr>
          <p:nvPr>
            <p:ph idx="1"/>
          </p:nvPr>
        </p:nvSpPr>
        <p:spPr/>
        <p:txBody>
          <a:bodyPr/>
          <a:lstStyle/>
          <a:p>
            <a:r>
              <a:rPr lang="en-US" dirty="0"/>
              <a:t>Overview</a:t>
            </a:r>
          </a:p>
          <a:p>
            <a:r>
              <a:rPr lang="en-US" dirty="0"/>
              <a:t>Forensics Process</a:t>
            </a:r>
          </a:p>
          <a:p>
            <a:r>
              <a:rPr lang="en-US" dirty="0"/>
              <a:t>Incident Walkthrough</a:t>
            </a:r>
          </a:p>
          <a:p>
            <a:r>
              <a:rPr lang="en-US" dirty="0"/>
              <a:t>Key Takeaway</a:t>
            </a:r>
          </a:p>
          <a:p>
            <a:r>
              <a:rPr lang="en-US" dirty="0"/>
              <a:t>Call to Action</a:t>
            </a:r>
          </a:p>
        </p:txBody>
      </p:sp>
    </p:spTree>
    <p:extLst>
      <p:ext uri="{BB962C8B-B14F-4D97-AF65-F5344CB8AC3E}">
        <p14:creationId xmlns:p14="http://schemas.microsoft.com/office/powerpoint/2010/main" val="601083879"/>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30F9-AC53-E229-ABF1-9088159B6C3E}"/>
              </a:ext>
            </a:extLst>
          </p:cNvPr>
          <p:cNvSpPr>
            <a:spLocks noGrp="1"/>
          </p:cNvSpPr>
          <p:nvPr>
            <p:ph type="title"/>
          </p:nvPr>
        </p:nvSpPr>
        <p:spPr/>
        <p:txBody>
          <a:bodyPr/>
          <a:lstStyle/>
          <a:p>
            <a:r>
              <a:rPr lang="en-US" dirty="0"/>
              <a:t>Data Access – Recent Files/MFT</a:t>
            </a:r>
          </a:p>
        </p:txBody>
      </p:sp>
      <p:pic>
        <p:nvPicPr>
          <p:cNvPr id="8" name="Picture 7">
            <a:extLst>
              <a:ext uri="{FF2B5EF4-FFF2-40B4-BE49-F238E27FC236}">
                <a16:creationId xmlns:a16="http://schemas.microsoft.com/office/drawing/2014/main" id="{DE5174B8-0FB0-AF05-9174-AA46D66BDFCA}"/>
              </a:ext>
            </a:extLst>
          </p:cNvPr>
          <p:cNvPicPr>
            <a:picLocks noChangeAspect="1"/>
          </p:cNvPicPr>
          <p:nvPr/>
        </p:nvPicPr>
        <p:blipFill rotWithShape="1">
          <a:blip r:embed="rId3">
            <a:extLst>
              <a:ext uri="{28A0092B-C50C-407E-A947-70E740481C1C}">
                <a14:useLocalDpi xmlns:a14="http://schemas.microsoft.com/office/drawing/2010/main" val="0"/>
              </a:ext>
            </a:extLst>
          </a:blip>
          <a:srcRect l="15085" r="25462"/>
          <a:stretch/>
        </p:blipFill>
        <p:spPr>
          <a:xfrm>
            <a:off x="5675977" y="2881313"/>
            <a:ext cx="6423496" cy="2924711"/>
          </a:xfrm>
          <a:prstGeom prst="rect">
            <a:avLst/>
          </a:prstGeom>
          <a:ln w="12700">
            <a:solidFill>
              <a:schemeClr val="accent3"/>
            </a:solidFill>
          </a:ln>
        </p:spPr>
      </p:pic>
      <p:sp>
        <p:nvSpPr>
          <p:cNvPr id="3" name="TextBox 2">
            <a:extLst>
              <a:ext uri="{FF2B5EF4-FFF2-40B4-BE49-F238E27FC236}">
                <a16:creationId xmlns:a16="http://schemas.microsoft.com/office/drawing/2014/main" id="{7E00703B-1DA2-DFE8-0A06-132714424BBE}"/>
              </a:ext>
            </a:extLst>
          </p:cNvPr>
          <p:cNvSpPr txBox="1"/>
          <p:nvPr/>
        </p:nvSpPr>
        <p:spPr>
          <a:xfrm>
            <a:off x="621792" y="5687568"/>
            <a:ext cx="3366008" cy="646331"/>
          </a:xfrm>
          <a:prstGeom prst="rect">
            <a:avLst/>
          </a:prstGeom>
          <a:noFill/>
        </p:spPr>
        <p:txBody>
          <a:bodyPr wrap="square" rtlCol="0">
            <a:spAutoFit/>
          </a:bodyPr>
          <a:lstStyle/>
          <a:p>
            <a:r>
              <a:rPr lang="en-US" b="1" dirty="0">
                <a:solidFill>
                  <a:schemeClr val="accent3"/>
                </a:solidFill>
              </a:rPr>
              <a:t>Artifact(s): </a:t>
            </a:r>
            <a:r>
              <a:rPr lang="en-US" b="1" dirty="0">
                <a:solidFill>
                  <a:schemeClr val="accent2"/>
                </a:solidFill>
              </a:rPr>
              <a:t>$MFT, Recent Files</a:t>
            </a:r>
          </a:p>
          <a:p>
            <a:r>
              <a:rPr lang="en-US" b="1" dirty="0">
                <a:solidFill>
                  <a:schemeClr val="accent3"/>
                </a:solidFill>
              </a:rPr>
              <a:t>Tool(s) Used: </a:t>
            </a:r>
            <a:r>
              <a:rPr lang="en-US" b="1" dirty="0">
                <a:solidFill>
                  <a:schemeClr val="accent2"/>
                </a:solidFill>
              </a:rPr>
              <a:t>MFT Explorer</a:t>
            </a:r>
          </a:p>
        </p:txBody>
      </p:sp>
      <p:sp>
        <p:nvSpPr>
          <p:cNvPr id="9" name="Rectangle 8">
            <a:extLst>
              <a:ext uri="{FF2B5EF4-FFF2-40B4-BE49-F238E27FC236}">
                <a16:creationId xmlns:a16="http://schemas.microsoft.com/office/drawing/2014/main" id="{2D144789-1020-E8C0-0E45-1EAB91AB8B6D}"/>
              </a:ext>
            </a:extLst>
          </p:cNvPr>
          <p:cNvSpPr/>
          <p:nvPr/>
        </p:nvSpPr>
        <p:spPr>
          <a:xfrm>
            <a:off x="5842666" y="3889680"/>
            <a:ext cx="4252247" cy="1849133"/>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38F2E624-4C43-9F9A-5E8A-A21B608A0E50}"/>
              </a:ext>
            </a:extLst>
          </p:cNvPr>
          <p:cNvSpPr>
            <a:spLocks noGrp="1"/>
          </p:cNvSpPr>
          <p:nvPr>
            <p:ph sz="half" idx="1"/>
          </p:nvPr>
        </p:nvSpPr>
        <p:spPr>
          <a:xfrm>
            <a:off x="838200" y="1825625"/>
            <a:ext cx="4837777" cy="2606675"/>
          </a:xfrm>
        </p:spPr>
        <p:txBody>
          <a:bodyPr>
            <a:normAutofit fontScale="85000" lnSpcReduction="20000"/>
          </a:bodyPr>
          <a:lstStyle/>
          <a:p>
            <a:r>
              <a:rPr lang="en-US" dirty="0"/>
              <a:t>MFT Metadata </a:t>
            </a:r>
          </a:p>
          <a:p>
            <a:pPr lvl="1"/>
            <a:r>
              <a:rPr lang="en-US" dirty="0">
                <a:solidFill>
                  <a:schemeClr val="accent3"/>
                </a:solidFill>
              </a:rPr>
              <a:t>$</a:t>
            </a:r>
            <a:r>
              <a:rPr lang="en-US" dirty="0" err="1">
                <a:solidFill>
                  <a:schemeClr val="accent3"/>
                </a:solidFill>
              </a:rPr>
              <a:t>Standard_Information</a:t>
            </a:r>
            <a:r>
              <a:rPr lang="en-US" dirty="0">
                <a:solidFill>
                  <a:schemeClr val="accent3"/>
                </a:solidFill>
              </a:rPr>
              <a:t> ($SI) </a:t>
            </a:r>
            <a:r>
              <a:rPr lang="en-US" dirty="0"/>
              <a:t>- </a:t>
            </a:r>
            <a:r>
              <a:rPr lang="en-US" dirty="0">
                <a:solidFill>
                  <a:schemeClr val="accent4"/>
                </a:solidFill>
              </a:rPr>
              <a:t>Windows </a:t>
            </a:r>
            <a:r>
              <a:rPr lang="en-US" dirty="0"/>
              <a:t>would </a:t>
            </a:r>
            <a:r>
              <a:rPr lang="en-US" dirty="0">
                <a:solidFill>
                  <a:schemeClr val="accent2"/>
                </a:solidFill>
              </a:rPr>
              <a:t>display</a:t>
            </a:r>
            <a:r>
              <a:rPr lang="en-US" dirty="0"/>
              <a:t> to the end user</a:t>
            </a:r>
          </a:p>
          <a:p>
            <a:pPr lvl="1"/>
            <a:r>
              <a:rPr lang="en-US" dirty="0">
                <a:solidFill>
                  <a:schemeClr val="accent3"/>
                </a:solidFill>
              </a:rPr>
              <a:t>$</a:t>
            </a:r>
            <a:r>
              <a:rPr lang="en-US" dirty="0" err="1">
                <a:solidFill>
                  <a:schemeClr val="accent3"/>
                </a:solidFill>
              </a:rPr>
              <a:t>File_Name</a:t>
            </a:r>
            <a:r>
              <a:rPr lang="en-US" dirty="0">
                <a:solidFill>
                  <a:schemeClr val="accent3"/>
                </a:solidFill>
              </a:rPr>
              <a:t> ($FN) </a:t>
            </a:r>
            <a:r>
              <a:rPr lang="en-US" dirty="0"/>
              <a:t>- Only </a:t>
            </a:r>
            <a:r>
              <a:rPr lang="en-US" dirty="0">
                <a:solidFill>
                  <a:schemeClr val="accent2"/>
                </a:solidFill>
              </a:rPr>
              <a:t>modified</a:t>
            </a:r>
            <a:r>
              <a:rPr lang="en-US" dirty="0"/>
              <a:t> by </a:t>
            </a:r>
            <a:r>
              <a:rPr lang="en-US" dirty="0">
                <a:solidFill>
                  <a:schemeClr val="accent4"/>
                </a:solidFill>
              </a:rPr>
              <a:t>Windows kernel</a:t>
            </a:r>
          </a:p>
          <a:p>
            <a:r>
              <a:rPr lang="en-US" dirty="0">
                <a:solidFill>
                  <a:schemeClr val="accent3"/>
                </a:solidFill>
              </a:rPr>
              <a:t>Recent Files </a:t>
            </a:r>
            <a:r>
              <a:rPr lang="en-US" dirty="0"/>
              <a:t>showcase files that were </a:t>
            </a:r>
            <a:r>
              <a:rPr lang="en-US" dirty="0">
                <a:solidFill>
                  <a:schemeClr val="accent2"/>
                </a:solidFill>
              </a:rPr>
              <a:t>opened</a:t>
            </a:r>
            <a:r>
              <a:rPr lang="en-US" dirty="0"/>
              <a:t> via </a:t>
            </a:r>
            <a:r>
              <a:rPr lang="en-US" dirty="0">
                <a:solidFill>
                  <a:schemeClr val="accent4"/>
                </a:solidFill>
              </a:rPr>
              <a:t>LNK files</a:t>
            </a:r>
          </a:p>
        </p:txBody>
      </p:sp>
    </p:spTree>
    <p:extLst>
      <p:ext uri="{BB962C8B-B14F-4D97-AF65-F5344CB8AC3E}">
        <p14:creationId xmlns:p14="http://schemas.microsoft.com/office/powerpoint/2010/main" val="4055924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B7DF-10F6-1F6E-C71B-4616B0A055A8}"/>
              </a:ext>
            </a:extLst>
          </p:cNvPr>
          <p:cNvSpPr>
            <a:spLocks noGrp="1"/>
          </p:cNvSpPr>
          <p:nvPr>
            <p:ph type="title"/>
          </p:nvPr>
        </p:nvSpPr>
        <p:spPr/>
        <p:txBody>
          <a:bodyPr/>
          <a:lstStyle/>
          <a:p>
            <a:r>
              <a:rPr lang="en-US" dirty="0"/>
              <a:t>Data Access – Jump List</a:t>
            </a:r>
          </a:p>
        </p:txBody>
      </p:sp>
      <p:pic>
        <p:nvPicPr>
          <p:cNvPr id="7" name="Picture 6">
            <a:extLst>
              <a:ext uri="{FF2B5EF4-FFF2-40B4-BE49-F238E27FC236}">
                <a16:creationId xmlns:a16="http://schemas.microsoft.com/office/drawing/2014/main" id="{77A05CBF-8A55-4FF5-D3BC-263F74261878}"/>
              </a:ext>
            </a:extLst>
          </p:cNvPr>
          <p:cNvPicPr>
            <a:picLocks noChangeAspect="1"/>
          </p:cNvPicPr>
          <p:nvPr/>
        </p:nvPicPr>
        <p:blipFill rotWithShape="1">
          <a:blip r:embed="rId3">
            <a:extLst>
              <a:ext uri="{28A0092B-C50C-407E-A947-70E740481C1C}">
                <a14:useLocalDpi xmlns:a14="http://schemas.microsoft.com/office/drawing/2010/main" val="0"/>
              </a:ext>
            </a:extLst>
          </a:blip>
          <a:srcRect l="1528" r="1966" b="26045"/>
          <a:stretch/>
        </p:blipFill>
        <p:spPr>
          <a:xfrm>
            <a:off x="5829300" y="1690688"/>
            <a:ext cx="6152827" cy="1462370"/>
          </a:xfrm>
          <a:prstGeom prst="rect">
            <a:avLst/>
          </a:prstGeom>
          <a:ln>
            <a:solidFill>
              <a:schemeClr val="accent3"/>
            </a:solidFill>
          </a:ln>
        </p:spPr>
      </p:pic>
      <p:pic>
        <p:nvPicPr>
          <p:cNvPr id="9" name="Picture 8">
            <a:extLst>
              <a:ext uri="{FF2B5EF4-FFF2-40B4-BE49-F238E27FC236}">
                <a16:creationId xmlns:a16="http://schemas.microsoft.com/office/drawing/2014/main" id="{BD711735-8944-817B-DCA3-C7C77FAB35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7600" y="3432735"/>
            <a:ext cx="7896063" cy="2254833"/>
          </a:xfrm>
          <a:prstGeom prst="rect">
            <a:avLst/>
          </a:prstGeom>
          <a:ln>
            <a:solidFill>
              <a:schemeClr val="accent3"/>
            </a:solidFill>
          </a:ln>
        </p:spPr>
      </p:pic>
      <p:sp>
        <p:nvSpPr>
          <p:cNvPr id="3" name="TextBox 2">
            <a:extLst>
              <a:ext uri="{FF2B5EF4-FFF2-40B4-BE49-F238E27FC236}">
                <a16:creationId xmlns:a16="http://schemas.microsoft.com/office/drawing/2014/main" id="{2648F7AE-AA43-84A8-3B1A-12A054572C68}"/>
              </a:ext>
            </a:extLst>
          </p:cNvPr>
          <p:cNvSpPr txBox="1"/>
          <p:nvPr/>
        </p:nvSpPr>
        <p:spPr>
          <a:xfrm>
            <a:off x="621791" y="5687568"/>
            <a:ext cx="7464933" cy="646331"/>
          </a:xfrm>
          <a:prstGeom prst="rect">
            <a:avLst/>
          </a:prstGeom>
          <a:noFill/>
        </p:spPr>
        <p:txBody>
          <a:bodyPr wrap="square" rtlCol="0">
            <a:spAutoFit/>
          </a:bodyPr>
          <a:lstStyle/>
          <a:p>
            <a:r>
              <a:rPr lang="en-US" b="1" dirty="0">
                <a:solidFill>
                  <a:schemeClr val="accent3"/>
                </a:solidFill>
              </a:rPr>
              <a:t>Artifacts: </a:t>
            </a:r>
            <a:r>
              <a:rPr lang="en-US" b="1" dirty="0">
                <a:solidFill>
                  <a:schemeClr val="accent2"/>
                </a:solidFill>
              </a:rPr>
              <a:t>Recent Files (</a:t>
            </a:r>
            <a:r>
              <a:rPr lang="en-US" b="1" dirty="0" err="1">
                <a:solidFill>
                  <a:schemeClr val="accent2"/>
                </a:solidFill>
              </a:rPr>
              <a:t>automaticDestinations-ms</a:t>
            </a:r>
            <a:r>
              <a:rPr lang="en-US" b="1" dirty="0">
                <a:solidFill>
                  <a:schemeClr val="accent2"/>
                </a:solidFill>
              </a:rPr>
              <a:t>, </a:t>
            </a:r>
            <a:r>
              <a:rPr lang="en-US" b="1" dirty="0" err="1">
                <a:solidFill>
                  <a:schemeClr val="accent2"/>
                </a:solidFill>
              </a:rPr>
              <a:t>CustomDestinations-ms</a:t>
            </a:r>
            <a:r>
              <a:rPr lang="en-US" b="1" dirty="0">
                <a:solidFill>
                  <a:schemeClr val="accent2"/>
                </a:solidFill>
              </a:rPr>
              <a:t>)</a:t>
            </a:r>
          </a:p>
          <a:p>
            <a:r>
              <a:rPr lang="en-US" b="1" dirty="0">
                <a:solidFill>
                  <a:schemeClr val="accent3"/>
                </a:solidFill>
              </a:rPr>
              <a:t>Tools Used: </a:t>
            </a:r>
            <a:r>
              <a:rPr lang="en-US" b="1" dirty="0" err="1">
                <a:solidFill>
                  <a:schemeClr val="accent2"/>
                </a:solidFill>
              </a:rPr>
              <a:t>Jumplist</a:t>
            </a:r>
            <a:r>
              <a:rPr lang="en-US" b="1" dirty="0">
                <a:solidFill>
                  <a:schemeClr val="accent2"/>
                </a:solidFill>
              </a:rPr>
              <a:t> Explorer</a:t>
            </a:r>
          </a:p>
        </p:txBody>
      </p:sp>
      <p:sp>
        <p:nvSpPr>
          <p:cNvPr id="4" name="Content Placeholder 2">
            <a:extLst>
              <a:ext uri="{FF2B5EF4-FFF2-40B4-BE49-F238E27FC236}">
                <a16:creationId xmlns:a16="http://schemas.microsoft.com/office/drawing/2014/main" id="{8458B588-C807-8FA4-6CC8-D3C006E6225A}"/>
              </a:ext>
            </a:extLst>
          </p:cNvPr>
          <p:cNvSpPr>
            <a:spLocks noGrp="1"/>
          </p:cNvSpPr>
          <p:nvPr>
            <p:ph sz="half" idx="1"/>
          </p:nvPr>
        </p:nvSpPr>
        <p:spPr>
          <a:xfrm>
            <a:off x="838200" y="1825625"/>
            <a:ext cx="5181600" cy="1462370"/>
          </a:xfrm>
        </p:spPr>
        <p:txBody>
          <a:bodyPr>
            <a:normAutofit fontScale="70000" lnSpcReduction="20000"/>
          </a:bodyPr>
          <a:lstStyle/>
          <a:p>
            <a:r>
              <a:rPr lang="en-US" dirty="0"/>
              <a:t>Showcases recently </a:t>
            </a:r>
            <a:r>
              <a:rPr lang="en-US" dirty="0">
                <a:solidFill>
                  <a:schemeClr val="accent2"/>
                </a:solidFill>
              </a:rPr>
              <a:t>viewed files</a:t>
            </a:r>
          </a:p>
          <a:p>
            <a:pPr lvl="1"/>
            <a:r>
              <a:rPr lang="en-US" dirty="0"/>
              <a:t>Shows </a:t>
            </a:r>
            <a:r>
              <a:rPr lang="en-US" dirty="0">
                <a:solidFill>
                  <a:schemeClr val="accent4"/>
                </a:solidFill>
              </a:rPr>
              <a:t>location</a:t>
            </a:r>
            <a:r>
              <a:rPr lang="en-US" dirty="0"/>
              <a:t> of the file that the user viewed</a:t>
            </a:r>
          </a:p>
          <a:p>
            <a:pPr lvl="1"/>
            <a:r>
              <a:rPr lang="en-US" dirty="0"/>
              <a:t>Identifies what </a:t>
            </a:r>
            <a:r>
              <a:rPr lang="en-US" dirty="0">
                <a:solidFill>
                  <a:schemeClr val="accent3"/>
                </a:solidFill>
              </a:rPr>
              <a:t>associated executable</a:t>
            </a:r>
            <a:r>
              <a:rPr lang="en-US" dirty="0"/>
              <a:t> was used</a:t>
            </a:r>
          </a:p>
          <a:p>
            <a:pPr lvl="1"/>
            <a:r>
              <a:rPr lang="en-US" dirty="0">
                <a:solidFill>
                  <a:schemeClr val="accent3"/>
                </a:solidFill>
              </a:rPr>
              <a:t>…Including…</a:t>
            </a:r>
          </a:p>
        </p:txBody>
      </p:sp>
    </p:spTree>
    <p:extLst>
      <p:ext uri="{BB962C8B-B14F-4D97-AF65-F5344CB8AC3E}">
        <p14:creationId xmlns:p14="http://schemas.microsoft.com/office/powerpoint/2010/main" val="817532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E008A-DA22-CB75-87D4-3B5EC33BC2A7}"/>
              </a:ext>
            </a:extLst>
          </p:cNvPr>
          <p:cNvSpPr>
            <a:spLocks noGrp="1"/>
          </p:cNvSpPr>
          <p:nvPr>
            <p:ph type="title"/>
          </p:nvPr>
        </p:nvSpPr>
        <p:spPr/>
        <p:txBody>
          <a:bodyPr>
            <a:normAutofit/>
          </a:bodyPr>
          <a:lstStyle/>
          <a:p>
            <a:r>
              <a:rPr lang="en-US" dirty="0"/>
              <a:t>Lateral Movement to </a:t>
            </a:r>
            <a:r>
              <a:rPr lang="en-US" dirty="0" err="1"/>
              <a:t>IoTJumpbox</a:t>
            </a:r>
            <a:endParaRPr lang="en-US" dirty="0"/>
          </a:p>
        </p:txBody>
      </p:sp>
      <p:sp>
        <p:nvSpPr>
          <p:cNvPr id="4" name="Text Placeholder 3">
            <a:extLst>
              <a:ext uri="{FF2B5EF4-FFF2-40B4-BE49-F238E27FC236}">
                <a16:creationId xmlns:a16="http://schemas.microsoft.com/office/drawing/2014/main" id="{829EB3AB-AC08-5614-7B25-BE80B8893166}"/>
              </a:ext>
            </a:extLst>
          </p:cNvPr>
          <p:cNvSpPr>
            <a:spLocks noGrp="1"/>
          </p:cNvSpPr>
          <p:nvPr>
            <p:ph type="body" sz="half" idx="2"/>
          </p:nvPr>
        </p:nvSpPr>
        <p:spPr/>
        <p:txBody>
          <a:bodyPr/>
          <a:lstStyle/>
          <a:p>
            <a:r>
              <a:rPr lang="en-US" dirty="0">
                <a:solidFill>
                  <a:schemeClr val="accent3"/>
                </a:solidFill>
              </a:rPr>
              <a:t>21:49 UTC </a:t>
            </a:r>
            <a:r>
              <a:rPr lang="en-US" dirty="0"/>
              <a:t>– Execution of </a:t>
            </a:r>
            <a:r>
              <a:rPr lang="en-US" dirty="0">
                <a:solidFill>
                  <a:schemeClr val="accent2"/>
                </a:solidFill>
              </a:rPr>
              <a:t>Remote Desktop Connection</a:t>
            </a:r>
            <a:r>
              <a:rPr lang="en-US" dirty="0"/>
              <a:t> to </a:t>
            </a:r>
            <a:r>
              <a:rPr lang="en-US" dirty="0" err="1">
                <a:solidFill>
                  <a:schemeClr val="accent4"/>
                </a:solidFill>
              </a:rPr>
              <a:t>Jumpbox</a:t>
            </a:r>
            <a:endParaRPr lang="en-US" dirty="0">
              <a:solidFill>
                <a:schemeClr val="accent4"/>
              </a:solidFill>
            </a:endParaRPr>
          </a:p>
          <a:p>
            <a:endParaRPr lang="en-US" dirty="0"/>
          </a:p>
        </p:txBody>
      </p:sp>
      <p:sp>
        <p:nvSpPr>
          <p:cNvPr id="5" name="TextBox 4">
            <a:extLst>
              <a:ext uri="{FF2B5EF4-FFF2-40B4-BE49-F238E27FC236}">
                <a16:creationId xmlns:a16="http://schemas.microsoft.com/office/drawing/2014/main" id="{A95CD483-F68C-2C63-1333-21C71D99405B}"/>
              </a:ext>
            </a:extLst>
          </p:cNvPr>
          <p:cNvSpPr txBox="1"/>
          <p:nvPr/>
        </p:nvSpPr>
        <p:spPr>
          <a:xfrm>
            <a:off x="621792" y="5687568"/>
            <a:ext cx="3197596" cy="646331"/>
          </a:xfrm>
          <a:prstGeom prst="rect">
            <a:avLst/>
          </a:prstGeom>
          <a:noFill/>
        </p:spPr>
        <p:txBody>
          <a:bodyPr wrap="square" rtlCol="0">
            <a:spAutoFit/>
          </a:bodyPr>
          <a:lstStyle/>
          <a:p>
            <a:r>
              <a:rPr lang="en-US" b="1" dirty="0">
                <a:solidFill>
                  <a:schemeClr val="accent3"/>
                </a:solidFill>
              </a:rPr>
              <a:t>Artifact(s): </a:t>
            </a:r>
            <a:r>
              <a:rPr lang="en-US" b="1" dirty="0" err="1">
                <a:solidFill>
                  <a:schemeClr val="accent2"/>
                </a:solidFill>
              </a:rPr>
              <a:t>Jumplist</a:t>
            </a:r>
            <a:endParaRPr lang="en-US" b="1" dirty="0">
              <a:solidFill>
                <a:schemeClr val="accent2"/>
              </a:solidFill>
            </a:endParaRPr>
          </a:p>
          <a:p>
            <a:r>
              <a:rPr lang="en-US" b="1" dirty="0">
                <a:solidFill>
                  <a:schemeClr val="accent3"/>
                </a:solidFill>
              </a:rPr>
              <a:t>Tool(s) Used: </a:t>
            </a:r>
            <a:r>
              <a:rPr lang="en-US" b="1" dirty="0" err="1">
                <a:solidFill>
                  <a:schemeClr val="accent2"/>
                </a:solidFill>
              </a:rPr>
              <a:t>Jumplist</a:t>
            </a:r>
            <a:r>
              <a:rPr lang="en-US" b="1" dirty="0">
                <a:solidFill>
                  <a:schemeClr val="accent2"/>
                </a:solidFill>
              </a:rPr>
              <a:t> Explorer</a:t>
            </a:r>
          </a:p>
        </p:txBody>
      </p:sp>
      <p:pic>
        <p:nvPicPr>
          <p:cNvPr id="6" name="Picture 5">
            <a:extLst>
              <a:ext uri="{FF2B5EF4-FFF2-40B4-BE49-F238E27FC236}">
                <a16:creationId xmlns:a16="http://schemas.microsoft.com/office/drawing/2014/main" id="{9C83AC2A-E634-5FE6-4BA1-144540E4B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357" y="2911778"/>
            <a:ext cx="8673193" cy="2775790"/>
          </a:xfrm>
          <a:prstGeom prst="rect">
            <a:avLst/>
          </a:prstGeom>
          <a:ln w="12700">
            <a:solidFill>
              <a:schemeClr val="accent3"/>
            </a:solidFill>
          </a:ln>
        </p:spPr>
      </p:pic>
      <p:sp>
        <p:nvSpPr>
          <p:cNvPr id="7" name="Rectangle 6">
            <a:extLst>
              <a:ext uri="{FF2B5EF4-FFF2-40B4-BE49-F238E27FC236}">
                <a16:creationId xmlns:a16="http://schemas.microsoft.com/office/drawing/2014/main" id="{FD48E30E-2594-2DC1-D0A8-E85C6D997A7B}"/>
              </a:ext>
            </a:extLst>
          </p:cNvPr>
          <p:cNvSpPr/>
          <p:nvPr/>
        </p:nvSpPr>
        <p:spPr>
          <a:xfrm>
            <a:off x="3347357" y="3851016"/>
            <a:ext cx="2927596" cy="224356"/>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EF52D6D-7FC2-1117-2627-AFF71D09DA15}"/>
              </a:ext>
            </a:extLst>
          </p:cNvPr>
          <p:cNvSpPr/>
          <p:nvPr/>
        </p:nvSpPr>
        <p:spPr>
          <a:xfrm>
            <a:off x="7419977" y="4893500"/>
            <a:ext cx="3518517" cy="216451"/>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3367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AC24F-AE8B-CA0F-FA60-D01140398B54}"/>
              </a:ext>
            </a:extLst>
          </p:cNvPr>
          <p:cNvSpPr>
            <a:spLocks noGrp="1"/>
          </p:cNvSpPr>
          <p:nvPr>
            <p:ph type="title"/>
          </p:nvPr>
        </p:nvSpPr>
        <p:spPr/>
        <p:txBody>
          <a:bodyPr/>
          <a:lstStyle/>
          <a:p>
            <a:r>
              <a:rPr lang="en-US" dirty="0"/>
              <a:t>Pivot into OT Environment</a:t>
            </a:r>
          </a:p>
        </p:txBody>
      </p:sp>
      <p:sp>
        <p:nvSpPr>
          <p:cNvPr id="3" name="Text Placeholder 2">
            <a:extLst>
              <a:ext uri="{FF2B5EF4-FFF2-40B4-BE49-F238E27FC236}">
                <a16:creationId xmlns:a16="http://schemas.microsoft.com/office/drawing/2014/main" id="{45B3FC64-0079-25DA-843D-4EEC71D036B8}"/>
              </a:ext>
            </a:extLst>
          </p:cNvPr>
          <p:cNvSpPr>
            <a:spLocks noGrp="1"/>
          </p:cNvSpPr>
          <p:nvPr>
            <p:ph type="body" idx="1"/>
          </p:nvPr>
        </p:nvSpPr>
        <p:spPr/>
        <p:txBody>
          <a:bodyPr/>
          <a:lstStyle/>
          <a:p>
            <a:r>
              <a:rPr lang="en-US" dirty="0"/>
              <a:t>21:49 UTC – 22:01 UTC</a:t>
            </a:r>
          </a:p>
        </p:txBody>
      </p:sp>
    </p:spTree>
    <p:extLst>
      <p:ext uri="{BB962C8B-B14F-4D97-AF65-F5344CB8AC3E}">
        <p14:creationId xmlns:p14="http://schemas.microsoft.com/office/powerpoint/2010/main" val="2878805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983A-E953-79E0-29AB-D6833F393A2D}"/>
              </a:ext>
            </a:extLst>
          </p:cNvPr>
          <p:cNvSpPr>
            <a:spLocks noGrp="1"/>
          </p:cNvSpPr>
          <p:nvPr>
            <p:ph type="title"/>
          </p:nvPr>
        </p:nvSpPr>
        <p:spPr/>
        <p:txBody>
          <a:bodyPr/>
          <a:lstStyle/>
          <a:p>
            <a:r>
              <a:rPr lang="en-US" dirty="0"/>
              <a:t>Lateral Movement – Event IDs</a:t>
            </a:r>
          </a:p>
        </p:txBody>
      </p:sp>
      <p:sp>
        <p:nvSpPr>
          <p:cNvPr id="3" name="Rectangle: Rounded Corners 2">
            <a:extLst>
              <a:ext uri="{FF2B5EF4-FFF2-40B4-BE49-F238E27FC236}">
                <a16:creationId xmlns:a16="http://schemas.microsoft.com/office/drawing/2014/main" id="{7792561E-2826-C641-219F-7DFAB3E9EB45}"/>
              </a:ext>
            </a:extLst>
          </p:cNvPr>
          <p:cNvSpPr/>
          <p:nvPr/>
        </p:nvSpPr>
        <p:spPr>
          <a:xfrm>
            <a:off x="5164597" y="3073009"/>
            <a:ext cx="1862807" cy="925397"/>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latin typeface="Benguiat" panose="02020500000000000000" pitchFamily="18" charset="0"/>
                <a:ea typeface="Benguiat" panose="02020500000000000000" pitchFamily="18" charset="0"/>
                <a:cs typeface="Benguiat" panose="02020500000000000000" pitchFamily="18" charset="0"/>
              </a:rPr>
              <a:t>Windows Event Log</a:t>
            </a:r>
          </a:p>
        </p:txBody>
      </p:sp>
      <p:sp>
        <p:nvSpPr>
          <p:cNvPr id="4" name="Rectangle: Rounded Corners 3">
            <a:extLst>
              <a:ext uri="{FF2B5EF4-FFF2-40B4-BE49-F238E27FC236}">
                <a16:creationId xmlns:a16="http://schemas.microsoft.com/office/drawing/2014/main" id="{965D7378-6580-E00D-4093-15934D48B95B}"/>
              </a:ext>
            </a:extLst>
          </p:cNvPr>
          <p:cNvSpPr/>
          <p:nvPr/>
        </p:nvSpPr>
        <p:spPr>
          <a:xfrm>
            <a:off x="2354050" y="3073008"/>
            <a:ext cx="1862806" cy="9253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Benguiat" panose="02020500000000000000" pitchFamily="18" charset="0"/>
                <a:ea typeface="Benguiat" panose="02020500000000000000" pitchFamily="18" charset="0"/>
                <a:cs typeface="Benguiat" panose="02020500000000000000" pitchFamily="18" charset="0"/>
              </a:rPr>
              <a:t>Security</a:t>
            </a:r>
          </a:p>
        </p:txBody>
      </p:sp>
      <p:sp>
        <p:nvSpPr>
          <p:cNvPr id="7" name="Rectangle: Rounded Corners 6">
            <a:extLst>
              <a:ext uri="{FF2B5EF4-FFF2-40B4-BE49-F238E27FC236}">
                <a16:creationId xmlns:a16="http://schemas.microsoft.com/office/drawing/2014/main" id="{5A76AA50-6FB1-6821-DBA8-7BE704B8D9EC}"/>
              </a:ext>
            </a:extLst>
          </p:cNvPr>
          <p:cNvSpPr/>
          <p:nvPr/>
        </p:nvSpPr>
        <p:spPr>
          <a:xfrm>
            <a:off x="7907114" y="3050139"/>
            <a:ext cx="1960733" cy="9482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Benguiat" panose="02020500000000000000" pitchFamily="18" charset="0"/>
                <a:ea typeface="Benguiat" panose="02020500000000000000" pitchFamily="18" charset="0"/>
                <a:cs typeface="Benguiat" panose="02020500000000000000" pitchFamily="18" charset="0"/>
              </a:rPr>
              <a:t>RDPClient</a:t>
            </a:r>
            <a:r>
              <a:rPr lang="en-US" sz="1200" dirty="0">
                <a:latin typeface="Benguiat" panose="02020500000000000000" pitchFamily="18" charset="0"/>
                <a:ea typeface="Benguiat" panose="02020500000000000000" pitchFamily="18" charset="0"/>
                <a:cs typeface="Benguiat" panose="02020500000000000000" pitchFamily="18" charset="0"/>
              </a:rPr>
              <a:t> / Operational</a:t>
            </a:r>
          </a:p>
        </p:txBody>
      </p:sp>
      <p:sp>
        <p:nvSpPr>
          <p:cNvPr id="38" name="Callout: Bent Line with Accent Bar 37">
            <a:extLst>
              <a:ext uri="{FF2B5EF4-FFF2-40B4-BE49-F238E27FC236}">
                <a16:creationId xmlns:a16="http://schemas.microsoft.com/office/drawing/2014/main" id="{A15A4171-0DA2-5587-EBA5-655ADF86E3E7}"/>
              </a:ext>
            </a:extLst>
          </p:cNvPr>
          <p:cNvSpPr/>
          <p:nvPr/>
        </p:nvSpPr>
        <p:spPr>
          <a:xfrm>
            <a:off x="10713263" y="2584631"/>
            <a:ext cx="1195923" cy="368710"/>
          </a:xfrm>
          <a:prstGeom prst="accentCallout2">
            <a:avLst>
              <a:gd name="adj1" fmla="val 18750"/>
              <a:gd name="adj2" fmla="val -8333"/>
              <a:gd name="adj3" fmla="val 18750"/>
              <a:gd name="adj4" fmla="val -16667"/>
              <a:gd name="adj5" fmla="val 142704"/>
              <a:gd name="adj6" fmla="val -74248"/>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100" dirty="0"/>
              <a:t>1024: RDP </a:t>
            </a:r>
            <a:r>
              <a:rPr lang="en-US" sz="1100" dirty="0" err="1"/>
              <a:t>ClientActiveX</a:t>
            </a:r>
            <a:r>
              <a:rPr lang="en-US" sz="1100" dirty="0"/>
              <a:t> is trying to connect to server</a:t>
            </a:r>
          </a:p>
        </p:txBody>
      </p:sp>
      <p:sp>
        <p:nvSpPr>
          <p:cNvPr id="39" name="Callout: Bent Line with Accent Bar 38">
            <a:extLst>
              <a:ext uri="{FF2B5EF4-FFF2-40B4-BE49-F238E27FC236}">
                <a16:creationId xmlns:a16="http://schemas.microsoft.com/office/drawing/2014/main" id="{C1E560EE-EC9E-95CD-64D4-B817535AB893}"/>
              </a:ext>
            </a:extLst>
          </p:cNvPr>
          <p:cNvSpPr/>
          <p:nvPr/>
        </p:nvSpPr>
        <p:spPr>
          <a:xfrm>
            <a:off x="10725033" y="3262159"/>
            <a:ext cx="1144454" cy="368710"/>
          </a:xfrm>
          <a:prstGeom prst="accentCallout2">
            <a:avLst>
              <a:gd name="adj1" fmla="val 18750"/>
              <a:gd name="adj2" fmla="val -8333"/>
              <a:gd name="adj3" fmla="val 18750"/>
              <a:gd name="adj4" fmla="val -16667"/>
              <a:gd name="adj5" fmla="val 52920"/>
              <a:gd name="adj6" fmla="val -77546"/>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100" dirty="0"/>
              <a:t>1029: Base64(SHA256)</a:t>
            </a:r>
            <a:r>
              <a:rPr lang="en-US" sz="1100" dirty="0" err="1"/>
              <a:t>UserName</a:t>
            </a:r>
            <a:r>
              <a:rPr lang="en-US" sz="1100" dirty="0"/>
              <a:t>)) is… </a:t>
            </a:r>
          </a:p>
        </p:txBody>
      </p:sp>
      <p:sp>
        <p:nvSpPr>
          <p:cNvPr id="40" name="Callout: Bent Line with Accent Bar 39">
            <a:extLst>
              <a:ext uri="{FF2B5EF4-FFF2-40B4-BE49-F238E27FC236}">
                <a16:creationId xmlns:a16="http://schemas.microsoft.com/office/drawing/2014/main" id="{76040778-E80F-D0D3-BC7C-B73CE822C162}"/>
              </a:ext>
            </a:extLst>
          </p:cNvPr>
          <p:cNvSpPr/>
          <p:nvPr/>
        </p:nvSpPr>
        <p:spPr>
          <a:xfrm>
            <a:off x="10738997" y="3998405"/>
            <a:ext cx="1144454" cy="368710"/>
          </a:xfrm>
          <a:prstGeom prst="accentCallout2">
            <a:avLst>
              <a:gd name="adj1" fmla="val 18750"/>
              <a:gd name="adj2" fmla="val -8333"/>
              <a:gd name="adj3" fmla="val 18750"/>
              <a:gd name="adj4" fmla="val -16667"/>
              <a:gd name="adj5" fmla="val -43856"/>
              <a:gd name="adj6" fmla="val -78835"/>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100" dirty="0"/>
              <a:t>1027: Connected to domain(XX) with session # </a:t>
            </a:r>
          </a:p>
        </p:txBody>
      </p:sp>
      <p:sp>
        <p:nvSpPr>
          <p:cNvPr id="47" name="Callout: Bent Line with Accent Bar 46">
            <a:extLst>
              <a:ext uri="{FF2B5EF4-FFF2-40B4-BE49-F238E27FC236}">
                <a16:creationId xmlns:a16="http://schemas.microsoft.com/office/drawing/2014/main" id="{C256C50C-6344-97F7-E1C4-BEA5B6999E7C}"/>
              </a:ext>
            </a:extLst>
          </p:cNvPr>
          <p:cNvSpPr/>
          <p:nvPr/>
        </p:nvSpPr>
        <p:spPr>
          <a:xfrm flipH="1">
            <a:off x="7613" y="3452092"/>
            <a:ext cx="1361155" cy="368710"/>
          </a:xfrm>
          <a:prstGeom prst="accentCallout2">
            <a:avLst>
              <a:gd name="adj1" fmla="val 18750"/>
              <a:gd name="adj2" fmla="val -8333"/>
              <a:gd name="adj3" fmla="val 18750"/>
              <a:gd name="adj4" fmla="val -16667"/>
              <a:gd name="adj5" fmla="val 17365"/>
              <a:gd name="adj6" fmla="val -75335"/>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r"/>
            <a:r>
              <a:rPr lang="en-US" sz="1100" dirty="0"/>
              <a:t>4648: Explicit Credentials</a:t>
            </a:r>
          </a:p>
        </p:txBody>
      </p:sp>
      <p:cxnSp>
        <p:nvCxnSpPr>
          <p:cNvPr id="13" name="Straight Connector 12">
            <a:extLst>
              <a:ext uri="{FF2B5EF4-FFF2-40B4-BE49-F238E27FC236}">
                <a16:creationId xmlns:a16="http://schemas.microsoft.com/office/drawing/2014/main" id="{1981B39B-8CF2-6AE3-36CF-0707063BADA9}"/>
              </a:ext>
            </a:extLst>
          </p:cNvPr>
          <p:cNvCxnSpPr>
            <a:cxnSpLocks/>
            <a:stCxn id="4" idx="3"/>
            <a:endCxn id="3" idx="1"/>
          </p:cNvCxnSpPr>
          <p:nvPr/>
        </p:nvCxnSpPr>
        <p:spPr>
          <a:xfrm>
            <a:off x="4216856" y="3535707"/>
            <a:ext cx="947741"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EB0D4EB-F31B-2333-FC37-9F0FDCFD5F90}"/>
              </a:ext>
            </a:extLst>
          </p:cNvPr>
          <p:cNvCxnSpPr>
            <a:cxnSpLocks/>
            <a:stCxn id="3" idx="3"/>
            <a:endCxn id="7" idx="1"/>
          </p:cNvCxnSpPr>
          <p:nvPr/>
        </p:nvCxnSpPr>
        <p:spPr>
          <a:xfrm flipV="1">
            <a:off x="7027404" y="3524272"/>
            <a:ext cx="879710" cy="1143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7D0E6DB-AB82-2442-BB7F-BAF4387EDBF3}"/>
              </a:ext>
            </a:extLst>
          </p:cNvPr>
          <p:cNvSpPr txBox="1"/>
          <p:nvPr/>
        </p:nvSpPr>
        <p:spPr>
          <a:xfrm>
            <a:off x="621791" y="5687568"/>
            <a:ext cx="5648380" cy="646331"/>
          </a:xfrm>
          <a:prstGeom prst="rect">
            <a:avLst/>
          </a:prstGeom>
          <a:noFill/>
        </p:spPr>
        <p:txBody>
          <a:bodyPr wrap="square" rtlCol="0">
            <a:spAutoFit/>
          </a:bodyPr>
          <a:lstStyle/>
          <a:p>
            <a:r>
              <a:rPr lang="en-US" b="1" dirty="0">
                <a:solidFill>
                  <a:schemeClr val="accent3"/>
                </a:solidFill>
              </a:rPr>
              <a:t>Artifact(s): </a:t>
            </a:r>
            <a:r>
              <a:rPr lang="en-US" b="1" dirty="0">
                <a:solidFill>
                  <a:schemeClr val="accent2"/>
                </a:solidFill>
              </a:rPr>
              <a:t>Windows Event Logs</a:t>
            </a:r>
          </a:p>
          <a:p>
            <a:r>
              <a:rPr lang="en-US" b="1" dirty="0">
                <a:solidFill>
                  <a:schemeClr val="accent3"/>
                </a:solidFill>
              </a:rPr>
              <a:t>Tool(s) Used: </a:t>
            </a:r>
            <a:r>
              <a:rPr lang="en-US" b="1" dirty="0">
                <a:solidFill>
                  <a:schemeClr val="accent2"/>
                </a:solidFill>
              </a:rPr>
              <a:t>Chainsaw, Event Viewer, Event Log Explorer</a:t>
            </a:r>
          </a:p>
        </p:txBody>
      </p:sp>
      <p:sp>
        <p:nvSpPr>
          <p:cNvPr id="9" name="Rectangle 8">
            <a:extLst>
              <a:ext uri="{FF2B5EF4-FFF2-40B4-BE49-F238E27FC236}">
                <a16:creationId xmlns:a16="http://schemas.microsoft.com/office/drawing/2014/main" id="{678FAB4C-7723-1166-3DB6-61CCAFE18C90}"/>
              </a:ext>
            </a:extLst>
          </p:cNvPr>
          <p:cNvSpPr/>
          <p:nvPr/>
        </p:nvSpPr>
        <p:spPr>
          <a:xfrm>
            <a:off x="7658949" y="2607503"/>
            <a:ext cx="2437077" cy="1759612"/>
          </a:xfrm>
          <a:prstGeom prst="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C2B04D1-3CAE-3365-EE50-2D1E1EE6989A}"/>
              </a:ext>
            </a:extLst>
          </p:cNvPr>
          <p:cNvSpPr txBox="1"/>
          <p:nvPr/>
        </p:nvSpPr>
        <p:spPr>
          <a:xfrm>
            <a:off x="7739961" y="4783134"/>
            <a:ext cx="2275051" cy="923330"/>
          </a:xfrm>
          <a:prstGeom prst="rect">
            <a:avLst/>
          </a:prstGeom>
          <a:noFill/>
        </p:spPr>
        <p:txBody>
          <a:bodyPr wrap="square" rtlCol="0">
            <a:spAutoFit/>
          </a:bodyPr>
          <a:lstStyle/>
          <a:p>
            <a:pPr algn="ctr"/>
            <a:r>
              <a:rPr lang="en-US" dirty="0"/>
              <a:t>Remote Terminal</a:t>
            </a:r>
          </a:p>
          <a:p>
            <a:pPr algn="ctr"/>
            <a:r>
              <a:rPr lang="en-US" dirty="0"/>
              <a:t>Event Logs </a:t>
            </a:r>
          </a:p>
          <a:p>
            <a:pPr algn="ctr"/>
            <a:r>
              <a:rPr lang="en-US" dirty="0"/>
              <a:t>(Requires Enabling)</a:t>
            </a:r>
          </a:p>
        </p:txBody>
      </p:sp>
      <p:sp>
        <p:nvSpPr>
          <p:cNvPr id="11" name="TextBox 10">
            <a:extLst>
              <a:ext uri="{FF2B5EF4-FFF2-40B4-BE49-F238E27FC236}">
                <a16:creationId xmlns:a16="http://schemas.microsoft.com/office/drawing/2014/main" id="{2462DD06-D1ED-B497-95E5-3D3576E8454A}"/>
              </a:ext>
            </a:extLst>
          </p:cNvPr>
          <p:cNvSpPr txBox="1"/>
          <p:nvPr/>
        </p:nvSpPr>
        <p:spPr>
          <a:xfrm>
            <a:off x="958645" y="1690688"/>
            <a:ext cx="3258211" cy="461665"/>
          </a:xfrm>
          <a:prstGeom prst="rect">
            <a:avLst/>
          </a:prstGeom>
          <a:noFill/>
        </p:spPr>
        <p:txBody>
          <a:bodyPr wrap="square" rtlCol="0">
            <a:spAutoFit/>
          </a:bodyPr>
          <a:lstStyle/>
          <a:p>
            <a:r>
              <a:rPr lang="en-US" sz="2400" dirty="0">
                <a:solidFill>
                  <a:schemeClr val="accent3"/>
                </a:solidFill>
                <a:latin typeface="Benguiat" panose="02020500000000000000" pitchFamily="18" charset="0"/>
                <a:ea typeface="Benguiat" panose="02020500000000000000" pitchFamily="18" charset="0"/>
                <a:cs typeface="Benguiat" panose="02020500000000000000" pitchFamily="18" charset="0"/>
              </a:rPr>
              <a:t>21:49 UTC</a:t>
            </a:r>
          </a:p>
        </p:txBody>
      </p:sp>
    </p:spTree>
    <p:extLst>
      <p:ext uri="{BB962C8B-B14F-4D97-AF65-F5344CB8AC3E}">
        <p14:creationId xmlns:p14="http://schemas.microsoft.com/office/powerpoint/2010/main" val="1882600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983A-E953-79E0-29AB-D6833F393A2D}"/>
              </a:ext>
            </a:extLst>
          </p:cNvPr>
          <p:cNvSpPr>
            <a:spLocks noGrp="1"/>
          </p:cNvSpPr>
          <p:nvPr>
            <p:ph type="title"/>
          </p:nvPr>
        </p:nvSpPr>
        <p:spPr/>
        <p:txBody>
          <a:bodyPr/>
          <a:lstStyle/>
          <a:p>
            <a:r>
              <a:rPr lang="en-US" dirty="0"/>
              <a:t>Exiting </a:t>
            </a:r>
            <a:r>
              <a:rPr lang="en-US" dirty="0" err="1"/>
              <a:t>Jumpbox</a:t>
            </a:r>
            <a:r>
              <a:rPr lang="en-US" dirty="0"/>
              <a:t> – Event IDs</a:t>
            </a:r>
          </a:p>
        </p:txBody>
      </p:sp>
      <p:sp>
        <p:nvSpPr>
          <p:cNvPr id="3" name="Rectangle: Rounded Corners 2">
            <a:extLst>
              <a:ext uri="{FF2B5EF4-FFF2-40B4-BE49-F238E27FC236}">
                <a16:creationId xmlns:a16="http://schemas.microsoft.com/office/drawing/2014/main" id="{7792561E-2826-C641-219F-7DFAB3E9EB45}"/>
              </a:ext>
            </a:extLst>
          </p:cNvPr>
          <p:cNvSpPr/>
          <p:nvPr/>
        </p:nvSpPr>
        <p:spPr>
          <a:xfrm>
            <a:off x="1846214" y="3073009"/>
            <a:ext cx="1862807" cy="925397"/>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latin typeface="Benguiat" panose="02020500000000000000" pitchFamily="18" charset="0"/>
                <a:ea typeface="Benguiat" panose="02020500000000000000" pitchFamily="18" charset="0"/>
                <a:cs typeface="Benguiat" panose="02020500000000000000" pitchFamily="18" charset="0"/>
              </a:rPr>
              <a:t>Windows Event Log</a:t>
            </a:r>
          </a:p>
        </p:txBody>
      </p:sp>
      <p:sp>
        <p:nvSpPr>
          <p:cNvPr id="7" name="Rectangle: Rounded Corners 6">
            <a:extLst>
              <a:ext uri="{FF2B5EF4-FFF2-40B4-BE49-F238E27FC236}">
                <a16:creationId xmlns:a16="http://schemas.microsoft.com/office/drawing/2014/main" id="{5A76AA50-6FB1-6821-DBA8-7BE704B8D9EC}"/>
              </a:ext>
            </a:extLst>
          </p:cNvPr>
          <p:cNvSpPr/>
          <p:nvPr/>
        </p:nvSpPr>
        <p:spPr>
          <a:xfrm>
            <a:off x="4588731" y="3050139"/>
            <a:ext cx="1960733" cy="9482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latin typeface="Benguiat" panose="02020500000000000000" pitchFamily="18" charset="0"/>
                <a:ea typeface="Benguiat" panose="02020500000000000000" pitchFamily="18" charset="0"/>
                <a:cs typeface="Benguiat" panose="02020500000000000000" pitchFamily="18" charset="0"/>
              </a:rPr>
              <a:t>RDPClient</a:t>
            </a:r>
            <a:r>
              <a:rPr lang="en-US" sz="1600" dirty="0">
                <a:latin typeface="Benguiat" panose="02020500000000000000" pitchFamily="18" charset="0"/>
                <a:ea typeface="Benguiat" panose="02020500000000000000" pitchFamily="18" charset="0"/>
                <a:cs typeface="Benguiat" panose="02020500000000000000" pitchFamily="18" charset="0"/>
              </a:rPr>
              <a:t> / Operational</a:t>
            </a:r>
          </a:p>
        </p:txBody>
      </p:sp>
      <p:sp>
        <p:nvSpPr>
          <p:cNvPr id="39" name="Callout: Bent Line with Accent Bar 38">
            <a:extLst>
              <a:ext uri="{FF2B5EF4-FFF2-40B4-BE49-F238E27FC236}">
                <a16:creationId xmlns:a16="http://schemas.microsoft.com/office/drawing/2014/main" id="{C1E560EE-EC9E-95CD-64D4-B817535AB893}"/>
              </a:ext>
            </a:extLst>
          </p:cNvPr>
          <p:cNvSpPr/>
          <p:nvPr/>
        </p:nvSpPr>
        <p:spPr>
          <a:xfrm>
            <a:off x="8010548" y="2607503"/>
            <a:ext cx="1988072" cy="1023366"/>
          </a:xfrm>
          <a:prstGeom prst="accentCallout2">
            <a:avLst>
              <a:gd name="adj1" fmla="val 18750"/>
              <a:gd name="adj2" fmla="val -8333"/>
              <a:gd name="adj3" fmla="val 18750"/>
              <a:gd name="adj4" fmla="val -16667"/>
              <a:gd name="adj5" fmla="val 52920"/>
              <a:gd name="adj6" fmla="val -77546"/>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400" dirty="0"/>
              <a:t>1105: The multi-transport connection has been disconnected.</a:t>
            </a:r>
          </a:p>
        </p:txBody>
      </p:sp>
      <p:sp>
        <p:nvSpPr>
          <p:cNvPr id="40" name="Callout: Bent Line with Accent Bar 39">
            <a:extLst>
              <a:ext uri="{FF2B5EF4-FFF2-40B4-BE49-F238E27FC236}">
                <a16:creationId xmlns:a16="http://schemas.microsoft.com/office/drawing/2014/main" id="{76040778-E80F-D0D3-BC7C-B73CE822C162}"/>
              </a:ext>
            </a:extLst>
          </p:cNvPr>
          <p:cNvSpPr/>
          <p:nvPr/>
        </p:nvSpPr>
        <p:spPr>
          <a:xfrm>
            <a:off x="8010548" y="4321469"/>
            <a:ext cx="1974109" cy="923329"/>
          </a:xfrm>
          <a:prstGeom prst="accentCallout2">
            <a:avLst>
              <a:gd name="adj1" fmla="val 18750"/>
              <a:gd name="adj2" fmla="val -8333"/>
              <a:gd name="adj3" fmla="val 18750"/>
              <a:gd name="adj4" fmla="val -16667"/>
              <a:gd name="adj5" fmla="val -43856"/>
              <a:gd name="adj6" fmla="val -78835"/>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400" dirty="0"/>
              <a:t>1026: RDP </a:t>
            </a:r>
            <a:r>
              <a:rPr lang="en-US" sz="1400" dirty="0" err="1"/>
              <a:t>ClientActiveX</a:t>
            </a:r>
            <a:r>
              <a:rPr lang="en-US" sz="1400" dirty="0"/>
              <a:t> has been disconnected (Reason = X)</a:t>
            </a:r>
          </a:p>
        </p:txBody>
      </p:sp>
      <p:cxnSp>
        <p:nvCxnSpPr>
          <p:cNvPr id="30" name="Straight Connector 29">
            <a:extLst>
              <a:ext uri="{FF2B5EF4-FFF2-40B4-BE49-F238E27FC236}">
                <a16:creationId xmlns:a16="http://schemas.microsoft.com/office/drawing/2014/main" id="{3EB0D4EB-F31B-2333-FC37-9F0FDCFD5F90}"/>
              </a:ext>
            </a:extLst>
          </p:cNvPr>
          <p:cNvCxnSpPr>
            <a:cxnSpLocks/>
            <a:stCxn id="3" idx="3"/>
            <a:endCxn id="7" idx="1"/>
          </p:cNvCxnSpPr>
          <p:nvPr/>
        </p:nvCxnSpPr>
        <p:spPr>
          <a:xfrm flipV="1">
            <a:off x="3709021" y="3524272"/>
            <a:ext cx="879710" cy="1143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7D0E6DB-AB82-2442-BB7F-BAF4387EDBF3}"/>
              </a:ext>
            </a:extLst>
          </p:cNvPr>
          <p:cNvSpPr txBox="1"/>
          <p:nvPr/>
        </p:nvSpPr>
        <p:spPr>
          <a:xfrm>
            <a:off x="621791" y="5687568"/>
            <a:ext cx="5648380" cy="646331"/>
          </a:xfrm>
          <a:prstGeom prst="rect">
            <a:avLst/>
          </a:prstGeom>
          <a:noFill/>
        </p:spPr>
        <p:txBody>
          <a:bodyPr wrap="square" rtlCol="0">
            <a:spAutoFit/>
          </a:bodyPr>
          <a:lstStyle/>
          <a:p>
            <a:r>
              <a:rPr lang="en-US" b="1" dirty="0">
                <a:solidFill>
                  <a:schemeClr val="accent3"/>
                </a:solidFill>
              </a:rPr>
              <a:t>Artifact(s): </a:t>
            </a:r>
            <a:r>
              <a:rPr lang="en-US" b="1" dirty="0">
                <a:solidFill>
                  <a:schemeClr val="accent2"/>
                </a:solidFill>
              </a:rPr>
              <a:t>Windows Event Logs</a:t>
            </a:r>
          </a:p>
          <a:p>
            <a:r>
              <a:rPr lang="en-US" b="1" dirty="0">
                <a:solidFill>
                  <a:schemeClr val="accent3"/>
                </a:solidFill>
              </a:rPr>
              <a:t>Tool(s) Used: </a:t>
            </a:r>
            <a:r>
              <a:rPr lang="en-US" b="1" dirty="0">
                <a:solidFill>
                  <a:schemeClr val="accent2"/>
                </a:solidFill>
              </a:rPr>
              <a:t>Chainsaw, Event Viewer, Event Log Explorer</a:t>
            </a:r>
          </a:p>
        </p:txBody>
      </p:sp>
      <p:sp>
        <p:nvSpPr>
          <p:cNvPr id="9" name="Rectangle 8">
            <a:extLst>
              <a:ext uri="{FF2B5EF4-FFF2-40B4-BE49-F238E27FC236}">
                <a16:creationId xmlns:a16="http://schemas.microsoft.com/office/drawing/2014/main" id="{678FAB4C-7723-1166-3DB6-61CCAFE18C90}"/>
              </a:ext>
            </a:extLst>
          </p:cNvPr>
          <p:cNvSpPr/>
          <p:nvPr/>
        </p:nvSpPr>
        <p:spPr>
          <a:xfrm>
            <a:off x="4340566" y="2607503"/>
            <a:ext cx="2437077" cy="1759612"/>
          </a:xfrm>
          <a:prstGeom prst="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C2B04D1-3CAE-3365-EE50-2D1E1EE6989A}"/>
              </a:ext>
            </a:extLst>
          </p:cNvPr>
          <p:cNvSpPr txBox="1"/>
          <p:nvPr/>
        </p:nvSpPr>
        <p:spPr>
          <a:xfrm>
            <a:off x="4421578" y="4783134"/>
            <a:ext cx="2275051" cy="923330"/>
          </a:xfrm>
          <a:prstGeom prst="rect">
            <a:avLst/>
          </a:prstGeom>
          <a:noFill/>
        </p:spPr>
        <p:txBody>
          <a:bodyPr wrap="square" rtlCol="0">
            <a:spAutoFit/>
          </a:bodyPr>
          <a:lstStyle/>
          <a:p>
            <a:pPr algn="ctr"/>
            <a:r>
              <a:rPr lang="en-US" dirty="0"/>
              <a:t>Remote Terminal</a:t>
            </a:r>
          </a:p>
          <a:p>
            <a:pPr algn="ctr"/>
            <a:r>
              <a:rPr lang="en-US" dirty="0"/>
              <a:t>Event Logs </a:t>
            </a:r>
          </a:p>
          <a:p>
            <a:pPr algn="ctr"/>
            <a:r>
              <a:rPr lang="en-US" dirty="0"/>
              <a:t>(Requires Enabling)</a:t>
            </a:r>
          </a:p>
        </p:txBody>
      </p:sp>
      <p:sp>
        <p:nvSpPr>
          <p:cNvPr id="6" name="TextBox 5">
            <a:extLst>
              <a:ext uri="{FF2B5EF4-FFF2-40B4-BE49-F238E27FC236}">
                <a16:creationId xmlns:a16="http://schemas.microsoft.com/office/drawing/2014/main" id="{251D7D41-A831-F199-A668-B334F66355CD}"/>
              </a:ext>
            </a:extLst>
          </p:cNvPr>
          <p:cNvSpPr txBox="1"/>
          <p:nvPr/>
        </p:nvSpPr>
        <p:spPr>
          <a:xfrm>
            <a:off x="958645" y="1690688"/>
            <a:ext cx="3258211" cy="461665"/>
          </a:xfrm>
          <a:prstGeom prst="rect">
            <a:avLst/>
          </a:prstGeom>
          <a:noFill/>
        </p:spPr>
        <p:txBody>
          <a:bodyPr wrap="square" rtlCol="0">
            <a:spAutoFit/>
          </a:bodyPr>
          <a:lstStyle/>
          <a:p>
            <a:r>
              <a:rPr lang="en-US" sz="2400" dirty="0">
                <a:solidFill>
                  <a:schemeClr val="accent3"/>
                </a:solidFill>
                <a:latin typeface="Benguiat" panose="02020500000000000000" pitchFamily="18" charset="0"/>
                <a:ea typeface="Benguiat" panose="02020500000000000000" pitchFamily="18" charset="0"/>
                <a:cs typeface="Benguiat" panose="02020500000000000000" pitchFamily="18" charset="0"/>
              </a:rPr>
              <a:t>22:01 UTC</a:t>
            </a:r>
          </a:p>
        </p:txBody>
      </p:sp>
    </p:spTree>
    <p:extLst>
      <p:ext uri="{BB962C8B-B14F-4D97-AF65-F5344CB8AC3E}">
        <p14:creationId xmlns:p14="http://schemas.microsoft.com/office/powerpoint/2010/main" val="3793457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3A1C135D-8AB4-3BC8-BBFE-B0F57C510BD2}"/>
              </a:ext>
            </a:extLst>
          </p:cNvPr>
          <p:cNvSpPr>
            <a:spLocks noGrp="1"/>
          </p:cNvSpPr>
          <p:nvPr>
            <p:ph sz="half" idx="1"/>
          </p:nvPr>
        </p:nvSpPr>
        <p:spPr>
          <a:xfrm>
            <a:off x="838200" y="1825625"/>
            <a:ext cx="5181600" cy="1325563"/>
          </a:xfrm>
        </p:spPr>
        <p:txBody>
          <a:bodyPr/>
          <a:lstStyle/>
          <a:p>
            <a:r>
              <a:rPr lang="en-US" dirty="0">
                <a:solidFill>
                  <a:schemeClr val="accent3"/>
                </a:solidFill>
              </a:rPr>
              <a:t>22:01 UTC</a:t>
            </a:r>
            <a:r>
              <a:rPr lang="en-US" dirty="0"/>
              <a:t> -  Evidence of </a:t>
            </a:r>
            <a:r>
              <a:rPr lang="en-US" dirty="0">
                <a:solidFill>
                  <a:schemeClr val="accent4"/>
                </a:solidFill>
              </a:rPr>
              <a:t>File Deletion</a:t>
            </a:r>
          </a:p>
          <a:p>
            <a:pPr lvl="1"/>
            <a:r>
              <a:rPr lang="en-US" dirty="0"/>
              <a:t>What was deleted?</a:t>
            </a:r>
          </a:p>
          <a:p>
            <a:endParaRPr lang="en-US" dirty="0"/>
          </a:p>
        </p:txBody>
      </p:sp>
      <p:sp>
        <p:nvSpPr>
          <p:cNvPr id="2" name="Title 1">
            <a:extLst>
              <a:ext uri="{FF2B5EF4-FFF2-40B4-BE49-F238E27FC236}">
                <a16:creationId xmlns:a16="http://schemas.microsoft.com/office/drawing/2014/main" id="{67D2B7DF-10F6-1F6E-C71B-4616B0A055A8}"/>
              </a:ext>
            </a:extLst>
          </p:cNvPr>
          <p:cNvSpPr>
            <a:spLocks noGrp="1"/>
          </p:cNvSpPr>
          <p:nvPr>
            <p:ph type="title"/>
          </p:nvPr>
        </p:nvSpPr>
        <p:spPr/>
        <p:txBody>
          <a:bodyPr/>
          <a:lstStyle/>
          <a:p>
            <a:r>
              <a:rPr lang="en-US" dirty="0"/>
              <a:t>Anti-Forensics - Deletion</a:t>
            </a:r>
          </a:p>
        </p:txBody>
      </p:sp>
      <p:pic>
        <p:nvPicPr>
          <p:cNvPr id="8" name="Picture 7">
            <a:extLst>
              <a:ext uri="{FF2B5EF4-FFF2-40B4-BE49-F238E27FC236}">
                <a16:creationId xmlns:a16="http://schemas.microsoft.com/office/drawing/2014/main" id="{D221DF0F-FAE4-4E1D-E2A8-3D82C4E9C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1927" y="1349137"/>
            <a:ext cx="6109855" cy="4823569"/>
          </a:xfrm>
          <a:prstGeom prst="rect">
            <a:avLst/>
          </a:prstGeom>
          <a:ln>
            <a:solidFill>
              <a:schemeClr val="accent3"/>
            </a:solidFill>
          </a:ln>
        </p:spPr>
      </p:pic>
      <p:sp>
        <p:nvSpPr>
          <p:cNvPr id="6" name="TextBox 5">
            <a:extLst>
              <a:ext uri="{FF2B5EF4-FFF2-40B4-BE49-F238E27FC236}">
                <a16:creationId xmlns:a16="http://schemas.microsoft.com/office/drawing/2014/main" id="{DB23E2B4-23C3-89F7-263C-DF7B5D86F2D8}"/>
              </a:ext>
            </a:extLst>
          </p:cNvPr>
          <p:cNvSpPr txBox="1"/>
          <p:nvPr/>
        </p:nvSpPr>
        <p:spPr>
          <a:xfrm>
            <a:off x="621792" y="5687568"/>
            <a:ext cx="4864608" cy="646331"/>
          </a:xfrm>
          <a:prstGeom prst="rect">
            <a:avLst/>
          </a:prstGeom>
          <a:noFill/>
        </p:spPr>
        <p:txBody>
          <a:bodyPr wrap="square" rtlCol="0">
            <a:spAutoFit/>
          </a:bodyPr>
          <a:lstStyle/>
          <a:p>
            <a:r>
              <a:rPr lang="en-US" b="1" dirty="0">
                <a:solidFill>
                  <a:schemeClr val="accent3"/>
                </a:solidFill>
              </a:rPr>
              <a:t>Artifact(s): </a:t>
            </a:r>
            <a:r>
              <a:rPr lang="en-US" b="1" dirty="0">
                <a:solidFill>
                  <a:schemeClr val="accent2"/>
                </a:solidFill>
              </a:rPr>
              <a:t>Windows Event Logs</a:t>
            </a:r>
          </a:p>
          <a:p>
            <a:r>
              <a:rPr lang="en-US" b="1" dirty="0">
                <a:solidFill>
                  <a:schemeClr val="accent3"/>
                </a:solidFill>
              </a:rPr>
              <a:t>Tool(s) Used: </a:t>
            </a:r>
            <a:r>
              <a:rPr lang="en-US" b="1" dirty="0">
                <a:solidFill>
                  <a:schemeClr val="accent2"/>
                </a:solidFill>
              </a:rPr>
              <a:t>Event Log Explorer, Event Viewer</a:t>
            </a:r>
          </a:p>
        </p:txBody>
      </p:sp>
      <p:sp>
        <p:nvSpPr>
          <p:cNvPr id="10" name="Rectangle: Rounded Corners 9">
            <a:extLst>
              <a:ext uri="{FF2B5EF4-FFF2-40B4-BE49-F238E27FC236}">
                <a16:creationId xmlns:a16="http://schemas.microsoft.com/office/drawing/2014/main" id="{E5815803-18E7-A43F-E3A8-6363A58817AD}"/>
              </a:ext>
            </a:extLst>
          </p:cNvPr>
          <p:cNvSpPr/>
          <p:nvPr/>
        </p:nvSpPr>
        <p:spPr>
          <a:xfrm>
            <a:off x="3001276" y="3924925"/>
            <a:ext cx="1987746" cy="722496"/>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latin typeface="Benguiat" panose="02020500000000000000" pitchFamily="18" charset="0"/>
                <a:ea typeface="Benguiat" panose="02020500000000000000" pitchFamily="18" charset="0"/>
                <a:cs typeface="Benguiat" panose="02020500000000000000" pitchFamily="18" charset="0"/>
              </a:rPr>
              <a:t>$INE424N.exe</a:t>
            </a:r>
          </a:p>
        </p:txBody>
      </p:sp>
      <p:sp>
        <p:nvSpPr>
          <p:cNvPr id="11" name="Rectangle 10">
            <a:extLst>
              <a:ext uri="{FF2B5EF4-FFF2-40B4-BE49-F238E27FC236}">
                <a16:creationId xmlns:a16="http://schemas.microsoft.com/office/drawing/2014/main" id="{4CFD3C60-007A-FCBA-9C87-60FC291A4002}"/>
              </a:ext>
            </a:extLst>
          </p:cNvPr>
          <p:cNvSpPr/>
          <p:nvPr/>
        </p:nvSpPr>
        <p:spPr>
          <a:xfrm>
            <a:off x="5999634" y="4537220"/>
            <a:ext cx="4816006" cy="177655"/>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907879F-17B5-865F-8B1D-46F8349B575B}"/>
              </a:ext>
            </a:extLst>
          </p:cNvPr>
          <p:cNvCxnSpPr>
            <a:cxnSpLocks/>
            <a:endCxn id="10" idx="3"/>
          </p:cNvCxnSpPr>
          <p:nvPr/>
        </p:nvCxnSpPr>
        <p:spPr>
          <a:xfrm flipH="1" flipV="1">
            <a:off x="4989022" y="4286173"/>
            <a:ext cx="1010612" cy="3804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316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B7DF-10F6-1F6E-C71B-4616B0A055A8}"/>
              </a:ext>
            </a:extLst>
          </p:cNvPr>
          <p:cNvSpPr>
            <a:spLocks noGrp="1"/>
          </p:cNvSpPr>
          <p:nvPr>
            <p:ph type="title"/>
          </p:nvPr>
        </p:nvSpPr>
        <p:spPr/>
        <p:txBody>
          <a:bodyPr/>
          <a:lstStyle/>
          <a:p>
            <a:r>
              <a:rPr lang="en-US" dirty="0"/>
              <a:t>Anti-Forensics – Deletion (Pt2)</a:t>
            </a:r>
          </a:p>
        </p:txBody>
      </p:sp>
      <p:pic>
        <p:nvPicPr>
          <p:cNvPr id="15" name="Picture 14">
            <a:extLst>
              <a:ext uri="{FF2B5EF4-FFF2-40B4-BE49-F238E27FC236}">
                <a16:creationId xmlns:a16="http://schemas.microsoft.com/office/drawing/2014/main" id="{C0B8C833-F1D3-57CD-49D4-14864419C7D0}"/>
              </a:ext>
            </a:extLst>
          </p:cNvPr>
          <p:cNvPicPr>
            <a:picLocks noChangeAspect="1"/>
          </p:cNvPicPr>
          <p:nvPr/>
        </p:nvPicPr>
        <p:blipFill rotWithShape="1">
          <a:blip r:embed="rId3">
            <a:extLst>
              <a:ext uri="{28A0092B-C50C-407E-A947-70E740481C1C}">
                <a14:useLocalDpi xmlns:a14="http://schemas.microsoft.com/office/drawing/2010/main" val="0"/>
              </a:ext>
            </a:extLst>
          </a:blip>
          <a:srcRect b="34467"/>
          <a:stretch/>
        </p:blipFill>
        <p:spPr>
          <a:xfrm>
            <a:off x="3211371" y="2495474"/>
            <a:ext cx="8805263" cy="2620445"/>
          </a:xfrm>
          <a:prstGeom prst="rect">
            <a:avLst/>
          </a:prstGeom>
          <a:ln>
            <a:solidFill>
              <a:schemeClr val="accent3"/>
            </a:solidFill>
          </a:ln>
        </p:spPr>
      </p:pic>
      <p:sp>
        <p:nvSpPr>
          <p:cNvPr id="4" name="TextBox 3">
            <a:extLst>
              <a:ext uri="{FF2B5EF4-FFF2-40B4-BE49-F238E27FC236}">
                <a16:creationId xmlns:a16="http://schemas.microsoft.com/office/drawing/2014/main" id="{794F1C0B-CD54-3D4B-6843-2C908228A20C}"/>
              </a:ext>
            </a:extLst>
          </p:cNvPr>
          <p:cNvSpPr txBox="1"/>
          <p:nvPr/>
        </p:nvSpPr>
        <p:spPr>
          <a:xfrm>
            <a:off x="621792" y="5687568"/>
            <a:ext cx="3494394" cy="646331"/>
          </a:xfrm>
          <a:prstGeom prst="rect">
            <a:avLst/>
          </a:prstGeom>
          <a:noFill/>
        </p:spPr>
        <p:txBody>
          <a:bodyPr wrap="square" rtlCol="0">
            <a:spAutoFit/>
          </a:bodyPr>
          <a:lstStyle/>
          <a:p>
            <a:r>
              <a:rPr lang="en-US" b="1" dirty="0">
                <a:solidFill>
                  <a:schemeClr val="accent3"/>
                </a:solidFill>
              </a:rPr>
              <a:t>Artifact(s): </a:t>
            </a:r>
            <a:r>
              <a:rPr lang="en-US" b="1" dirty="0">
                <a:solidFill>
                  <a:schemeClr val="accent2"/>
                </a:solidFill>
              </a:rPr>
              <a:t>Recycling Bin $I File</a:t>
            </a:r>
          </a:p>
          <a:p>
            <a:r>
              <a:rPr lang="en-US" b="1" dirty="0">
                <a:solidFill>
                  <a:schemeClr val="accent3"/>
                </a:solidFill>
              </a:rPr>
              <a:t>Tool(s) Used: </a:t>
            </a:r>
            <a:r>
              <a:rPr lang="en-US" b="1" dirty="0" err="1">
                <a:solidFill>
                  <a:schemeClr val="accent2"/>
                </a:solidFill>
              </a:rPr>
              <a:t>RBCmd</a:t>
            </a:r>
            <a:endParaRPr lang="en-US" b="1" dirty="0">
              <a:solidFill>
                <a:schemeClr val="accent2"/>
              </a:solidFill>
            </a:endParaRPr>
          </a:p>
        </p:txBody>
      </p:sp>
      <p:pic>
        <p:nvPicPr>
          <p:cNvPr id="6" name="Picture 5">
            <a:extLst>
              <a:ext uri="{FF2B5EF4-FFF2-40B4-BE49-F238E27FC236}">
                <a16:creationId xmlns:a16="http://schemas.microsoft.com/office/drawing/2014/main" id="{430A97A8-9A76-BA6B-90DF-83A854BB36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539" y="1670030"/>
            <a:ext cx="8283095" cy="608058"/>
          </a:xfrm>
          <a:prstGeom prst="rect">
            <a:avLst/>
          </a:prstGeom>
          <a:ln>
            <a:solidFill>
              <a:schemeClr val="accent3"/>
            </a:solidFill>
          </a:ln>
        </p:spPr>
      </p:pic>
      <p:graphicFrame>
        <p:nvGraphicFramePr>
          <p:cNvPr id="7" name="Table 9">
            <a:extLst>
              <a:ext uri="{FF2B5EF4-FFF2-40B4-BE49-F238E27FC236}">
                <a16:creationId xmlns:a16="http://schemas.microsoft.com/office/drawing/2014/main" id="{822A5B21-5DC5-C73F-C295-5AB9EF4B1614}"/>
              </a:ext>
            </a:extLst>
          </p:cNvPr>
          <p:cNvGraphicFramePr>
            <a:graphicFrameLocks noGrp="1"/>
          </p:cNvGraphicFramePr>
          <p:nvPr>
            <p:extLst>
              <p:ext uri="{D42A27DB-BD31-4B8C-83A1-F6EECF244321}">
                <p14:modId xmlns:p14="http://schemas.microsoft.com/office/powerpoint/2010/main" val="89429804"/>
              </p:ext>
            </p:extLst>
          </p:nvPr>
        </p:nvGraphicFramePr>
        <p:xfrm>
          <a:off x="245655" y="3167590"/>
          <a:ext cx="2468707" cy="1376680"/>
        </p:xfrm>
        <a:graphic>
          <a:graphicData uri="http://schemas.openxmlformats.org/drawingml/2006/table">
            <a:tbl>
              <a:tblPr firstRow="1" bandRow="1">
                <a:tableStyleId>{5C22544A-7EE6-4342-B048-85BDC9FD1C3A}</a:tableStyleId>
              </a:tblPr>
              <a:tblGrid>
                <a:gridCol w="2468707">
                  <a:extLst>
                    <a:ext uri="{9D8B030D-6E8A-4147-A177-3AD203B41FA5}">
                      <a16:colId xmlns:a16="http://schemas.microsoft.com/office/drawing/2014/main" val="3542693802"/>
                    </a:ext>
                  </a:extLst>
                </a:gridCol>
              </a:tblGrid>
              <a:tr h="220028">
                <a:tc>
                  <a:txBody>
                    <a:bodyPr/>
                    <a:lstStyle/>
                    <a:p>
                      <a:pPr algn="ctr"/>
                      <a:r>
                        <a:rPr lang="en-US" dirty="0"/>
                        <a:t>Recycling Bin Metadata</a:t>
                      </a:r>
                    </a:p>
                  </a:txBody>
                  <a:tcPr/>
                </a:tc>
                <a:extLst>
                  <a:ext uri="{0D108BD9-81ED-4DB2-BD59-A6C34878D82A}">
                    <a16:rowId xmlns:a16="http://schemas.microsoft.com/office/drawing/2014/main" val="1786539844"/>
                  </a:ext>
                </a:extLst>
              </a:tr>
              <a:tr h="370840">
                <a:tc>
                  <a:txBody>
                    <a:bodyPr/>
                    <a:lstStyle/>
                    <a:p>
                      <a:r>
                        <a:rPr lang="en-US" dirty="0"/>
                        <a:t>$I contains file metadata</a:t>
                      </a:r>
                    </a:p>
                  </a:txBody>
                  <a:tcPr/>
                </a:tc>
                <a:extLst>
                  <a:ext uri="{0D108BD9-81ED-4DB2-BD59-A6C34878D82A}">
                    <a16:rowId xmlns:a16="http://schemas.microsoft.com/office/drawing/2014/main" val="916548242"/>
                  </a:ext>
                </a:extLst>
              </a:tr>
              <a:tr h="370840">
                <a:tc>
                  <a:txBody>
                    <a:bodyPr/>
                    <a:lstStyle/>
                    <a:p>
                      <a:r>
                        <a:rPr lang="en-US" dirty="0"/>
                        <a:t>$R contains file content</a:t>
                      </a:r>
                    </a:p>
                  </a:txBody>
                  <a:tcPr/>
                </a:tc>
                <a:extLst>
                  <a:ext uri="{0D108BD9-81ED-4DB2-BD59-A6C34878D82A}">
                    <a16:rowId xmlns:a16="http://schemas.microsoft.com/office/drawing/2014/main" val="1323643893"/>
                  </a:ext>
                </a:extLst>
              </a:tr>
            </a:tbl>
          </a:graphicData>
        </a:graphic>
      </p:graphicFrame>
      <p:sp>
        <p:nvSpPr>
          <p:cNvPr id="8" name="Rectangle 7">
            <a:extLst>
              <a:ext uri="{FF2B5EF4-FFF2-40B4-BE49-F238E27FC236}">
                <a16:creationId xmlns:a16="http://schemas.microsoft.com/office/drawing/2014/main" id="{BA36FF36-388D-9D0C-31C2-23EA6514C3F9}"/>
              </a:ext>
            </a:extLst>
          </p:cNvPr>
          <p:cNvSpPr/>
          <p:nvPr/>
        </p:nvSpPr>
        <p:spPr>
          <a:xfrm>
            <a:off x="3218334" y="4343400"/>
            <a:ext cx="4515966" cy="685800"/>
          </a:xfrm>
          <a:prstGeom prst="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8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B7DF-10F6-1F6E-C71B-4616B0A055A8}"/>
              </a:ext>
            </a:extLst>
          </p:cNvPr>
          <p:cNvSpPr>
            <a:spLocks noGrp="1"/>
          </p:cNvSpPr>
          <p:nvPr>
            <p:ph type="title"/>
          </p:nvPr>
        </p:nvSpPr>
        <p:spPr/>
        <p:txBody>
          <a:bodyPr/>
          <a:lstStyle/>
          <a:p>
            <a:r>
              <a:rPr lang="en-US" dirty="0"/>
              <a:t>Anti-Forensics – Deletion (Pt3)</a:t>
            </a:r>
          </a:p>
        </p:txBody>
      </p:sp>
      <p:pic>
        <p:nvPicPr>
          <p:cNvPr id="13" name="Picture 12">
            <a:extLst>
              <a:ext uri="{FF2B5EF4-FFF2-40B4-BE49-F238E27FC236}">
                <a16:creationId xmlns:a16="http://schemas.microsoft.com/office/drawing/2014/main" id="{E65CF9B2-900C-80CA-3656-1B9FA4DFF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586" y="3429000"/>
            <a:ext cx="10756900" cy="2070610"/>
          </a:xfrm>
          <a:prstGeom prst="rect">
            <a:avLst/>
          </a:prstGeom>
          <a:ln>
            <a:solidFill>
              <a:schemeClr val="accent3"/>
            </a:solidFill>
          </a:ln>
        </p:spPr>
      </p:pic>
      <p:sp>
        <p:nvSpPr>
          <p:cNvPr id="4" name="TextBox 3">
            <a:extLst>
              <a:ext uri="{FF2B5EF4-FFF2-40B4-BE49-F238E27FC236}">
                <a16:creationId xmlns:a16="http://schemas.microsoft.com/office/drawing/2014/main" id="{794F1C0B-CD54-3D4B-6843-2C908228A20C}"/>
              </a:ext>
            </a:extLst>
          </p:cNvPr>
          <p:cNvSpPr txBox="1"/>
          <p:nvPr/>
        </p:nvSpPr>
        <p:spPr>
          <a:xfrm>
            <a:off x="621792" y="5687568"/>
            <a:ext cx="4077208" cy="646331"/>
          </a:xfrm>
          <a:prstGeom prst="rect">
            <a:avLst/>
          </a:prstGeom>
          <a:noFill/>
        </p:spPr>
        <p:txBody>
          <a:bodyPr wrap="square" rtlCol="0">
            <a:spAutoFit/>
          </a:bodyPr>
          <a:lstStyle/>
          <a:p>
            <a:r>
              <a:rPr lang="en-US" b="1" dirty="0">
                <a:solidFill>
                  <a:schemeClr val="accent3"/>
                </a:solidFill>
              </a:rPr>
              <a:t>Artifact(s): </a:t>
            </a:r>
            <a:r>
              <a:rPr lang="en-US" b="1" dirty="0">
                <a:solidFill>
                  <a:schemeClr val="accent2"/>
                </a:solidFill>
              </a:rPr>
              <a:t>$EXTEND\$</a:t>
            </a:r>
            <a:r>
              <a:rPr lang="en-US" b="1" dirty="0" err="1">
                <a:solidFill>
                  <a:schemeClr val="accent2"/>
                </a:solidFill>
              </a:rPr>
              <a:t>UsnJrnl</a:t>
            </a:r>
            <a:endParaRPr lang="en-US" b="1" dirty="0">
              <a:solidFill>
                <a:schemeClr val="accent2"/>
              </a:solidFill>
            </a:endParaRPr>
          </a:p>
          <a:p>
            <a:r>
              <a:rPr lang="en-US" b="1" dirty="0">
                <a:solidFill>
                  <a:schemeClr val="accent3"/>
                </a:solidFill>
              </a:rPr>
              <a:t>Tool(s) Used: </a:t>
            </a:r>
            <a:r>
              <a:rPr lang="en-US" b="1" dirty="0" err="1">
                <a:solidFill>
                  <a:schemeClr val="accent2"/>
                </a:solidFill>
              </a:rPr>
              <a:t>MFTCmd</a:t>
            </a:r>
            <a:r>
              <a:rPr lang="en-US" b="1" dirty="0">
                <a:solidFill>
                  <a:schemeClr val="accent2"/>
                </a:solidFill>
              </a:rPr>
              <a:t>, Timeline Explorer</a:t>
            </a:r>
          </a:p>
        </p:txBody>
      </p:sp>
      <p:graphicFrame>
        <p:nvGraphicFramePr>
          <p:cNvPr id="8" name="Table 9">
            <a:extLst>
              <a:ext uri="{FF2B5EF4-FFF2-40B4-BE49-F238E27FC236}">
                <a16:creationId xmlns:a16="http://schemas.microsoft.com/office/drawing/2014/main" id="{EE506382-959A-A470-AD7A-05483310FA7A}"/>
              </a:ext>
            </a:extLst>
          </p:cNvPr>
          <p:cNvGraphicFramePr>
            <a:graphicFrameLocks noGrp="1"/>
          </p:cNvGraphicFramePr>
          <p:nvPr>
            <p:extLst>
              <p:ext uri="{D42A27DB-BD31-4B8C-83A1-F6EECF244321}">
                <p14:modId xmlns:p14="http://schemas.microsoft.com/office/powerpoint/2010/main" val="534246647"/>
              </p:ext>
            </p:extLst>
          </p:nvPr>
        </p:nvGraphicFramePr>
        <p:xfrm>
          <a:off x="621792" y="2056924"/>
          <a:ext cx="3860800" cy="1005840"/>
        </p:xfrm>
        <a:graphic>
          <a:graphicData uri="http://schemas.openxmlformats.org/drawingml/2006/table">
            <a:tbl>
              <a:tblPr firstRow="1" bandRow="1">
                <a:tableStyleId>{5C22544A-7EE6-4342-B048-85BDC9FD1C3A}</a:tableStyleId>
              </a:tblPr>
              <a:tblGrid>
                <a:gridCol w="3860800">
                  <a:extLst>
                    <a:ext uri="{9D8B030D-6E8A-4147-A177-3AD203B41FA5}">
                      <a16:colId xmlns:a16="http://schemas.microsoft.com/office/drawing/2014/main" val="3542693802"/>
                    </a:ext>
                  </a:extLst>
                </a:gridCol>
              </a:tblGrid>
              <a:tr h="0">
                <a:tc>
                  <a:txBody>
                    <a:bodyPr/>
                    <a:lstStyle/>
                    <a:p>
                      <a:pPr algn="ctr"/>
                      <a:r>
                        <a:rPr lang="en-US" dirty="0"/>
                        <a:t>USN Journal</a:t>
                      </a:r>
                    </a:p>
                  </a:txBody>
                  <a:tcPr/>
                </a:tc>
                <a:extLst>
                  <a:ext uri="{0D108BD9-81ED-4DB2-BD59-A6C34878D82A}">
                    <a16:rowId xmlns:a16="http://schemas.microsoft.com/office/drawing/2014/main" val="1786539844"/>
                  </a:ext>
                </a:extLst>
              </a:tr>
              <a:tr h="370840">
                <a:tc>
                  <a:txBody>
                    <a:bodyPr/>
                    <a:lstStyle/>
                    <a:p>
                      <a:r>
                        <a:rPr lang="en-US" dirty="0"/>
                        <a:t>Keeps track of changes on both files and directories</a:t>
                      </a:r>
                    </a:p>
                  </a:txBody>
                  <a:tcPr/>
                </a:tc>
                <a:extLst>
                  <a:ext uri="{0D108BD9-81ED-4DB2-BD59-A6C34878D82A}">
                    <a16:rowId xmlns:a16="http://schemas.microsoft.com/office/drawing/2014/main" val="916548242"/>
                  </a:ext>
                </a:extLst>
              </a:tr>
            </a:tbl>
          </a:graphicData>
        </a:graphic>
      </p:graphicFrame>
    </p:spTree>
    <p:extLst>
      <p:ext uri="{BB962C8B-B14F-4D97-AF65-F5344CB8AC3E}">
        <p14:creationId xmlns:p14="http://schemas.microsoft.com/office/powerpoint/2010/main" val="1469364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983A-E953-79E0-29AB-D6833F393A2D}"/>
              </a:ext>
            </a:extLst>
          </p:cNvPr>
          <p:cNvSpPr>
            <a:spLocks noGrp="1"/>
          </p:cNvSpPr>
          <p:nvPr>
            <p:ph type="title"/>
          </p:nvPr>
        </p:nvSpPr>
        <p:spPr/>
        <p:txBody>
          <a:bodyPr/>
          <a:lstStyle/>
          <a:p>
            <a:r>
              <a:rPr lang="en-US" dirty="0"/>
              <a:t>Egress from Host – Event IDs</a:t>
            </a:r>
          </a:p>
        </p:txBody>
      </p:sp>
      <p:sp>
        <p:nvSpPr>
          <p:cNvPr id="3" name="Rectangle: Rounded Corners 2">
            <a:extLst>
              <a:ext uri="{FF2B5EF4-FFF2-40B4-BE49-F238E27FC236}">
                <a16:creationId xmlns:a16="http://schemas.microsoft.com/office/drawing/2014/main" id="{7792561E-2826-C641-219F-7DFAB3E9EB45}"/>
              </a:ext>
            </a:extLst>
          </p:cNvPr>
          <p:cNvSpPr/>
          <p:nvPr/>
        </p:nvSpPr>
        <p:spPr>
          <a:xfrm>
            <a:off x="5164597" y="3073009"/>
            <a:ext cx="1862807" cy="925397"/>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latin typeface="Benguiat" panose="02020500000000000000" pitchFamily="18" charset="0"/>
                <a:ea typeface="Benguiat" panose="02020500000000000000" pitchFamily="18" charset="0"/>
                <a:cs typeface="Benguiat" panose="02020500000000000000" pitchFamily="18" charset="0"/>
              </a:rPr>
              <a:t>Windows Event Log</a:t>
            </a:r>
          </a:p>
        </p:txBody>
      </p:sp>
      <p:sp>
        <p:nvSpPr>
          <p:cNvPr id="4" name="Rectangle: Rounded Corners 3">
            <a:extLst>
              <a:ext uri="{FF2B5EF4-FFF2-40B4-BE49-F238E27FC236}">
                <a16:creationId xmlns:a16="http://schemas.microsoft.com/office/drawing/2014/main" id="{965D7378-6580-E00D-4093-15934D48B95B}"/>
              </a:ext>
            </a:extLst>
          </p:cNvPr>
          <p:cNvSpPr/>
          <p:nvPr/>
        </p:nvSpPr>
        <p:spPr>
          <a:xfrm>
            <a:off x="2354050" y="3073008"/>
            <a:ext cx="1862806" cy="9253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Benguiat" panose="02020500000000000000" pitchFamily="18" charset="0"/>
                <a:ea typeface="Benguiat" panose="02020500000000000000" pitchFamily="18" charset="0"/>
                <a:cs typeface="Benguiat" panose="02020500000000000000" pitchFamily="18" charset="0"/>
              </a:rPr>
              <a:t>Security</a:t>
            </a:r>
          </a:p>
        </p:txBody>
      </p:sp>
      <p:sp>
        <p:nvSpPr>
          <p:cNvPr id="7" name="Rectangle: Rounded Corners 6">
            <a:extLst>
              <a:ext uri="{FF2B5EF4-FFF2-40B4-BE49-F238E27FC236}">
                <a16:creationId xmlns:a16="http://schemas.microsoft.com/office/drawing/2014/main" id="{5A76AA50-6FB1-6821-DBA8-7BE704B8D9EC}"/>
              </a:ext>
            </a:extLst>
          </p:cNvPr>
          <p:cNvSpPr/>
          <p:nvPr/>
        </p:nvSpPr>
        <p:spPr>
          <a:xfrm>
            <a:off x="7907114" y="3050139"/>
            <a:ext cx="1960733" cy="9482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Benguiat" panose="02020500000000000000" pitchFamily="18" charset="0"/>
                <a:ea typeface="Benguiat" panose="02020500000000000000" pitchFamily="18" charset="0"/>
                <a:cs typeface="Benguiat" panose="02020500000000000000" pitchFamily="18" charset="0"/>
              </a:rPr>
              <a:t>LocalSessionManager</a:t>
            </a:r>
            <a:r>
              <a:rPr lang="en-US" sz="1200" dirty="0">
                <a:latin typeface="Benguiat" panose="02020500000000000000" pitchFamily="18" charset="0"/>
                <a:ea typeface="Benguiat" panose="02020500000000000000" pitchFamily="18" charset="0"/>
                <a:cs typeface="Benguiat" panose="02020500000000000000" pitchFamily="18" charset="0"/>
              </a:rPr>
              <a:t> / Operational</a:t>
            </a:r>
          </a:p>
        </p:txBody>
      </p:sp>
      <p:sp>
        <p:nvSpPr>
          <p:cNvPr id="38" name="Callout: Bent Line with Accent Bar 37">
            <a:extLst>
              <a:ext uri="{FF2B5EF4-FFF2-40B4-BE49-F238E27FC236}">
                <a16:creationId xmlns:a16="http://schemas.microsoft.com/office/drawing/2014/main" id="{A15A4171-0DA2-5587-EBA5-655ADF86E3E7}"/>
              </a:ext>
            </a:extLst>
          </p:cNvPr>
          <p:cNvSpPr/>
          <p:nvPr/>
        </p:nvSpPr>
        <p:spPr>
          <a:xfrm>
            <a:off x="10790357" y="2206927"/>
            <a:ext cx="1126886" cy="349841"/>
          </a:xfrm>
          <a:prstGeom prst="accentCallout2">
            <a:avLst>
              <a:gd name="adj1" fmla="val 18750"/>
              <a:gd name="adj2" fmla="val -8333"/>
              <a:gd name="adj3" fmla="val 18750"/>
              <a:gd name="adj4" fmla="val -16667"/>
              <a:gd name="adj5" fmla="val 258871"/>
              <a:gd name="adj6" fmla="val -91153"/>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100" dirty="0"/>
              <a:t>39: Session # has been disconnected by session #</a:t>
            </a:r>
          </a:p>
        </p:txBody>
      </p:sp>
      <p:sp>
        <p:nvSpPr>
          <p:cNvPr id="39" name="Callout: Bent Line with Accent Bar 38">
            <a:extLst>
              <a:ext uri="{FF2B5EF4-FFF2-40B4-BE49-F238E27FC236}">
                <a16:creationId xmlns:a16="http://schemas.microsoft.com/office/drawing/2014/main" id="{C1E560EE-EC9E-95CD-64D4-B817535AB893}"/>
              </a:ext>
            </a:extLst>
          </p:cNvPr>
          <p:cNvSpPr/>
          <p:nvPr/>
        </p:nvSpPr>
        <p:spPr>
          <a:xfrm>
            <a:off x="10725033" y="3262159"/>
            <a:ext cx="1144454" cy="368710"/>
          </a:xfrm>
          <a:prstGeom prst="accentCallout2">
            <a:avLst>
              <a:gd name="adj1" fmla="val 18750"/>
              <a:gd name="adj2" fmla="val -8333"/>
              <a:gd name="adj3" fmla="val 18750"/>
              <a:gd name="adj4" fmla="val -16667"/>
              <a:gd name="adj5" fmla="val 49475"/>
              <a:gd name="adj6" fmla="val -75327"/>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100" dirty="0"/>
              <a:t>40: Session # has been disconnected, reason code #</a:t>
            </a:r>
          </a:p>
        </p:txBody>
      </p:sp>
      <p:sp>
        <p:nvSpPr>
          <p:cNvPr id="40" name="Callout: Bent Line with Accent Bar 39">
            <a:extLst>
              <a:ext uri="{FF2B5EF4-FFF2-40B4-BE49-F238E27FC236}">
                <a16:creationId xmlns:a16="http://schemas.microsoft.com/office/drawing/2014/main" id="{76040778-E80F-D0D3-BC7C-B73CE822C162}"/>
              </a:ext>
            </a:extLst>
          </p:cNvPr>
          <p:cNvSpPr/>
          <p:nvPr/>
        </p:nvSpPr>
        <p:spPr>
          <a:xfrm>
            <a:off x="10772789" y="4588154"/>
            <a:ext cx="1144454" cy="368710"/>
          </a:xfrm>
          <a:prstGeom prst="accentCallout2">
            <a:avLst>
              <a:gd name="adj1" fmla="val 18750"/>
              <a:gd name="adj2" fmla="val -8333"/>
              <a:gd name="adj3" fmla="val 18750"/>
              <a:gd name="adj4" fmla="val -16667"/>
              <a:gd name="adj5" fmla="val -174745"/>
              <a:gd name="adj6" fmla="val -82164"/>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100" dirty="0"/>
              <a:t>24: Remote Desktop Services: Session disconnected: USER / Source Network Address.</a:t>
            </a:r>
          </a:p>
        </p:txBody>
      </p:sp>
      <p:sp>
        <p:nvSpPr>
          <p:cNvPr id="47" name="Callout: Bent Line with Accent Bar 46">
            <a:extLst>
              <a:ext uri="{FF2B5EF4-FFF2-40B4-BE49-F238E27FC236}">
                <a16:creationId xmlns:a16="http://schemas.microsoft.com/office/drawing/2014/main" id="{C256C50C-6344-97F7-E1C4-BEA5B6999E7C}"/>
              </a:ext>
            </a:extLst>
          </p:cNvPr>
          <p:cNvSpPr/>
          <p:nvPr/>
        </p:nvSpPr>
        <p:spPr>
          <a:xfrm flipH="1">
            <a:off x="7613" y="3452092"/>
            <a:ext cx="1361155" cy="368710"/>
          </a:xfrm>
          <a:prstGeom prst="accentCallout2">
            <a:avLst>
              <a:gd name="adj1" fmla="val 18750"/>
              <a:gd name="adj2" fmla="val -8333"/>
              <a:gd name="adj3" fmla="val 18750"/>
              <a:gd name="adj4" fmla="val -16667"/>
              <a:gd name="adj5" fmla="val 17365"/>
              <a:gd name="adj6" fmla="val -75335"/>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r"/>
            <a:r>
              <a:rPr lang="en-US" sz="1100" dirty="0"/>
              <a:t>4634: An account was logged off</a:t>
            </a:r>
          </a:p>
        </p:txBody>
      </p:sp>
      <p:cxnSp>
        <p:nvCxnSpPr>
          <p:cNvPr id="13" name="Straight Connector 12">
            <a:extLst>
              <a:ext uri="{FF2B5EF4-FFF2-40B4-BE49-F238E27FC236}">
                <a16:creationId xmlns:a16="http://schemas.microsoft.com/office/drawing/2014/main" id="{1981B39B-8CF2-6AE3-36CF-0707063BADA9}"/>
              </a:ext>
            </a:extLst>
          </p:cNvPr>
          <p:cNvCxnSpPr>
            <a:cxnSpLocks/>
            <a:stCxn id="4" idx="3"/>
            <a:endCxn id="3" idx="1"/>
          </p:cNvCxnSpPr>
          <p:nvPr/>
        </p:nvCxnSpPr>
        <p:spPr>
          <a:xfrm>
            <a:off x="4216856" y="3535707"/>
            <a:ext cx="947741"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EB0D4EB-F31B-2333-FC37-9F0FDCFD5F90}"/>
              </a:ext>
            </a:extLst>
          </p:cNvPr>
          <p:cNvCxnSpPr>
            <a:cxnSpLocks/>
            <a:stCxn id="3" idx="3"/>
            <a:endCxn id="7" idx="1"/>
          </p:cNvCxnSpPr>
          <p:nvPr/>
        </p:nvCxnSpPr>
        <p:spPr>
          <a:xfrm flipV="1">
            <a:off x="7027404" y="3524272"/>
            <a:ext cx="879710" cy="1143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7D0E6DB-AB82-2442-BB7F-BAF4387EDBF3}"/>
              </a:ext>
            </a:extLst>
          </p:cNvPr>
          <p:cNvSpPr txBox="1"/>
          <p:nvPr/>
        </p:nvSpPr>
        <p:spPr>
          <a:xfrm>
            <a:off x="621791" y="5687568"/>
            <a:ext cx="5648380" cy="646331"/>
          </a:xfrm>
          <a:prstGeom prst="rect">
            <a:avLst/>
          </a:prstGeom>
          <a:noFill/>
        </p:spPr>
        <p:txBody>
          <a:bodyPr wrap="square" rtlCol="0">
            <a:spAutoFit/>
          </a:bodyPr>
          <a:lstStyle/>
          <a:p>
            <a:r>
              <a:rPr lang="en-US" b="1" dirty="0">
                <a:solidFill>
                  <a:schemeClr val="accent3"/>
                </a:solidFill>
              </a:rPr>
              <a:t>Artifact(s): </a:t>
            </a:r>
            <a:r>
              <a:rPr lang="en-US" b="1" dirty="0">
                <a:solidFill>
                  <a:schemeClr val="accent2"/>
                </a:solidFill>
              </a:rPr>
              <a:t>Windows Event Logs</a:t>
            </a:r>
          </a:p>
          <a:p>
            <a:r>
              <a:rPr lang="en-US" b="1" dirty="0">
                <a:solidFill>
                  <a:schemeClr val="accent3"/>
                </a:solidFill>
              </a:rPr>
              <a:t>Tool(s) Used: </a:t>
            </a:r>
            <a:r>
              <a:rPr lang="en-US" b="1" dirty="0">
                <a:solidFill>
                  <a:schemeClr val="accent2"/>
                </a:solidFill>
              </a:rPr>
              <a:t>Chainsaw, Event Viewer, Event Log Explorer</a:t>
            </a:r>
          </a:p>
        </p:txBody>
      </p:sp>
      <p:sp>
        <p:nvSpPr>
          <p:cNvPr id="9" name="Rectangle 8">
            <a:extLst>
              <a:ext uri="{FF2B5EF4-FFF2-40B4-BE49-F238E27FC236}">
                <a16:creationId xmlns:a16="http://schemas.microsoft.com/office/drawing/2014/main" id="{678FAB4C-7723-1166-3DB6-61CCAFE18C90}"/>
              </a:ext>
            </a:extLst>
          </p:cNvPr>
          <p:cNvSpPr/>
          <p:nvPr/>
        </p:nvSpPr>
        <p:spPr>
          <a:xfrm>
            <a:off x="7884590" y="2868937"/>
            <a:ext cx="2049412" cy="1414828"/>
          </a:xfrm>
          <a:prstGeom prst="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C2B04D1-3CAE-3365-EE50-2D1E1EE6989A}"/>
              </a:ext>
            </a:extLst>
          </p:cNvPr>
          <p:cNvSpPr txBox="1"/>
          <p:nvPr/>
        </p:nvSpPr>
        <p:spPr>
          <a:xfrm>
            <a:off x="7749954" y="4445962"/>
            <a:ext cx="2275051" cy="923330"/>
          </a:xfrm>
          <a:prstGeom prst="rect">
            <a:avLst/>
          </a:prstGeom>
          <a:noFill/>
        </p:spPr>
        <p:txBody>
          <a:bodyPr wrap="square" rtlCol="0">
            <a:spAutoFit/>
          </a:bodyPr>
          <a:lstStyle/>
          <a:p>
            <a:pPr algn="ctr"/>
            <a:r>
              <a:rPr lang="en-US" dirty="0"/>
              <a:t>Remote Terminal</a:t>
            </a:r>
          </a:p>
          <a:p>
            <a:pPr algn="ctr"/>
            <a:r>
              <a:rPr lang="en-US" dirty="0"/>
              <a:t>Event Logs </a:t>
            </a:r>
          </a:p>
          <a:p>
            <a:pPr algn="ctr"/>
            <a:r>
              <a:rPr lang="en-US" dirty="0"/>
              <a:t>(Requires Enabling)</a:t>
            </a:r>
          </a:p>
        </p:txBody>
      </p:sp>
      <p:sp>
        <p:nvSpPr>
          <p:cNvPr id="14" name="TextBox 13">
            <a:extLst>
              <a:ext uri="{FF2B5EF4-FFF2-40B4-BE49-F238E27FC236}">
                <a16:creationId xmlns:a16="http://schemas.microsoft.com/office/drawing/2014/main" id="{6FEF5122-8104-8C81-4372-46AB927B95E0}"/>
              </a:ext>
            </a:extLst>
          </p:cNvPr>
          <p:cNvSpPr txBox="1"/>
          <p:nvPr/>
        </p:nvSpPr>
        <p:spPr>
          <a:xfrm>
            <a:off x="958645" y="1690688"/>
            <a:ext cx="3258211" cy="461665"/>
          </a:xfrm>
          <a:prstGeom prst="rect">
            <a:avLst/>
          </a:prstGeom>
          <a:noFill/>
        </p:spPr>
        <p:txBody>
          <a:bodyPr wrap="square" rtlCol="0">
            <a:spAutoFit/>
          </a:bodyPr>
          <a:lstStyle/>
          <a:p>
            <a:r>
              <a:rPr lang="en-US" sz="2400" dirty="0">
                <a:solidFill>
                  <a:schemeClr val="accent3"/>
                </a:solidFill>
                <a:latin typeface="Benguiat" panose="02020500000000000000" pitchFamily="18" charset="0"/>
                <a:ea typeface="Benguiat" panose="02020500000000000000" pitchFamily="18" charset="0"/>
                <a:cs typeface="Benguiat" panose="02020500000000000000" pitchFamily="18" charset="0"/>
              </a:rPr>
              <a:t>22:02 UTC</a:t>
            </a:r>
          </a:p>
        </p:txBody>
      </p:sp>
    </p:spTree>
    <p:extLst>
      <p:ext uri="{BB962C8B-B14F-4D97-AF65-F5344CB8AC3E}">
        <p14:creationId xmlns:p14="http://schemas.microsoft.com/office/powerpoint/2010/main" val="3987942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FC96-215C-807A-8835-88AF9901C507}"/>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394353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909F-C35F-E468-51A7-07346547373E}"/>
              </a:ext>
            </a:extLst>
          </p:cNvPr>
          <p:cNvSpPr>
            <a:spLocks noGrp="1"/>
          </p:cNvSpPr>
          <p:nvPr>
            <p:ph type="title"/>
          </p:nvPr>
        </p:nvSpPr>
        <p:spPr/>
        <p:txBody>
          <a:bodyPr/>
          <a:lstStyle/>
          <a:p>
            <a:r>
              <a:rPr lang="en-US" dirty="0"/>
              <a:t>Dead End</a:t>
            </a:r>
          </a:p>
        </p:txBody>
      </p:sp>
      <p:sp>
        <p:nvSpPr>
          <p:cNvPr id="3" name="Text Placeholder 2">
            <a:extLst>
              <a:ext uri="{FF2B5EF4-FFF2-40B4-BE49-F238E27FC236}">
                <a16:creationId xmlns:a16="http://schemas.microsoft.com/office/drawing/2014/main" id="{4D4A24BF-A9A8-EEEB-37B1-1D7B9A1B3E95}"/>
              </a:ext>
            </a:extLst>
          </p:cNvPr>
          <p:cNvSpPr>
            <a:spLocks noGrp="1"/>
          </p:cNvSpPr>
          <p:nvPr>
            <p:ph type="body" idx="1"/>
          </p:nvPr>
        </p:nvSpPr>
        <p:spPr/>
        <p:txBody>
          <a:bodyPr/>
          <a:lstStyle/>
          <a:p>
            <a:r>
              <a:rPr lang="en-US" dirty="0"/>
              <a:t>… or is it?</a:t>
            </a:r>
          </a:p>
        </p:txBody>
      </p:sp>
    </p:spTree>
    <p:extLst>
      <p:ext uri="{BB962C8B-B14F-4D97-AF65-F5344CB8AC3E}">
        <p14:creationId xmlns:p14="http://schemas.microsoft.com/office/powerpoint/2010/main" val="1109116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E8E8-40AE-DFCC-DD03-F86EAFE8E4FB}"/>
              </a:ext>
            </a:extLst>
          </p:cNvPr>
          <p:cNvSpPr>
            <a:spLocks noGrp="1"/>
          </p:cNvSpPr>
          <p:nvPr>
            <p:ph type="title"/>
          </p:nvPr>
        </p:nvSpPr>
        <p:spPr/>
        <p:txBody>
          <a:bodyPr/>
          <a:lstStyle/>
          <a:p>
            <a:r>
              <a:rPr lang="en-US" dirty="0"/>
              <a:t>RDP Cache – The Crystal Ball</a:t>
            </a:r>
          </a:p>
        </p:txBody>
      </p:sp>
      <p:sp>
        <p:nvSpPr>
          <p:cNvPr id="3" name="Content Placeholder 2">
            <a:extLst>
              <a:ext uri="{FF2B5EF4-FFF2-40B4-BE49-F238E27FC236}">
                <a16:creationId xmlns:a16="http://schemas.microsoft.com/office/drawing/2014/main" id="{65A4089E-9BA1-1615-EE40-4C21B0CDB5FD}"/>
              </a:ext>
            </a:extLst>
          </p:cNvPr>
          <p:cNvSpPr>
            <a:spLocks noGrp="1"/>
          </p:cNvSpPr>
          <p:nvPr>
            <p:ph sz="half" idx="1"/>
          </p:nvPr>
        </p:nvSpPr>
        <p:spPr>
          <a:xfrm>
            <a:off x="838200" y="1825625"/>
            <a:ext cx="5181600" cy="2454275"/>
          </a:xfrm>
        </p:spPr>
        <p:txBody>
          <a:bodyPr>
            <a:normAutofit fontScale="62500" lnSpcReduction="20000"/>
          </a:bodyPr>
          <a:lstStyle/>
          <a:p>
            <a:r>
              <a:rPr lang="en-US" dirty="0">
                <a:solidFill>
                  <a:schemeClr val="accent4"/>
                </a:solidFill>
              </a:rPr>
              <a:t>RDP Bitmap Cache</a:t>
            </a:r>
          </a:p>
          <a:p>
            <a:pPr lvl="1"/>
            <a:r>
              <a:rPr lang="en-US" dirty="0"/>
              <a:t>Legacy artifact stored </a:t>
            </a:r>
            <a:r>
              <a:rPr lang="en-US" dirty="0">
                <a:solidFill>
                  <a:schemeClr val="accent4"/>
                </a:solidFill>
              </a:rPr>
              <a:t>locally used</a:t>
            </a:r>
            <a:r>
              <a:rPr lang="en-US" dirty="0"/>
              <a:t> to </a:t>
            </a:r>
            <a:r>
              <a:rPr lang="en-US" dirty="0">
                <a:solidFill>
                  <a:schemeClr val="accent2"/>
                </a:solidFill>
              </a:rPr>
              <a:t>reduce latency </a:t>
            </a:r>
            <a:r>
              <a:rPr lang="en-US" dirty="0"/>
              <a:t>and </a:t>
            </a:r>
            <a:r>
              <a:rPr lang="en-US" dirty="0">
                <a:solidFill>
                  <a:schemeClr val="accent2"/>
                </a:solidFill>
              </a:rPr>
              <a:t>speed up session</a:t>
            </a:r>
          </a:p>
          <a:p>
            <a:pPr lvl="1"/>
            <a:r>
              <a:rPr lang="en-US" dirty="0">
                <a:solidFill>
                  <a:schemeClr val="tx1"/>
                </a:solidFill>
              </a:rPr>
              <a:t>Only stored on </a:t>
            </a:r>
            <a:r>
              <a:rPr lang="en-US" dirty="0">
                <a:solidFill>
                  <a:schemeClr val="accent3"/>
                </a:solidFill>
              </a:rPr>
              <a:t>client</a:t>
            </a:r>
            <a:r>
              <a:rPr lang="en-US" dirty="0">
                <a:solidFill>
                  <a:schemeClr val="accent2"/>
                </a:solidFill>
              </a:rPr>
              <a:t> </a:t>
            </a:r>
            <a:r>
              <a:rPr lang="en-US" dirty="0">
                <a:solidFill>
                  <a:schemeClr val="tx1"/>
                </a:solidFill>
              </a:rPr>
              <a:t>facilitating connection</a:t>
            </a:r>
          </a:p>
          <a:p>
            <a:r>
              <a:rPr lang="en-US" dirty="0"/>
              <a:t>BMC Tools</a:t>
            </a:r>
          </a:p>
          <a:p>
            <a:pPr lvl="1"/>
            <a:r>
              <a:rPr lang="en-US" dirty="0"/>
              <a:t>Processes cache into bitmap files</a:t>
            </a:r>
          </a:p>
          <a:p>
            <a:r>
              <a:rPr lang="en-US" dirty="0"/>
              <a:t>RDP </a:t>
            </a:r>
            <a:r>
              <a:rPr lang="en-US"/>
              <a:t>Cache Stitcher</a:t>
            </a:r>
            <a:endParaRPr lang="en-US" dirty="0"/>
          </a:p>
          <a:p>
            <a:pPr lvl="1"/>
            <a:r>
              <a:rPr lang="en-US" dirty="0"/>
              <a:t>Enables putting bitmap files together (like jigsaw puzzles!)</a:t>
            </a:r>
          </a:p>
        </p:txBody>
      </p:sp>
      <p:pic>
        <p:nvPicPr>
          <p:cNvPr id="6" name="Content Placeholder 5">
            <a:extLst>
              <a:ext uri="{FF2B5EF4-FFF2-40B4-BE49-F238E27FC236}">
                <a16:creationId xmlns:a16="http://schemas.microsoft.com/office/drawing/2014/main" id="{4CB9CA16-CBF1-5EF2-B3B2-FF1CACC0703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23666" y="2690874"/>
            <a:ext cx="4524023" cy="3288965"/>
          </a:xfrm>
          <a:ln>
            <a:solidFill>
              <a:schemeClr val="accent3"/>
            </a:solidFill>
          </a:ln>
        </p:spPr>
      </p:pic>
      <p:pic>
        <p:nvPicPr>
          <p:cNvPr id="8" name="Picture 7">
            <a:extLst>
              <a:ext uri="{FF2B5EF4-FFF2-40B4-BE49-F238E27FC236}">
                <a16:creationId xmlns:a16="http://schemas.microsoft.com/office/drawing/2014/main" id="{31A9C849-3304-884E-73BF-72FA68DB6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1456" y="1763883"/>
            <a:ext cx="4628444" cy="758761"/>
          </a:xfrm>
          <a:prstGeom prst="rect">
            <a:avLst/>
          </a:prstGeom>
          <a:ln>
            <a:solidFill>
              <a:schemeClr val="accent3"/>
            </a:solidFill>
          </a:ln>
        </p:spPr>
      </p:pic>
      <p:sp>
        <p:nvSpPr>
          <p:cNvPr id="4" name="TextBox 3">
            <a:extLst>
              <a:ext uri="{FF2B5EF4-FFF2-40B4-BE49-F238E27FC236}">
                <a16:creationId xmlns:a16="http://schemas.microsoft.com/office/drawing/2014/main" id="{80AC0EA6-56D6-06EF-F681-329758E12BDD}"/>
              </a:ext>
            </a:extLst>
          </p:cNvPr>
          <p:cNvSpPr txBox="1"/>
          <p:nvPr/>
        </p:nvSpPr>
        <p:spPr>
          <a:xfrm>
            <a:off x="621792" y="5687568"/>
            <a:ext cx="4623308" cy="646331"/>
          </a:xfrm>
          <a:prstGeom prst="rect">
            <a:avLst/>
          </a:prstGeom>
          <a:noFill/>
        </p:spPr>
        <p:txBody>
          <a:bodyPr wrap="square" rtlCol="0">
            <a:spAutoFit/>
          </a:bodyPr>
          <a:lstStyle/>
          <a:p>
            <a:r>
              <a:rPr lang="en-US" b="1" dirty="0">
                <a:solidFill>
                  <a:schemeClr val="accent3"/>
                </a:solidFill>
              </a:rPr>
              <a:t>Artifact(s): </a:t>
            </a:r>
            <a:r>
              <a:rPr lang="en-US" b="1" dirty="0">
                <a:solidFill>
                  <a:schemeClr val="accent2"/>
                </a:solidFill>
              </a:rPr>
              <a:t>RDP Cache</a:t>
            </a:r>
          </a:p>
          <a:p>
            <a:r>
              <a:rPr lang="en-US" b="1" dirty="0">
                <a:solidFill>
                  <a:schemeClr val="accent3"/>
                </a:solidFill>
              </a:rPr>
              <a:t>Tool(s) Used: </a:t>
            </a:r>
            <a:r>
              <a:rPr lang="en-US" b="1" dirty="0">
                <a:solidFill>
                  <a:schemeClr val="accent2"/>
                </a:solidFill>
              </a:rPr>
              <a:t>BMC-Tools, </a:t>
            </a:r>
            <a:r>
              <a:rPr lang="en-US" b="1" dirty="0" err="1">
                <a:solidFill>
                  <a:schemeClr val="accent2"/>
                </a:solidFill>
              </a:rPr>
              <a:t>RDPCacheStitcher</a:t>
            </a:r>
            <a:endParaRPr lang="en-US" b="1" dirty="0">
              <a:solidFill>
                <a:schemeClr val="accent2"/>
              </a:solidFill>
            </a:endParaRPr>
          </a:p>
        </p:txBody>
      </p:sp>
      <p:pic>
        <p:nvPicPr>
          <p:cNvPr id="10" name="Picture 9">
            <a:extLst>
              <a:ext uri="{FF2B5EF4-FFF2-40B4-BE49-F238E27FC236}">
                <a16:creationId xmlns:a16="http://schemas.microsoft.com/office/drawing/2014/main" id="{4A6549DE-1AE0-9055-EFA3-3BDF2FFE48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4395864"/>
            <a:ext cx="5906687" cy="1175739"/>
          </a:xfrm>
          <a:prstGeom prst="rect">
            <a:avLst/>
          </a:prstGeom>
          <a:ln>
            <a:solidFill>
              <a:schemeClr val="accent3"/>
            </a:solidFill>
          </a:ln>
        </p:spPr>
      </p:pic>
    </p:spTree>
    <p:extLst>
      <p:ext uri="{BB962C8B-B14F-4D97-AF65-F5344CB8AC3E}">
        <p14:creationId xmlns:p14="http://schemas.microsoft.com/office/powerpoint/2010/main" val="1741355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E8E8-40AE-DFCC-DD03-F86EAFE8E4FB}"/>
              </a:ext>
            </a:extLst>
          </p:cNvPr>
          <p:cNvSpPr>
            <a:spLocks noGrp="1"/>
          </p:cNvSpPr>
          <p:nvPr>
            <p:ph type="title"/>
          </p:nvPr>
        </p:nvSpPr>
        <p:spPr/>
        <p:txBody>
          <a:bodyPr/>
          <a:lstStyle/>
          <a:p>
            <a:r>
              <a:rPr lang="en-US" dirty="0"/>
              <a:t>BMC Tools – Drawback of Collage</a:t>
            </a:r>
          </a:p>
        </p:txBody>
      </p:sp>
      <p:pic>
        <p:nvPicPr>
          <p:cNvPr id="9" name="Content Placeholder 8">
            <a:extLst>
              <a:ext uri="{FF2B5EF4-FFF2-40B4-BE49-F238E27FC236}">
                <a16:creationId xmlns:a16="http://schemas.microsoft.com/office/drawing/2014/main" id="{5ADBC125-A216-7F51-CFAC-0EDF5D79508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59422" y="1368955"/>
            <a:ext cx="10494378" cy="5123920"/>
          </a:xfrm>
          <a:ln>
            <a:solidFill>
              <a:schemeClr val="accent3"/>
            </a:solidFill>
          </a:ln>
        </p:spPr>
      </p:pic>
    </p:spTree>
    <p:extLst>
      <p:ext uri="{BB962C8B-B14F-4D97-AF65-F5344CB8AC3E}">
        <p14:creationId xmlns:p14="http://schemas.microsoft.com/office/powerpoint/2010/main" val="3524617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CE87-5973-DF81-724A-0EEE9CBB4047}"/>
              </a:ext>
            </a:extLst>
          </p:cNvPr>
          <p:cNvSpPr>
            <a:spLocks noGrp="1"/>
          </p:cNvSpPr>
          <p:nvPr>
            <p:ph type="title"/>
          </p:nvPr>
        </p:nvSpPr>
        <p:spPr/>
        <p:txBody>
          <a:bodyPr/>
          <a:lstStyle/>
          <a:p>
            <a:r>
              <a:rPr lang="en-US" dirty="0"/>
              <a:t>RDP Activity</a:t>
            </a:r>
          </a:p>
        </p:txBody>
      </p:sp>
      <p:pic>
        <p:nvPicPr>
          <p:cNvPr id="4" name="Picture 3">
            <a:extLst>
              <a:ext uri="{FF2B5EF4-FFF2-40B4-BE49-F238E27FC236}">
                <a16:creationId xmlns:a16="http://schemas.microsoft.com/office/drawing/2014/main" id="{5BD86895-B88B-8AB7-ACC1-AAFF60798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2952" y="2223106"/>
            <a:ext cx="3573025" cy="3947076"/>
          </a:xfrm>
          <a:prstGeom prst="rect">
            <a:avLst/>
          </a:prstGeom>
        </p:spPr>
      </p:pic>
      <p:pic>
        <p:nvPicPr>
          <p:cNvPr id="6" name="Picture 5">
            <a:extLst>
              <a:ext uri="{FF2B5EF4-FFF2-40B4-BE49-F238E27FC236}">
                <a16:creationId xmlns:a16="http://schemas.microsoft.com/office/drawing/2014/main" id="{A0CFFDAA-5F38-476F-4787-382004523A9A}"/>
              </a:ext>
            </a:extLst>
          </p:cNvPr>
          <p:cNvPicPr>
            <a:picLocks noChangeAspect="1"/>
          </p:cNvPicPr>
          <p:nvPr/>
        </p:nvPicPr>
        <p:blipFill rotWithShape="1">
          <a:blip r:embed="rId4">
            <a:extLst>
              <a:ext uri="{28A0092B-C50C-407E-A947-70E740481C1C}">
                <a14:useLocalDpi xmlns:a14="http://schemas.microsoft.com/office/drawing/2010/main" val="0"/>
              </a:ext>
            </a:extLst>
          </a:blip>
          <a:srcRect l="33180"/>
          <a:stretch/>
        </p:blipFill>
        <p:spPr>
          <a:xfrm>
            <a:off x="3779049" y="3480884"/>
            <a:ext cx="4541180" cy="3011991"/>
          </a:xfrm>
          <a:prstGeom prst="rect">
            <a:avLst/>
          </a:prstGeom>
        </p:spPr>
      </p:pic>
      <p:pic>
        <p:nvPicPr>
          <p:cNvPr id="8" name="Picture 7">
            <a:extLst>
              <a:ext uri="{FF2B5EF4-FFF2-40B4-BE49-F238E27FC236}">
                <a16:creationId xmlns:a16="http://schemas.microsoft.com/office/drawing/2014/main" id="{8679E908-A94D-3356-7771-F27946ED59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363" y="2645242"/>
            <a:ext cx="3601866" cy="625194"/>
          </a:xfrm>
          <a:prstGeom prst="rect">
            <a:avLst/>
          </a:prstGeom>
        </p:spPr>
      </p:pic>
      <p:pic>
        <p:nvPicPr>
          <p:cNvPr id="10" name="Picture 9">
            <a:extLst>
              <a:ext uri="{FF2B5EF4-FFF2-40B4-BE49-F238E27FC236}">
                <a16:creationId xmlns:a16="http://schemas.microsoft.com/office/drawing/2014/main" id="{CC122A62-7F1A-C9DF-4320-BD5915661D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17505" y="728242"/>
            <a:ext cx="3181959" cy="1334370"/>
          </a:xfrm>
          <a:prstGeom prst="rect">
            <a:avLst/>
          </a:prstGeom>
        </p:spPr>
      </p:pic>
      <p:sp>
        <p:nvSpPr>
          <p:cNvPr id="3" name="TextBox 2">
            <a:extLst>
              <a:ext uri="{FF2B5EF4-FFF2-40B4-BE49-F238E27FC236}">
                <a16:creationId xmlns:a16="http://schemas.microsoft.com/office/drawing/2014/main" id="{838B3A16-C296-BF2A-2E1E-69529F7E56F8}"/>
              </a:ext>
            </a:extLst>
          </p:cNvPr>
          <p:cNvSpPr txBox="1"/>
          <p:nvPr/>
        </p:nvSpPr>
        <p:spPr>
          <a:xfrm>
            <a:off x="504367" y="1639065"/>
            <a:ext cx="3794330" cy="1569660"/>
          </a:xfrm>
          <a:prstGeom prst="rect">
            <a:avLst/>
          </a:prstGeom>
          <a:noFill/>
        </p:spPr>
        <p:txBody>
          <a:bodyPr wrap="square" rtlCol="0">
            <a:spAutoFit/>
          </a:bodyPr>
          <a:lstStyle/>
          <a:p>
            <a:r>
              <a:rPr lang="en-US" sz="2400" dirty="0">
                <a:solidFill>
                  <a:schemeClr val="accent3"/>
                </a:solidFill>
                <a:latin typeface="Benguiat" panose="02020500000000000000" pitchFamily="18" charset="0"/>
                <a:ea typeface="Benguiat" panose="02020500000000000000" pitchFamily="18" charset="0"/>
                <a:cs typeface="Benguiat" panose="02020500000000000000" pitchFamily="18" charset="0"/>
              </a:rPr>
              <a:t>21:49 UTC – 21:50 UTC</a:t>
            </a:r>
          </a:p>
          <a:p>
            <a:pPr marL="342900" indent="-342900">
              <a:buFont typeface="Arial" panose="020B0604020202020204" pitchFamily="34" charset="0"/>
              <a:buChar char="•"/>
            </a:pPr>
            <a:r>
              <a:rPr lang="en-US" sz="2400" dirty="0">
                <a:latin typeface="Benguiat" panose="02020500000000000000" pitchFamily="18" charset="0"/>
                <a:ea typeface="Benguiat" panose="02020500000000000000" pitchFamily="18" charset="0"/>
                <a:cs typeface="Benguiat" panose="02020500000000000000" pitchFamily="18" charset="0"/>
              </a:rPr>
              <a:t>Actor conducted </a:t>
            </a:r>
            <a:r>
              <a:rPr lang="en-US" sz="2400" dirty="0" err="1">
                <a:solidFill>
                  <a:schemeClr val="accent3"/>
                </a:solidFill>
                <a:latin typeface="Benguiat" panose="02020500000000000000" pitchFamily="18" charset="0"/>
                <a:ea typeface="Benguiat" panose="02020500000000000000" pitchFamily="18" charset="0"/>
                <a:cs typeface="Benguiat" panose="02020500000000000000" pitchFamily="18" charset="0"/>
              </a:rPr>
              <a:t>nmap</a:t>
            </a:r>
            <a:r>
              <a:rPr lang="en-US" sz="2400" dirty="0">
                <a:solidFill>
                  <a:schemeClr val="accent3"/>
                </a:solidFill>
                <a:latin typeface="Benguiat" panose="02020500000000000000" pitchFamily="18" charset="0"/>
                <a:ea typeface="Benguiat" panose="02020500000000000000" pitchFamily="18" charset="0"/>
                <a:cs typeface="Benguiat" panose="02020500000000000000" pitchFamily="18" charset="0"/>
              </a:rPr>
              <a:t> </a:t>
            </a:r>
            <a:r>
              <a:rPr lang="en-US" sz="2400" dirty="0">
                <a:latin typeface="Benguiat" panose="02020500000000000000" pitchFamily="18" charset="0"/>
                <a:ea typeface="Benguiat" panose="02020500000000000000" pitchFamily="18" charset="0"/>
                <a:cs typeface="Benguiat" panose="02020500000000000000" pitchFamily="18" charset="0"/>
              </a:rPr>
              <a:t>scanning within environment</a:t>
            </a:r>
          </a:p>
        </p:txBody>
      </p:sp>
    </p:spTree>
    <p:extLst>
      <p:ext uri="{BB962C8B-B14F-4D97-AF65-F5344CB8AC3E}">
        <p14:creationId xmlns:p14="http://schemas.microsoft.com/office/powerpoint/2010/main" val="752201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CE87-5973-DF81-724A-0EEE9CBB4047}"/>
              </a:ext>
            </a:extLst>
          </p:cNvPr>
          <p:cNvSpPr>
            <a:spLocks noGrp="1"/>
          </p:cNvSpPr>
          <p:nvPr>
            <p:ph type="title"/>
          </p:nvPr>
        </p:nvSpPr>
        <p:spPr/>
        <p:txBody>
          <a:bodyPr/>
          <a:lstStyle/>
          <a:p>
            <a:r>
              <a:rPr lang="en-US" dirty="0"/>
              <a:t>RDP Activity</a:t>
            </a:r>
          </a:p>
        </p:txBody>
      </p:sp>
      <p:pic>
        <p:nvPicPr>
          <p:cNvPr id="5" name="Picture 4">
            <a:extLst>
              <a:ext uri="{FF2B5EF4-FFF2-40B4-BE49-F238E27FC236}">
                <a16:creationId xmlns:a16="http://schemas.microsoft.com/office/drawing/2014/main" id="{1B7A8471-0FF0-AD3D-0C2E-9F7964837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5333" y="1508251"/>
            <a:ext cx="5801465" cy="3034077"/>
          </a:xfrm>
          <a:prstGeom prst="rect">
            <a:avLst/>
          </a:prstGeom>
          <a:ln>
            <a:solidFill>
              <a:schemeClr val="accent3"/>
            </a:solidFill>
          </a:ln>
        </p:spPr>
      </p:pic>
      <p:pic>
        <p:nvPicPr>
          <p:cNvPr id="8" name="Picture 7">
            <a:extLst>
              <a:ext uri="{FF2B5EF4-FFF2-40B4-BE49-F238E27FC236}">
                <a16:creationId xmlns:a16="http://schemas.microsoft.com/office/drawing/2014/main" id="{4D0E4FCB-DA2A-E3E0-ADC4-C70811508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8750" y="3128471"/>
            <a:ext cx="3202201" cy="3537431"/>
          </a:xfrm>
          <a:prstGeom prst="rect">
            <a:avLst/>
          </a:prstGeom>
          <a:ln>
            <a:solidFill>
              <a:schemeClr val="accent3"/>
            </a:solidFill>
          </a:ln>
        </p:spPr>
      </p:pic>
      <p:sp>
        <p:nvSpPr>
          <p:cNvPr id="4" name="TextBox 3">
            <a:extLst>
              <a:ext uri="{FF2B5EF4-FFF2-40B4-BE49-F238E27FC236}">
                <a16:creationId xmlns:a16="http://schemas.microsoft.com/office/drawing/2014/main" id="{A2C755FE-8BDA-9647-F596-BA7467FCC7D0}"/>
              </a:ext>
            </a:extLst>
          </p:cNvPr>
          <p:cNvSpPr txBox="1"/>
          <p:nvPr/>
        </p:nvSpPr>
        <p:spPr>
          <a:xfrm>
            <a:off x="504367" y="1639065"/>
            <a:ext cx="379433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2"/>
                </a:solidFill>
                <a:latin typeface="Benguiat" panose="02020500000000000000" pitchFamily="18" charset="0"/>
                <a:ea typeface="Benguiat" panose="02020500000000000000" pitchFamily="18" charset="0"/>
                <a:cs typeface="Benguiat" panose="02020500000000000000" pitchFamily="18" charset="0"/>
              </a:rPr>
              <a:t>Attempted</a:t>
            </a:r>
            <a:r>
              <a:rPr lang="en-US" sz="2400" dirty="0">
                <a:latin typeface="Benguiat" panose="02020500000000000000" pitchFamily="18" charset="0"/>
                <a:ea typeface="Benguiat" panose="02020500000000000000" pitchFamily="18" charset="0"/>
                <a:cs typeface="Benguiat" panose="02020500000000000000" pitchFamily="18" charset="0"/>
              </a:rPr>
              <a:t> login via </a:t>
            </a:r>
            <a:r>
              <a:rPr lang="en-US" sz="2400" dirty="0">
                <a:solidFill>
                  <a:schemeClr val="accent4"/>
                </a:solidFill>
                <a:latin typeface="Benguiat" panose="02020500000000000000" pitchFamily="18" charset="0"/>
                <a:ea typeface="Benguiat" panose="02020500000000000000" pitchFamily="18" charset="0"/>
                <a:cs typeface="Benguiat" panose="02020500000000000000" pitchFamily="18" charset="0"/>
              </a:rPr>
              <a:t>SSH </a:t>
            </a:r>
            <a:r>
              <a:rPr lang="en-US" sz="2400" dirty="0">
                <a:latin typeface="Benguiat" panose="02020500000000000000" pitchFamily="18" charset="0"/>
                <a:ea typeface="Benguiat" panose="02020500000000000000" pitchFamily="18" charset="0"/>
                <a:cs typeface="Benguiat" panose="02020500000000000000" pitchFamily="18" charset="0"/>
              </a:rPr>
              <a:t>and </a:t>
            </a:r>
            <a:r>
              <a:rPr lang="en-US" sz="2400" dirty="0">
                <a:solidFill>
                  <a:schemeClr val="accent4"/>
                </a:solidFill>
                <a:latin typeface="Benguiat" panose="02020500000000000000" pitchFamily="18" charset="0"/>
                <a:ea typeface="Benguiat" panose="02020500000000000000" pitchFamily="18" charset="0"/>
                <a:cs typeface="Benguiat" panose="02020500000000000000" pitchFamily="18" charset="0"/>
              </a:rPr>
              <a:t>VNC</a:t>
            </a:r>
          </a:p>
          <a:p>
            <a:pPr marL="342900" indent="-342900">
              <a:buFont typeface="Arial" panose="020B0604020202020204" pitchFamily="34" charset="0"/>
              <a:buChar char="•"/>
            </a:pPr>
            <a:r>
              <a:rPr lang="en-US" sz="2400" dirty="0">
                <a:latin typeface="Benguiat" panose="02020500000000000000" pitchFamily="18" charset="0"/>
                <a:ea typeface="Benguiat" panose="02020500000000000000" pitchFamily="18" charset="0"/>
                <a:cs typeface="Benguiat" panose="02020500000000000000" pitchFamily="18" charset="0"/>
              </a:rPr>
              <a:t>Attempts </a:t>
            </a:r>
            <a:r>
              <a:rPr lang="en-US" sz="2400" dirty="0">
                <a:solidFill>
                  <a:schemeClr val="accent2"/>
                </a:solidFill>
                <a:latin typeface="Benguiat" panose="02020500000000000000" pitchFamily="18" charset="0"/>
                <a:ea typeface="Benguiat" panose="02020500000000000000" pitchFamily="18" charset="0"/>
                <a:cs typeface="Benguiat" panose="02020500000000000000" pitchFamily="18" charset="0"/>
              </a:rPr>
              <a:t>unsuccessful</a:t>
            </a:r>
          </a:p>
        </p:txBody>
      </p:sp>
    </p:spTree>
    <p:extLst>
      <p:ext uri="{BB962C8B-B14F-4D97-AF65-F5344CB8AC3E}">
        <p14:creationId xmlns:p14="http://schemas.microsoft.com/office/powerpoint/2010/main" val="3522448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CE87-5973-DF81-724A-0EEE9CBB4047}"/>
              </a:ext>
            </a:extLst>
          </p:cNvPr>
          <p:cNvSpPr>
            <a:spLocks noGrp="1"/>
          </p:cNvSpPr>
          <p:nvPr>
            <p:ph type="title"/>
          </p:nvPr>
        </p:nvSpPr>
        <p:spPr/>
        <p:txBody>
          <a:bodyPr/>
          <a:lstStyle/>
          <a:p>
            <a:r>
              <a:rPr lang="en-US" dirty="0"/>
              <a:t>RDP Activity</a:t>
            </a:r>
          </a:p>
        </p:txBody>
      </p:sp>
      <p:pic>
        <p:nvPicPr>
          <p:cNvPr id="8" name="Picture 7">
            <a:extLst>
              <a:ext uri="{FF2B5EF4-FFF2-40B4-BE49-F238E27FC236}">
                <a16:creationId xmlns:a16="http://schemas.microsoft.com/office/drawing/2014/main" id="{BEABE1FC-6A38-60F5-8498-7BCE0FAAD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876" y="4578207"/>
            <a:ext cx="2976672" cy="1231726"/>
          </a:xfrm>
          <a:prstGeom prst="rect">
            <a:avLst/>
          </a:prstGeom>
        </p:spPr>
      </p:pic>
      <p:pic>
        <p:nvPicPr>
          <p:cNvPr id="4" name="Picture 3">
            <a:extLst>
              <a:ext uri="{FF2B5EF4-FFF2-40B4-BE49-F238E27FC236}">
                <a16:creationId xmlns:a16="http://schemas.microsoft.com/office/drawing/2014/main" id="{F5EF712D-27FF-B0DD-4E7B-741EBD4E1A58}"/>
              </a:ext>
            </a:extLst>
          </p:cNvPr>
          <p:cNvPicPr>
            <a:picLocks noChangeAspect="1"/>
          </p:cNvPicPr>
          <p:nvPr/>
        </p:nvPicPr>
        <p:blipFill rotWithShape="1">
          <a:blip r:embed="rId4">
            <a:extLst>
              <a:ext uri="{28A0092B-C50C-407E-A947-70E740481C1C}">
                <a14:useLocalDpi xmlns:a14="http://schemas.microsoft.com/office/drawing/2010/main" val="0"/>
              </a:ext>
            </a:extLst>
          </a:blip>
          <a:srcRect l="3473" t="16141" r="29853" b="41052"/>
          <a:stretch/>
        </p:blipFill>
        <p:spPr>
          <a:xfrm>
            <a:off x="6378040" y="861999"/>
            <a:ext cx="5058888" cy="1579418"/>
          </a:xfrm>
          <a:prstGeom prst="rect">
            <a:avLst/>
          </a:prstGeom>
        </p:spPr>
      </p:pic>
      <p:pic>
        <p:nvPicPr>
          <p:cNvPr id="7" name="Picture 6">
            <a:extLst>
              <a:ext uri="{FF2B5EF4-FFF2-40B4-BE49-F238E27FC236}">
                <a16:creationId xmlns:a16="http://schemas.microsoft.com/office/drawing/2014/main" id="{20DCFC93-541E-3E89-8806-A95FCE7E1A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265" y="1974966"/>
            <a:ext cx="2976672" cy="2633664"/>
          </a:xfrm>
          <a:prstGeom prst="rect">
            <a:avLst/>
          </a:prstGeom>
        </p:spPr>
      </p:pic>
      <p:sp>
        <p:nvSpPr>
          <p:cNvPr id="3" name="TextBox 2">
            <a:extLst>
              <a:ext uri="{FF2B5EF4-FFF2-40B4-BE49-F238E27FC236}">
                <a16:creationId xmlns:a16="http://schemas.microsoft.com/office/drawing/2014/main" id="{CC0F7676-37C9-7873-950A-69F1018AC281}"/>
              </a:ext>
            </a:extLst>
          </p:cNvPr>
          <p:cNvSpPr txBox="1"/>
          <p:nvPr/>
        </p:nvSpPr>
        <p:spPr>
          <a:xfrm>
            <a:off x="958645" y="1690688"/>
            <a:ext cx="4243175" cy="1938992"/>
          </a:xfrm>
          <a:prstGeom prst="rect">
            <a:avLst/>
          </a:prstGeom>
          <a:noFill/>
        </p:spPr>
        <p:txBody>
          <a:bodyPr wrap="square" rtlCol="0">
            <a:spAutoFit/>
          </a:bodyPr>
          <a:lstStyle/>
          <a:p>
            <a:r>
              <a:rPr lang="en-US" sz="2400" dirty="0">
                <a:solidFill>
                  <a:schemeClr val="accent3"/>
                </a:solidFill>
                <a:latin typeface="Benguiat" panose="02020500000000000000" pitchFamily="18" charset="0"/>
                <a:ea typeface="Benguiat" panose="02020500000000000000" pitchFamily="18" charset="0"/>
                <a:cs typeface="Benguiat" panose="02020500000000000000" pitchFamily="18" charset="0"/>
              </a:rPr>
              <a:t>21:55 UTC</a:t>
            </a:r>
          </a:p>
          <a:p>
            <a:pPr marL="342900" indent="-342900">
              <a:buFont typeface="Arial" panose="020B0604020202020204" pitchFamily="34" charset="0"/>
              <a:buChar char="•"/>
            </a:pPr>
            <a:r>
              <a:rPr lang="en-US" sz="2400" dirty="0">
                <a:solidFill>
                  <a:schemeClr val="accent3"/>
                </a:solidFill>
                <a:latin typeface="Benguiat" panose="02020500000000000000" pitchFamily="18" charset="0"/>
                <a:ea typeface="Benguiat" panose="02020500000000000000" pitchFamily="18" charset="0"/>
                <a:cs typeface="Benguiat" panose="02020500000000000000" pitchFamily="18" charset="0"/>
              </a:rPr>
              <a:t>Searched</a:t>
            </a:r>
            <a:r>
              <a:rPr lang="en-US" sz="2400" dirty="0">
                <a:latin typeface="Benguiat" panose="02020500000000000000" pitchFamily="18" charset="0"/>
                <a:ea typeface="Benguiat" panose="02020500000000000000" pitchFamily="18" charset="0"/>
                <a:cs typeface="Benguiat" panose="02020500000000000000" pitchFamily="18" charset="0"/>
              </a:rPr>
              <a:t> around for </a:t>
            </a:r>
            <a:r>
              <a:rPr lang="en-US" sz="2400" dirty="0">
                <a:solidFill>
                  <a:schemeClr val="accent2"/>
                </a:solidFill>
                <a:latin typeface="Benguiat" panose="02020500000000000000" pitchFamily="18" charset="0"/>
                <a:ea typeface="Benguiat" panose="02020500000000000000" pitchFamily="18" charset="0"/>
                <a:cs typeface="Benguiat" panose="02020500000000000000" pitchFamily="18" charset="0"/>
              </a:rPr>
              <a:t>accessing </a:t>
            </a:r>
            <a:r>
              <a:rPr lang="en-US" sz="2400" dirty="0">
                <a:solidFill>
                  <a:schemeClr val="accent4"/>
                </a:solidFill>
                <a:latin typeface="Benguiat" panose="02020500000000000000" pitchFamily="18" charset="0"/>
                <a:ea typeface="Benguiat" panose="02020500000000000000" pitchFamily="18" charset="0"/>
                <a:cs typeface="Benguiat" panose="02020500000000000000" pitchFamily="18" charset="0"/>
              </a:rPr>
              <a:t>SCADA login </a:t>
            </a:r>
            <a:r>
              <a:rPr lang="en-US" sz="2400" dirty="0">
                <a:latin typeface="Benguiat" panose="02020500000000000000" pitchFamily="18" charset="0"/>
                <a:ea typeface="Benguiat" panose="02020500000000000000" pitchFamily="18" charset="0"/>
                <a:cs typeface="Benguiat" panose="02020500000000000000" pitchFamily="18" charset="0"/>
              </a:rPr>
              <a:t>page</a:t>
            </a:r>
          </a:p>
          <a:p>
            <a:pPr marL="342900" indent="-342900">
              <a:buFont typeface="Arial" panose="020B0604020202020204" pitchFamily="34" charset="0"/>
              <a:buChar char="•"/>
            </a:pPr>
            <a:r>
              <a:rPr lang="en-US" sz="2400" dirty="0">
                <a:latin typeface="Benguiat" panose="02020500000000000000" pitchFamily="18" charset="0"/>
                <a:ea typeface="Benguiat" panose="02020500000000000000" pitchFamily="18" charset="0"/>
                <a:cs typeface="Benguiat" panose="02020500000000000000" pitchFamily="18" charset="0"/>
              </a:rPr>
              <a:t>Successfully </a:t>
            </a:r>
            <a:r>
              <a:rPr lang="en-US" sz="2400" dirty="0">
                <a:solidFill>
                  <a:schemeClr val="accent2"/>
                </a:solidFill>
                <a:latin typeface="Benguiat" panose="02020500000000000000" pitchFamily="18" charset="0"/>
                <a:ea typeface="Benguiat" panose="02020500000000000000" pitchFamily="18" charset="0"/>
                <a:cs typeface="Benguiat" panose="02020500000000000000" pitchFamily="18" charset="0"/>
              </a:rPr>
              <a:t>logged in</a:t>
            </a:r>
          </a:p>
        </p:txBody>
      </p:sp>
      <p:pic>
        <p:nvPicPr>
          <p:cNvPr id="6" name="Picture 5">
            <a:extLst>
              <a:ext uri="{FF2B5EF4-FFF2-40B4-BE49-F238E27FC236}">
                <a16:creationId xmlns:a16="http://schemas.microsoft.com/office/drawing/2014/main" id="{3E2B8027-0AD3-D196-EE01-562EA5570C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2355" y="2528856"/>
            <a:ext cx="3681122" cy="2049351"/>
          </a:xfrm>
          <a:prstGeom prst="rect">
            <a:avLst/>
          </a:prstGeom>
        </p:spPr>
      </p:pic>
    </p:spTree>
    <p:extLst>
      <p:ext uri="{BB962C8B-B14F-4D97-AF65-F5344CB8AC3E}">
        <p14:creationId xmlns:p14="http://schemas.microsoft.com/office/powerpoint/2010/main" val="2312558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CE87-5973-DF81-724A-0EEE9CBB4047}"/>
              </a:ext>
            </a:extLst>
          </p:cNvPr>
          <p:cNvSpPr>
            <a:spLocks noGrp="1"/>
          </p:cNvSpPr>
          <p:nvPr>
            <p:ph type="title"/>
          </p:nvPr>
        </p:nvSpPr>
        <p:spPr/>
        <p:txBody>
          <a:bodyPr/>
          <a:lstStyle/>
          <a:p>
            <a:r>
              <a:rPr lang="en-US" dirty="0"/>
              <a:t>RDP Activity</a:t>
            </a:r>
          </a:p>
        </p:txBody>
      </p:sp>
      <p:pic>
        <p:nvPicPr>
          <p:cNvPr id="5" name="Picture 4">
            <a:extLst>
              <a:ext uri="{FF2B5EF4-FFF2-40B4-BE49-F238E27FC236}">
                <a16:creationId xmlns:a16="http://schemas.microsoft.com/office/drawing/2014/main" id="{FF58A65A-1CD9-DF42-27E3-F168676C3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2530" y="1523264"/>
            <a:ext cx="4813162" cy="3173513"/>
          </a:xfrm>
          <a:prstGeom prst="rect">
            <a:avLst/>
          </a:prstGeom>
        </p:spPr>
      </p:pic>
      <p:pic>
        <p:nvPicPr>
          <p:cNvPr id="10" name="Picture 9">
            <a:extLst>
              <a:ext uri="{FF2B5EF4-FFF2-40B4-BE49-F238E27FC236}">
                <a16:creationId xmlns:a16="http://schemas.microsoft.com/office/drawing/2014/main" id="{E472B5C3-31FC-CA73-35BF-6239E4BEF0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3304" y="3511851"/>
            <a:ext cx="4164776" cy="2871058"/>
          </a:xfrm>
          <a:prstGeom prst="rect">
            <a:avLst/>
          </a:prstGeom>
        </p:spPr>
      </p:pic>
      <p:sp>
        <p:nvSpPr>
          <p:cNvPr id="3" name="TextBox 2">
            <a:extLst>
              <a:ext uri="{FF2B5EF4-FFF2-40B4-BE49-F238E27FC236}">
                <a16:creationId xmlns:a16="http://schemas.microsoft.com/office/drawing/2014/main" id="{85AED5E5-035A-7F22-0797-6BCDF9615299}"/>
              </a:ext>
            </a:extLst>
          </p:cNvPr>
          <p:cNvSpPr txBox="1"/>
          <p:nvPr/>
        </p:nvSpPr>
        <p:spPr>
          <a:xfrm>
            <a:off x="504367" y="1639065"/>
            <a:ext cx="379433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Benguiat" panose="02020500000000000000" pitchFamily="18" charset="0"/>
                <a:ea typeface="Benguiat" panose="02020500000000000000" pitchFamily="18" charset="0"/>
                <a:cs typeface="Benguiat" panose="02020500000000000000" pitchFamily="18" charset="0"/>
              </a:rPr>
              <a:t>Accessed </a:t>
            </a:r>
            <a:r>
              <a:rPr lang="en-US" sz="2400" dirty="0">
                <a:solidFill>
                  <a:schemeClr val="accent4"/>
                </a:solidFill>
                <a:latin typeface="Benguiat" panose="02020500000000000000" pitchFamily="18" charset="0"/>
                <a:ea typeface="Benguiat" panose="02020500000000000000" pitchFamily="18" charset="0"/>
                <a:cs typeface="Benguiat" panose="02020500000000000000" pitchFamily="18" charset="0"/>
              </a:rPr>
              <a:t>PLC</a:t>
            </a:r>
          </a:p>
          <a:p>
            <a:pPr marL="342900" indent="-342900">
              <a:buFont typeface="Arial" panose="020B0604020202020204" pitchFamily="34" charset="0"/>
              <a:buChar char="•"/>
            </a:pPr>
            <a:r>
              <a:rPr lang="en-US" sz="2400" dirty="0">
                <a:latin typeface="Benguiat" panose="02020500000000000000" pitchFamily="18" charset="0"/>
                <a:ea typeface="Benguiat" panose="02020500000000000000" pitchFamily="18" charset="0"/>
                <a:cs typeface="Benguiat" panose="02020500000000000000" pitchFamily="18" charset="0"/>
              </a:rPr>
              <a:t>Stopped </a:t>
            </a:r>
            <a:r>
              <a:rPr lang="en-US" sz="2400" dirty="0">
                <a:solidFill>
                  <a:schemeClr val="accent4"/>
                </a:solidFill>
                <a:latin typeface="Benguiat" panose="02020500000000000000" pitchFamily="18" charset="0"/>
                <a:ea typeface="Benguiat" panose="02020500000000000000" pitchFamily="18" charset="0"/>
                <a:cs typeface="Benguiat" panose="02020500000000000000" pitchFamily="18" charset="0"/>
              </a:rPr>
              <a:t>PLC program </a:t>
            </a:r>
            <a:r>
              <a:rPr lang="en-US" sz="2400" dirty="0">
                <a:latin typeface="Benguiat" panose="02020500000000000000" pitchFamily="18" charset="0"/>
                <a:ea typeface="Benguiat" panose="02020500000000000000" pitchFamily="18" charset="0"/>
                <a:cs typeface="Benguiat" panose="02020500000000000000" pitchFamily="18" charset="0"/>
              </a:rPr>
              <a:t>from </a:t>
            </a:r>
            <a:r>
              <a:rPr lang="en-US" sz="2400" dirty="0">
                <a:solidFill>
                  <a:schemeClr val="accent2"/>
                </a:solidFill>
                <a:latin typeface="Benguiat" panose="02020500000000000000" pitchFamily="18" charset="0"/>
                <a:ea typeface="Benguiat" panose="02020500000000000000" pitchFamily="18" charset="0"/>
                <a:cs typeface="Benguiat" panose="02020500000000000000" pitchFamily="18" charset="0"/>
              </a:rPr>
              <a:t>running</a:t>
            </a:r>
          </a:p>
        </p:txBody>
      </p:sp>
      <p:sp>
        <p:nvSpPr>
          <p:cNvPr id="4" name="Rectangle 3">
            <a:extLst>
              <a:ext uri="{FF2B5EF4-FFF2-40B4-BE49-F238E27FC236}">
                <a16:creationId xmlns:a16="http://schemas.microsoft.com/office/drawing/2014/main" id="{5A7A9DB2-B065-98C4-5E72-20EB8E9123CF}"/>
              </a:ext>
            </a:extLst>
          </p:cNvPr>
          <p:cNvSpPr/>
          <p:nvPr/>
        </p:nvSpPr>
        <p:spPr>
          <a:xfrm>
            <a:off x="10497786" y="4607949"/>
            <a:ext cx="498765" cy="225308"/>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2264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E008A-DA22-CB75-87D4-3B5EC33BC2A7}"/>
              </a:ext>
            </a:extLst>
          </p:cNvPr>
          <p:cNvSpPr>
            <a:spLocks noGrp="1"/>
          </p:cNvSpPr>
          <p:nvPr>
            <p:ph type="title"/>
          </p:nvPr>
        </p:nvSpPr>
        <p:spPr/>
        <p:txBody>
          <a:bodyPr>
            <a:normAutofit/>
          </a:bodyPr>
          <a:lstStyle/>
          <a:p>
            <a:r>
              <a:rPr lang="en-US" dirty="0"/>
              <a:t>Impact</a:t>
            </a:r>
          </a:p>
        </p:txBody>
      </p:sp>
      <p:sp>
        <p:nvSpPr>
          <p:cNvPr id="4" name="Text Placeholder 3">
            <a:extLst>
              <a:ext uri="{FF2B5EF4-FFF2-40B4-BE49-F238E27FC236}">
                <a16:creationId xmlns:a16="http://schemas.microsoft.com/office/drawing/2014/main" id="{829EB3AB-AC08-5614-7B25-BE80B8893166}"/>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a:t>Activity was </a:t>
            </a:r>
            <a:r>
              <a:rPr lang="en-US" sz="2000" dirty="0">
                <a:solidFill>
                  <a:schemeClr val="accent2"/>
                </a:solidFill>
              </a:rPr>
              <a:t>noticed</a:t>
            </a:r>
            <a:r>
              <a:rPr lang="en-US" sz="2000" dirty="0"/>
              <a:t> in </a:t>
            </a:r>
            <a:r>
              <a:rPr lang="en-US" sz="2000" dirty="0">
                <a:solidFill>
                  <a:schemeClr val="accent3"/>
                </a:solidFill>
              </a:rPr>
              <a:t>email exchange </a:t>
            </a:r>
            <a:r>
              <a:rPr lang="en-US" sz="2000" dirty="0"/>
              <a:t>between </a:t>
            </a:r>
            <a:r>
              <a:rPr lang="en-US" sz="2000" dirty="0">
                <a:solidFill>
                  <a:schemeClr val="accent4"/>
                </a:solidFill>
              </a:rPr>
              <a:t>OT representatives</a:t>
            </a:r>
          </a:p>
          <a:p>
            <a:pPr marL="285750" indent="-285750">
              <a:buFont typeface="Arial" panose="020B0604020202020204" pitchFamily="34" charset="0"/>
              <a:buChar char="•"/>
            </a:pPr>
            <a:r>
              <a:rPr lang="en-US" sz="2000" dirty="0">
                <a:solidFill>
                  <a:schemeClr val="accent3"/>
                </a:solidFill>
              </a:rPr>
              <a:t>Availability</a:t>
            </a:r>
            <a:r>
              <a:rPr lang="en-US" sz="2000" dirty="0">
                <a:solidFill>
                  <a:schemeClr val="accent4"/>
                </a:solidFill>
              </a:rPr>
              <a:t> </a:t>
            </a:r>
            <a:r>
              <a:rPr lang="en-US" sz="2000" dirty="0">
                <a:solidFill>
                  <a:schemeClr val="tx1"/>
                </a:solidFill>
              </a:rPr>
              <a:t>is </a:t>
            </a:r>
            <a:r>
              <a:rPr lang="en-US" sz="2000" dirty="0">
                <a:solidFill>
                  <a:schemeClr val="accent2"/>
                </a:solidFill>
              </a:rPr>
              <a:t>priority</a:t>
            </a:r>
            <a:r>
              <a:rPr lang="en-US" sz="2000" dirty="0">
                <a:solidFill>
                  <a:schemeClr val="tx1"/>
                </a:solidFill>
              </a:rPr>
              <a:t> within the </a:t>
            </a:r>
            <a:r>
              <a:rPr lang="en-US" sz="2000" dirty="0">
                <a:solidFill>
                  <a:schemeClr val="accent4"/>
                </a:solidFill>
              </a:rPr>
              <a:t>triad (AIC)</a:t>
            </a:r>
          </a:p>
          <a:p>
            <a:pPr marL="742950" lvl="1" indent="-285750">
              <a:buFont typeface="Arial" panose="020B0604020202020204" pitchFamily="34" charset="0"/>
              <a:buChar char="•"/>
            </a:pPr>
            <a:r>
              <a:rPr lang="en-US" sz="1800" dirty="0">
                <a:solidFill>
                  <a:schemeClr val="tx1"/>
                </a:solidFill>
              </a:rPr>
              <a:t>Compared to </a:t>
            </a:r>
            <a:r>
              <a:rPr lang="en-US" sz="1800" dirty="0">
                <a:solidFill>
                  <a:schemeClr val="accent4"/>
                </a:solidFill>
              </a:rPr>
              <a:t>CIA </a:t>
            </a:r>
            <a:r>
              <a:rPr lang="en-US" sz="1800" dirty="0">
                <a:solidFill>
                  <a:schemeClr val="tx1"/>
                </a:solidFill>
              </a:rPr>
              <a:t>in</a:t>
            </a:r>
            <a:r>
              <a:rPr lang="en-US" sz="1800" dirty="0">
                <a:solidFill>
                  <a:schemeClr val="accent4"/>
                </a:solidFill>
              </a:rPr>
              <a:t> </a:t>
            </a:r>
            <a:r>
              <a:rPr lang="en-US" sz="1800" dirty="0">
                <a:solidFill>
                  <a:schemeClr val="accent3"/>
                </a:solidFill>
              </a:rPr>
              <a:t>IT</a:t>
            </a:r>
          </a:p>
          <a:p>
            <a:pPr marL="285750" indent="-285750">
              <a:buFont typeface="Arial" panose="020B0604020202020204" pitchFamily="34" charset="0"/>
              <a:buChar char="•"/>
            </a:pPr>
            <a:r>
              <a:rPr lang="en-US" sz="2000" dirty="0">
                <a:solidFill>
                  <a:schemeClr val="accent3"/>
                </a:solidFill>
              </a:rPr>
              <a:t>OT</a:t>
            </a:r>
            <a:r>
              <a:rPr lang="en-US" sz="2000" dirty="0"/>
              <a:t> controls physical infrastructure that mean </a:t>
            </a:r>
            <a:r>
              <a:rPr lang="en-US" sz="2000" dirty="0">
                <a:solidFill>
                  <a:schemeClr val="accent4"/>
                </a:solidFill>
              </a:rPr>
              <a:t>life</a:t>
            </a:r>
            <a:r>
              <a:rPr lang="en-US" sz="2000" dirty="0"/>
              <a:t> and </a:t>
            </a:r>
            <a:r>
              <a:rPr lang="en-US" sz="2000" dirty="0">
                <a:solidFill>
                  <a:schemeClr val="accent4"/>
                </a:solidFill>
              </a:rPr>
              <a:t>death</a:t>
            </a:r>
          </a:p>
        </p:txBody>
      </p:sp>
      <p:grpSp>
        <p:nvGrpSpPr>
          <p:cNvPr id="3" name="Group 2">
            <a:extLst>
              <a:ext uri="{FF2B5EF4-FFF2-40B4-BE49-F238E27FC236}">
                <a16:creationId xmlns:a16="http://schemas.microsoft.com/office/drawing/2014/main" id="{0AE251F7-5290-D036-29D0-491C49C48560}"/>
              </a:ext>
            </a:extLst>
          </p:cNvPr>
          <p:cNvGrpSpPr/>
          <p:nvPr/>
        </p:nvGrpSpPr>
        <p:grpSpPr>
          <a:xfrm>
            <a:off x="4945330" y="2520863"/>
            <a:ext cx="7121441" cy="3603828"/>
            <a:chOff x="4870174" y="2057400"/>
            <a:chExt cx="7121441" cy="3603828"/>
          </a:xfrm>
        </p:grpSpPr>
        <p:pic>
          <p:nvPicPr>
            <p:cNvPr id="8" name="Picture 7">
              <a:extLst>
                <a:ext uri="{FF2B5EF4-FFF2-40B4-BE49-F238E27FC236}">
                  <a16:creationId xmlns:a16="http://schemas.microsoft.com/office/drawing/2014/main" id="{4F239D9D-625B-46A4-F1A4-BFF5EB2D5AE7}"/>
                </a:ext>
              </a:extLst>
            </p:cNvPr>
            <p:cNvPicPr>
              <a:picLocks noChangeAspect="1"/>
            </p:cNvPicPr>
            <p:nvPr/>
          </p:nvPicPr>
          <p:blipFill>
            <a:blip r:embed="rId3"/>
            <a:stretch>
              <a:fillRect/>
            </a:stretch>
          </p:blipFill>
          <p:spPr>
            <a:xfrm>
              <a:off x="4870174" y="2057400"/>
              <a:ext cx="7121441" cy="3603828"/>
            </a:xfrm>
            <a:prstGeom prst="rect">
              <a:avLst/>
            </a:prstGeom>
            <a:ln>
              <a:solidFill>
                <a:srgbClr val="FFFF00"/>
              </a:solidFill>
            </a:ln>
          </p:spPr>
        </p:pic>
        <p:cxnSp>
          <p:nvCxnSpPr>
            <p:cNvPr id="5" name="Straight Connector 4">
              <a:extLst>
                <a:ext uri="{FF2B5EF4-FFF2-40B4-BE49-F238E27FC236}">
                  <a16:creationId xmlns:a16="http://schemas.microsoft.com/office/drawing/2014/main" id="{77C849E6-C514-8EAD-9FA6-18D0613AD6D2}"/>
                </a:ext>
              </a:extLst>
            </p:cNvPr>
            <p:cNvCxnSpPr>
              <a:cxnSpLocks/>
            </p:cNvCxnSpPr>
            <p:nvPr/>
          </p:nvCxnSpPr>
          <p:spPr>
            <a:xfrm>
              <a:off x="5191144" y="3001530"/>
              <a:ext cx="1314431"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AE5EEFC-A8F3-CCBD-AC82-114F782610D3}"/>
                </a:ext>
              </a:extLst>
            </p:cNvPr>
            <p:cNvCxnSpPr>
              <a:cxnSpLocks/>
            </p:cNvCxnSpPr>
            <p:nvPr/>
          </p:nvCxnSpPr>
          <p:spPr>
            <a:xfrm>
              <a:off x="4953019" y="3153930"/>
              <a:ext cx="1314431"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7" name="Isosceles Triangle 6">
            <a:extLst>
              <a:ext uri="{FF2B5EF4-FFF2-40B4-BE49-F238E27FC236}">
                <a16:creationId xmlns:a16="http://schemas.microsoft.com/office/drawing/2014/main" id="{C6436EE2-CFA9-CF2F-D2E0-A66B23BFE012}"/>
              </a:ext>
            </a:extLst>
          </p:cNvPr>
          <p:cNvSpPr/>
          <p:nvPr/>
        </p:nvSpPr>
        <p:spPr>
          <a:xfrm>
            <a:off x="7027101" y="663879"/>
            <a:ext cx="3056351" cy="1393521"/>
          </a:xfrm>
          <a:prstGeom prst="triangl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2DB0EC-5A72-7D0F-1E39-2A803B55FA40}"/>
              </a:ext>
            </a:extLst>
          </p:cNvPr>
          <p:cNvSpPr txBox="1"/>
          <p:nvPr/>
        </p:nvSpPr>
        <p:spPr>
          <a:xfrm>
            <a:off x="8111413" y="2057400"/>
            <a:ext cx="1097902" cy="307777"/>
          </a:xfrm>
          <a:prstGeom prst="rect">
            <a:avLst/>
          </a:prstGeom>
          <a:noFill/>
        </p:spPr>
        <p:txBody>
          <a:bodyPr wrap="square" rtlCol="0">
            <a:spAutoFit/>
          </a:bodyPr>
          <a:lstStyle/>
          <a:p>
            <a:pPr algn="ctr"/>
            <a:r>
              <a:rPr lang="en-US" sz="1400" b="1" dirty="0">
                <a:solidFill>
                  <a:schemeClr val="accent4"/>
                </a:solidFill>
              </a:rPr>
              <a:t>Availability</a:t>
            </a:r>
          </a:p>
        </p:txBody>
      </p:sp>
      <p:sp>
        <p:nvSpPr>
          <p:cNvPr id="10" name="TextBox 9">
            <a:extLst>
              <a:ext uri="{FF2B5EF4-FFF2-40B4-BE49-F238E27FC236}">
                <a16:creationId xmlns:a16="http://schemas.microsoft.com/office/drawing/2014/main" id="{FCED175F-4BE8-9353-965F-1266815620AA}"/>
              </a:ext>
            </a:extLst>
          </p:cNvPr>
          <p:cNvSpPr txBox="1"/>
          <p:nvPr/>
        </p:nvSpPr>
        <p:spPr>
          <a:xfrm rot="2579678">
            <a:off x="8886585" y="1083596"/>
            <a:ext cx="1097902" cy="307777"/>
          </a:xfrm>
          <a:prstGeom prst="rect">
            <a:avLst/>
          </a:prstGeom>
          <a:noFill/>
        </p:spPr>
        <p:txBody>
          <a:bodyPr wrap="square" rtlCol="0">
            <a:spAutoFit/>
          </a:bodyPr>
          <a:lstStyle/>
          <a:p>
            <a:pPr algn="ctr"/>
            <a:r>
              <a:rPr lang="en-US" sz="1400" dirty="0">
                <a:solidFill>
                  <a:schemeClr val="accent4"/>
                </a:solidFill>
              </a:rPr>
              <a:t>Integrity</a:t>
            </a:r>
          </a:p>
        </p:txBody>
      </p:sp>
      <p:sp>
        <p:nvSpPr>
          <p:cNvPr id="11" name="TextBox 10">
            <a:extLst>
              <a:ext uri="{FF2B5EF4-FFF2-40B4-BE49-F238E27FC236}">
                <a16:creationId xmlns:a16="http://schemas.microsoft.com/office/drawing/2014/main" id="{29D70FDD-9016-E92C-0253-7C5261F9FDDD}"/>
              </a:ext>
            </a:extLst>
          </p:cNvPr>
          <p:cNvSpPr txBox="1"/>
          <p:nvPr/>
        </p:nvSpPr>
        <p:spPr>
          <a:xfrm rot="19124215">
            <a:off x="6961825" y="1083596"/>
            <a:ext cx="1343227" cy="307777"/>
          </a:xfrm>
          <a:prstGeom prst="rect">
            <a:avLst/>
          </a:prstGeom>
          <a:noFill/>
        </p:spPr>
        <p:txBody>
          <a:bodyPr wrap="square" rtlCol="0">
            <a:spAutoFit/>
          </a:bodyPr>
          <a:lstStyle/>
          <a:p>
            <a:pPr algn="ctr"/>
            <a:r>
              <a:rPr lang="en-US" sz="1400" dirty="0">
                <a:solidFill>
                  <a:schemeClr val="accent4"/>
                </a:solidFill>
              </a:rPr>
              <a:t>Confidentiality</a:t>
            </a:r>
          </a:p>
        </p:txBody>
      </p:sp>
    </p:spTree>
    <p:extLst>
      <p:ext uri="{BB962C8B-B14F-4D97-AF65-F5344CB8AC3E}">
        <p14:creationId xmlns:p14="http://schemas.microsoft.com/office/powerpoint/2010/main" val="2307737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5EB6-D243-4731-1545-A3776886DA03}"/>
              </a:ext>
            </a:extLst>
          </p:cNvPr>
          <p:cNvSpPr>
            <a:spLocks noGrp="1"/>
          </p:cNvSpPr>
          <p:nvPr>
            <p:ph type="title"/>
          </p:nvPr>
        </p:nvSpPr>
        <p:spPr/>
        <p:txBody>
          <a:bodyPr/>
          <a:lstStyle/>
          <a:p>
            <a:r>
              <a:rPr lang="en-US" dirty="0"/>
              <a:t>Key Takeaways</a:t>
            </a:r>
          </a:p>
        </p:txBody>
      </p:sp>
    </p:spTree>
    <p:extLst>
      <p:ext uri="{BB962C8B-B14F-4D97-AF65-F5344CB8AC3E}">
        <p14:creationId xmlns:p14="http://schemas.microsoft.com/office/powerpoint/2010/main" val="3662528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30F9-AC53-E229-ABF1-9088159B6C3E}"/>
              </a:ext>
            </a:extLst>
          </p:cNvPr>
          <p:cNvSpPr>
            <a:spLocks noGrp="1"/>
          </p:cNvSpPr>
          <p:nvPr>
            <p:ph type="title"/>
          </p:nvPr>
        </p:nvSpPr>
        <p:spPr/>
        <p:txBody>
          <a:bodyPr/>
          <a:lstStyle/>
          <a:p>
            <a:r>
              <a:rPr lang="en-US" dirty="0"/>
              <a:t>Key Takeaway</a:t>
            </a:r>
          </a:p>
        </p:txBody>
      </p:sp>
      <p:sp>
        <p:nvSpPr>
          <p:cNvPr id="3" name="Content Placeholder 2">
            <a:extLst>
              <a:ext uri="{FF2B5EF4-FFF2-40B4-BE49-F238E27FC236}">
                <a16:creationId xmlns:a16="http://schemas.microsoft.com/office/drawing/2014/main" id="{F9B9E5E8-C7C0-8B31-AC55-F80279C4854A}"/>
              </a:ext>
            </a:extLst>
          </p:cNvPr>
          <p:cNvSpPr>
            <a:spLocks noGrp="1"/>
          </p:cNvSpPr>
          <p:nvPr>
            <p:ph idx="1"/>
          </p:nvPr>
        </p:nvSpPr>
        <p:spPr>
          <a:xfrm>
            <a:off x="838199" y="1825625"/>
            <a:ext cx="10752117" cy="4351338"/>
          </a:xfrm>
        </p:spPr>
        <p:txBody>
          <a:bodyPr/>
          <a:lstStyle/>
          <a:p>
            <a:r>
              <a:rPr lang="en-US" dirty="0">
                <a:solidFill>
                  <a:schemeClr val="accent3"/>
                </a:solidFill>
              </a:rPr>
              <a:t>Operational Technology (OT)</a:t>
            </a:r>
            <a:r>
              <a:rPr lang="en-US" dirty="0"/>
              <a:t>’s focus on </a:t>
            </a:r>
            <a:r>
              <a:rPr lang="en-US" dirty="0">
                <a:solidFill>
                  <a:schemeClr val="accent4"/>
                </a:solidFill>
              </a:rPr>
              <a:t>AIC</a:t>
            </a:r>
            <a:r>
              <a:rPr lang="en-US" dirty="0"/>
              <a:t> vs </a:t>
            </a:r>
            <a:r>
              <a:rPr lang="en-US" dirty="0">
                <a:solidFill>
                  <a:schemeClr val="accent3"/>
                </a:solidFill>
              </a:rPr>
              <a:t>Information Technology (IT)</a:t>
            </a:r>
            <a:r>
              <a:rPr lang="en-US" dirty="0"/>
              <a:t>’s focus on </a:t>
            </a:r>
            <a:r>
              <a:rPr lang="en-US" dirty="0">
                <a:solidFill>
                  <a:schemeClr val="accent4"/>
                </a:solidFill>
              </a:rPr>
              <a:t>CIA</a:t>
            </a:r>
            <a:r>
              <a:rPr lang="en-US" dirty="0"/>
              <a:t> leads to different </a:t>
            </a:r>
            <a:r>
              <a:rPr lang="en-US" dirty="0">
                <a:solidFill>
                  <a:schemeClr val="accent2"/>
                </a:solidFill>
              </a:rPr>
              <a:t>prioritizations</a:t>
            </a:r>
          </a:p>
          <a:p>
            <a:r>
              <a:rPr lang="en-US" dirty="0"/>
              <a:t>Infrastructure covers multiple areas of </a:t>
            </a:r>
            <a:r>
              <a:rPr lang="en-US" dirty="0">
                <a:solidFill>
                  <a:schemeClr val="accent3"/>
                </a:solidFill>
              </a:rPr>
              <a:t>digital forensics</a:t>
            </a:r>
            <a:r>
              <a:rPr lang="en-US" dirty="0"/>
              <a:t> (</a:t>
            </a:r>
            <a:r>
              <a:rPr lang="en-US" dirty="0">
                <a:solidFill>
                  <a:schemeClr val="accent4"/>
                </a:solidFill>
              </a:rPr>
              <a:t>Linux</a:t>
            </a:r>
            <a:r>
              <a:rPr lang="en-US" dirty="0"/>
              <a:t>, </a:t>
            </a:r>
            <a:r>
              <a:rPr lang="en-US" dirty="0">
                <a:solidFill>
                  <a:schemeClr val="accent4"/>
                </a:solidFill>
              </a:rPr>
              <a:t>Windows</a:t>
            </a:r>
            <a:r>
              <a:rPr lang="en-US" dirty="0"/>
              <a:t>, </a:t>
            </a:r>
            <a:r>
              <a:rPr lang="en-US" dirty="0">
                <a:solidFill>
                  <a:schemeClr val="accent4"/>
                </a:solidFill>
              </a:rPr>
              <a:t>Active Directory</a:t>
            </a:r>
            <a:r>
              <a:rPr lang="en-US" dirty="0"/>
              <a:t>)</a:t>
            </a:r>
          </a:p>
          <a:p>
            <a:r>
              <a:rPr lang="en-US" dirty="0"/>
              <a:t>Recommend </a:t>
            </a:r>
            <a:r>
              <a:rPr lang="en-US" dirty="0">
                <a:solidFill>
                  <a:schemeClr val="accent2"/>
                </a:solidFill>
              </a:rPr>
              <a:t>enabling</a:t>
            </a:r>
            <a:r>
              <a:rPr lang="en-US" dirty="0"/>
              <a:t> </a:t>
            </a:r>
            <a:r>
              <a:rPr lang="en-US" dirty="0">
                <a:solidFill>
                  <a:schemeClr val="accent3"/>
                </a:solidFill>
              </a:rPr>
              <a:t>additional logging </a:t>
            </a:r>
            <a:r>
              <a:rPr lang="en-US" dirty="0"/>
              <a:t>on </a:t>
            </a:r>
            <a:r>
              <a:rPr lang="en-US" dirty="0">
                <a:solidFill>
                  <a:schemeClr val="accent4"/>
                </a:solidFill>
              </a:rPr>
              <a:t>key servers </a:t>
            </a:r>
            <a:r>
              <a:rPr lang="en-US" dirty="0"/>
              <a:t>(i.e. </a:t>
            </a:r>
            <a:r>
              <a:rPr lang="en-US" dirty="0">
                <a:solidFill>
                  <a:schemeClr val="accent3"/>
                </a:solidFill>
              </a:rPr>
              <a:t>Remote Terminal </a:t>
            </a:r>
            <a:r>
              <a:rPr lang="en-US" dirty="0"/>
              <a:t>on environments that </a:t>
            </a:r>
            <a:r>
              <a:rPr lang="en-US" dirty="0">
                <a:solidFill>
                  <a:schemeClr val="accent2"/>
                </a:solidFill>
              </a:rPr>
              <a:t>require</a:t>
            </a:r>
            <a:r>
              <a:rPr lang="en-US" dirty="0"/>
              <a:t> </a:t>
            </a:r>
            <a:r>
              <a:rPr lang="en-US" dirty="0">
                <a:solidFill>
                  <a:schemeClr val="accent4"/>
                </a:solidFill>
              </a:rPr>
              <a:t>RDP access</a:t>
            </a:r>
            <a:r>
              <a:rPr lang="en-US" dirty="0"/>
              <a:t>)</a:t>
            </a:r>
          </a:p>
        </p:txBody>
      </p:sp>
    </p:spTree>
    <p:extLst>
      <p:ext uri="{BB962C8B-B14F-4D97-AF65-F5344CB8AC3E}">
        <p14:creationId xmlns:p14="http://schemas.microsoft.com/office/powerpoint/2010/main" val="370313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F6BB-EF73-0AE6-E023-A43FC57CDD96}"/>
              </a:ext>
            </a:extLst>
          </p:cNvPr>
          <p:cNvSpPr>
            <a:spLocks noGrp="1"/>
          </p:cNvSpPr>
          <p:nvPr>
            <p:ph type="title"/>
          </p:nvPr>
        </p:nvSpPr>
        <p:spPr/>
        <p:txBody>
          <a:bodyPr/>
          <a:lstStyle/>
          <a:p>
            <a:r>
              <a:rPr lang="en-US" dirty="0"/>
              <a:t>Overview - Background</a:t>
            </a:r>
          </a:p>
        </p:txBody>
      </p:sp>
      <p:sp>
        <p:nvSpPr>
          <p:cNvPr id="3" name="Content Placeholder 2">
            <a:extLst>
              <a:ext uri="{FF2B5EF4-FFF2-40B4-BE49-F238E27FC236}">
                <a16:creationId xmlns:a16="http://schemas.microsoft.com/office/drawing/2014/main" id="{BEB070BE-4255-4551-989C-510B26AFA332}"/>
              </a:ext>
            </a:extLst>
          </p:cNvPr>
          <p:cNvSpPr>
            <a:spLocks noGrp="1"/>
          </p:cNvSpPr>
          <p:nvPr>
            <p:ph idx="1"/>
          </p:nvPr>
        </p:nvSpPr>
        <p:spPr>
          <a:xfrm>
            <a:off x="838200" y="1825625"/>
            <a:ext cx="8994913" cy="4351338"/>
          </a:xfrm>
        </p:spPr>
        <p:txBody>
          <a:bodyPr>
            <a:normAutofit/>
          </a:bodyPr>
          <a:lstStyle/>
          <a:p>
            <a:pPr>
              <a:buClr>
                <a:schemeClr val="tx1">
                  <a:lumMod val="95000"/>
                </a:schemeClr>
              </a:buClr>
            </a:pPr>
            <a:r>
              <a:rPr lang="en-US" sz="2400" dirty="0">
                <a:solidFill>
                  <a:schemeClr val="accent4"/>
                </a:solidFill>
              </a:rPr>
              <a:t>Magnum Tempus </a:t>
            </a:r>
            <a:r>
              <a:rPr lang="en-US" sz="2400" dirty="0"/>
              <a:t>is a leader in </a:t>
            </a:r>
            <a:r>
              <a:rPr lang="en-US" sz="2400" dirty="0">
                <a:solidFill>
                  <a:schemeClr val="accent3"/>
                </a:solidFill>
              </a:rPr>
              <a:t>Fintech</a:t>
            </a:r>
            <a:r>
              <a:rPr lang="en-US" sz="2400" dirty="0"/>
              <a:t> who recently acquired an </a:t>
            </a:r>
            <a:r>
              <a:rPr lang="en-US" sz="2400" dirty="0">
                <a:solidFill>
                  <a:schemeClr val="accent3"/>
                </a:solidFill>
              </a:rPr>
              <a:t>oil rig </a:t>
            </a:r>
            <a:r>
              <a:rPr lang="en-US" sz="2400" dirty="0"/>
              <a:t>outfit called </a:t>
            </a:r>
            <a:r>
              <a:rPr lang="en-US" sz="2400" dirty="0">
                <a:solidFill>
                  <a:schemeClr val="accent4"/>
                </a:solidFill>
              </a:rPr>
              <a:t>Tombstone</a:t>
            </a:r>
            <a:r>
              <a:rPr lang="en-US" sz="2400" dirty="0"/>
              <a:t>.</a:t>
            </a:r>
          </a:p>
          <a:p>
            <a:pPr>
              <a:buClr>
                <a:schemeClr val="tx1">
                  <a:lumMod val="95000"/>
                </a:schemeClr>
              </a:buClr>
            </a:pPr>
            <a:r>
              <a:rPr lang="en-US" sz="2400" dirty="0">
                <a:solidFill>
                  <a:schemeClr val="accent3"/>
                </a:solidFill>
              </a:rPr>
              <a:t>Magnum Tempus </a:t>
            </a:r>
            <a:r>
              <a:rPr lang="en-US" sz="2400" dirty="0"/>
              <a:t>environment is </a:t>
            </a:r>
            <a:r>
              <a:rPr lang="en-US" sz="2400" dirty="0">
                <a:solidFill>
                  <a:schemeClr val="accent4"/>
                </a:solidFill>
              </a:rPr>
              <a:t>Information Technology (IT)</a:t>
            </a:r>
            <a:r>
              <a:rPr lang="en-US" sz="2400" dirty="0"/>
              <a:t> while </a:t>
            </a:r>
            <a:r>
              <a:rPr lang="en-US" sz="2400" dirty="0">
                <a:solidFill>
                  <a:schemeClr val="accent3"/>
                </a:solidFill>
              </a:rPr>
              <a:t>Tombstone</a:t>
            </a:r>
            <a:r>
              <a:rPr lang="en-US" sz="2400" dirty="0"/>
              <a:t> is </a:t>
            </a:r>
            <a:r>
              <a:rPr lang="en-US" sz="2400" dirty="0">
                <a:solidFill>
                  <a:schemeClr val="accent4"/>
                </a:solidFill>
              </a:rPr>
              <a:t>Operational Technology (OT)</a:t>
            </a:r>
          </a:p>
          <a:p>
            <a:pPr>
              <a:buClr>
                <a:schemeClr val="tx1">
                  <a:lumMod val="95000"/>
                </a:schemeClr>
              </a:buClr>
            </a:pPr>
            <a:r>
              <a:rPr lang="en-US" sz="2400" dirty="0"/>
              <a:t>During merger activities, a </a:t>
            </a:r>
            <a:r>
              <a:rPr lang="en-US" sz="2400" dirty="0">
                <a:solidFill>
                  <a:schemeClr val="accent2"/>
                </a:solidFill>
              </a:rPr>
              <a:t>critical network storage device</a:t>
            </a:r>
            <a:r>
              <a:rPr lang="en-US" sz="2400" dirty="0"/>
              <a:t> failed causing a </a:t>
            </a:r>
            <a:r>
              <a:rPr lang="en-US" sz="2400" dirty="0">
                <a:solidFill>
                  <a:schemeClr val="accent4"/>
                </a:solidFill>
              </a:rPr>
              <a:t>significant outage</a:t>
            </a:r>
            <a:r>
              <a:rPr lang="en-US" sz="2400" dirty="0"/>
              <a:t>.</a:t>
            </a:r>
          </a:p>
          <a:p>
            <a:pPr>
              <a:buClr>
                <a:schemeClr val="tx1">
                  <a:lumMod val="95000"/>
                </a:schemeClr>
              </a:buClr>
            </a:pPr>
            <a:r>
              <a:rPr lang="en-US" sz="2400" dirty="0"/>
              <a:t>Employees from both companies continued to access the infrastructure during the </a:t>
            </a:r>
            <a:r>
              <a:rPr lang="en-US" sz="2400" dirty="0">
                <a:solidFill>
                  <a:schemeClr val="accent4"/>
                </a:solidFill>
              </a:rPr>
              <a:t>disaster recovery event</a:t>
            </a:r>
            <a:r>
              <a:rPr lang="en-US" sz="2400" dirty="0"/>
              <a:t>.</a:t>
            </a:r>
            <a:endParaRPr lang="en-US" sz="2400" dirty="0">
              <a:solidFill>
                <a:schemeClr val="accent4"/>
              </a:solidFill>
            </a:endParaRPr>
          </a:p>
          <a:p>
            <a:pPr>
              <a:buClr>
                <a:schemeClr val="tx1">
                  <a:lumMod val="95000"/>
                </a:schemeClr>
              </a:buClr>
            </a:pPr>
            <a:r>
              <a:rPr lang="en-US" sz="2400" dirty="0"/>
              <a:t>A recent backup was not available but a </a:t>
            </a:r>
            <a:r>
              <a:rPr lang="en-US" sz="2400" dirty="0">
                <a:solidFill>
                  <a:schemeClr val="accent4"/>
                </a:solidFill>
              </a:rPr>
              <a:t>snapshot</a:t>
            </a:r>
            <a:r>
              <a:rPr lang="en-US" sz="2400" dirty="0"/>
              <a:t> from </a:t>
            </a:r>
            <a:r>
              <a:rPr lang="en-US" sz="2400" dirty="0">
                <a:solidFill>
                  <a:schemeClr val="accent2"/>
                </a:solidFill>
              </a:rPr>
              <a:t>one year ago </a:t>
            </a:r>
            <a:r>
              <a:rPr lang="en-US" sz="2400" dirty="0"/>
              <a:t>was </a:t>
            </a:r>
            <a:r>
              <a:rPr lang="en-US" sz="2400" dirty="0">
                <a:solidFill>
                  <a:schemeClr val="accent3"/>
                </a:solidFill>
              </a:rPr>
              <a:t>successfully restored</a:t>
            </a:r>
            <a:r>
              <a:rPr lang="en-US" sz="2400" dirty="0"/>
              <a:t>.</a:t>
            </a:r>
          </a:p>
          <a:p>
            <a:pPr marL="0" indent="0">
              <a:buClr>
                <a:schemeClr val="tx1">
                  <a:lumMod val="95000"/>
                </a:schemeClr>
              </a:buClr>
              <a:buNone/>
            </a:pPr>
            <a:endParaRPr lang="en-US" sz="2400" dirty="0"/>
          </a:p>
        </p:txBody>
      </p:sp>
      <p:pic>
        <p:nvPicPr>
          <p:cNvPr id="5" name="Picture 4" descr="A black rectangle with white text&#10;&#10;Description automatically generated">
            <a:extLst>
              <a:ext uri="{FF2B5EF4-FFF2-40B4-BE49-F238E27FC236}">
                <a16:creationId xmlns:a16="http://schemas.microsoft.com/office/drawing/2014/main" id="{4D2EA175-CB09-B62C-7AAF-E6CE36BF4F88}"/>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091" b="91444" l="78331" r="96193">
                        <a14:foregroundMark x1="86457" y1="87433" x2="86457" y2="87433"/>
                        <a14:foregroundMark x1="86750" y1="89305" x2="86603" y2="91711"/>
                        <a14:foregroundMark x1="94656" y1="60695" x2="94949" y2="55615"/>
                        <a14:foregroundMark x1="95461" y1="44920" x2="95461" y2="44920"/>
                        <a14:foregroundMark x1="95168" y1="35829" x2="95974" y2="39572"/>
                        <a14:foregroundMark x1="95168" y1="41979" x2="96193" y2="48128"/>
                        <a14:foregroundMark x1="84553" y1="34492" x2="84553" y2="34492"/>
                        <a14:foregroundMark x1="88287" y1="34492" x2="88287" y2="34492"/>
                        <a14:foregroundMark x1="85286" y1="34492" x2="85286" y2="34492"/>
                      </a14:backgroundRemoval>
                    </a14:imgEffect>
                  </a14:imgLayer>
                </a14:imgProps>
              </a:ext>
              <a:ext uri="{28A0092B-C50C-407E-A947-70E740481C1C}">
                <a14:useLocalDpi xmlns:a14="http://schemas.microsoft.com/office/drawing/2010/main" val="0"/>
              </a:ext>
            </a:extLst>
          </a:blip>
          <a:srcRect l="76385" r="2643" b="5687"/>
          <a:stretch/>
        </p:blipFill>
        <p:spPr>
          <a:xfrm>
            <a:off x="9833113" y="2426800"/>
            <a:ext cx="1630017" cy="2004400"/>
          </a:xfrm>
          <a:prstGeom prst="rect">
            <a:avLst/>
          </a:prstGeom>
        </p:spPr>
      </p:pic>
    </p:spTree>
    <p:extLst>
      <p:ext uri="{BB962C8B-B14F-4D97-AF65-F5344CB8AC3E}">
        <p14:creationId xmlns:p14="http://schemas.microsoft.com/office/powerpoint/2010/main" val="3022452901"/>
      </p:ext>
    </p:extLst>
  </p:cSld>
  <p:clrMapOvr>
    <a:masterClrMapping/>
  </p:clrMapOvr>
  <p:extLst>
    <p:ext uri="{6950BFC3-D8DA-4A85-94F7-54DA5524770B}">
      <p188:commentRel xmlns:p188="http://schemas.microsoft.com/office/powerpoint/2018/8/main" r:id="rId2"/>
    </p:ext>
  </p:extLs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30F9-AC53-E229-ABF1-9088159B6C3E}"/>
              </a:ext>
            </a:extLst>
          </p:cNvPr>
          <p:cNvSpPr>
            <a:spLocks noGrp="1"/>
          </p:cNvSpPr>
          <p:nvPr>
            <p:ph type="title"/>
          </p:nvPr>
        </p:nvSpPr>
        <p:spPr/>
        <p:txBody>
          <a:bodyPr/>
          <a:lstStyle/>
          <a:p>
            <a:r>
              <a:rPr lang="en-US" dirty="0"/>
              <a:t>Challenge</a:t>
            </a:r>
          </a:p>
        </p:txBody>
      </p:sp>
      <p:sp>
        <p:nvSpPr>
          <p:cNvPr id="3" name="Content Placeholder 2">
            <a:extLst>
              <a:ext uri="{FF2B5EF4-FFF2-40B4-BE49-F238E27FC236}">
                <a16:creationId xmlns:a16="http://schemas.microsoft.com/office/drawing/2014/main" id="{F9B9E5E8-C7C0-8B31-AC55-F80279C4854A}"/>
              </a:ext>
            </a:extLst>
          </p:cNvPr>
          <p:cNvSpPr>
            <a:spLocks noGrp="1"/>
          </p:cNvSpPr>
          <p:nvPr>
            <p:ph idx="1"/>
          </p:nvPr>
        </p:nvSpPr>
        <p:spPr>
          <a:xfrm>
            <a:off x="838200" y="1825625"/>
            <a:ext cx="7200900" cy="4351338"/>
          </a:xfrm>
        </p:spPr>
        <p:txBody>
          <a:bodyPr/>
          <a:lstStyle/>
          <a:p>
            <a:r>
              <a:rPr lang="en-US" dirty="0"/>
              <a:t>Unresolved questions…</a:t>
            </a:r>
          </a:p>
          <a:p>
            <a:pPr lvl="1"/>
            <a:r>
              <a:rPr lang="en-US" dirty="0"/>
              <a:t>What </a:t>
            </a:r>
            <a:r>
              <a:rPr lang="en-US" dirty="0">
                <a:solidFill>
                  <a:schemeClr val="accent3"/>
                </a:solidFill>
              </a:rPr>
              <a:t>workstation</a:t>
            </a:r>
            <a:r>
              <a:rPr lang="en-US" dirty="0"/>
              <a:t> was </a:t>
            </a:r>
            <a:r>
              <a:rPr lang="en-US" dirty="0">
                <a:solidFill>
                  <a:schemeClr val="accent2"/>
                </a:solidFill>
              </a:rPr>
              <a:t>used</a:t>
            </a:r>
            <a:r>
              <a:rPr lang="en-US" dirty="0"/>
              <a:t> as a </a:t>
            </a:r>
            <a:r>
              <a:rPr lang="en-US" dirty="0">
                <a:solidFill>
                  <a:schemeClr val="accent4"/>
                </a:solidFill>
              </a:rPr>
              <a:t>network share</a:t>
            </a:r>
            <a:r>
              <a:rPr lang="en-US" dirty="0"/>
              <a:t>?</a:t>
            </a:r>
          </a:p>
          <a:p>
            <a:pPr lvl="1"/>
            <a:r>
              <a:rPr lang="en-US" dirty="0">
                <a:solidFill>
                  <a:schemeClr val="accent2"/>
                </a:solidFill>
              </a:rPr>
              <a:t>Type </a:t>
            </a:r>
            <a:r>
              <a:rPr lang="en-US" dirty="0"/>
              <a:t>of </a:t>
            </a:r>
            <a:r>
              <a:rPr lang="en-US" dirty="0">
                <a:solidFill>
                  <a:schemeClr val="accent4"/>
                </a:solidFill>
              </a:rPr>
              <a:t>server</a:t>
            </a:r>
            <a:r>
              <a:rPr lang="en-US" dirty="0"/>
              <a:t> was used for </a:t>
            </a:r>
            <a:r>
              <a:rPr lang="en-US" dirty="0">
                <a:solidFill>
                  <a:schemeClr val="accent4"/>
                </a:solidFill>
              </a:rPr>
              <a:t>SCADA-BR</a:t>
            </a:r>
            <a:r>
              <a:rPr lang="en-US" dirty="0"/>
              <a:t>?</a:t>
            </a:r>
          </a:p>
          <a:p>
            <a:pPr lvl="1"/>
            <a:r>
              <a:rPr lang="en-US" dirty="0"/>
              <a:t>.. And more!</a:t>
            </a:r>
          </a:p>
          <a:p>
            <a:r>
              <a:rPr lang="en-US" dirty="0"/>
              <a:t>Jump into the </a:t>
            </a:r>
            <a:r>
              <a:rPr lang="en-US" dirty="0">
                <a:solidFill>
                  <a:schemeClr val="accent2"/>
                </a:solidFill>
              </a:rPr>
              <a:t>BTV </a:t>
            </a:r>
            <a:r>
              <a:rPr lang="en-US" dirty="0">
                <a:solidFill>
                  <a:schemeClr val="accent4"/>
                </a:solidFill>
              </a:rPr>
              <a:t>Capture the Flag (CTF)</a:t>
            </a:r>
            <a:r>
              <a:rPr lang="en-US" dirty="0"/>
              <a:t>!</a:t>
            </a:r>
          </a:p>
        </p:txBody>
      </p:sp>
      <p:pic>
        <p:nvPicPr>
          <p:cNvPr id="1026" name="Picture 2" descr="we want you vector poster">
            <a:extLst>
              <a:ext uri="{FF2B5EF4-FFF2-40B4-BE49-F238E27FC236}">
                <a16:creationId xmlns:a16="http://schemas.microsoft.com/office/drawing/2014/main" id="{C5757A74-BA78-5D5D-3A11-8D16022A2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3915" y="1175657"/>
            <a:ext cx="2839629" cy="4506686"/>
          </a:xfrm>
          <a:prstGeom prst="rect">
            <a:avLst/>
          </a:prstGeom>
          <a:noFill/>
          <a:ln>
            <a:solidFill>
              <a:schemeClr val="accent3"/>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791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C245-B912-DA74-7EDB-CFCFC78FDC3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998AEDC-2143-3CC7-E4FB-A127CC53ED67}"/>
              </a:ext>
            </a:extLst>
          </p:cNvPr>
          <p:cNvSpPr>
            <a:spLocks noGrp="1"/>
          </p:cNvSpPr>
          <p:nvPr>
            <p:ph idx="1"/>
          </p:nvPr>
        </p:nvSpPr>
        <p:spPr/>
        <p:txBody>
          <a:bodyPr/>
          <a:lstStyle/>
          <a:p>
            <a:r>
              <a:rPr lang="en-US" dirty="0"/>
              <a:t>Overview</a:t>
            </a:r>
          </a:p>
          <a:p>
            <a:r>
              <a:rPr lang="en-US" dirty="0"/>
              <a:t>Forensics Process</a:t>
            </a:r>
          </a:p>
          <a:p>
            <a:r>
              <a:rPr lang="en-US" dirty="0"/>
              <a:t>Incident Walkthrough</a:t>
            </a:r>
          </a:p>
          <a:p>
            <a:r>
              <a:rPr lang="en-US" dirty="0"/>
              <a:t>Key Takeaway</a:t>
            </a:r>
          </a:p>
          <a:p>
            <a:r>
              <a:rPr lang="en-US" dirty="0"/>
              <a:t>Call to Action</a:t>
            </a:r>
          </a:p>
        </p:txBody>
      </p:sp>
    </p:spTree>
    <p:extLst>
      <p:ext uri="{BB962C8B-B14F-4D97-AF65-F5344CB8AC3E}">
        <p14:creationId xmlns:p14="http://schemas.microsoft.com/office/powerpoint/2010/main" val="3098081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955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8F40-8001-1A21-1394-5E2135F91D97}"/>
              </a:ext>
            </a:extLst>
          </p:cNvPr>
          <p:cNvSpPr>
            <a:spLocks noGrp="1"/>
          </p:cNvSpPr>
          <p:nvPr>
            <p:ph type="title"/>
          </p:nvPr>
        </p:nvSpPr>
        <p:spPr/>
        <p:txBody>
          <a:bodyPr/>
          <a:lstStyle/>
          <a:p>
            <a:r>
              <a:rPr lang="en-US" dirty="0"/>
              <a:t>Kill Chain Overview</a:t>
            </a:r>
          </a:p>
        </p:txBody>
      </p:sp>
      <p:pic>
        <p:nvPicPr>
          <p:cNvPr id="20" name="Graphic 19" descr="Programmer">
            <a:extLst>
              <a:ext uri="{FF2B5EF4-FFF2-40B4-BE49-F238E27FC236}">
                <a16:creationId xmlns:a16="http://schemas.microsoft.com/office/drawing/2014/main" id="{EF8D835E-353B-4B1C-5B9A-743E6FD278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199" y="1459865"/>
            <a:ext cx="1118115" cy="1118115"/>
          </a:xfrm>
          <a:prstGeom prst="rect">
            <a:avLst/>
          </a:prstGeom>
        </p:spPr>
      </p:pic>
      <p:sp>
        <p:nvSpPr>
          <p:cNvPr id="25" name="TextBox 24">
            <a:extLst>
              <a:ext uri="{FF2B5EF4-FFF2-40B4-BE49-F238E27FC236}">
                <a16:creationId xmlns:a16="http://schemas.microsoft.com/office/drawing/2014/main" id="{A092B6BF-FD6B-3B7E-BA3E-37FC8A2DEC74}"/>
              </a:ext>
            </a:extLst>
          </p:cNvPr>
          <p:cNvSpPr txBox="1"/>
          <p:nvPr/>
        </p:nvSpPr>
        <p:spPr>
          <a:xfrm>
            <a:off x="7497220" y="5188708"/>
            <a:ext cx="4543729" cy="1015663"/>
          </a:xfrm>
          <a:prstGeom prst="rect">
            <a:avLst/>
          </a:prstGeom>
          <a:noFill/>
        </p:spPr>
        <p:txBody>
          <a:bodyPr wrap="square">
            <a:spAutoFit/>
          </a:bodyPr>
          <a:lstStyle/>
          <a:p>
            <a:pPr algn="ctr"/>
            <a:r>
              <a:rPr lang="en-US" sz="2000" dirty="0">
                <a:latin typeface="Benguiat" pitchFamily="2" charset="0"/>
              </a:rPr>
              <a:t>After </a:t>
            </a:r>
            <a:r>
              <a:rPr lang="en-US" sz="2000" dirty="0">
                <a:solidFill>
                  <a:schemeClr val="accent4"/>
                </a:solidFill>
                <a:latin typeface="Benguiat" pitchFamily="2" charset="0"/>
              </a:rPr>
              <a:t>initial access</a:t>
            </a:r>
            <a:r>
              <a:rPr lang="en-US" sz="2000" dirty="0">
                <a:latin typeface="Benguiat" pitchFamily="2" charset="0"/>
              </a:rPr>
              <a:t>, several </a:t>
            </a:r>
            <a:r>
              <a:rPr lang="en-US" sz="2000" dirty="0">
                <a:solidFill>
                  <a:schemeClr val="accent4"/>
                </a:solidFill>
                <a:latin typeface="Benguiat" pitchFamily="2" charset="0"/>
              </a:rPr>
              <a:t>reconnaissance</a:t>
            </a:r>
            <a:r>
              <a:rPr lang="en-US" sz="2000" dirty="0">
                <a:latin typeface="Benguiat" pitchFamily="2" charset="0"/>
              </a:rPr>
              <a:t> activities were </a:t>
            </a:r>
            <a:r>
              <a:rPr lang="en-US" sz="2000" dirty="0">
                <a:solidFill>
                  <a:schemeClr val="accent3"/>
                </a:solidFill>
                <a:latin typeface="Benguiat" pitchFamily="2" charset="0"/>
              </a:rPr>
              <a:t>found</a:t>
            </a:r>
            <a:r>
              <a:rPr lang="en-US" sz="2000" dirty="0">
                <a:latin typeface="Benguiat" pitchFamily="2" charset="0"/>
              </a:rPr>
              <a:t> and </a:t>
            </a:r>
            <a:r>
              <a:rPr lang="en-US" sz="2000" dirty="0">
                <a:solidFill>
                  <a:schemeClr val="accent3"/>
                </a:solidFill>
                <a:latin typeface="Benguiat" pitchFamily="2" charset="0"/>
              </a:rPr>
              <a:t>confirmed</a:t>
            </a:r>
            <a:r>
              <a:rPr lang="en-US" sz="2000" dirty="0">
                <a:latin typeface="Benguiat" pitchFamily="2" charset="0"/>
              </a:rPr>
              <a:t> </a:t>
            </a:r>
          </a:p>
        </p:txBody>
      </p:sp>
      <p:sp>
        <p:nvSpPr>
          <p:cNvPr id="30" name="Arrow: Down 5">
            <a:extLst>
              <a:ext uri="{FF2B5EF4-FFF2-40B4-BE49-F238E27FC236}">
                <a16:creationId xmlns:a16="http://schemas.microsoft.com/office/drawing/2014/main" id="{C63E9CC2-6448-1473-7AB3-17CC2BFF056E}"/>
              </a:ext>
            </a:extLst>
          </p:cNvPr>
          <p:cNvSpPr/>
          <p:nvPr/>
        </p:nvSpPr>
        <p:spPr>
          <a:xfrm rot="16200000">
            <a:off x="2188230" y="1814620"/>
            <a:ext cx="733520" cy="793097"/>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39E20647-C314-488E-E686-0F9B3F4A803B}"/>
              </a:ext>
            </a:extLst>
          </p:cNvPr>
          <p:cNvGrpSpPr/>
          <p:nvPr/>
        </p:nvGrpSpPr>
        <p:grpSpPr>
          <a:xfrm>
            <a:off x="2775478" y="1483435"/>
            <a:ext cx="6641044" cy="4695461"/>
            <a:chOff x="2147990" y="1463691"/>
            <a:chExt cx="6641044" cy="4695461"/>
          </a:xfrm>
        </p:grpSpPr>
        <p:sp>
          <p:nvSpPr>
            <p:cNvPr id="6" name="Arrow: Down 5">
              <a:extLst>
                <a:ext uri="{FF2B5EF4-FFF2-40B4-BE49-F238E27FC236}">
                  <a16:creationId xmlns:a16="http://schemas.microsoft.com/office/drawing/2014/main" id="{9EDE68C4-C6E5-C6ED-7804-7A91605A2D27}"/>
                </a:ext>
              </a:extLst>
            </p:cNvPr>
            <p:cNvSpPr/>
            <p:nvPr/>
          </p:nvSpPr>
          <p:spPr>
            <a:xfrm rot="16200000">
              <a:off x="3858577" y="1844922"/>
              <a:ext cx="733520" cy="793097"/>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169B5810-4998-F974-B1E3-867ED2C2A11B}"/>
                </a:ext>
              </a:extLst>
            </p:cNvPr>
            <p:cNvGrpSpPr/>
            <p:nvPr/>
          </p:nvGrpSpPr>
          <p:grpSpPr>
            <a:xfrm>
              <a:off x="4508861" y="1463691"/>
              <a:ext cx="1919302" cy="1909382"/>
              <a:chOff x="4745248" y="1416931"/>
              <a:chExt cx="1919302" cy="1909382"/>
            </a:xfrm>
          </p:grpSpPr>
          <p:pic>
            <p:nvPicPr>
              <p:cNvPr id="10" name="Graphic 9" descr="Monitor">
                <a:extLst>
                  <a:ext uri="{FF2B5EF4-FFF2-40B4-BE49-F238E27FC236}">
                    <a16:creationId xmlns:a16="http://schemas.microsoft.com/office/drawing/2014/main" id="{F3A928B2-7B46-E3EF-6F8B-298BB75F8A9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00138" y="1718546"/>
                <a:ext cx="914400" cy="914400"/>
              </a:xfrm>
              <a:prstGeom prst="rect">
                <a:avLst/>
              </a:prstGeom>
            </p:spPr>
          </p:pic>
          <p:sp>
            <p:nvSpPr>
              <p:cNvPr id="14" name="TextBox 13">
                <a:extLst>
                  <a:ext uri="{FF2B5EF4-FFF2-40B4-BE49-F238E27FC236}">
                    <a16:creationId xmlns:a16="http://schemas.microsoft.com/office/drawing/2014/main" id="{DA100B8C-AD27-127A-F878-71C72003A4D6}"/>
                  </a:ext>
                </a:extLst>
              </p:cNvPr>
              <p:cNvSpPr txBox="1"/>
              <p:nvPr/>
            </p:nvSpPr>
            <p:spPr>
              <a:xfrm>
                <a:off x="4895204" y="2648631"/>
                <a:ext cx="1718077" cy="340519"/>
              </a:xfrm>
              <a:prstGeom prst="roundRect">
                <a:avLst/>
              </a:prstGeom>
              <a:solidFill>
                <a:schemeClr val="accent1"/>
              </a:solidFill>
            </p:spPr>
            <p:txBody>
              <a:bodyPr wrap="square" rtlCol="0">
                <a:spAutoFit/>
              </a:bodyPr>
              <a:lstStyle/>
              <a:p>
                <a:pPr algn="ctr"/>
                <a:r>
                  <a:rPr lang="en-US" sz="1400" dirty="0">
                    <a:latin typeface="Benguiat" panose="02020500000000000000" pitchFamily="18" charset="0"/>
                    <a:ea typeface="Benguiat" panose="02020500000000000000" pitchFamily="18" charset="0"/>
                    <a:cs typeface="Benguiat" panose="02020500000000000000" pitchFamily="18" charset="0"/>
                  </a:rPr>
                  <a:t>IOT-ENG-WKST</a:t>
                </a:r>
              </a:p>
            </p:txBody>
          </p:sp>
          <p:sp>
            <p:nvSpPr>
              <p:cNvPr id="17" name="TextBox 16">
                <a:extLst>
                  <a:ext uri="{FF2B5EF4-FFF2-40B4-BE49-F238E27FC236}">
                    <a16:creationId xmlns:a16="http://schemas.microsoft.com/office/drawing/2014/main" id="{7D89C306-18AB-D973-18E2-B6E7AE77302D}"/>
                  </a:ext>
                </a:extLst>
              </p:cNvPr>
              <p:cNvSpPr txBox="1"/>
              <p:nvPr/>
            </p:nvSpPr>
            <p:spPr>
              <a:xfrm>
                <a:off x="4858273" y="3018536"/>
                <a:ext cx="1721559" cy="307777"/>
              </a:xfrm>
              <a:prstGeom prst="rect">
                <a:avLst/>
              </a:prstGeom>
              <a:noFill/>
            </p:spPr>
            <p:txBody>
              <a:bodyPr wrap="square" rtlCol="0">
                <a:spAutoFit/>
              </a:bodyPr>
              <a:lstStyle/>
              <a:p>
                <a:pPr algn="ctr"/>
                <a:r>
                  <a:rPr lang="en-US" sz="1400" dirty="0">
                    <a:solidFill>
                      <a:schemeClr val="accent3"/>
                    </a:solidFill>
                    <a:latin typeface="Benguiat" panose="02020500000000000000" pitchFamily="18" charset="0"/>
                    <a:ea typeface="Benguiat" panose="02020500000000000000" pitchFamily="18" charset="0"/>
                    <a:cs typeface="Benguiat" panose="02020500000000000000" pitchFamily="18" charset="0"/>
                  </a:rPr>
                  <a:t>172.16.50.20</a:t>
                </a:r>
              </a:p>
            </p:txBody>
          </p:sp>
          <p:sp>
            <p:nvSpPr>
              <p:cNvPr id="3" name="TextBox 2">
                <a:extLst>
                  <a:ext uri="{FF2B5EF4-FFF2-40B4-BE49-F238E27FC236}">
                    <a16:creationId xmlns:a16="http://schemas.microsoft.com/office/drawing/2014/main" id="{AECCB13D-9BA9-B5A8-7E91-6362E8D37518}"/>
                  </a:ext>
                </a:extLst>
              </p:cNvPr>
              <p:cNvSpPr txBox="1"/>
              <p:nvPr/>
            </p:nvSpPr>
            <p:spPr>
              <a:xfrm>
                <a:off x="4745248" y="1416931"/>
                <a:ext cx="1919302" cy="307777"/>
              </a:xfrm>
              <a:prstGeom prst="rect">
                <a:avLst/>
              </a:prstGeom>
              <a:noFill/>
            </p:spPr>
            <p:txBody>
              <a:bodyPr wrap="square" rtlCol="0">
                <a:spAutoFit/>
              </a:bodyPr>
              <a:lstStyle/>
              <a:p>
                <a:pPr algn="ctr"/>
                <a:r>
                  <a:rPr lang="en-US" sz="1400" dirty="0">
                    <a:solidFill>
                      <a:schemeClr val="accent3"/>
                    </a:solidFill>
                    <a:latin typeface="Benguiat" panose="02020500000000000000" pitchFamily="18" charset="0"/>
                    <a:ea typeface="Benguiat" panose="02020500000000000000" pitchFamily="18" charset="0"/>
                    <a:cs typeface="Benguiat" panose="02020500000000000000" pitchFamily="18" charset="0"/>
                  </a:rPr>
                  <a:t>21:29 – 22:02 UTC</a:t>
                </a:r>
              </a:p>
            </p:txBody>
          </p:sp>
        </p:grpSp>
        <p:grpSp>
          <p:nvGrpSpPr>
            <p:cNvPr id="34" name="Group 33">
              <a:extLst>
                <a:ext uri="{FF2B5EF4-FFF2-40B4-BE49-F238E27FC236}">
                  <a16:creationId xmlns:a16="http://schemas.microsoft.com/office/drawing/2014/main" id="{9C5D5A56-0617-0F66-E9DC-ED1AE9C9A616}"/>
                </a:ext>
              </a:extLst>
            </p:cNvPr>
            <p:cNvGrpSpPr/>
            <p:nvPr/>
          </p:nvGrpSpPr>
          <p:grpSpPr>
            <a:xfrm>
              <a:off x="6869732" y="1485158"/>
              <a:ext cx="1919302" cy="1866448"/>
              <a:chOff x="7079059" y="1459865"/>
              <a:chExt cx="1919302" cy="1866448"/>
            </a:xfrm>
          </p:grpSpPr>
          <p:pic>
            <p:nvPicPr>
              <p:cNvPr id="11" name="Graphic 10" descr="Monitor">
                <a:extLst>
                  <a:ext uri="{FF2B5EF4-FFF2-40B4-BE49-F238E27FC236}">
                    <a16:creationId xmlns:a16="http://schemas.microsoft.com/office/drawing/2014/main" id="{6FEC0110-4DAA-F964-CAFD-131AD04B4F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05775" y="1761480"/>
                <a:ext cx="914400" cy="914400"/>
              </a:xfrm>
              <a:prstGeom prst="rect">
                <a:avLst/>
              </a:prstGeom>
            </p:spPr>
          </p:pic>
          <p:sp>
            <p:nvSpPr>
              <p:cNvPr id="15" name="TextBox 14">
                <a:extLst>
                  <a:ext uri="{FF2B5EF4-FFF2-40B4-BE49-F238E27FC236}">
                    <a16:creationId xmlns:a16="http://schemas.microsoft.com/office/drawing/2014/main" id="{209967B0-76E3-4555-AA88-9D77FF8977B4}"/>
                  </a:ext>
                </a:extLst>
              </p:cNvPr>
              <p:cNvSpPr txBox="1"/>
              <p:nvPr/>
            </p:nvSpPr>
            <p:spPr>
              <a:xfrm>
                <a:off x="7194627" y="2648631"/>
                <a:ext cx="1718077" cy="340519"/>
              </a:xfrm>
              <a:prstGeom prst="roundRect">
                <a:avLst/>
              </a:prstGeom>
              <a:solidFill>
                <a:schemeClr val="accent1"/>
              </a:solidFill>
            </p:spPr>
            <p:txBody>
              <a:bodyPr wrap="square" rtlCol="0">
                <a:spAutoFit/>
              </a:bodyPr>
              <a:lstStyle/>
              <a:p>
                <a:pPr algn="ctr"/>
                <a:r>
                  <a:rPr lang="en-US" sz="1400" dirty="0">
                    <a:latin typeface="Benguiat" panose="02020500000000000000" pitchFamily="18" charset="0"/>
                    <a:ea typeface="Benguiat" panose="02020500000000000000" pitchFamily="18" charset="0"/>
                    <a:cs typeface="Benguiat" panose="02020500000000000000" pitchFamily="18" charset="0"/>
                  </a:rPr>
                  <a:t>iot-jumpbox</a:t>
                </a:r>
              </a:p>
            </p:txBody>
          </p:sp>
          <p:sp>
            <p:nvSpPr>
              <p:cNvPr id="18" name="TextBox 17">
                <a:extLst>
                  <a:ext uri="{FF2B5EF4-FFF2-40B4-BE49-F238E27FC236}">
                    <a16:creationId xmlns:a16="http://schemas.microsoft.com/office/drawing/2014/main" id="{FB4AF4D3-287B-036C-5C92-39F6D17DB353}"/>
                  </a:ext>
                </a:extLst>
              </p:cNvPr>
              <p:cNvSpPr txBox="1"/>
              <p:nvPr/>
            </p:nvSpPr>
            <p:spPr>
              <a:xfrm>
                <a:off x="7202195" y="3018536"/>
                <a:ext cx="1721559" cy="307777"/>
              </a:xfrm>
              <a:prstGeom prst="rect">
                <a:avLst/>
              </a:prstGeom>
              <a:noFill/>
            </p:spPr>
            <p:txBody>
              <a:bodyPr wrap="square" rtlCol="0">
                <a:spAutoFit/>
              </a:bodyPr>
              <a:lstStyle/>
              <a:p>
                <a:pPr algn="ctr"/>
                <a:r>
                  <a:rPr lang="en-US" sz="1400" dirty="0">
                    <a:solidFill>
                      <a:schemeClr val="accent3"/>
                    </a:solidFill>
                    <a:latin typeface="Benguiat" panose="02020500000000000000" pitchFamily="18" charset="0"/>
                    <a:ea typeface="Benguiat" panose="02020500000000000000" pitchFamily="18" charset="0"/>
                    <a:cs typeface="Benguiat" panose="02020500000000000000" pitchFamily="18" charset="0"/>
                  </a:rPr>
                  <a:t>172.16.50.19</a:t>
                </a:r>
              </a:p>
            </p:txBody>
          </p:sp>
          <p:sp>
            <p:nvSpPr>
              <p:cNvPr id="4" name="TextBox 3">
                <a:extLst>
                  <a:ext uri="{FF2B5EF4-FFF2-40B4-BE49-F238E27FC236}">
                    <a16:creationId xmlns:a16="http://schemas.microsoft.com/office/drawing/2014/main" id="{F6E5E1B5-8B44-D529-C7BF-706DFE811D37}"/>
                  </a:ext>
                </a:extLst>
              </p:cNvPr>
              <p:cNvSpPr txBox="1"/>
              <p:nvPr/>
            </p:nvSpPr>
            <p:spPr>
              <a:xfrm>
                <a:off x="7079059" y="1459865"/>
                <a:ext cx="1919302" cy="307777"/>
              </a:xfrm>
              <a:prstGeom prst="rect">
                <a:avLst/>
              </a:prstGeom>
              <a:noFill/>
            </p:spPr>
            <p:txBody>
              <a:bodyPr wrap="square" rtlCol="0">
                <a:spAutoFit/>
              </a:bodyPr>
              <a:lstStyle/>
              <a:p>
                <a:pPr algn="ctr"/>
                <a:r>
                  <a:rPr lang="en-US" sz="1400" dirty="0">
                    <a:solidFill>
                      <a:schemeClr val="accent3"/>
                    </a:solidFill>
                    <a:latin typeface="Benguiat" panose="02020500000000000000" pitchFamily="18" charset="0"/>
                    <a:ea typeface="Benguiat" panose="02020500000000000000" pitchFamily="18" charset="0"/>
                    <a:cs typeface="Benguiat" panose="02020500000000000000" pitchFamily="18" charset="0"/>
                  </a:rPr>
                  <a:t>21:49 – 22:01 UTC</a:t>
                </a:r>
              </a:p>
            </p:txBody>
          </p:sp>
        </p:grpSp>
        <p:grpSp>
          <p:nvGrpSpPr>
            <p:cNvPr id="32" name="Group 31">
              <a:extLst>
                <a:ext uri="{FF2B5EF4-FFF2-40B4-BE49-F238E27FC236}">
                  <a16:creationId xmlns:a16="http://schemas.microsoft.com/office/drawing/2014/main" id="{0F5DC921-3B86-461E-5E39-9DEBFE83E65F}"/>
                </a:ext>
              </a:extLst>
            </p:cNvPr>
            <p:cNvGrpSpPr/>
            <p:nvPr/>
          </p:nvGrpSpPr>
          <p:grpSpPr>
            <a:xfrm>
              <a:off x="2147990" y="1463691"/>
              <a:ext cx="1919302" cy="1909382"/>
              <a:chOff x="2411437" y="1416931"/>
              <a:chExt cx="1919302" cy="1909382"/>
            </a:xfrm>
          </p:grpSpPr>
          <p:sp>
            <p:nvSpPr>
              <p:cNvPr id="5" name="TextBox 4">
                <a:extLst>
                  <a:ext uri="{FF2B5EF4-FFF2-40B4-BE49-F238E27FC236}">
                    <a16:creationId xmlns:a16="http://schemas.microsoft.com/office/drawing/2014/main" id="{4BC68FE8-D705-5DE5-4A01-A9C0FCEC9B29}"/>
                  </a:ext>
                </a:extLst>
              </p:cNvPr>
              <p:cNvSpPr txBox="1"/>
              <p:nvPr/>
            </p:nvSpPr>
            <p:spPr>
              <a:xfrm>
                <a:off x="2411437" y="1416931"/>
                <a:ext cx="1919302" cy="307777"/>
              </a:xfrm>
              <a:prstGeom prst="rect">
                <a:avLst/>
              </a:prstGeom>
              <a:noFill/>
            </p:spPr>
            <p:txBody>
              <a:bodyPr wrap="square" rtlCol="0">
                <a:spAutoFit/>
              </a:bodyPr>
              <a:lstStyle/>
              <a:p>
                <a:pPr algn="ctr"/>
                <a:r>
                  <a:rPr lang="en-US" sz="1400" dirty="0">
                    <a:solidFill>
                      <a:schemeClr val="accent3"/>
                    </a:solidFill>
                    <a:latin typeface="Benguiat" panose="02020500000000000000" pitchFamily="18" charset="0"/>
                    <a:ea typeface="Benguiat" panose="02020500000000000000" pitchFamily="18" charset="0"/>
                    <a:cs typeface="Benguiat" panose="02020500000000000000" pitchFamily="18" charset="0"/>
                  </a:rPr>
                  <a:t>19:54 – 21:28 UTC</a:t>
                </a:r>
              </a:p>
            </p:txBody>
          </p:sp>
          <p:sp>
            <p:nvSpPr>
              <p:cNvPr id="19" name="TextBox 18">
                <a:extLst>
                  <a:ext uri="{FF2B5EF4-FFF2-40B4-BE49-F238E27FC236}">
                    <a16:creationId xmlns:a16="http://schemas.microsoft.com/office/drawing/2014/main" id="{BEBBB9FA-7264-BE24-4020-CBA92FB5C46C}"/>
                  </a:ext>
                </a:extLst>
              </p:cNvPr>
              <p:cNvSpPr txBox="1"/>
              <p:nvPr/>
            </p:nvSpPr>
            <p:spPr>
              <a:xfrm>
                <a:off x="2510307" y="3018536"/>
                <a:ext cx="1721559" cy="307777"/>
              </a:xfrm>
              <a:prstGeom prst="rect">
                <a:avLst/>
              </a:prstGeom>
              <a:noFill/>
            </p:spPr>
            <p:txBody>
              <a:bodyPr wrap="square" rtlCol="0">
                <a:spAutoFit/>
              </a:bodyPr>
              <a:lstStyle/>
              <a:p>
                <a:pPr algn="ctr"/>
                <a:r>
                  <a:rPr lang="en-US" sz="1400" dirty="0">
                    <a:solidFill>
                      <a:schemeClr val="accent3"/>
                    </a:solidFill>
                    <a:latin typeface="Benguiat" panose="02020500000000000000" pitchFamily="18" charset="0"/>
                    <a:ea typeface="Benguiat" panose="02020500000000000000" pitchFamily="18" charset="0"/>
                    <a:cs typeface="Benguiat" panose="02020500000000000000" pitchFamily="18" charset="0"/>
                  </a:rPr>
                  <a:t>172.16.40.100</a:t>
                </a:r>
              </a:p>
            </p:txBody>
          </p:sp>
          <p:sp>
            <p:nvSpPr>
              <p:cNvPr id="22" name="TextBox 21">
                <a:extLst>
                  <a:ext uri="{FF2B5EF4-FFF2-40B4-BE49-F238E27FC236}">
                    <a16:creationId xmlns:a16="http://schemas.microsoft.com/office/drawing/2014/main" id="{5123F2BD-707A-E985-E543-11F7D913FF53}"/>
                  </a:ext>
                </a:extLst>
              </p:cNvPr>
              <p:cNvSpPr txBox="1"/>
              <p:nvPr/>
            </p:nvSpPr>
            <p:spPr>
              <a:xfrm>
                <a:off x="2595942" y="2648631"/>
                <a:ext cx="1550291" cy="340519"/>
              </a:xfrm>
              <a:prstGeom prst="roundRect">
                <a:avLst/>
              </a:prstGeom>
              <a:solidFill>
                <a:schemeClr val="accent1"/>
              </a:solidFill>
            </p:spPr>
            <p:txBody>
              <a:bodyPr wrap="square" rtlCol="0">
                <a:spAutoFit/>
              </a:bodyPr>
              <a:lstStyle/>
              <a:p>
                <a:pPr algn="ctr"/>
                <a:r>
                  <a:rPr lang="en-US" sz="1400" dirty="0">
                    <a:latin typeface="Benguiat" panose="02020500000000000000" pitchFamily="18" charset="0"/>
                    <a:ea typeface="Benguiat" panose="02020500000000000000" pitchFamily="18" charset="0"/>
                    <a:cs typeface="Benguiat" panose="02020500000000000000" pitchFamily="18" charset="0"/>
                  </a:rPr>
                  <a:t>Linux Server</a:t>
                </a:r>
              </a:p>
            </p:txBody>
          </p:sp>
        </p:grpSp>
        <p:grpSp>
          <p:nvGrpSpPr>
            <p:cNvPr id="35" name="Group 34">
              <a:extLst>
                <a:ext uri="{FF2B5EF4-FFF2-40B4-BE49-F238E27FC236}">
                  <a16:creationId xmlns:a16="http://schemas.microsoft.com/office/drawing/2014/main" id="{FDC9BEA6-587C-B99A-D658-3FF4ED7442BC}"/>
                </a:ext>
              </a:extLst>
            </p:cNvPr>
            <p:cNvGrpSpPr/>
            <p:nvPr/>
          </p:nvGrpSpPr>
          <p:grpSpPr>
            <a:xfrm>
              <a:off x="4368734" y="4249770"/>
              <a:ext cx="2199555" cy="1909382"/>
              <a:chOff x="9255054" y="1416931"/>
              <a:chExt cx="2199555" cy="1909382"/>
            </a:xfrm>
          </p:grpSpPr>
          <p:pic>
            <p:nvPicPr>
              <p:cNvPr id="9" name="Graphic 8" descr="Monitor">
                <a:extLst>
                  <a:ext uri="{FF2B5EF4-FFF2-40B4-BE49-F238E27FC236}">
                    <a16:creationId xmlns:a16="http://schemas.microsoft.com/office/drawing/2014/main" id="{D5A04C3E-E425-DDE4-8C2A-2646BB4A71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97632" y="1718546"/>
                <a:ext cx="914400" cy="914400"/>
              </a:xfrm>
              <a:prstGeom prst="rect">
                <a:avLst/>
              </a:prstGeom>
            </p:spPr>
          </p:pic>
          <p:sp>
            <p:nvSpPr>
              <p:cNvPr id="13" name="TextBox 12">
                <a:extLst>
                  <a:ext uri="{FF2B5EF4-FFF2-40B4-BE49-F238E27FC236}">
                    <a16:creationId xmlns:a16="http://schemas.microsoft.com/office/drawing/2014/main" id="{C36F00E3-5596-8411-4B62-BFC77A4B2CDE}"/>
                  </a:ext>
                </a:extLst>
              </p:cNvPr>
              <p:cNvSpPr txBox="1"/>
              <p:nvPr/>
            </p:nvSpPr>
            <p:spPr>
              <a:xfrm>
                <a:off x="9255054" y="2648631"/>
                <a:ext cx="2199555" cy="340519"/>
              </a:xfrm>
              <a:prstGeom prst="roundRect">
                <a:avLst/>
              </a:prstGeom>
              <a:solidFill>
                <a:schemeClr val="accent1"/>
              </a:solidFill>
            </p:spPr>
            <p:txBody>
              <a:bodyPr wrap="square" rtlCol="0">
                <a:spAutoFit/>
              </a:bodyPr>
              <a:lstStyle/>
              <a:p>
                <a:pPr algn="ctr"/>
                <a:r>
                  <a:rPr lang="en-US" sz="1400" dirty="0">
                    <a:latin typeface="Benguiat" panose="02020500000000000000" pitchFamily="18" charset="0"/>
                    <a:ea typeface="Benguiat" panose="02020500000000000000" pitchFamily="18" charset="0"/>
                    <a:cs typeface="Benguiat" panose="02020500000000000000" pitchFamily="18" charset="0"/>
                  </a:rPr>
                  <a:t>WKST?? (NetShare)</a:t>
                </a:r>
              </a:p>
            </p:txBody>
          </p:sp>
          <p:sp>
            <p:nvSpPr>
              <p:cNvPr id="16" name="TextBox 15">
                <a:extLst>
                  <a:ext uri="{FF2B5EF4-FFF2-40B4-BE49-F238E27FC236}">
                    <a16:creationId xmlns:a16="http://schemas.microsoft.com/office/drawing/2014/main" id="{95A27653-BCEA-CEFD-25A5-E506EF2A30A3}"/>
                  </a:ext>
                </a:extLst>
              </p:cNvPr>
              <p:cNvSpPr txBox="1"/>
              <p:nvPr/>
            </p:nvSpPr>
            <p:spPr>
              <a:xfrm>
                <a:off x="9494051" y="3018536"/>
                <a:ext cx="1721559" cy="307777"/>
              </a:xfrm>
              <a:prstGeom prst="rect">
                <a:avLst/>
              </a:prstGeom>
              <a:noFill/>
            </p:spPr>
            <p:txBody>
              <a:bodyPr wrap="square" rtlCol="0">
                <a:spAutoFit/>
              </a:bodyPr>
              <a:lstStyle/>
              <a:p>
                <a:pPr algn="ctr"/>
                <a:r>
                  <a:rPr lang="en-US" sz="1400" dirty="0">
                    <a:solidFill>
                      <a:schemeClr val="accent3"/>
                    </a:solidFill>
                    <a:latin typeface="Benguiat" panose="02020500000000000000" pitchFamily="18" charset="0"/>
                    <a:ea typeface="Benguiat" panose="02020500000000000000" pitchFamily="18" charset="0"/>
                    <a:cs typeface="Benguiat" panose="02020500000000000000" pitchFamily="18" charset="0"/>
                  </a:rPr>
                  <a:t>172.16.50.146</a:t>
                </a:r>
              </a:p>
            </p:txBody>
          </p:sp>
          <p:sp>
            <p:nvSpPr>
              <p:cNvPr id="24" name="TextBox 23">
                <a:extLst>
                  <a:ext uri="{FF2B5EF4-FFF2-40B4-BE49-F238E27FC236}">
                    <a16:creationId xmlns:a16="http://schemas.microsoft.com/office/drawing/2014/main" id="{69F22723-CA85-AFA0-BA59-1CA78AD47ABA}"/>
                  </a:ext>
                </a:extLst>
              </p:cNvPr>
              <p:cNvSpPr txBox="1"/>
              <p:nvPr/>
            </p:nvSpPr>
            <p:spPr>
              <a:xfrm>
                <a:off x="9412870" y="1416931"/>
                <a:ext cx="1919302" cy="307777"/>
              </a:xfrm>
              <a:prstGeom prst="rect">
                <a:avLst/>
              </a:prstGeom>
              <a:noFill/>
            </p:spPr>
            <p:txBody>
              <a:bodyPr wrap="square" rtlCol="0">
                <a:spAutoFit/>
              </a:bodyPr>
              <a:lstStyle/>
              <a:p>
                <a:pPr algn="ctr"/>
                <a:r>
                  <a:rPr lang="en-US" sz="1400" dirty="0">
                    <a:solidFill>
                      <a:schemeClr val="accent3"/>
                    </a:solidFill>
                    <a:latin typeface="Benguiat" panose="02020500000000000000" pitchFamily="18" charset="0"/>
                    <a:ea typeface="Benguiat" panose="02020500000000000000" pitchFamily="18" charset="0"/>
                    <a:cs typeface="Benguiat" panose="02020500000000000000" pitchFamily="18" charset="0"/>
                  </a:rPr>
                  <a:t>21:36 – 21:47 UTC</a:t>
                </a:r>
              </a:p>
            </p:txBody>
          </p:sp>
        </p:grpSp>
        <p:sp>
          <p:nvSpPr>
            <p:cNvPr id="21" name="Arrow: Down 5">
              <a:extLst>
                <a:ext uri="{FF2B5EF4-FFF2-40B4-BE49-F238E27FC236}">
                  <a16:creationId xmlns:a16="http://schemas.microsoft.com/office/drawing/2014/main" id="{ED9C55EE-B63D-759D-34FD-C844619B2180}"/>
                </a:ext>
              </a:extLst>
            </p:cNvPr>
            <p:cNvSpPr/>
            <p:nvPr/>
          </p:nvSpPr>
          <p:spPr>
            <a:xfrm rot="16200000">
              <a:off x="6334331" y="1825958"/>
              <a:ext cx="733520" cy="793097"/>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Arrow: Down 5">
              <a:extLst>
                <a:ext uri="{FF2B5EF4-FFF2-40B4-BE49-F238E27FC236}">
                  <a16:creationId xmlns:a16="http://schemas.microsoft.com/office/drawing/2014/main" id="{E49D331C-9685-3FAA-9F73-6A18654AF884}"/>
                </a:ext>
              </a:extLst>
            </p:cNvPr>
            <p:cNvSpPr/>
            <p:nvPr/>
          </p:nvSpPr>
          <p:spPr>
            <a:xfrm>
              <a:off x="5118557" y="3427287"/>
              <a:ext cx="733520" cy="793097"/>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B379A8EA-D827-3ED6-9F44-47F54479CA8C}"/>
              </a:ext>
            </a:extLst>
          </p:cNvPr>
          <p:cNvSpPr txBox="1"/>
          <p:nvPr/>
        </p:nvSpPr>
        <p:spPr>
          <a:xfrm>
            <a:off x="187817" y="5188709"/>
            <a:ext cx="4543730" cy="1015663"/>
          </a:xfrm>
          <a:prstGeom prst="rect">
            <a:avLst/>
          </a:prstGeom>
          <a:noFill/>
        </p:spPr>
        <p:txBody>
          <a:bodyPr wrap="square">
            <a:spAutoFit/>
          </a:bodyPr>
          <a:lstStyle/>
          <a:p>
            <a:pPr algn="ctr"/>
            <a:r>
              <a:rPr lang="en-US" sz="2000" dirty="0">
                <a:latin typeface="Benguiat" pitchFamily="2" charset="0"/>
              </a:rPr>
              <a:t>During the IT outage, </a:t>
            </a:r>
            <a:r>
              <a:rPr lang="en-US" sz="2000" dirty="0">
                <a:solidFill>
                  <a:schemeClr val="accent4"/>
                </a:solidFill>
                <a:latin typeface="Benguiat" pitchFamily="2" charset="0"/>
              </a:rPr>
              <a:t>malicious actors </a:t>
            </a:r>
            <a:r>
              <a:rPr lang="en-US" sz="2000" dirty="0">
                <a:solidFill>
                  <a:schemeClr val="accent2"/>
                </a:solidFill>
                <a:latin typeface="Benguiat" pitchFamily="2" charset="0"/>
              </a:rPr>
              <a:t>took advantage </a:t>
            </a:r>
            <a:r>
              <a:rPr lang="en-US" sz="2000" dirty="0">
                <a:latin typeface="Benguiat" pitchFamily="2" charset="0"/>
              </a:rPr>
              <a:t>of the </a:t>
            </a:r>
            <a:r>
              <a:rPr lang="en-US" sz="2000" dirty="0">
                <a:solidFill>
                  <a:schemeClr val="accent3"/>
                </a:solidFill>
                <a:latin typeface="Benguiat" pitchFamily="2" charset="0"/>
              </a:rPr>
              <a:t>lack of visibility</a:t>
            </a:r>
            <a:endParaRPr lang="en-US" sz="2000" dirty="0">
              <a:latin typeface="Benguiat" pitchFamily="2" charset="0"/>
            </a:endParaRPr>
          </a:p>
        </p:txBody>
      </p:sp>
      <p:pic>
        <p:nvPicPr>
          <p:cNvPr id="12" name="Graphic 11" descr="Server">
            <a:extLst>
              <a:ext uri="{FF2B5EF4-FFF2-40B4-BE49-F238E27FC236}">
                <a16:creationId xmlns:a16="http://schemas.microsoft.com/office/drawing/2014/main" id="{A9CAB953-9E2F-510F-6AC0-1CA57A97CF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54714" y="3419611"/>
            <a:ext cx="914400" cy="914400"/>
          </a:xfrm>
          <a:prstGeom prst="rect">
            <a:avLst/>
          </a:prstGeom>
        </p:spPr>
      </p:pic>
      <p:sp>
        <p:nvSpPr>
          <p:cNvPr id="23" name="TextBox 22">
            <a:extLst>
              <a:ext uri="{FF2B5EF4-FFF2-40B4-BE49-F238E27FC236}">
                <a16:creationId xmlns:a16="http://schemas.microsoft.com/office/drawing/2014/main" id="{BDC23DEA-D51C-9488-3EFB-228A20B094FB}"/>
              </a:ext>
            </a:extLst>
          </p:cNvPr>
          <p:cNvSpPr txBox="1"/>
          <p:nvPr/>
        </p:nvSpPr>
        <p:spPr>
          <a:xfrm>
            <a:off x="1428556" y="4635022"/>
            <a:ext cx="1721559" cy="307777"/>
          </a:xfrm>
          <a:prstGeom prst="rect">
            <a:avLst/>
          </a:prstGeom>
          <a:noFill/>
        </p:spPr>
        <p:txBody>
          <a:bodyPr wrap="square" rtlCol="0">
            <a:spAutoFit/>
          </a:bodyPr>
          <a:lstStyle/>
          <a:p>
            <a:pPr algn="ctr"/>
            <a:r>
              <a:rPr lang="en-US" sz="1400" dirty="0">
                <a:solidFill>
                  <a:schemeClr val="accent3"/>
                </a:solidFill>
                <a:latin typeface="Benguiat" panose="02020500000000000000" pitchFamily="18" charset="0"/>
                <a:ea typeface="Benguiat" panose="02020500000000000000" pitchFamily="18" charset="0"/>
                <a:cs typeface="Benguiat" panose="02020500000000000000" pitchFamily="18" charset="0"/>
              </a:rPr>
              <a:t>172.16.50.100</a:t>
            </a:r>
          </a:p>
        </p:txBody>
      </p:sp>
      <p:sp>
        <p:nvSpPr>
          <p:cNvPr id="26" name="TextBox 25">
            <a:extLst>
              <a:ext uri="{FF2B5EF4-FFF2-40B4-BE49-F238E27FC236}">
                <a16:creationId xmlns:a16="http://schemas.microsoft.com/office/drawing/2014/main" id="{52B645D0-1780-2BC9-466E-9BC148BE63B2}"/>
              </a:ext>
            </a:extLst>
          </p:cNvPr>
          <p:cNvSpPr txBox="1"/>
          <p:nvPr/>
        </p:nvSpPr>
        <p:spPr>
          <a:xfrm>
            <a:off x="1543132" y="4338892"/>
            <a:ext cx="1550291" cy="340519"/>
          </a:xfrm>
          <a:prstGeom prst="roundRect">
            <a:avLst/>
          </a:prstGeom>
          <a:solidFill>
            <a:schemeClr val="accent1"/>
          </a:solidFill>
        </p:spPr>
        <p:txBody>
          <a:bodyPr wrap="square" rtlCol="0">
            <a:spAutoFit/>
          </a:bodyPr>
          <a:lstStyle/>
          <a:p>
            <a:pPr algn="ctr"/>
            <a:r>
              <a:rPr lang="en-US" sz="1400" dirty="0">
                <a:latin typeface="Benguiat" panose="02020500000000000000" pitchFamily="18" charset="0"/>
                <a:ea typeface="Benguiat" panose="02020500000000000000" pitchFamily="18" charset="0"/>
                <a:cs typeface="Benguiat" panose="02020500000000000000" pitchFamily="18" charset="0"/>
              </a:rPr>
              <a:t>DC</a:t>
            </a:r>
          </a:p>
        </p:txBody>
      </p:sp>
      <p:sp>
        <p:nvSpPr>
          <p:cNvPr id="27" name="Arrow: Down 5">
            <a:extLst>
              <a:ext uri="{FF2B5EF4-FFF2-40B4-BE49-F238E27FC236}">
                <a16:creationId xmlns:a16="http://schemas.microsoft.com/office/drawing/2014/main" id="{2C5D612F-7921-5E3D-7E44-96D8869BB487}"/>
              </a:ext>
            </a:extLst>
          </p:cNvPr>
          <p:cNvSpPr/>
          <p:nvPr/>
        </p:nvSpPr>
        <p:spPr>
          <a:xfrm rot="2237465">
            <a:off x="3125260" y="3509223"/>
            <a:ext cx="733520" cy="793097"/>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8" name="Graphic 27" descr="Server">
            <a:extLst>
              <a:ext uri="{FF2B5EF4-FFF2-40B4-BE49-F238E27FC236}">
                <a16:creationId xmlns:a16="http://schemas.microsoft.com/office/drawing/2014/main" id="{ED1A55CC-CC18-82B0-B567-6B170623AE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89928" y="1753968"/>
            <a:ext cx="914400" cy="914400"/>
          </a:xfrm>
          <a:prstGeom prst="rect">
            <a:avLst/>
          </a:prstGeom>
        </p:spPr>
      </p:pic>
    </p:spTree>
    <p:extLst>
      <p:ext uri="{BB962C8B-B14F-4D97-AF65-F5344CB8AC3E}">
        <p14:creationId xmlns:p14="http://schemas.microsoft.com/office/powerpoint/2010/main" val="3517059218"/>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F64C-8BF1-A487-8300-07E78F26DB3C}"/>
              </a:ext>
            </a:extLst>
          </p:cNvPr>
          <p:cNvSpPr>
            <a:spLocks noGrp="1"/>
          </p:cNvSpPr>
          <p:nvPr>
            <p:ph type="title"/>
          </p:nvPr>
        </p:nvSpPr>
        <p:spPr/>
        <p:txBody>
          <a:bodyPr/>
          <a:lstStyle/>
          <a:p>
            <a:r>
              <a:rPr lang="en-US" dirty="0"/>
              <a:t>Collecting Evidence</a:t>
            </a:r>
          </a:p>
        </p:txBody>
      </p:sp>
    </p:spTree>
    <p:extLst>
      <p:ext uri="{BB962C8B-B14F-4D97-AF65-F5344CB8AC3E}">
        <p14:creationId xmlns:p14="http://schemas.microsoft.com/office/powerpoint/2010/main" val="576601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10E7-D906-2934-88CC-D61C5F90814E}"/>
              </a:ext>
            </a:extLst>
          </p:cNvPr>
          <p:cNvSpPr>
            <a:spLocks noGrp="1"/>
          </p:cNvSpPr>
          <p:nvPr>
            <p:ph type="title"/>
          </p:nvPr>
        </p:nvSpPr>
        <p:spPr/>
        <p:txBody>
          <a:bodyPr/>
          <a:lstStyle/>
          <a:p>
            <a:r>
              <a:rPr lang="en-US" dirty="0"/>
              <a:t>Collecting Evidence - Endpoint</a:t>
            </a:r>
          </a:p>
        </p:txBody>
      </p:sp>
      <p:sp>
        <p:nvSpPr>
          <p:cNvPr id="3" name="Content Placeholder 2">
            <a:extLst>
              <a:ext uri="{FF2B5EF4-FFF2-40B4-BE49-F238E27FC236}">
                <a16:creationId xmlns:a16="http://schemas.microsoft.com/office/drawing/2014/main" id="{44C3883F-CF74-1274-A6B5-90710F4716FE}"/>
              </a:ext>
            </a:extLst>
          </p:cNvPr>
          <p:cNvSpPr>
            <a:spLocks noGrp="1"/>
          </p:cNvSpPr>
          <p:nvPr>
            <p:ph idx="1"/>
          </p:nvPr>
        </p:nvSpPr>
        <p:spPr>
          <a:xfrm>
            <a:off x="838200" y="1825625"/>
            <a:ext cx="8134350" cy="4667250"/>
          </a:xfrm>
        </p:spPr>
        <p:txBody>
          <a:bodyPr>
            <a:normAutofit/>
          </a:bodyPr>
          <a:lstStyle/>
          <a:p>
            <a:pPr>
              <a:buClr>
                <a:schemeClr val="tx1">
                  <a:lumMod val="95000"/>
                </a:schemeClr>
              </a:buClr>
            </a:pPr>
            <a:r>
              <a:rPr lang="en-US" dirty="0">
                <a:solidFill>
                  <a:schemeClr val="accent4"/>
                </a:solidFill>
              </a:rPr>
              <a:t>Velociraptor </a:t>
            </a:r>
            <a:r>
              <a:rPr lang="en-US" dirty="0"/>
              <a:t>was leveraged for the analyst to </a:t>
            </a:r>
            <a:r>
              <a:rPr lang="en-US" dirty="0">
                <a:solidFill>
                  <a:schemeClr val="accent2"/>
                </a:solidFill>
              </a:rPr>
              <a:t>efficiently</a:t>
            </a:r>
            <a:r>
              <a:rPr lang="en-US" dirty="0"/>
              <a:t> and </a:t>
            </a:r>
            <a:r>
              <a:rPr lang="en-US" dirty="0">
                <a:solidFill>
                  <a:schemeClr val="accent2"/>
                </a:solidFill>
              </a:rPr>
              <a:t>quickly</a:t>
            </a:r>
            <a:r>
              <a:rPr lang="en-US" dirty="0"/>
              <a:t> capture data from </a:t>
            </a:r>
            <a:r>
              <a:rPr lang="en-US" dirty="0">
                <a:solidFill>
                  <a:schemeClr val="accent3"/>
                </a:solidFill>
              </a:rPr>
              <a:t>multiple endpoints</a:t>
            </a:r>
            <a:r>
              <a:rPr lang="en-US" dirty="0"/>
              <a:t>.</a:t>
            </a:r>
          </a:p>
          <a:p>
            <a:pPr>
              <a:buClr>
                <a:schemeClr val="tx1">
                  <a:lumMod val="95000"/>
                </a:schemeClr>
              </a:buClr>
            </a:pPr>
            <a:r>
              <a:rPr lang="en-US" dirty="0">
                <a:solidFill>
                  <a:schemeClr val="accent4"/>
                </a:solidFill>
              </a:rPr>
              <a:t>Full disk images </a:t>
            </a:r>
            <a:r>
              <a:rPr lang="en-US" dirty="0"/>
              <a:t>can be collected in order to maintain a </a:t>
            </a:r>
            <a:r>
              <a:rPr lang="en-US" dirty="0">
                <a:solidFill>
                  <a:schemeClr val="accent3"/>
                </a:solidFill>
              </a:rPr>
              <a:t>defensible investigation</a:t>
            </a:r>
            <a:r>
              <a:rPr lang="en-US" dirty="0"/>
              <a:t>.</a:t>
            </a:r>
            <a:endParaRPr lang="en-US" dirty="0">
              <a:solidFill>
                <a:schemeClr val="accent3"/>
              </a:solidFill>
            </a:endParaRPr>
          </a:p>
          <a:p>
            <a:pPr>
              <a:buClr>
                <a:schemeClr val="tx1">
                  <a:lumMod val="95000"/>
                </a:schemeClr>
              </a:buClr>
            </a:pPr>
            <a:r>
              <a:rPr lang="en-US" dirty="0">
                <a:solidFill>
                  <a:schemeClr val="accent4"/>
                </a:solidFill>
              </a:rPr>
              <a:t>Raw memory </a:t>
            </a:r>
            <a:r>
              <a:rPr lang="en-US" dirty="0"/>
              <a:t>was also collected in a similar manner which provides a great deal of insight into </a:t>
            </a:r>
            <a:r>
              <a:rPr lang="en-US" dirty="0">
                <a:solidFill>
                  <a:schemeClr val="accent3"/>
                </a:solidFill>
              </a:rPr>
              <a:t>volatile operations </a:t>
            </a:r>
            <a:r>
              <a:rPr lang="en-US" dirty="0"/>
              <a:t>at the </a:t>
            </a:r>
            <a:r>
              <a:rPr lang="en-US" dirty="0">
                <a:solidFill>
                  <a:schemeClr val="accent2"/>
                </a:solidFill>
              </a:rPr>
              <a:t>time of the triage</a:t>
            </a:r>
            <a:r>
              <a:rPr lang="en-US" dirty="0"/>
              <a:t>.</a:t>
            </a:r>
            <a:endParaRPr lang="en-US" dirty="0">
              <a:solidFill>
                <a:schemeClr val="accent2"/>
              </a:solidFill>
            </a:endParaRPr>
          </a:p>
        </p:txBody>
      </p:sp>
      <p:pic>
        <p:nvPicPr>
          <p:cNvPr id="7" name="Graphic 6">
            <a:extLst>
              <a:ext uri="{FF2B5EF4-FFF2-40B4-BE49-F238E27FC236}">
                <a16:creationId xmlns:a16="http://schemas.microsoft.com/office/drawing/2014/main" id="{9D9D8FCB-1B8A-2779-3775-6E235E4AF4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32791" y="2257107"/>
            <a:ext cx="1454763" cy="2343785"/>
          </a:xfrm>
          <a:prstGeom prst="rect">
            <a:avLst/>
          </a:prstGeom>
        </p:spPr>
      </p:pic>
    </p:spTree>
    <p:extLst>
      <p:ext uri="{BB962C8B-B14F-4D97-AF65-F5344CB8AC3E}">
        <p14:creationId xmlns:p14="http://schemas.microsoft.com/office/powerpoint/2010/main" val="679123873"/>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10E7-D906-2934-88CC-D61C5F90814E}"/>
              </a:ext>
            </a:extLst>
          </p:cNvPr>
          <p:cNvSpPr>
            <a:spLocks noGrp="1"/>
          </p:cNvSpPr>
          <p:nvPr>
            <p:ph type="title"/>
          </p:nvPr>
        </p:nvSpPr>
        <p:spPr/>
        <p:txBody>
          <a:bodyPr/>
          <a:lstStyle/>
          <a:p>
            <a:r>
              <a:rPr lang="en-US" dirty="0"/>
              <a:t>Collecting Evidence - Network</a:t>
            </a:r>
          </a:p>
        </p:txBody>
      </p:sp>
      <p:sp>
        <p:nvSpPr>
          <p:cNvPr id="3" name="Content Placeholder 2">
            <a:extLst>
              <a:ext uri="{FF2B5EF4-FFF2-40B4-BE49-F238E27FC236}">
                <a16:creationId xmlns:a16="http://schemas.microsoft.com/office/drawing/2014/main" id="{44C3883F-CF74-1274-A6B5-90710F4716FE}"/>
              </a:ext>
            </a:extLst>
          </p:cNvPr>
          <p:cNvSpPr>
            <a:spLocks noGrp="1"/>
          </p:cNvSpPr>
          <p:nvPr>
            <p:ph idx="1"/>
          </p:nvPr>
        </p:nvSpPr>
        <p:spPr>
          <a:xfrm>
            <a:off x="4320540" y="1825625"/>
            <a:ext cx="7033260" cy="4667250"/>
          </a:xfrm>
        </p:spPr>
        <p:txBody>
          <a:bodyPr>
            <a:normAutofit/>
          </a:bodyPr>
          <a:lstStyle/>
          <a:p>
            <a:r>
              <a:rPr lang="en-US" dirty="0"/>
              <a:t>In addition to the ad-hoc collection of </a:t>
            </a:r>
            <a:r>
              <a:rPr lang="en-US" dirty="0">
                <a:solidFill>
                  <a:schemeClr val="accent3"/>
                </a:solidFill>
              </a:rPr>
              <a:t>endpoint artifacts</a:t>
            </a:r>
            <a:r>
              <a:rPr lang="en-US" dirty="0"/>
              <a:t>, </a:t>
            </a:r>
            <a:r>
              <a:rPr lang="en-US" dirty="0">
                <a:solidFill>
                  <a:schemeClr val="accent4"/>
                </a:solidFill>
              </a:rPr>
              <a:t>network telemetry </a:t>
            </a:r>
            <a:r>
              <a:rPr lang="en-US" dirty="0"/>
              <a:t>is invaluable during an incident and can mean the difference in a </a:t>
            </a:r>
            <a:r>
              <a:rPr lang="en-US" dirty="0">
                <a:solidFill>
                  <a:schemeClr val="accent2"/>
                </a:solidFill>
              </a:rPr>
              <a:t>successful forensic investigation</a:t>
            </a:r>
            <a:r>
              <a:rPr lang="en-US" dirty="0"/>
              <a:t>.</a:t>
            </a:r>
          </a:p>
          <a:p>
            <a:r>
              <a:rPr lang="en-US" dirty="0"/>
              <a:t>For Magnum Tempus, </a:t>
            </a:r>
            <a:r>
              <a:rPr lang="en-US" dirty="0">
                <a:solidFill>
                  <a:schemeClr val="accent3"/>
                </a:solidFill>
              </a:rPr>
              <a:t>Splunk</a:t>
            </a:r>
            <a:r>
              <a:rPr lang="en-US" dirty="0"/>
              <a:t> and </a:t>
            </a:r>
            <a:r>
              <a:rPr lang="en-US" dirty="0">
                <a:solidFill>
                  <a:schemeClr val="accent4"/>
                </a:solidFill>
              </a:rPr>
              <a:t>Security Onion </a:t>
            </a:r>
            <a:r>
              <a:rPr lang="en-US" dirty="0"/>
              <a:t>were used for </a:t>
            </a:r>
            <a:r>
              <a:rPr lang="en-US" dirty="0">
                <a:solidFill>
                  <a:schemeClr val="accent2"/>
                </a:solidFill>
              </a:rPr>
              <a:t>collection</a:t>
            </a:r>
            <a:r>
              <a:rPr lang="en-US" dirty="0"/>
              <a:t> and </a:t>
            </a:r>
            <a:r>
              <a:rPr lang="en-US" dirty="0">
                <a:solidFill>
                  <a:schemeClr val="accent2"/>
                </a:solidFill>
              </a:rPr>
              <a:t>correlation</a:t>
            </a:r>
            <a:r>
              <a:rPr lang="en-US" dirty="0"/>
              <a:t> of </a:t>
            </a:r>
            <a:r>
              <a:rPr lang="en-US" dirty="0">
                <a:solidFill>
                  <a:schemeClr val="accent4"/>
                </a:solidFill>
              </a:rPr>
              <a:t>log data</a:t>
            </a:r>
            <a:r>
              <a:rPr lang="en-US" dirty="0"/>
              <a:t>, </a:t>
            </a:r>
            <a:r>
              <a:rPr lang="en-US" dirty="0">
                <a:solidFill>
                  <a:schemeClr val="accent4"/>
                </a:solidFill>
              </a:rPr>
              <a:t>telemetry</a:t>
            </a:r>
            <a:r>
              <a:rPr lang="en-US" dirty="0"/>
              <a:t> and </a:t>
            </a:r>
            <a:r>
              <a:rPr lang="en-US" dirty="0">
                <a:solidFill>
                  <a:schemeClr val="accent4"/>
                </a:solidFill>
              </a:rPr>
              <a:t>network intrusion</a:t>
            </a:r>
            <a:r>
              <a:rPr lang="en-US" dirty="0"/>
              <a:t> alerting. </a:t>
            </a:r>
          </a:p>
          <a:p>
            <a:pPr marL="0" indent="0">
              <a:buNone/>
            </a:pPr>
            <a:endParaRPr lang="en-US" dirty="0"/>
          </a:p>
        </p:txBody>
      </p:sp>
      <p:pic>
        <p:nvPicPr>
          <p:cNvPr id="3074" name="Picture 2" descr="Premium Vector | Heartbeat in magnifying glass icon isolated ...">
            <a:extLst>
              <a:ext uri="{FF2B5EF4-FFF2-40B4-BE49-F238E27FC236}">
                <a16:creationId xmlns:a16="http://schemas.microsoft.com/office/drawing/2014/main" id="{AFD26AEB-BC65-307E-DA95-0C7942C7453C}"/>
              </a:ext>
            </a:extLst>
          </p:cNvPr>
          <p:cNvPicPr>
            <a:picLocks noChangeAspect="1" noChangeArrowheads="1"/>
          </p:cNvPicPr>
          <p:nvPr/>
        </p:nvPicPr>
        <p:blipFill rotWithShape="1">
          <a:blip r:embed="rId2">
            <a:duotone>
              <a:schemeClr val="accent4">
                <a:shade val="45000"/>
                <a:satMod val="135000"/>
              </a:schemeClr>
              <a:prstClr val="white"/>
            </a:duotone>
            <a:extLst>
              <a:ext uri="{BEBA8EAE-BF5A-486C-A8C5-ECC9F3942E4B}">
                <a14:imgProps xmlns:a14="http://schemas.microsoft.com/office/drawing/2010/main">
                  <a14:imgLayer r:embed="rId3">
                    <a14:imgEffect>
                      <a14:backgroundRemoval t="10000" b="90000" l="10000" r="90000">
                        <a14:foregroundMark x1="33950" y1="45650" x2="33950" y2="45650"/>
                      </a14:backgroundRemoval>
                    </a14:imgEffect>
                  </a14:imgLayer>
                </a14:imgProps>
              </a:ext>
              <a:ext uri="{28A0092B-C50C-407E-A947-70E740481C1C}">
                <a14:useLocalDpi xmlns:a14="http://schemas.microsoft.com/office/drawing/2010/main" val="0"/>
              </a:ext>
            </a:extLst>
          </a:blip>
          <a:srcRect l="10260" t="10693" r="13439" b="13030"/>
          <a:stretch/>
        </p:blipFill>
        <p:spPr bwMode="auto">
          <a:xfrm>
            <a:off x="918210" y="1899768"/>
            <a:ext cx="3059430" cy="3058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383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30F9-AC53-E229-ABF1-9088159B6C3E}"/>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F9B9E5E8-C7C0-8B31-AC55-F80279C4854A}"/>
              </a:ext>
            </a:extLst>
          </p:cNvPr>
          <p:cNvSpPr>
            <a:spLocks noGrp="1"/>
          </p:cNvSpPr>
          <p:nvPr>
            <p:ph idx="1"/>
          </p:nvPr>
        </p:nvSpPr>
        <p:spPr/>
        <p:txBody>
          <a:bodyPr/>
          <a:lstStyle/>
          <a:p>
            <a:pPr>
              <a:buClr>
                <a:schemeClr val="tx1">
                  <a:lumMod val="95000"/>
                </a:schemeClr>
              </a:buClr>
            </a:pPr>
            <a:r>
              <a:rPr lang="en-US" dirty="0">
                <a:solidFill>
                  <a:schemeClr val="accent3"/>
                </a:solidFill>
              </a:rPr>
              <a:t>Investigation </a:t>
            </a:r>
            <a:r>
              <a:rPr lang="en-US" dirty="0">
                <a:solidFill>
                  <a:schemeClr val="tx1"/>
                </a:solidFill>
              </a:rPr>
              <a:t>is still </a:t>
            </a:r>
            <a:r>
              <a:rPr lang="en-US" dirty="0">
                <a:solidFill>
                  <a:schemeClr val="accent4"/>
                </a:solidFill>
              </a:rPr>
              <a:t>ongoing</a:t>
            </a:r>
          </a:p>
          <a:p>
            <a:pPr lvl="1">
              <a:buClr>
                <a:schemeClr val="tx1">
                  <a:lumMod val="95000"/>
                </a:schemeClr>
              </a:buClr>
            </a:pPr>
            <a:r>
              <a:rPr lang="en-US" dirty="0">
                <a:solidFill>
                  <a:schemeClr val="accent4"/>
                </a:solidFill>
              </a:rPr>
              <a:t>Linux Server </a:t>
            </a:r>
            <a:r>
              <a:rPr lang="en-US" dirty="0">
                <a:solidFill>
                  <a:schemeClr val="tx1"/>
                </a:solidFill>
              </a:rPr>
              <a:t>and</a:t>
            </a:r>
            <a:r>
              <a:rPr lang="en-US" dirty="0">
                <a:solidFill>
                  <a:schemeClr val="accent4"/>
                </a:solidFill>
              </a:rPr>
              <a:t> Domain Controller </a:t>
            </a:r>
            <a:r>
              <a:rPr lang="en-US" dirty="0">
                <a:solidFill>
                  <a:schemeClr val="tx1"/>
                </a:solidFill>
              </a:rPr>
              <a:t>are under review</a:t>
            </a:r>
          </a:p>
          <a:p>
            <a:pPr lvl="1">
              <a:buClr>
                <a:schemeClr val="tx1">
                  <a:lumMod val="95000"/>
                </a:schemeClr>
              </a:buClr>
            </a:pPr>
            <a:r>
              <a:rPr lang="en-US" dirty="0"/>
              <a:t>Data provided by </a:t>
            </a:r>
            <a:r>
              <a:rPr lang="en-US" dirty="0">
                <a:solidFill>
                  <a:schemeClr val="accent3"/>
                </a:solidFill>
              </a:rPr>
              <a:t>IR team </a:t>
            </a:r>
            <a:r>
              <a:rPr lang="en-US" dirty="0">
                <a:solidFill>
                  <a:schemeClr val="tx1"/>
                </a:solidFill>
              </a:rPr>
              <a:t>during</a:t>
            </a:r>
            <a:r>
              <a:rPr lang="en-US" dirty="0">
                <a:solidFill>
                  <a:schemeClr val="accent3"/>
                </a:solidFill>
              </a:rPr>
              <a:t> </a:t>
            </a:r>
            <a:r>
              <a:rPr lang="en-US" dirty="0">
                <a:solidFill>
                  <a:schemeClr val="accent4"/>
                </a:solidFill>
              </a:rPr>
              <a:t>initial triage</a:t>
            </a:r>
          </a:p>
          <a:p>
            <a:pPr>
              <a:buClr>
                <a:schemeClr val="tx1">
                  <a:lumMod val="95000"/>
                </a:schemeClr>
              </a:buClr>
            </a:pPr>
            <a:r>
              <a:rPr lang="en-US" dirty="0"/>
              <a:t>Not all desired </a:t>
            </a:r>
            <a:r>
              <a:rPr lang="en-US" dirty="0">
                <a:solidFill>
                  <a:schemeClr val="accent3"/>
                </a:solidFill>
              </a:rPr>
              <a:t>artifacts</a:t>
            </a:r>
            <a:r>
              <a:rPr lang="en-US" dirty="0"/>
              <a:t> were </a:t>
            </a:r>
            <a:r>
              <a:rPr lang="en-US" dirty="0">
                <a:solidFill>
                  <a:schemeClr val="accent2"/>
                </a:solidFill>
              </a:rPr>
              <a:t>available</a:t>
            </a:r>
          </a:p>
          <a:p>
            <a:pPr>
              <a:buClr>
                <a:schemeClr val="tx1">
                  <a:lumMod val="95000"/>
                </a:schemeClr>
              </a:buClr>
            </a:pPr>
            <a:r>
              <a:rPr lang="en-US" dirty="0"/>
              <a:t>Utilities like </a:t>
            </a:r>
            <a:r>
              <a:rPr lang="en-US" dirty="0">
                <a:solidFill>
                  <a:schemeClr val="accent4"/>
                </a:solidFill>
              </a:rPr>
              <a:t>Sysmon</a:t>
            </a:r>
            <a:r>
              <a:rPr lang="en-US" dirty="0"/>
              <a:t> can </a:t>
            </a:r>
            <a:r>
              <a:rPr lang="en-US" dirty="0">
                <a:solidFill>
                  <a:schemeClr val="accent2"/>
                </a:solidFill>
              </a:rPr>
              <a:t>improve visibility </a:t>
            </a:r>
            <a:r>
              <a:rPr lang="en-US" dirty="0"/>
              <a:t>on an endpoint, this walkthrough will also leverage manual </a:t>
            </a:r>
            <a:r>
              <a:rPr lang="en-US" dirty="0">
                <a:solidFill>
                  <a:schemeClr val="accent4"/>
                </a:solidFill>
              </a:rPr>
              <a:t>filesystem analysis</a:t>
            </a:r>
          </a:p>
        </p:txBody>
      </p:sp>
    </p:spTree>
    <p:extLst>
      <p:ext uri="{BB962C8B-B14F-4D97-AF65-F5344CB8AC3E}">
        <p14:creationId xmlns:p14="http://schemas.microsoft.com/office/powerpoint/2010/main" val="1429029273"/>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DEFCON 31">
      <a:dk1>
        <a:sysClr val="windowText" lastClr="000000"/>
      </a:dk1>
      <a:lt1>
        <a:sysClr val="window" lastClr="FFFFFF"/>
      </a:lt1>
      <a:dk2>
        <a:srgbClr val="788DA8"/>
      </a:dk2>
      <a:lt2>
        <a:srgbClr val="E7E6E6"/>
      </a:lt2>
      <a:accent1>
        <a:srgbClr val="686EA0"/>
      </a:accent1>
      <a:accent2>
        <a:srgbClr val="81C8BD"/>
      </a:accent2>
      <a:accent3>
        <a:srgbClr val="ECDA25"/>
      </a:accent3>
      <a:accent4>
        <a:srgbClr val="F8A28B"/>
      </a:accent4>
      <a:accent5>
        <a:srgbClr val="DEEBF6"/>
      </a:accent5>
      <a:accent6>
        <a:srgbClr val="5B9BD5"/>
      </a:accent6>
      <a:hlink>
        <a:srgbClr val="686EA0"/>
      </a:hlink>
      <a:folHlink>
        <a:srgbClr val="686EA0"/>
      </a:folHlink>
    </a:clrScheme>
    <a:fontScheme name="DEFCON 31">
      <a:majorFont>
        <a:latin typeface="Freewa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TV - Project Obsidian - Template - Dark Mode - DC31" id="{398DFA3A-410E-4CFB-9743-56DCD0D504A1}" vid="{B4A70147-E78B-4E6D-8ED0-4B3FF3BDDA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BTV - Project Obsidian - Template - Dark Mode - DC31</Template>
  <TotalTime>1768</TotalTime>
  <Words>3277</Words>
  <Application>Microsoft Office PowerPoint</Application>
  <PresentationFormat>Widescreen</PresentationFormat>
  <Paragraphs>676</Paragraphs>
  <Slides>42</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Wingdings</vt:lpstr>
      <vt:lpstr>Freeway Gothic</vt:lpstr>
      <vt:lpstr>Courier New</vt:lpstr>
      <vt:lpstr>Arial</vt:lpstr>
      <vt:lpstr>Calibri</vt:lpstr>
      <vt:lpstr>Benguiat</vt:lpstr>
      <vt:lpstr>Office Theme</vt:lpstr>
      <vt:lpstr>Forensics</vt:lpstr>
      <vt:lpstr>Agenda</vt:lpstr>
      <vt:lpstr>Overview</vt:lpstr>
      <vt:lpstr>Overview - Background</vt:lpstr>
      <vt:lpstr>Kill Chain Overview</vt:lpstr>
      <vt:lpstr>Collecting Evidence</vt:lpstr>
      <vt:lpstr>Collecting Evidence - Endpoint</vt:lpstr>
      <vt:lpstr>Collecting Evidence - Network</vt:lpstr>
      <vt:lpstr>Disclaimer</vt:lpstr>
      <vt:lpstr>Incident Analysis</vt:lpstr>
      <vt:lpstr>Initial Access – Linux Server</vt:lpstr>
      <vt:lpstr>Initial Access – Linux Server</vt:lpstr>
      <vt:lpstr>Active Directory Attacks</vt:lpstr>
      <vt:lpstr>Pivot into IoT-ENG-WKST</vt:lpstr>
      <vt:lpstr>Login Detection – Event IDs</vt:lpstr>
      <vt:lpstr>Lateral Movement - IoT-ENG-WKST</vt:lpstr>
      <vt:lpstr>Nmap Access and Execution</vt:lpstr>
      <vt:lpstr>Data Access - Shellbags</vt:lpstr>
      <vt:lpstr>Data Access – Recent Files</vt:lpstr>
      <vt:lpstr>Data Access – Recent Files/MFT</vt:lpstr>
      <vt:lpstr>Data Access – Jump List</vt:lpstr>
      <vt:lpstr>Lateral Movement to IoTJumpbox</vt:lpstr>
      <vt:lpstr>Pivot into OT Environment</vt:lpstr>
      <vt:lpstr>Lateral Movement – Event IDs</vt:lpstr>
      <vt:lpstr>Exiting Jumpbox – Event IDs</vt:lpstr>
      <vt:lpstr>Anti-Forensics - Deletion</vt:lpstr>
      <vt:lpstr>Anti-Forensics – Deletion (Pt2)</vt:lpstr>
      <vt:lpstr>Anti-Forensics – Deletion (Pt3)</vt:lpstr>
      <vt:lpstr>Egress from Host – Event IDs</vt:lpstr>
      <vt:lpstr>Dead End</vt:lpstr>
      <vt:lpstr>RDP Cache – The Crystal Ball</vt:lpstr>
      <vt:lpstr>BMC Tools – Drawback of Collage</vt:lpstr>
      <vt:lpstr>RDP Activity</vt:lpstr>
      <vt:lpstr>RDP Activity</vt:lpstr>
      <vt:lpstr>RDP Activity</vt:lpstr>
      <vt:lpstr>RDP Activity</vt:lpstr>
      <vt:lpstr>Impact</vt:lpstr>
      <vt:lpstr>Key Takeaways</vt:lpstr>
      <vt:lpstr>Key Takeaway</vt:lpstr>
      <vt:lpstr>Challenge</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Forensics</dc:title>
  <dc:creator>B4nd1t0</dc:creator>
  <cp:lastModifiedBy>B4nd1t0</cp:lastModifiedBy>
  <cp:revision>113</cp:revision>
  <dcterms:created xsi:type="dcterms:W3CDTF">2023-06-21T15:22:21Z</dcterms:created>
  <dcterms:modified xsi:type="dcterms:W3CDTF">2023-07-16T10:19:56Z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dcc62b5-3644-4e86-9729-856739a0d33d_Enabled">
    <vt:lpwstr>true</vt:lpwstr>
  </property>
  <property fmtid="{D5CDD505-2E9C-101B-9397-08002B2CF9AE}" pid="3" name="MSIP_Label_2dcc62b5-3644-4e86-9729-856739a0d33d_SetDate">
    <vt:lpwstr>2023-07-12T22:05:50Z</vt:lpwstr>
  </property>
  <property fmtid="{D5CDD505-2E9C-101B-9397-08002B2CF9AE}" pid="4" name="MSIP_Label_2dcc62b5-3644-4e86-9729-856739a0d33d_Method">
    <vt:lpwstr>Standard</vt:lpwstr>
  </property>
  <property fmtid="{D5CDD505-2E9C-101B-9397-08002B2CF9AE}" pid="5" name="MSIP_Label_2dcc62b5-3644-4e86-9729-856739a0d33d_Name">
    <vt:lpwstr>Internal</vt:lpwstr>
  </property>
  <property fmtid="{D5CDD505-2E9C-101B-9397-08002B2CF9AE}" pid="6" name="MSIP_Label_2dcc62b5-3644-4e86-9729-856739a0d33d_SiteId">
    <vt:lpwstr>11590e71-96da-476f-972d-10da30c8e6b2</vt:lpwstr>
  </property>
  <property fmtid="{D5CDD505-2E9C-101B-9397-08002B2CF9AE}" pid="7" name="MSIP_Label_2dcc62b5-3644-4e86-9729-856739a0d33d_ActionId">
    <vt:lpwstr>01fd1289-8c92-4660-a397-72a1b3fad593</vt:lpwstr>
  </property>
  <property fmtid="{D5CDD505-2E9C-101B-9397-08002B2CF9AE}" pid="8" name="MSIP_Label_2dcc62b5-3644-4e86-9729-856739a0d33d_ContentBits">
    <vt:lpwstr>2</vt:lpwstr>
  </property>
  <property fmtid="{D5CDD505-2E9C-101B-9397-08002B2CF9AE}" pid="9" name="ClassificationContentMarkingFooterLocations">
    <vt:lpwstr>Office Theme:6</vt:lpwstr>
  </property>
  <property fmtid="{D5CDD505-2E9C-101B-9397-08002B2CF9AE}" pid="10" name="ClassificationContentMarkingFooterText">
    <vt:lpwstr>Internal</vt:lpwstr>
  </property>
</Properties>
</file>