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78" r:id="rId4"/>
    <p:sldId id="269" r:id="rId5"/>
    <p:sldId id="268" r:id="rId6"/>
    <p:sldId id="270" r:id="rId7"/>
    <p:sldId id="279" r:id="rId8"/>
    <p:sldId id="271" r:id="rId9"/>
    <p:sldId id="272" r:id="rId10"/>
    <p:sldId id="280" r:id="rId11"/>
    <p:sldId id="273" r:id="rId12"/>
    <p:sldId id="274" r:id="rId13"/>
    <p:sldId id="275" r:id="rId14"/>
    <p:sldId id="267" r:id="rId15"/>
  </p:sldIdLst>
  <p:sldSz cx="12192000" cy="6858000"/>
  <p:notesSz cx="6858000" cy="9144000"/>
  <p:embeddedFontLst>
    <p:embeddedFont>
      <p:font typeface="Benguiat" panose="02020500000000000000"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Freeway Gothic" panose="00000400000000000000" pitchFamily="2"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3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5118" autoAdjust="0"/>
  </p:normalViewPr>
  <p:slideViewPr>
    <p:cSldViewPr snapToGrid="0">
      <p:cViewPr varScale="1">
        <p:scale>
          <a:sx n="81" d="100"/>
          <a:sy n="81"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1886D-82DA-4801-9120-3AF94B024471}"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2102A-9A3C-4B34-9E75-177DECA81309}" type="slidenum">
              <a:rPr lang="en-US" smtClean="0"/>
              <a:t>‹#›</a:t>
            </a:fld>
            <a:endParaRPr lang="en-US"/>
          </a:p>
        </p:txBody>
      </p:sp>
    </p:spTree>
    <p:extLst>
      <p:ext uri="{BB962C8B-B14F-4D97-AF65-F5344CB8AC3E}">
        <p14:creationId xmlns:p14="http://schemas.microsoft.com/office/powerpoint/2010/main" val="184721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terpol.int/en/How-we-work/Innovation/Digital-forens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romiley.medium.com/windows-wednesday-prefetch-files-683f6ab5b9db"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yhackme.com/room/windowsforensics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Purpose: </a:t>
            </a:r>
            <a:r>
              <a:rPr lang="en-US" dirty="0">
                <a:solidFill>
                  <a:schemeClr val="dk1"/>
                </a:solidFill>
              </a:rPr>
              <a:t>This is to ensure alignment to the agreed upon outline.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u="sng" dirty="0">
                <a:solidFill>
                  <a:schemeClr val="dk1"/>
                </a:solidFill>
              </a:rPr>
              <a:t>Video 1</a:t>
            </a:r>
          </a:p>
          <a:p>
            <a:pPr marL="0" lvl="0" indent="0" algn="l" rtl="0">
              <a:spcBef>
                <a:spcPts val="0"/>
              </a:spcBef>
              <a:spcAft>
                <a:spcPts val="0"/>
              </a:spcAft>
              <a:buClr>
                <a:schemeClr val="dk1"/>
              </a:buClr>
              <a:buSzPts val="1100"/>
              <a:buFont typeface="Arial"/>
              <a:buNone/>
            </a:pPr>
            <a:r>
              <a:rPr lang="en-US" b="1" dirty="0">
                <a:solidFill>
                  <a:schemeClr val="dk1"/>
                </a:solidFill>
              </a:rPr>
              <a:t>What is Forensics</a:t>
            </a:r>
          </a:p>
          <a:p>
            <a:pPr marL="0" lvl="0" indent="0" algn="l" rtl="0">
              <a:spcBef>
                <a:spcPts val="0"/>
              </a:spcBef>
              <a:spcAft>
                <a:spcPts val="0"/>
              </a:spcAft>
              <a:buClr>
                <a:schemeClr val="dk1"/>
              </a:buClr>
              <a:buSzPts val="1100"/>
              <a:buFont typeface="Arial"/>
              <a:buNone/>
            </a:pPr>
            <a:r>
              <a:rPr lang="en-US" dirty="0">
                <a:solidFill>
                  <a:schemeClr val="dk1"/>
                </a:solidFill>
              </a:rPr>
              <a:t>- Process Overview (Collection, Examination, Analysis, Reporting)</a:t>
            </a:r>
          </a:p>
          <a:p>
            <a:pPr marL="0" lvl="0" indent="0" algn="l" rtl="0">
              <a:spcBef>
                <a:spcPts val="0"/>
              </a:spcBef>
              <a:spcAft>
                <a:spcPts val="0"/>
              </a:spcAft>
              <a:buClr>
                <a:schemeClr val="dk1"/>
              </a:buClr>
              <a:buSzPts val="1100"/>
              <a:buFont typeface="Arial"/>
              <a:buNone/>
            </a:pPr>
            <a:r>
              <a:rPr lang="en-US" dirty="0">
                <a:solidFill>
                  <a:schemeClr val="dk1"/>
                </a:solidFill>
              </a:rPr>
              <a:t>- Evidence Sources: File, Memory, Network, Logs</a:t>
            </a:r>
          </a:p>
          <a:p>
            <a:pPr marL="0" lvl="0" indent="0" algn="l" rtl="0">
              <a:spcBef>
                <a:spcPts val="0"/>
              </a:spcBef>
              <a:spcAft>
                <a:spcPts val="0"/>
              </a:spcAft>
              <a:buClr>
                <a:schemeClr val="dk1"/>
              </a:buClr>
              <a:buSzPts val="1100"/>
              <a:buFont typeface="Arial"/>
              <a:buNone/>
            </a:pPr>
            <a:r>
              <a:rPr lang="en-US" dirty="0">
                <a:solidFill>
                  <a:schemeClr val="dk1"/>
                </a:solidFill>
              </a:rPr>
              <a:t>- Acquisition &amp; Tools: Open Source + Paid Tools that are commonly used to acquire and analyze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When is a digital forensics investigation needed?</a:t>
            </a:r>
          </a:p>
          <a:p>
            <a:pPr marL="0" lvl="0" indent="0" algn="l" rtl="0">
              <a:spcBef>
                <a:spcPts val="0"/>
              </a:spcBef>
              <a:spcAft>
                <a:spcPts val="0"/>
              </a:spcAft>
              <a:buClr>
                <a:schemeClr val="dk1"/>
              </a:buClr>
              <a:buSzPts val="1100"/>
              <a:buFont typeface="Arial"/>
              <a:buNone/>
            </a:pPr>
            <a:r>
              <a:rPr lang="en-US" dirty="0">
                <a:solidFill>
                  <a:schemeClr val="dk1"/>
                </a:solidFill>
              </a:rPr>
              <a:t>- Unauthorized Access: Network Intrusion, Insider Threat</a:t>
            </a:r>
          </a:p>
          <a:p>
            <a:pPr marL="0" lvl="0" indent="0" algn="l" rtl="0">
              <a:spcBef>
                <a:spcPts val="0"/>
              </a:spcBef>
              <a:spcAft>
                <a:spcPts val="0"/>
              </a:spcAft>
              <a:buClr>
                <a:schemeClr val="dk1"/>
              </a:buClr>
              <a:buSzPts val="1100"/>
              <a:buFont typeface="Arial"/>
              <a:buNone/>
            </a:pPr>
            <a:r>
              <a:rPr lang="en-US" dirty="0">
                <a:solidFill>
                  <a:schemeClr val="dk1"/>
                </a:solidFill>
              </a:rPr>
              <a:t>- Employee Misconduct</a:t>
            </a:r>
          </a:p>
          <a:p>
            <a:pPr marL="0" lvl="0" indent="0" algn="l" rtl="0">
              <a:spcBef>
                <a:spcPts val="0"/>
              </a:spcBef>
              <a:spcAft>
                <a:spcPts val="0"/>
              </a:spcAft>
              <a:buClr>
                <a:schemeClr val="dk1"/>
              </a:buClr>
              <a:buSzPts val="1100"/>
              <a:buFont typeface="Arial"/>
              <a:buNone/>
            </a:pPr>
            <a:r>
              <a:rPr lang="en-US" dirty="0">
                <a:solidFill>
                  <a:schemeClr val="dk1"/>
                </a:solidFill>
              </a:rPr>
              <a:t>- Various Criminal misconduct - Theft, Destruction, duplication,  infringement of intellectual property</a:t>
            </a:r>
          </a:p>
          <a:p>
            <a:pPr marL="0" lvl="0" indent="0" algn="l" rtl="0">
              <a:spcBef>
                <a:spcPts val="0"/>
              </a:spcBef>
              <a:spcAft>
                <a:spcPts val="0"/>
              </a:spcAft>
              <a:buClr>
                <a:schemeClr val="dk1"/>
              </a:buClr>
              <a:buSzPts val="1100"/>
              <a:buFont typeface="Arial"/>
              <a:buNone/>
            </a:pPr>
            <a:r>
              <a:rPr lang="en-US" dirty="0">
                <a:solidFill>
                  <a:schemeClr val="dk1"/>
                </a:solidFill>
              </a:rPr>
              <a:t>- Operational Troubleshooting - is it DNS or is it Cozy Bear?</a:t>
            </a:r>
          </a:p>
          <a:p>
            <a:pPr marL="0" lvl="0" indent="0" algn="l" rtl="0">
              <a:spcBef>
                <a:spcPts val="0"/>
              </a:spcBef>
              <a:spcAft>
                <a:spcPts val="0"/>
              </a:spcAft>
              <a:buClr>
                <a:schemeClr val="dk1"/>
              </a:buClr>
              <a:buSzPts val="1100"/>
              <a:buFont typeface="Arial"/>
              <a:buNone/>
            </a:pPr>
            <a:r>
              <a:rPr lang="en-US" dirty="0">
                <a:solidFill>
                  <a:schemeClr val="dk1"/>
                </a:solidFill>
              </a:rPr>
              <a:t>- Data Recovery</a:t>
            </a:r>
          </a:p>
          <a:p>
            <a:pPr marL="0" lvl="0" indent="0" algn="l" rtl="0">
              <a:spcBef>
                <a:spcPts val="0"/>
              </a:spcBef>
              <a:spcAft>
                <a:spcPts val="0"/>
              </a:spcAft>
              <a:buClr>
                <a:schemeClr val="dk1"/>
              </a:buClr>
              <a:buSzPts val="1100"/>
              <a:buFont typeface="Arial"/>
              <a:buNone/>
            </a:pPr>
            <a:r>
              <a:rPr lang="en-US" dirty="0">
                <a:solidFill>
                  <a:schemeClr val="dk1"/>
                </a:solidFill>
              </a:rPr>
              <a:t>- Compliance &amp; Regulation</a:t>
            </a:r>
          </a:p>
          <a:p>
            <a:pPr marL="0" lvl="0" indent="0" algn="l" rtl="0">
              <a:spcBef>
                <a:spcPts val="0"/>
              </a:spcBef>
              <a:spcAft>
                <a:spcPts val="0"/>
              </a:spcAft>
              <a:buClr>
                <a:schemeClr val="dk1"/>
              </a:buClr>
              <a:buSzPts val="1100"/>
              <a:buFont typeface="Arial"/>
              <a:buNone/>
            </a:pPr>
            <a:r>
              <a:rPr lang="en-US" dirty="0">
                <a:solidFill>
                  <a:schemeClr val="dk1"/>
                </a:solidFill>
              </a:rPr>
              <a:t> </a:t>
            </a:r>
          </a:p>
          <a:p>
            <a:pPr marL="0" lvl="0" indent="0" algn="l" rtl="0">
              <a:spcBef>
                <a:spcPts val="0"/>
              </a:spcBef>
              <a:spcAft>
                <a:spcPts val="0"/>
              </a:spcAft>
              <a:buClr>
                <a:schemeClr val="dk1"/>
              </a:buClr>
              <a:buSzPts val="1100"/>
              <a:buFont typeface="Arial"/>
              <a:buNone/>
            </a:pPr>
            <a:r>
              <a:rPr lang="en-US" b="1" dirty="0">
                <a:solidFill>
                  <a:schemeClr val="dk1"/>
                </a:solidFill>
              </a:rPr>
              <a:t>Why is it valuable?</a:t>
            </a:r>
          </a:p>
          <a:p>
            <a:pPr marL="0" lvl="0" indent="0" algn="l" rtl="0">
              <a:spcBef>
                <a:spcPts val="0"/>
              </a:spcBef>
              <a:spcAft>
                <a:spcPts val="0"/>
              </a:spcAft>
              <a:buClr>
                <a:schemeClr val="dk1"/>
              </a:buClr>
              <a:buSzPts val="1100"/>
              <a:buFont typeface="Arial"/>
              <a:buNone/>
            </a:pPr>
            <a:r>
              <a:rPr lang="en-US" dirty="0">
                <a:solidFill>
                  <a:schemeClr val="dk1"/>
                </a:solidFill>
              </a:rPr>
              <a:t>- Ensures that when responding to active incidents that fact driven information can be used to drive the IR process of containment, eradication &amp; recovery</a:t>
            </a:r>
          </a:p>
          <a:p>
            <a:pPr marL="0" lvl="0" indent="0" algn="l" rtl="0">
              <a:spcBef>
                <a:spcPts val="0"/>
              </a:spcBef>
              <a:spcAft>
                <a:spcPts val="0"/>
              </a:spcAft>
              <a:buClr>
                <a:schemeClr val="dk1"/>
              </a:buClr>
              <a:buSzPts val="1100"/>
              <a:buFont typeface="Arial"/>
              <a:buNone/>
            </a:pPr>
            <a:r>
              <a:rPr lang="en-US" dirty="0">
                <a:solidFill>
                  <a:schemeClr val="dk1"/>
                </a:solidFill>
              </a:rPr>
              <a:t>- Can drive a proactive approach to strengthening security procedures and controls to prevent future attacks from occurring</a:t>
            </a:r>
          </a:p>
          <a:p>
            <a:pPr marL="0" lvl="0" indent="0" algn="l" rtl="0">
              <a:spcBef>
                <a:spcPts val="0"/>
              </a:spcBef>
              <a:spcAft>
                <a:spcPts val="0"/>
              </a:spcAft>
              <a:buSzPts val="1100"/>
              <a:buNone/>
            </a:pPr>
            <a:r>
              <a:rPr lang="en-US" dirty="0">
                <a:solidFill>
                  <a:schemeClr val="dk1"/>
                </a:solidFill>
              </a:rPr>
              <a:t>- Can be used to secure evidence and prosecution of individuals and organizations</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2</a:t>
            </a:fld>
            <a:endParaRPr lang="en-US"/>
          </a:p>
        </p:txBody>
      </p:sp>
    </p:spTree>
    <p:extLst>
      <p:ext uri="{BB962C8B-B14F-4D97-AF65-F5344CB8AC3E}">
        <p14:creationId xmlns:p14="http://schemas.microsoft.com/office/powerpoint/2010/main" val="393978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Establish a baseline definition of what Digital Forensics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a:t>Eoghan Casey. Digital Evidence and Computer Crime, Third Edition. ISBN 978-0-12-374268-1 -- Elsevier Academic Press</a:t>
            </a:r>
          </a:p>
          <a:p>
            <a:pPr marL="457200" lvl="0" indent="-298450" algn="l" rtl="0">
              <a:lnSpc>
                <a:spcPct val="100000"/>
              </a:lnSpc>
              <a:spcBef>
                <a:spcPts val="0"/>
              </a:spcBef>
              <a:spcAft>
                <a:spcPts val="0"/>
              </a:spcAft>
              <a:buSzPts val="1100"/>
              <a:buChar char="●"/>
            </a:pPr>
            <a:r>
              <a:rPr lang="en-US" dirty="0"/>
              <a:t>National Institute of Standards and Technology, Special Publication 800-61 Revision 1, Computer Security Incident Handling guide, September 2007, Computer Security Incident Handling Guide, March 2008.</a:t>
            </a:r>
          </a:p>
          <a:p>
            <a:pPr marL="457200" lvl="0" indent="-298450" algn="l" rtl="0">
              <a:lnSpc>
                <a:spcPct val="100000"/>
              </a:lnSpc>
              <a:spcBef>
                <a:spcPts val="0"/>
              </a:spcBef>
              <a:spcAft>
                <a:spcPts val="0"/>
              </a:spcAft>
              <a:buSzPts val="1100"/>
              <a:buChar char="●"/>
            </a:pPr>
            <a:r>
              <a:rPr lang="en-US" dirty="0"/>
              <a:t>Interpol. Digital Forensics. </a:t>
            </a:r>
            <a:r>
              <a:rPr lang="en-US" u="sng" dirty="0">
                <a:solidFill>
                  <a:schemeClr val="hlink"/>
                </a:solidFill>
                <a:hlinkClick r:id="rId3"/>
              </a:rPr>
              <a:t>https://www.interpol.int/en/How-we-work/Innovation/Digital-forensics</a:t>
            </a: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u="sng" dirty="0"/>
              <a:t>SCRIPT:</a:t>
            </a:r>
          </a:p>
          <a:p>
            <a:pPr marL="0" lvl="0" indent="0" algn="l" rtl="0">
              <a:lnSpc>
                <a:spcPct val="100000"/>
              </a:lnSpc>
              <a:spcBef>
                <a:spcPts val="0"/>
              </a:spcBef>
              <a:spcAft>
                <a:spcPts val="0"/>
              </a:spcAft>
              <a:buClr>
                <a:schemeClr val="dk1"/>
              </a:buClr>
              <a:buSzPts val="1100"/>
              <a:buFont typeface="Arial"/>
              <a:buNone/>
            </a:pPr>
            <a:r>
              <a:rPr lang="en-US" dirty="0"/>
              <a:t>TALK: There are multiple ways that can be used to define "digital forensics", but in the end, you can consider it a branch of forensic science that's used to identify, acquire, process, analyze, and report on evidences found electronically.  It's value has been used to answer questions in interest to a legal system, but its applicability has grown to general IT-related matters, or more popularly, incident response. The most important takeaway with this definition is that it's focused on "digital information", used with proven methods, yet those tools and methods are generally acceptable.</a:t>
            </a:r>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One of the coolest things about digital forensics that it's an art and science. There is a certain methodology required to getting to the answers needed to answer important questions and there are specific tools required in order to collect the evidence needed answer the question, but the art lies in the ability to analyze and interpret the data collected and with the growth of open-source tools, there are a good variety of tools that can help arrive at the answer. Granted, those tools need to be tested as they can lead you astray if badly configured.</a:t>
            </a:r>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To the earlier point, we go back to the science as a methodology, or process, is required.</a:t>
            </a:r>
          </a:p>
          <a:p>
            <a:pPr marL="0" lvl="0" indent="0" algn="l" rtl="0">
              <a:lnSpc>
                <a:spcPct val="100000"/>
              </a:lnSpc>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4</a:t>
            </a:fld>
            <a:endParaRPr lang="en-US"/>
          </a:p>
        </p:txBody>
      </p:sp>
    </p:spTree>
    <p:extLst>
      <p:ext uri="{BB962C8B-B14F-4D97-AF65-F5344CB8AC3E}">
        <p14:creationId xmlns:p14="http://schemas.microsoft.com/office/powerpoint/2010/main" val="155447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Inform the audience how “digital forensics” has grown as a field, starting off from “computer” and have split into multiple fields and now require specialists of those fields.</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5</a:t>
            </a:fld>
            <a:endParaRPr lang="en-US"/>
          </a:p>
        </p:txBody>
      </p:sp>
    </p:spTree>
    <p:extLst>
      <p:ext uri="{BB962C8B-B14F-4D97-AF65-F5344CB8AC3E}">
        <p14:creationId xmlns:p14="http://schemas.microsoft.com/office/powerpoint/2010/main" val="367027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This will focus on the sources where the evidence can be acquired. Describe the difference between ‘artifact’ and ‘evidence’ and then detail the sources and how they are acquired.</a:t>
            </a:r>
          </a:p>
          <a:p>
            <a:pPr marL="457200" lvl="0" indent="-22860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a:t>Altheide, C. (2011). Digital Forensics With Open Source Tools. (1st Edition). Syngress. ISBN: 978-1-59749-586-8</a:t>
            </a:r>
          </a:p>
          <a:p>
            <a:pPr marL="914400" lvl="1" indent="-298450" algn="l" rtl="0">
              <a:lnSpc>
                <a:spcPct val="100000"/>
              </a:lnSpc>
              <a:spcBef>
                <a:spcPts val="0"/>
              </a:spcBef>
              <a:spcAft>
                <a:spcPts val="0"/>
              </a:spcAft>
              <a:buSzPts val="1100"/>
              <a:buChar char="○"/>
            </a:pPr>
            <a:r>
              <a:rPr lang="en-US" dirty="0"/>
              <a:t>Definition of Artifact (</a:t>
            </a:r>
            <a:r>
              <a:rPr lang="en-US" dirty="0" err="1"/>
              <a:t>pg</a:t>
            </a:r>
            <a:r>
              <a:rPr lang="en-US" dirty="0"/>
              <a:t> 2)</a:t>
            </a:r>
          </a:p>
          <a:p>
            <a:pPr marL="457200" lvl="0" indent="-298450" algn="l" rtl="0">
              <a:lnSpc>
                <a:spcPct val="100000"/>
              </a:lnSpc>
              <a:spcBef>
                <a:spcPts val="0"/>
              </a:spcBef>
              <a:spcAft>
                <a:spcPts val="0"/>
              </a:spcAft>
              <a:buSzPts val="1100"/>
              <a:buChar char="●"/>
            </a:pPr>
            <a:r>
              <a:rPr lang="en-US" dirty="0"/>
              <a:t>Cornell Law School. Evidence. https://www.law.cornell.edu/wex/evidence</a:t>
            </a:r>
          </a:p>
          <a:p>
            <a:pPr marL="457200" lvl="0" indent="-298450" algn="l" rtl="0">
              <a:lnSpc>
                <a:spcPct val="100000"/>
              </a:lnSpc>
              <a:spcBef>
                <a:spcPts val="0"/>
              </a:spcBef>
              <a:spcAft>
                <a:spcPts val="0"/>
              </a:spcAft>
              <a:buSzPts val="1100"/>
              <a:buChar char="●"/>
            </a:pPr>
            <a:r>
              <a:rPr lang="en-US" dirty="0"/>
              <a:t>Matt B. 2016, December 29. Windows Wednesday: Prefetch Files. Medium. </a:t>
            </a:r>
            <a:r>
              <a:rPr lang="en-US" u="sng" dirty="0">
                <a:solidFill>
                  <a:schemeClr val="hlink"/>
                </a:solidFill>
                <a:hlinkClick r:id="rId3"/>
              </a:rPr>
              <a:t>https://bromiley.medium.com/windows-wednesday-prefetch-files-683f6ab5b9db</a:t>
            </a:r>
            <a:endParaRPr lang="en-US" dirty="0"/>
          </a:p>
          <a:p>
            <a:pPr marL="457200" lvl="0" indent="-22860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Evidence Sources</a:t>
            </a:r>
          </a:p>
          <a:p>
            <a:pPr marL="457200" lvl="0" indent="-298450" algn="l" rtl="0">
              <a:lnSpc>
                <a:spcPct val="100000"/>
              </a:lnSpc>
              <a:spcBef>
                <a:spcPts val="0"/>
              </a:spcBef>
              <a:spcAft>
                <a:spcPts val="0"/>
              </a:spcAft>
              <a:buSzPts val="1100"/>
              <a:buChar char="●"/>
            </a:pPr>
            <a:r>
              <a:rPr lang="en-US" dirty="0"/>
              <a:t>Memory Source - SANS ICS CTF Level3 Challenge 2022</a:t>
            </a:r>
          </a:p>
          <a:p>
            <a:pPr marL="457200" lvl="0" indent="-298450" algn="l" rtl="0">
              <a:lnSpc>
                <a:spcPct val="100000"/>
              </a:lnSpc>
              <a:spcBef>
                <a:spcPts val="0"/>
              </a:spcBef>
              <a:spcAft>
                <a:spcPts val="0"/>
              </a:spcAft>
              <a:buSzPts val="1100"/>
              <a:buChar char="●"/>
            </a:pPr>
            <a:r>
              <a:rPr lang="en-US" dirty="0"/>
              <a:t>Network Source - Packet Capture - </a:t>
            </a:r>
            <a:r>
              <a:rPr lang="en-US" dirty="0" err="1"/>
              <a:t>CyberMAN</a:t>
            </a:r>
            <a:r>
              <a:rPr lang="en-US" dirty="0"/>
              <a:t> 2022 (Romanian Military) CTF</a:t>
            </a:r>
          </a:p>
          <a:p>
            <a:pPr marL="457200" lvl="0" indent="-298450" algn="l" rtl="0">
              <a:lnSpc>
                <a:spcPct val="100000"/>
              </a:lnSpc>
              <a:spcBef>
                <a:spcPts val="0"/>
              </a:spcBef>
              <a:spcAft>
                <a:spcPts val="0"/>
              </a:spcAft>
              <a:buSzPts val="1100"/>
              <a:buChar char="●"/>
            </a:pPr>
            <a:r>
              <a:rPr lang="en-US" dirty="0"/>
              <a:t>File Source - See Matt B reference.</a:t>
            </a:r>
          </a:p>
          <a:p>
            <a:pPr marL="457200" lvl="0" indent="-298450" algn="l" rtl="0">
              <a:lnSpc>
                <a:spcPct val="100000"/>
              </a:lnSpc>
              <a:spcBef>
                <a:spcPts val="0"/>
              </a:spcBef>
              <a:spcAft>
                <a:spcPts val="0"/>
              </a:spcAft>
              <a:buSzPts val="1100"/>
              <a:buChar char="●"/>
            </a:pPr>
            <a:r>
              <a:rPr lang="en-US" dirty="0"/>
              <a:t>Log Source - Internal CTF</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SCRIPT</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Not every artifact will be used as evidence, but the evidence will be the collection of the artifacts found and presented.</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6</a:t>
            </a:fld>
            <a:endParaRPr lang="en-US"/>
          </a:p>
        </p:txBody>
      </p:sp>
    </p:spTree>
    <p:extLst>
      <p:ext uri="{BB962C8B-B14F-4D97-AF65-F5344CB8AC3E}">
        <p14:creationId xmlns:p14="http://schemas.microsoft.com/office/powerpoint/2010/main" val="408404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Give an overview and explicitly discuss Data Acquisition. We typically will analyze the data given, but there is not enough discussion about the acquisition stage and how it can and has been acquired. This will follow by covering the tools covered; both commercial and open-source.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spcBef>
                <a:spcPts val="0"/>
              </a:spcBef>
              <a:spcAft>
                <a:spcPts val="0"/>
              </a:spcAft>
              <a:buClr>
                <a:schemeClr val="dk1"/>
              </a:buClr>
              <a:buSzPts val="1100"/>
              <a:buChar char="●"/>
            </a:pPr>
            <a:r>
              <a:rPr lang="en-US" dirty="0">
                <a:solidFill>
                  <a:schemeClr val="dk1"/>
                </a:solidFill>
              </a:rPr>
              <a:t>Eoghan Casey. Digital Evidence and Computer Crime, Third Edition. ISBN 978-0-12-374268-1 -- Elsevier Academic Press (Pg 210 6.3.4. Preservation)</a:t>
            </a:r>
          </a:p>
          <a:p>
            <a:pPr marL="457200" lvl="0" indent="-298450" algn="l" rtl="0">
              <a:spcBef>
                <a:spcPts val="0"/>
              </a:spcBef>
              <a:spcAft>
                <a:spcPts val="0"/>
              </a:spcAft>
              <a:buClr>
                <a:schemeClr val="dk1"/>
              </a:buClr>
              <a:buSzPts val="1100"/>
              <a:buChar char="●"/>
            </a:pPr>
            <a:r>
              <a:rPr lang="en-US" dirty="0" err="1">
                <a:solidFill>
                  <a:schemeClr val="dk1"/>
                </a:solidFill>
              </a:rPr>
              <a:t>Forensicsferret</a:t>
            </a:r>
            <a:r>
              <a:rPr lang="en-US" dirty="0">
                <a:solidFill>
                  <a:schemeClr val="dk1"/>
                </a:solidFill>
              </a:rPr>
              <a:t>. 2011, April 27. Imaging with the Tableau T35e and Encase. The Forensics Ferret Blog. https://forensicsferret.wordpress.com/2011/04/27/imaging-with-the-tableau-t35e-and-encase/</a:t>
            </a:r>
          </a:p>
          <a:p>
            <a:pPr marL="457200" lvl="0" indent="-298450" algn="l" rtl="0">
              <a:spcBef>
                <a:spcPts val="0"/>
              </a:spcBef>
              <a:spcAft>
                <a:spcPts val="0"/>
              </a:spcAft>
              <a:buClr>
                <a:schemeClr val="dk1"/>
              </a:buClr>
              <a:buSzPts val="1100"/>
              <a:buChar char="●"/>
            </a:pPr>
            <a:r>
              <a:rPr lang="en-US" dirty="0">
                <a:solidFill>
                  <a:schemeClr val="dk1"/>
                </a:solidFill>
              </a:rPr>
              <a:t>Holt, T. (2018). "Cybercrime and Digital Forensics" An Introduction. (Second Edition). Routledge.  Pg.527</a:t>
            </a:r>
          </a:p>
          <a:p>
            <a:pPr marL="457200" lvl="0" indent="-298450" algn="l" rtl="0">
              <a:spcBef>
                <a:spcPts val="0"/>
              </a:spcBef>
              <a:spcAft>
                <a:spcPts val="0"/>
              </a:spcAft>
              <a:buClr>
                <a:schemeClr val="dk1"/>
              </a:buClr>
              <a:buSzPts val="1100"/>
              <a:buChar char="●"/>
            </a:pPr>
            <a:r>
              <a:rPr lang="en-US" dirty="0" err="1"/>
              <a:t>umairalizafar</a:t>
            </a:r>
            <a:r>
              <a:rPr lang="en-US" dirty="0"/>
              <a:t>. (2022). Windows Forensics 1. </a:t>
            </a:r>
            <a:r>
              <a:rPr lang="en-US" dirty="0" err="1"/>
              <a:t>TryHackMe</a:t>
            </a:r>
            <a:r>
              <a:rPr lang="en-US" dirty="0"/>
              <a:t>. https://tryhackme.com/room/windowsforensics1</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8</a:t>
            </a:fld>
            <a:endParaRPr lang="en-US"/>
          </a:p>
        </p:txBody>
      </p:sp>
    </p:spTree>
    <p:extLst>
      <p:ext uri="{BB962C8B-B14F-4D97-AF65-F5344CB8AC3E}">
        <p14:creationId xmlns:p14="http://schemas.microsoft.com/office/powerpoint/2010/main" val="132158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This will follow by covering the tools covered; both commercial and open-source.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err="1"/>
              <a:t>umairalizafar</a:t>
            </a:r>
            <a:r>
              <a:rPr lang="en-US" dirty="0"/>
              <a:t>. (2022). Windows Forensics 1. </a:t>
            </a:r>
            <a:r>
              <a:rPr lang="en-US" dirty="0" err="1"/>
              <a:t>TryHackMe</a:t>
            </a:r>
            <a:r>
              <a:rPr lang="en-US" dirty="0"/>
              <a:t>. </a:t>
            </a:r>
            <a:r>
              <a:rPr lang="en-US" u="sng" dirty="0">
                <a:solidFill>
                  <a:schemeClr val="hlink"/>
                </a:solidFill>
                <a:hlinkClick r:id="rId3"/>
              </a:rPr>
              <a:t>https://tryhackme.com/room/windowsforensics1</a:t>
            </a: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dirty="0"/>
              <a:t>Talking Points:</a:t>
            </a:r>
          </a:p>
          <a:p>
            <a:pPr marL="0" lvl="0" indent="0" algn="l" rtl="0">
              <a:lnSpc>
                <a:spcPct val="100000"/>
              </a:lnSpc>
              <a:spcBef>
                <a:spcPts val="0"/>
              </a:spcBef>
              <a:spcAft>
                <a:spcPts val="0"/>
              </a:spcAft>
              <a:buNone/>
            </a:pPr>
            <a:r>
              <a:rPr lang="en-US" dirty="0"/>
              <a:t>While FTK Imager is free, it is still considered a commercial tool because of it being proprietary and linked with its licensed FTK software. It is just free but with limitations.  It’s also worth pointing out that Volatility is only an analysis tool that is linked with memory forensics and cannot do acquisition.</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9</a:t>
            </a:fld>
            <a:endParaRPr lang="en-US"/>
          </a:p>
        </p:txBody>
      </p:sp>
    </p:spTree>
    <p:extLst>
      <p:ext uri="{BB962C8B-B14F-4D97-AF65-F5344CB8AC3E}">
        <p14:creationId xmlns:p14="http://schemas.microsoft.com/office/powerpoint/2010/main" val="15047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Establish why digital forensics has become a necessity in keeping up with [time/era] as technology adopts within the daily lives and include a few important use cases and their impact.</a:t>
            </a:r>
          </a:p>
          <a:p>
            <a:endParaRPr lang="en-US" dirty="0"/>
          </a:p>
          <a:p>
            <a:r>
              <a:rPr lang="en-US" b="1" u="sng" dirty="0"/>
              <a:t>Sources</a:t>
            </a:r>
          </a:p>
          <a:p>
            <a:pPr marL="171450" indent="-171450">
              <a:buFont typeface="Arial" panose="020B0604020202020204" pitchFamily="34" charset="0"/>
              <a:buChar char="•"/>
            </a:pPr>
            <a:r>
              <a:rPr lang="en-US" dirty="0"/>
              <a:t>Abrams, L. 2023, February 27. LastPass: DevOps engineer hacked to steal password vault data in 2022 breach. </a:t>
            </a:r>
            <a:r>
              <a:rPr lang="en-US" dirty="0" err="1"/>
              <a:t>BleepingComputer</a:t>
            </a:r>
            <a:r>
              <a:rPr lang="en-US" dirty="0"/>
              <a:t>. https://www.bleepingcomputer.com/news/security/lastpass-devops-engineer-hacked-to-steal-password-vault-data-in-2022-breach/</a:t>
            </a:r>
          </a:p>
          <a:p>
            <a:pPr marL="171450" indent="-171450">
              <a:buFont typeface="Arial" panose="020B0604020202020204" pitchFamily="34" charset="0"/>
              <a:buChar char="•"/>
            </a:pPr>
            <a:r>
              <a:rPr lang="en-US" dirty="0"/>
              <a:t>Greenberg, A. 2022, June 16. "Police Linked to Hacking Campaign to Frame Indian Activists". Wired. https://www.wired.com/story/modified-elephant-planted-evidence-hacking-police/</a:t>
            </a:r>
          </a:p>
          <a:p>
            <a:endParaRPr lang="en-US" dirty="0"/>
          </a:p>
          <a:p>
            <a:endParaRPr lang="en-US" dirty="0"/>
          </a:p>
          <a:p>
            <a:endParaRPr lang="en-US" dirty="0"/>
          </a:p>
          <a:p>
            <a:r>
              <a:rPr lang="en-US" dirty="0"/>
              <a:t>SCRIPT: Why do we need digital forensics.</a:t>
            </a:r>
          </a:p>
          <a:p>
            <a:endParaRPr lang="en-US" dirty="0"/>
          </a:p>
          <a:p>
            <a:r>
              <a:rPr lang="en-US" dirty="0"/>
              <a:t>- Re-emphasize the change of climate of the world becoming more computer-oriented from the computers to cellphones.</a:t>
            </a:r>
          </a:p>
          <a:p>
            <a:r>
              <a:rPr lang="en-US" dirty="0"/>
              <a:t>- Opportunities opened up with remote working due to the pandemic-- even with return to work and hybrid, there are opportunities. </a:t>
            </a:r>
          </a:p>
          <a:p>
            <a:endParaRPr lang="en-US" dirty="0"/>
          </a:p>
          <a:p>
            <a:r>
              <a:rPr lang="en-US" dirty="0"/>
              <a:t>- More data, more need to store it within the cloud</a:t>
            </a:r>
          </a:p>
          <a:p>
            <a:endParaRPr lang="en-US" dirty="0"/>
          </a:p>
          <a:p>
            <a:r>
              <a:rPr lang="en-US" dirty="0"/>
              <a:t>Follow the Use Cases</a:t>
            </a:r>
          </a:p>
          <a:p>
            <a:endParaRPr lang="en-US" dirty="0"/>
          </a:p>
          <a:p>
            <a:endParaRPr lang="en-US" dirty="0"/>
          </a:p>
          <a:p>
            <a:r>
              <a:rPr lang="en-US" dirty="0"/>
              <a:t>Bhima Koregaon Case</a:t>
            </a:r>
          </a:p>
          <a:p>
            <a:r>
              <a:rPr lang="en-US" dirty="0"/>
              <a:t>https://eclipseforensics.com/3-famous-cases-solved-through-digital-forensics/</a:t>
            </a:r>
          </a:p>
          <a:p>
            <a:r>
              <a:rPr lang="en-US" dirty="0"/>
              <a:t>https://thewire.in/rights/bhima-koregaon-arrests-activists-arsenal-report</a:t>
            </a:r>
          </a:p>
          <a:p>
            <a:r>
              <a:rPr lang="en-US" dirty="0"/>
              <a:t>https://www.wired.com/story/modified-elephant-planted-evidence-hacking-police/</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11</a:t>
            </a:fld>
            <a:endParaRPr lang="en-US"/>
          </a:p>
        </p:txBody>
      </p:sp>
    </p:spTree>
    <p:extLst>
      <p:ext uri="{BB962C8B-B14F-4D97-AF65-F5344CB8AC3E}">
        <p14:creationId xmlns:p14="http://schemas.microsoft.com/office/powerpoint/2010/main" val="26302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solidFill>
                  <a:schemeClr val="dk1"/>
                </a:solidFill>
              </a:rPr>
              <a:t>As opposed to the necessity, this will highlight the value that Digital Forensics to bring across multiple fields.</a:t>
            </a:r>
          </a:p>
          <a:p>
            <a:endParaRPr lang="en-US" dirty="0"/>
          </a:p>
          <a:p>
            <a:r>
              <a:rPr lang="en-US" b="1" u="sng" dirty="0"/>
              <a:t>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dirty="0">
                <a:solidFill>
                  <a:schemeClr val="dk1"/>
                </a:solidFill>
              </a:rPr>
              <a:t>MITRE. (2022). ATT&amp;CK v12.1. https://attack.mitre.org/tactics/enterprise/</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12</a:t>
            </a:fld>
            <a:endParaRPr lang="en-US"/>
          </a:p>
        </p:txBody>
      </p:sp>
    </p:spTree>
    <p:extLst>
      <p:ext uri="{BB962C8B-B14F-4D97-AF65-F5344CB8AC3E}">
        <p14:creationId xmlns:p14="http://schemas.microsoft.com/office/powerpoint/2010/main" val="178384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Finally List all of the References that contributed to the course. Collect from each Notes of each slide for the respective video.</a:t>
            </a:r>
          </a:p>
        </p:txBody>
      </p:sp>
      <p:sp>
        <p:nvSpPr>
          <p:cNvPr id="4" name="Slide Number Placeholder 3"/>
          <p:cNvSpPr>
            <a:spLocks noGrp="1"/>
          </p:cNvSpPr>
          <p:nvPr>
            <p:ph type="sldNum" sz="quarter" idx="5"/>
          </p:nvPr>
        </p:nvSpPr>
        <p:spPr/>
        <p:txBody>
          <a:bodyPr/>
          <a:lstStyle/>
          <a:p>
            <a:fld id="{6642102A-9A3C-4B34-9E75-177DECA81309}" type="slidenum">
              <a:rPr lang="en-US" smtClean="0"/>
              <a:t>13</a:t>
            </a:fld>
            <a:endParaRPr lang="en-US"/>
          </a:p>
        </p:txBody>
      </p:sp>
    </p:spTree>
    <p:extLst>
      <p:ext uri="{BB962C8B-B14F-4D97-AF65-F5344CB8AC3E}">
        <p14:creationId xmlns:p14="http://schemas.microsoft.com/office/powerpoint/2010/main" val="839566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C9A-D9F8-C7A2-E2E2-E7E5BE180989}"/>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C864C73-084C-A01C-2B6B-A95489993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DB9-D782-C3C9-D529-2A3069CA5AB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D22A84-993D-1E01-2E56-F7F4678F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139CB82D-B736-2BEA-CFDB-5FC2A44C0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6CB9-C487-23F9-EB32-2E1F31238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C9F72-5536-A079-1D4F-652E478F3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B2D8-2497-F2C4-9838-526A41748992}"/>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a:extLst>
              <a:ext uri="{FF2B5EF4-FFF2-40B4-BE49-F238E27FC236}">
                <a16:creationId xmlns:a16="http://schemas.microsoft.com/office/drawing/2014/main"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val="tx"/>
                    </a:ext>
                  </a:extLst>
                </a:hlinkClick>
              </a:rPr>
              <a:t> </a:t>
            </a:r>
            <a:endParaRPr lang="en-US" dirty="0"/>
          </a:p>
        </p:txBody>
      </p:sp>
      <p:pic>
        <p:nvPicPr>
          <p:cNvPr id="7" name="Picture 6">
            <a:extLst>
              <a:ext uri="{FF2B5EF4-FFF2-40B4-BE49-F238E27FC236}">
                <a16:creationId xmlns:a16="http://schemas.microsoft.com/office/drawing/2014/main" id="{E9821793-D552-3ACE-A513-05B04EAAB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A6A-D034-8ABC-8FF6-D7F45FB90AE3}"/>
              </a:ext>
            </a:extLst>
          </p:cNvPr>
          <p:cNvSpPr>
            <a:spLocks noGrp="1"/>
          </p:cNvSpPr>
          <p:nvPr>
            <p:ph type="ctrTitle"/>
          </p:nvPr>
        </p:nvSpPr>
        <p:spPr/>
        <p:txBody>
          <a:bodyPr>
            <a:normAutofit/>
          </a:bodyPr>
          <a:lstStyle/>
          <a:p>
            <a:r>
              <a:rPr lang="en-US" sz="4400" dirty="0">
                <a:latin typeface="Freeway Gothic" panose="00000400000000000000" pitchFamily="2" charset="0"/>
              </a:rPr>
              <a:t>Forensics </a:t>
            </a:r>
          </a:p>
        </p:txBody>
      </p:sp>
      <p:sp>
        <p:nvSpPr>
          <p:cNvPr id="3" name="Subtitle 2">
            <a:extLst>
              <a:ext uri="{FF2B5EF4-FFF2-40B4-BE49-F238E27FC236}">
                <a16:creationId xmlns:a16="http://schemas.microsoft.com/office/drawing/2014/main" id="{E28B766A-2A19-BDC0-89A0-CFD8BD2DDF0D}"/>
              </a:ext>
            </a:extLst>
          </p:cNvPr>
          <p:cNvSpPr>
            <a:spLocks noGrp="1"/>
          </p:cNvSpPr>
          <p:nvPr>
            <p:ph type="subTitle" idx="1"/>
          </p:nvPr>
        </p:nvSpPr>
        <p:spPr/>
        <p:txBody>
          <a:bodyPr/>
          <a:lstStyle/>
          <a:p>
            <a:r>
              <a:rPr lang="en-US" dirty="0">
                <a:latin typeface="Freeway Gothic" panose="00000400000000000000" pitchFamily="2" charset="0"/>
              </a:rPr>
              <a:t>Forensics 101</a:t>
            </a:r>
          </a:p>
          <a:p>
            <a:r>
              <a:rPr lang="en-US" dirty="0">
                <a:latin typeface="Freeway Gothic" panose="00000400000000000000" pitchFamily="2" charset="0"/>
              </a:rPr>
              <a:t>Part 1</a:t>
            </a:r>
          </a:p>
        </p:txBody>
      </p:sp>
    </p:spTree>
    <p:extLst>
      <p:ext uri="{BB962C8B-B14F-4D97-AF65-F5344CB8AC3E}">
        <p14:creationId xmlns:p14="http://schemas.microsoft.com/office/powerpoint/2010/main" val="169141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Necessity &amp; Value</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606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5A8E-6555-DB57-BD81-6CD9629A1B20}"/>
              </a:ext>
            </a:extLst>
          </p:cNvPr>
          <p:cNvSpPr>
            <a:spLocks noGrp="1"/>
          </p:cNvSpPr>
          <p:nvPr>
            <p:ph type="title"/>
          </p:nvPr>
        </p:nvSpPr>
        <p:spPr/>
        <p:txBody>
          <a:bodyPr/>
          <a:lstStyle/>
          <a:p>
            <a:r>
              <a:rPr lang="en-US" dirty="0"/>
              <a:t>Necessity of Digital Forensics</a:t>
            </a:r>
          </a:p>
        </p:txBody>
      </p:sp>
      <p:sp>
        <p:nvSpPr>
          <p:cNvPr id="3" name="Content Placeholder 2">
            <a:extLst>
              <a:ext uri="{FF2B5EF4-FFF2-40B4-BE49-F238E27FC236}">
                <a16:creationId xmlns:a16="http://schemas.microsoft.com/office/drawing/2014/main" id="{D5139624-8A57-1C48-EB95-2A3299871EE6}"/>
              </a:ext>
            </a:extLst>
          </p:cNvPr>
          <p:cNvSpPr>
            <a:spLocks noGrp="1"/>
          </p:cNvSpPr>
          <p:nvPr>
            <p:ph sz="half" idx="1"/>
          </p:nvPr>
        </p:nvSpPr>
        <p:spPr/>
        <p:txBody>
          <a:bodyPr>
            <a:normAutofit fontScale="92500"/>
          </a:bodyPr>
          <a:lstStyle/>
          <a:p>
            <a:r>
              <a:rPr lang="en-US" dirty="0">
                <a:solidFill>
                  <a:schemeClr val="accent2"/>
                </a:solidFill>
              </a:rPr>
              <a:t>Rapid adoption of technology into daily lives</a:t>
            </a:r>
          </a:p>
          <a:p>
            <a:pPr lvl="1"/>
            <a:r>
              <a:rPr lang="en-US" dirty="0"/>
              <a:t>WFH and associated risks</a:t>
            </a:r>
          </a:p>
          <a:p>
            <a:r>
              <a:rPr lang="en-US" dirty="0">
                <a:solidFill>
                  <a:schemeClr val="accent2"/>
                </a:solidFill>
              </a:rPr>
              <a:t>Use Cases</a:t>
            </a:r>
          </a:p>
          <a:p>
            <a:pPr lvl="1"/>
            <a:r>
              <a:rPr lang="en-US" dirty="0"/>
              <a:t>Unauthorized Access</a:t>
            </a:r>
          </a:p>
          <a:p>
            <a:pPr lvl="1"/>
            <a:r>
              <a:rPr lang="en-US" dirty="0"/>
              <a:t>Employee Misconduct</a:t>
            </a:r>
          </a:p>
          <a:p>
            <a:pPr lvl="1"/>
            <a:r>
              <a:rPr lang="en-US" dirty="0"/>
              <a:t>Criminal Cases</a:t>
            </a:r>
          </a:p>
          <a:p>
            <a:pPr lvl="2"/>
            <a:r>
              <a:rPr lang="en-US" dirty="0"/>
              <a:t>Bhima Koregaon (BK) Case - Rona Wilson/”Modified Elephant” Campaign (2018-2022)</a:t>
            </a:r>
          </a:p>
          <a:p>
            <a:pPr lvl="1"/>
            <a:r>
              <a:rPr lang="en-US" dirty="0"/>
              <a:t>Troubleshooting/Data Recovery</a:t>
            </a:r>
          </a:p>
          <a:p>
            <a:pPr lvl="1"/>
            <a:r>
              <a:rPr lang="en-US" dirty="0"/>
              <a:t>Compliance and Regulation</a:t>
            </a:r>
          </a:p>
          <a:p>
            <a:endParaRPr lang="en-US" dirty="0"/>
          </a:p>
        </p:txBody>
      </p:sp>
      <p:pic>
        <p:nvPicPr>
          <p:cNvPr id="5" name="Google Shape;135;p6">
            <a:extLst>
              <a:ext uri="{FF2B5EF4-FFF2-40B4-BE49-F238E27FC236}">
                <a16:creationId xmlns:a16="http://schemas.microsoft.com/office/drawing/2014/main" id="{2ED92FAA-E48A-67A8-6C58-F1C581BAF2D7}"/>
              </a:ext>
            </a:extLst>
          </p:cNvPr>
          <p:cNvPicPr preferRelativeResize="0">
            <a:picLocks noGrp="1"/>
          </p:cNvPicPr>
          <p:nvPr>
            <p:ph sz="half" idx="2"/>
          </p:nvPr>
        </p:nvPicPr>
        <p:blipFill>
          <a:blip r:embed="rId3">
            <a:alphaModFix/>
          </a:blip>
          <a:stretch>
            <a:fillRect/>
          </a:stretch>
        </p:blipFill>
        <p:spPr>
          <a:xfrm>
            <a:off x="6734628" y="3591427"/>
            <a:ext cx="4619171" cy="2585536"/>
          </a:xfrm>
          <a:prstGeom prst="rect">
            <a:avLst/>
          </a:prstGeom>
          <a:noFill/>
          <a:ln>
            <a:noFill/>
          </a:ln>
        </p:spPr>
      </p:pic>
    </p:spTree>
    <p:extLst>
      <p:ext uri="{BB962C8B-B14F-4D97-AF65-F5344CB8AC3E}">
        <p14:creationId xmlns:p14="http://schemas.microsoft.com/office/powerpoint/2010/main" val="28331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5A8E-6555-DB57-BD81-6CD9629A1B20}"/>
              </a:ext>
            </a:extLst>
          </p:cNvPr>
          <p:cNvSpPr>
            <a:spLocks noGrp="1"/>
          </p:cNvSpPr>
          <p:nvPr>
            <p:ph type="title"/>
          </p:nvPr>
        </p:nvSpPr>
        <p:spPr/>
        <p:txBody>
          <a:bodyPr/>
          <a:lstStyle/>
          <a:p>
            <a:r>
              <a:rPr lang="en-US" dirty="0"/>
              <a:t>Value Behind Digital Forensics</a:t>
            </a:r>
          </a:p>
        </p:txBody>
      </p:sp>
      <p:sp>
        <p:nvSpPr>
          <p:cNvPr id="3" name="Content Placeholder 2">
            <a:extLst>
              <a:ext uri="{FF2B5EF4-FFF2-40B4-BE49-F238E27FC236}">
                <a16:creationId xmlns:a16="http://schemas.microsoft.com/office/drawing/2014/main" id="{D5139624-8A57-1C48-EB95-2A3299871EE6}"/>
              </a:ext>
            </a:extLst>
          </p:cNvPr>
          <p:cNvSpPr>
            <a:spLocks noGrp="1"/>
          </p:cNvSpPr>
          <p:nvPr>
            <p:ph sz="half" idx="1"/>
          </p:nvPr>
        </p:nvSpPr>
        <p:spPr/>
        <p:txBody>
          <a:bodyPr/>
          <a:lstStyle/>
          <a:p>
            <a:r>
              <a:rPr lang="en-US" dirty="0">
                <a:solidFill>
                  <a:schemeClr val="accent2"/>
                </a:solidFill>
              </a:rPr>
              <a:t>Role in General IT</a:t>
            </a:r>
          </a:p>
          <a:p>
            <a:pPr lvl="1"/>
            <a:r>
              <a:rPr lang="en-US" dirty="0"/>
              <a:t>Root Cause Analysis (</a:t>
            </a:r>
            <a:r>
              <a:rPr lang="en-US" dirty="0">
                <a:solidFill>
                  <a:schemeClr val="accent4"/>
                </a:solidFill>
              </a:rPr>
              <a:t>RCA</a:t>
            </a:r>
            <a:r>
              <a:rPr lang="en-US" dirty="0"/>
              <a:t>)</a:t>
            </a:r>
          </a:p>
          <a:p>
            <a:r>
              <a:rPr lang="en-US" dirty="0">
                <a:solidFill>
                  <a:schemeClr val="accent2"/>
                </a:solidFill>
              </a:rPr>
              <a:t>Role in Cyber Defense</a:t>
            </a:r>
          </a:p>
          <a:p>
            <a:pPr lvl="1"/>
            <a:r>
              <a:rPr lang="en-US" dirty="0"/>
              <a:t>Information Sharing</a:t>
            </a:r>
          </a:p>
          <a:p>
            <a:r>
              <a:rPr lang="en-US" dirty="0">
                <a:solidFill>
                  <a:schemeClr val="accent2"/>
                </a:solidFill>
              </a:rPr>
              <a:t>Role in Legal Cases</a:t>
            </a:r>
          </a:p>
          <a:p>
            <a:pPr lvl="1"/>
            <a:r>
              <a:rPr lang="en-US" dirty="0"/>
              <a:t>Line between </a:t>
            </a:r>
            <a:r>
              <a:rPr lang="en-US" dirty="0">
                <a:solidFill>
                  <a:schemeClr val="accent4"/>
                </a:solidFill>
              </a:rPr>
              <a:t>Innocence</a:t>
            </a:r>
            <a:r>
              <a:rPr lang="en-US" dirty="0"/>
              <a:t> or </a:t>
            </a:r>
            <a:r>
              <a:rPr lang="en-US" dirty="0">
                <a:solidFill>
                  <a:schemeClr val="accent4"/>
                </a:solidFill>
              </a:rPr>
              <a:t>Guilty</a:t>
            </a:r>
          </a:p>
          <a:p>
            <a:endParaRPr lang="en-US" dirty="0"/>
          </a:p>
        </p:txBody>
      </p:sp>
      <p:sp>
        <p:nvSpPr>
          <p:cNvPr id="8" name="Content Placeholder 7">
            <a:extLst>
              <a:ext uri="{FF2B5EF4-FFF2-40B4-BE49-F238E27FC236}">
                <a16:creationId xmlns:a16="http://schemas.microsoft.com/office/drawing/2014/main" id="{E42F7956-D811-DBCC-6B36-532039C61659}"/>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0F496EAA-C5B0-70A0-3049-11B867318EF7}"/>
              </a:ext>
            </a:extLst>
          </p:cNvPr>
          <p:cNvPicPr>
            <a:picLocks noChangeAspect="1"/>
          </p:cNvPicPr>
          <p:nvPr/>
        </p:nvPicPr>
        <p:blipFill>
          <a:blip r:embed="rId3"/>
          <a:stretch>
            <a:fillRect/>
          </a:stretch>
        </p:blipFill>
        <p:spPr>
          <a:xfrm>
            <a:off x="5785522" y="1709965"/>
            <a:ext cx="6255064" cy="3138726"/>
          </a:xfrm>
          <a:prstGeom prst="rect">
            <a:avLst/>
          </a:prstGeom>
        </p:spPr>
      </p:pic>
    </p:spTree>
    <p:extLst>
      <p:ext uri="{BB962C8B-B14F-4D97-AF65-F5344CB8AC3E}">
        <p14:creationId xmlns:p14="http://schemas.microsoft.com/office/powerpoint/2010/main" val="8556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AA1B-C336-7F69-AFD9-1CF5740F74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D43AA1-0609-6EA7-CB21-BB3E193D311D}"/>
              </a:ext>
            </a:extLst>
          </p:cNvPr>
          <p:cNvSpPr>
            <a:spLocks noGrp="1"/>
          </p:cNvSpPr>
          <p:nvPr>
            <p:ph idx="1"/>
          </p:nvPr>
        </p:nvSpPr>
        <p:spPr/>
        <p:txBody>
          <a:bodyPr>
            <a:normAutofit fontScale="47500" lnSpcReduction="20000"/>
          </a:bodyPr>
          <a:lstStyle/>
          <a:p>
            <a:r>
              <a:rPr lang="en-US" dirty="0"/>
              <a:t>Altheide, C. (2011). Digital Forensics With Open Source Tools. (1st Edition). Syngress. ISBN: 978-1-59749-586-8</a:t>
            </a:r>
          </a:p>
          <a:p>
            <a:r>
              <a:rPr lang="en-US" dirty="0"/>
              <a:t>Abrams, L. 2023, February 27. LastPass: DevOps engineer hacked to steal password vault data in 2022 breach. </a:t>
            </a:r>
            <a:r>
              <a:rPr lang="en-US" dirty="0" err="1"/>
              <a:t>BleepingComputer</a:t>
            </a:r>
            <a:r>
              <a:rPr lang="en-US" dirty="0"/>
              <a:t>. https://www.bleepingcomputer.com/news/security/lastpass-devops-engineer-hacked-to-steal-password-vault-data-in-2022-breach/</a:t>
            </a:r>
          </a:p>
          <a:p>
            <a:r>
              <a:rPr lang="en-US" dirty="0"/>
              <a:t>Cornell Law School. Evidence. https://www.law.cornell.edu/wex/evidence</a:t>
            </a:r>
          </a:p>
          <a:p>
            <a:r>
              <a:rPr lang="en-US" dirty="0"/>
              <a:t>Eoghan Casey. Digital Evidence and Computer Crime, Third Edition. ISBN 978-0-12-374268-1 -- Elsevier Academic Press</a:t>
            </a:r>
          </a:p>
          <a:p>
            <a:r>
              <a:rPr lang="en-US" dirty="0" err="1"/>
              <a:t>Forensicsferret</a:t>
            </a:r>
            <a:r>
              <a:rPr lang="en-US" dirty="0"/>
              <a:t>. 2011, April 27. Imaging with the Tableau T35e and Encase. The Forensics Ferret Blog. https://forensicsferret.wordpress.com/2011/04/27/imaging-with-the-tableau-t35e-and-encase/</a:t>
            </a:r>
          </a:p>
          <a:p>
            <a:r>
              <a:rPr lang="en-US" dirty="0"/>
              <a:t>Greenberg, A. 2022, June 16. "Police Linked to Hacking Campaign to Frame Indian Activists". Wired. https://www.wired.com/story/modified-elephant-planted-evidence-hacking-police/</a:t>
            </a:r>
          </a:p>
          <a:p>
            <a:r>
              <a:rPr lang="en-US" dirty="0"/>
              <a:t>Holt, T. (2018). "Cybercrime and Digital Forensics" An Introduction. (Second Edition). Routledge.  Pg.527</a:t>
            </a:r>
          </a:p>
          <a:p>
            <a:r>
              <a:rPr lang="en-US" dirty="0"/>
              <a:t>Interpol. Digital Forensics. https://www.interpol.int/en/How-we-work/Innovation/Digital-forensics</a:t>
            </a:r>
          </a:p>
          <a:p>
            <a:r>
              <a:rPr lang="en-US" dirty="0"/>
              <a:t>Matt B. 2016, December 29. Windows Wednesday: Prefetch Files. Medium. https://bromiley.medium.com/windows-wednesday-prefetch-files-683f6ab5b9db</a:t>
            </a:r>
          </a:p>
          <a:p>
            <a:r>
              <a:rPr lang="en-US" dirty="0"/>
              <a:t>MITRE. (2022). ATT&amp;CK v12.1. https://attack.mitre.org/tactics/enterprise/</a:t>
            </a:r>
          </a:p>
          <a:p>
            <a:r>
              <a:rPr lang="en-US" dirty="0"/>
              <a:t>National Institute of Standards and Technology, Special Publication 800-61 Revision 1, Computer Security Incident Handling guide, September 2007, Computer Security Incident Handling Guide, March 2008.</a:t>
            </a:r>
          </a:p>
          <a:p>
            <a:r>
              <a:rPr lang="en-US" dirty="0" err="1"/>
              <a:t>umairalizafar</a:t>
            </a:r>
            <a:r>
              <a:rPr lang="en-US" dirty="0"/>
              <a:t>. (2022). Windows Forensics 1. </a:t>
            </a:r>
            <a:r>
              <a:rPr lang="en-US" dirty="0" err="1"/>
              <a:t>TryHackMe</a:t>
            </a:r>
            <a:r>
              <a:rPr lang="en-US" dirty="0"/>
              <a:t>. https://tryhackme.com/room/windowsforensics1</a:t>
            </a:r>
          </a:p>
        </p:txBody>
      </p:sp>
    </p:spTree>
    <p:extLst>
      <p:ext uri="{BB962C8B-B14F-4D97-AF65-F5344CB8AC3E}">
        <p14:creationId xmlns:p14="http://schemas.microsoft.com/office/powerpoint/2010/main" val="406906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74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Digital Forensics Overview</a:t>
            </a:r>
          </a:p>
          <a:p>
            <a:r>
              <a:rPr lang="en-US" dirty="0"/>
              <a:t>Data Acquisition Overview</a:t>
            </a:r>
          </a:p>
          <a:p>
            <a:r>
              <a:rPr lang="en-US" dirty="0"/>
              <a:t>Necessity of Digital Forensics</a:t>
            </a:r>
          </a:p>
          <a:p>
            <a:r>
              <a:rPr lang="en-US" dirty="0"/>
              <a:t>Value Behind Digital Forensics</a:t>
            </a:r>
          </a:p>
        </p:txBody>
      </p:sp>
    </p:spTree>
    <p:extLst>
      <p:ext uri="{BB962C8B-B14F-4D97-AF65-F5344CB8AC3E}">
        <p14:creationId xmlns:p14="http://schemas.microsoft.com/office/powerpoint/2010/main" val="6010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Digital Forensics Overview</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156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89D-AAEA-4AB7-289C-C031B68D1532}"/>
              </a:ext>
            </a:extLst>
          </p:cNvPr>
          <p:cNvSpPr>
            <a:spLocks noGrp="1"/>
          </p:cNvSpPr>
          <p:nvPr>
            <p:ph type="title"/>
          </p:nvPr>
        </p:nvSpPr>
        <p:spPr/>
        <p:txBody>
          <a:bodyPr/>
          <a:lstStyle/>
          <a:p>
            <a:r>
              <a:rPr lang="en-US" dirty="0"/>
              <a:t>Digital Forensics Overview</a:t>
            </a:r>
          </a:p>
        </p:txBody>
      </p:sp>
      <p:sp>
        <p:nvSpPr>
          <p:cNvPr id="3" name="Content Placeholder 2">
            <a:extLst>
              <a:ext uri="{FF2B5EF4-FFF2-40B4-BE49-F238E27FC236}">
                <a16:creationId xmlns:a16="http://schemas.microsoft.com/office/drawing/2014/main" id="{DC9FD8D8-465D-39AF-372A-5BAD0444DC04}"/>
              </a:ext>
            </a:extLst>
          </p:cNvPr>
          <p:cNvSpPr>
            <a:spLocks noGrp="1"/>
          </p:cNvSpPr>
          <p:nvPr>
            <p:ph sz="half" idx="1"/>
          </p:nvPr>
        </p:nvSpPr>
        <p:spPr/>
        <p:txBody>
          <a:bodyPr>
            <a:normAutofit fontScale="92500" lnSpcReduction="20000"/>
          </a:bodyPr>
          <a:lstStyle/>
          <a:p>
            <a:r>
              <a:rPr lang="en-US" dirty="0"/>
              <a:t>Art &amp; Science</a:t>
            </a:r>
          </a:p>
          <a:p>
            <a:pPr lvl="1"/>
            <a:r>
              <a:rPr lang="en-US" dirty="0">
                <a:solidFill>
                  <a:schemeClr val="accent3"/>
                </a:solidFill>
              </a:rPr>
              <a:t>Art:</a:t>
            </a:r>
            <a:r>
              <a:rPr lang="en-US" dirty="0"/>
              <a:t> Choice, tool usage, interpretation of results</a:t>
            </a:r>
          </a:p>
          <a:p>
            <a:pPr lvl="1"/>
            <a:r>
              <a:rPr lang="en-US" dirty="0">
                <a:solidFill>
                  <a:schemeClr val="accent3"/>
                </a:solidFill>
              </a:rPr>
              <a:t>Science:</a:t>
            </a:r>
            <a:r>
              <a:rPr lang="en-US" dirty="0"/>
              <a:t> Tools and methods (process) </a:t>
            </a:r>
          </a:p>
          <a:p>
            <a:r>
              <a:rPr lang="en-US" dirty="0"/>
              <a:t>Four Phase Forensic Process</a:t>
            </a:r>
          </a:p>
          <a:p>
            <a:pPr lvl="1"/>
            <a:r>
              <a:rPr lang="en-US" dirty="0">
                <a:solidFill>
                  <a:schemeClr val="accent3"/>
                </a:solidFill>
              </a:rPr>
              <a:t>Collection: </a:t>
            </a:r>
            <a:r>
              <a:rPr lang="en-US" dirty="0"/>
              <a:t>Identify, label, acquire from </a:t>
            </a:r>
            <a:r>
              <a:rPr lang="en-US" dirty="0">
                <a:solidFill>
                  <a:schemeClr val="accent4"/>
                </a:solidFill>
              </a:rPr>
              <a:t>media</a:t>
            </a:r>
          </a:p>
          <a:p>
            <a:pPr lvl="1"/>
            <a:r>
              <a:rPr lang="en-US" dirty="0">
                <a:solidFill>
                  <a:schemeClr val="accent3"/>
                </a:solidFill>
              </a:rPr>
              <a:t>Examination: </a:t>
            </a:r>
            <a:r>
              <a:rPr lang="en-US" dirty="0"/>
              <a:t>Process and extract </a:t>
            </a:r>
            <a:r>
              <a:rPr lang="en-US" dirty="0">
                <a:solidFill>
                  <a:schemeClr val="accent4"/>
                </a:solidFill>
              </a:rPr>
              <a:t>data</a:t>
            </a:r>
          </a:p>
          <a:p>
            <a:pPr lvl="1"/>
            <a:r>
              <a:rPr lang="en-US" dirty="0">
                <a:solidFill>
                  <a:schemeClr val="accent3"/>
                </a:solidFill>
              </a:rPr>
              <a:t>Analysis: </a:t>
            </a:r>
            <a:r>
              <a:rPr lang="en-US" dirty="0"/>
              <a:t>Derive and deconstruct into </a:t>
            </a:r>
            <a:r>
              <a:rPr lang="en-US" dirty="0">
                <a:solidFill>
                  <a:schemeClr val="accent4"/>
                </a:solidFill>
              </a:rPr>
              <a:t>information</a:t>
            </a:r>
          </a:p>
          <a:p>
            <a:pPr lvl="1"/>
            <a:r>
              <a:rPr lang="en-US" dirty="0">
                <a:solidFill>
                  <a:schemeClr val="accent3"/>
                </a:solidFill>
              </a:rPr>
              <a:t>Reporting: </a:t>
            </a:r>
            <a:r>
              <a:rPr lang="en-US" dirty="0"/>
              <a:t>Describe and exhibit the </a:t>
            </a:r>
            <a:r>
              <a:rPr lang="en-US" dirty="0">
                <a:solidFill>
                  <a:schemeClr val="accent4"/>
                </a:solidFill>
              </a:rPr>
              <a:t>evidence</a:t>
            </a:r>
          </a:p>
          <a:p>
            <a:endParaRPr lang="en-US" dirty="0"/>
          </a:p>
        </p:txBody>
      </p:sp>
      <p:pic>
        <p:nvPicPr>
          <p:cNvPr id="6" name="Google Shape;83;g21170fe9824_0_0">
            <a:extLst>
              <a:ext uri="{FF2B5EF4-FFF2-40B4-BE49-F238E27FC236}">
                <a16:creationId xmlns:a16="http://schemas.microsoft.com/office/drawing/2014/main" id="{F0BBF89C-3B96-726A-DFFE-ADA0860792B5}"/>
              </a:ext>
            </a:extLst>
          </p:cNvPr>
          <p:cNvPicPr preferRelativeResize="0">
            <a:picLocks noGrp="1"/>
          </p:cNvPicPr>
          <p:nvPr>
            <p:ph sz="half" idx="2"/>
          </p:nvPr>
        </p:nvPicPr>
        <p:blipFill>
          <a:blip r:embed="rId3">
            <a:alphaModFix/>
          </a:blip>
          <a:stretch>
            <a:fillRect/>
          </a:stretch>
        </p:blipFill>
        <p:spPr>
          <a:xfrm>
            <a:off x="6172202" y="4462463"/>
            <a:ext cx="5105400" cy="1714500"/>
          </a:xfrm>
          <a:prstGeom prst="rect">
            <a:avLst/>
          </a:prstGeom>
          <a:noFill/>
          <a:ln>
            <a:noFill/>
          </a:ln>
        </p:spPr>
      </p:pic>
      <p:sp>
        <p:nvSpPr>
          <p:cNvPr id="8" name="TextBox 7">
            <a:extLst>
              <a:ext uri="{FF2B5EF4-FFF2-40B4-BE49-F238E27FC236}">
                <a16:creationId xmlns:a16="http://schemas.microsoft.com/office/drawing/2014/main" id="{DBDA2B64-CC22-FD15-8703-6C9E807756D4}"/>
              </a:ext>
            </a:extLst>
          </p:cNvPr>
          <p:cNvSpPr txBox="1"/>
          <p:nvPr/>
        </p:nvSpPr>
        <p:spPr>
          <a:xfrm>
            <a:off x="5768623" y="1690688"/>
            <a:ext cx="6096000" cy="840230"/>
          </a:xfrm>
          <a:prstGeom prst="rect">
            <a:avLst/>
          </a:prstGeom>
          <a:noFill/>
        </p:spPr>
        <p:txBody>
          <a:bodyPr wrap="square">
            <a:spAutoFit/>
          </a:bodyPr>
          <a:lstStyle/>
          <a:p>
            <a:pPr marL="0" lvl="0" indent="0" algn="l" rtl="0">
              <a:lnSpc>
                <a:spcPct val="90000"/>
              </a:lnSpc>
              <a:spcBef>
                <a:spcPts val="1000"/>
              </a:spcBef>
              <a:spcAft>
                <a:spcPts val="0"/>
              </a:spcAft>
              <a:buNone/>
            </a:pPr>
            <a:r>
              <a:rPr lang="en-US" sz="1800" i="1" dirty="0"/>
              <a:t>“A branch of forensic science that focuses on </a:t>
            </a:r>
            <a:r>
              <a:rPr lang="en-US" sz="1800" i="1" dirty="0">
                <a:solidFill>
                  <a:schemeClr val="accent3"/>
                </a:solidFill>
              </a:rPr>
              <a:t>identifying</a:t>
            </a:r>
            <a:r>
              <a:rPr lang="en-US" sz="1800" i="1" dirty="0"/>
              <a:t>, </a:t>
            </a:r>
            <a:r>
              <a:rPr lang="en-US" sz="1800" i="1" dirty="0">
                <a:solidFill>
                  <a:schemeClr val="accent3"/>
                </a:solidFill>
              </a:rPr>
              <a:t>acquiring</a:t>
            </a:r>
            <a:r>
              <a:rPr lang="en-US" sz="1800" i="1" dirty="0"/>
              <a:t>, </a:t>
            </a:r>
            <a:r>
              <a:rPr lang="en-US" sz="1800" i="1" dirty="0">
                <a:solidFill>
                  <a:schemeClr val="accent3"/>
                </a:solidFill>
              </a:rPr>
              <a:t>processing</a:t>
            </a:r>
            <a:r>
              <a:rPr lang="en-US" sz="1800" i="1" dirty="0"/>
              <a:t>, </a:t>
            </a:r>
            <a:r>
              <a:rPr lang="en-US" sz="1800" i="1" dirty="0">
                <a:solidFill>
                  <a:schemeClr val="accent3"/>
                </a:solidFill>
              </a:rPr>
              <a:t>analyzing</a:t>
            </a:r>
            <a:r>
              <a:rPr lang="en-US" sz="1800" i="1" dirty="0"/>
              <a:t>, and </a:t>
            </a:r>
            <a:r>
              <a:rPr lang="en-US" sz="1800" i="1" dirty="0">
                <a:solidFill>
                  <a:schemeClr val="accent3"/>
                </a:solidFill>
              </a:rPr>
              <a:t>reporting</a:t>
            </a:r>
            <a:r>
              <a:rPr lang="en-US" sz="1800" i="1" dirty="0"/>
              <a:t> on data stored electronically.”</a:t>
            </a:r>
          </a:p>
        </p:txBody>
      </p:sp>
    </p:spTree>
    <p:extLst>
      <p:ext uri="{BB962C8B-B14F-4D97-AF65-F5344CB8AC3E}">
        <p14:creationId xmlns:p14="http://schemas.microsoft.com/office/powerpoint/2010/main" val="122396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0DCA-55BA-B961-A4B6-42FEA892829C}"/>
              </a:ext>
            </a:extLst>
          </p:cNvPr>
          <p:cNvSpPr>
            <a:spLocks noGrp="1"/>
          </p:cNvSpPr>
          <p:nvPr>
            <p:ph type="title"/>
          </p:nvPr>
        </p:nvSpPr>
        <p:spPr/>
        <p:txBody>
          <a:bodyPr/>
          <a:lstStyle/>
          <a:p>
            <a:r>
              <a:rPr lang="en-US" dirty="0"/>
              <a:t>Digital Forensics Branches</a:t>
            </a:r>
          </a:p>
        </p:txBody>
      </p:sp>
      <p:sp>
        <p:nvSpPr>
          <p:cNvPr id="3" name="Google Shape;95;g215bbae24e1_0_15">
            <a:extLst>
              <a:ext uri="{FF2B5EF4-FFF2-40B4-BE49-F238E27FC236}">
                <a16:creationId xmlns:a16="http://schemas.microsoft.com/office/drawing/2014/main" id="{FF0DE83D-302D-9BDA-FF52-0E30D0F46A76}"/>
              </a:ext>
            </a:extLst>
          </p:cNvPr>
          <p:cNvSpPr/>
          <p:nvPr/>
        </p:nvSpPr>
        <p:spPr>
          <a:xfrm>
            <a:off x="2287300" y="15808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MacOS</a:t>
            </a:r>
            <a:endParaRPr dirty="0">
              <a:solidFill>
                <a:schemeClr val="accent3"/>
              </a:solidFill>
              <a:latin typeface="+mj-lt"/>
            </a:endParaRPr>
          </a:p>
        </p:txBody>
      </p:sp>
      <p:sp>
        <p:nvSpPr>
          <p:cNvPr id="4" name="Google Shape;97;g215bbae24e1_0_15">
            <a:extLst>
              <a:ext uri="{FF2B5EF4-FFF2-40B4-BE49-F238E27FC236}">
                <a16:creationId xmlns:a16="http://schemas.microsoft.com/office/drawing/2014/main" id="{298D9DF8-10D1-BF59-E606-4981FED2258D}"/>
              </a:ext>
            </a:extLst>
          </p:cNvPr>
          <p:cNvSpPr/>
          <p:nvPr/>
        </p:nvSpPr>
        <p:spPr>
          <a:xfrm>
            <a:off x="5194500" y="14086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Internet of Things (IoT)</a:t>
            </a:r>
            <a:endParaRPr dirty="0">
              <a:solidFill>
                <a:schemeClr val="accent3"/>
              </a:solidFill>
              <a:latin typeface="+mj-lt"/>
            </a:endParaRPr>
          </a:p>
        </p:txBody>
      </p:sp>
      <p:sp>
        <p:nvSpPr>
          <p:cNvPr id="5" name="Google Shape;96;g215bbae24e1_0_15">
            <a:extLst>
              <a:ext uri="{FF2B5EF4-FFF2-40B4-BE49-F238E27FC236}">
                <a16:creationId xmlns:a16="http://schemas.microsoft.com/office/drawing/2014/main" id="{A3EA640F-D161-B6B9-0ECD-3A1123FC275C}"/>
              </a:ext>
            </a:extLst>
          </p:cNvPr>
          <p:cNvSpPr/>
          <p:nvPr/>
        </p:nvSpPr>
        <p:spPr>
          <a:xfrm>
            <a:off x="8101700" y="15808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Chip</a:t>
            </a:r>
            <a:endParaRPr dirty="0">
              <a:solidFill>
                <a:schemeClr val="accent3"/>
              </a:solidFill>
              <a:latin typeface="+mj-lt"/>
            </a:endParaRPr>
          </a:p>
        </p:txBody>
      </p:sp>
      <p:sp>
        <p:nvSpPr>
          <p:cNvPr id="6" name="Google Shape;94;g215bbae24e1_0_15">
            <a:extLst>
              <a:ext uri="{FF2B5EF4-FFF2-40B4-BE49-F238E27FC236}">
                <a16:creationId xmlns:a16="http://schemas.microsoft.com/office/drawing/2014/main" id="{DC76D091-9246-3C34-24A9-37F13521104B}"/>
              </a:ext>
            </a:extLst>
          </p:cNvPr>
          <p:cNvSpPr/>
          <p:nvPr/>
        </p:nvSpPr>
        <p:spPr>
          <a:xfrm>
            <a:off x="8638250" y="33179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3"/>
                </a:solidFill>
                <a:latin typeface="+mj-lt"/>
              </a:rPr>
              <a:t>Linux</a:t>
            </a:r>
            <a:endParaRPr>
              <a:solidFill>
                <a:schemeClr val="accent3"/>
              </a:solidFill>
              <a:latin typeface="+mj-lt"/>
            </a:endParaRPr>
          </a:p>
        </p:txBody>
      </p:sp>
      <p:sp>
        <p:nvSpPr>
          <p:cNvPr id="7" name="Google Shape;91;g215bbae24e1_0_15">
            <a:extLst>
              <a:ext uri="{FF2B5EF4-FFF2-40B4-BE49-F238E27FC236}">
                <a16:creationId xmlns:a16="http://schemas.microsoft.com/office/drawing/2014/main" id="{A17FE22E-9C52-4390-AA4B-26A5ADF23857}"/>
              </a:ext>
            </a:extLst>
          </p:cNvPr>
          <p:cNvSpPr/>
          <p:nvPr/>
        </p:nvSpPr>
        <p:spPr>
          <a:xfrm>
            <a:off x="8101700" y="542002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Network</a:t>
            </a:r>
            <a:endParaRPr dirty="0">
              <a:solidFill>
                <a:schemeClr val="accent3"/>
              </a:solidFill>
              <a:latin typeface="+mj-lt"/>
            </a:endParaRPr>
          </a:p>
        </p:txBody>
      </p:sp>
      <p:sp>
        <p:nvSpPr>
          <p:cNvPr id="8" name="Google Shape;90;g215bbae24e1_0_15">
            <a:extLst>
              <a:ext uri="{FF2B5EF4-FFF2-40B4-BE49-F238E27FC236}">
                <a16:creationId xmlns:a16="http://schemas.microsoft.com/office/drawing/2014/main" id="{1F013587-9947-1E56-8982-2FA21C149A44}"/>
              </a:ext>
            </a:extLst>
          </p:cNvPr>
          <p:cNvSpPr/>
          <p:nvPr/>
        </p:nvSpPr>
        <p:spPr>
          <a:xfrm>
            <a:off x="5194500" y="55614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Computer (Windows)</a:t>
            </a:r>
            <a:endParaRPr dirty="0">
              <a:solidFill>
                <a:schemeClr val="accent3"/>
              </a:solidFill>
              <a:latin typeface="+mj-lt"/>
            </a:endParaRPr>
          </a:p>
        </p:txBody>
      </p:sp>
      <p:sp>
        <p:nvSpPr>
          <p:cNvPr id="9" name="Google Shape;92;g215bbae24e1_0_15">
            <a:extLst>
              <a:ext uri="{FF2B5EF4-FFF2-40B4-BE49-F238E27FC236}">
                <a16:creationId xmlns:a16="http://schemas.microsoft.com/office/drawing/2014/main" id="{23B885FA-5927-143E-F5D5-6CFDEA46CB9B}"/>
              </a:ext>
            </a:extLst>
          </p:cNvPr>
          <p:cNvSpPr/>
          <p:nvPr/>
        </p:nvSpPr>
        <p:spPr>
          <a:xfrm>
            <a:off x="2246225" y="53791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Mobile</a:t>
            </a:r>
            <a:endParaRPr dirty="0">
              <a:solidFill>
                <a:schemeClr val="accent3"/>
              </a:solidFill>
              <a:latin typeface="+mj-lt"/>
            </a:endParaRPr>
          </a:p>
        </p:txBody>
      </p:sp>
      <p:sp>
        <p:nvSpPr>
          <p:cNvPr id="10" name="Google Shape;93;g215bbae24e1_0_15">
            <a:extLst>
              <a:ext uri="{FF2B5EF4-FFF2-40B4-BE49-F238E27FC236}">
                <a16:creationId xmlns:a16="http://schemas.microsoft.com/office/drawing/2014/main" id="{62539710-77E6-A8DF-20D4-C81C97283204}"/>
              </a:ext>
            </a:extLst>
          </p:cNvPr>
          <p:cNvSpPr/>
          <p:nvPr/>
        </p:nvSpPr>
        <p:spPr>
          <a:xfrm>
            <a:off x="1750750" y="33179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3"/>
                </a:solidFill>
                <a:latin typeface="+mj-lt"/>
              </a:rPr>
              <a:t>Cloud</a:t>
            </a:r>
            <a:endParaRPr>
              <a:solidFill>
                <a:schemeClr val="accent3"/>
              </a:solidFill>
              <a:latin typeface="+mj-lt"/>
            </a:endParaRPr>
          </a:p>
        </p:txBody>
      </p:sp>
      <p:sp>
        <p:nvSpPr>
          <p:cNvPr id="11" name="Google Shape;89;g215bbae24e1_0_15">
            <a:extLst>
              <a:ext uri="{FF2B5EF4-FFF2-40B4-BE49-F238E27FC236}">
                <a16:creationId xmlns:a16="http://schemas.microsoft.com/office/drawing/2014/main" id="{18967169-3829-915B-894F-122F37DDF15A}"/>
              </a:ext>
            </a:extLst>
          </p:cNvPr>
          <p:cNvSpPr/>
          <p:nvPr/>
        </p:nvSpPr>
        <p:spPr>
          <a:xfrm>
            <a:off x="4920300" y="3193200"/>
            <a:ext cx="2351400" cy="1886400"/>
          </a:xfrm>
          <a:prstGeom prst="ellipse">
            <a:avLst/>
          </a:prstGeom>
          <a:noFill/>
          <a:ln w="38100" cap="flat" cmpd="sng">
            <a:solidFill>
              <a:srgbClr val="4F537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4"/>
                </a:solidFill>
                <a:latin typeface="+mj-lt"/>
              </a:rPr>
              <a:t>Digital Forensics</a:t>
            </a:r>
            <a:endParaRPr b="1" dirty="0">
              <a:solidFill>
                <a:schemeClr val="accent4"/>
              </a:solidFill>
              <a:latin typeface="+mj-lt"/>
            </a:endParaRPr>
          </a:p>
        </p:txBody>
      </p:sp>
    </p:spTree>
    <p:extLst>
      <p:ext uri="{BB962C8B-B14F-4D97-AF65-F5344CB8AC3E}">
        <p14:creationId xmlns:p14="http://schemas.microsoft.com/office/powerpoint/2010/main" val="299085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9EFD-DB0F-43B5-B5B2-9833EBBB1878}"/>
              </a:ext>
            </a:extLst>
          </p:cNvPr>
          <p:cNvSpPr>
            <a:spLocks noGrp="1"/>
          </p:cNvSpPr>
          <p:nvPr>
            <p:ph type="title"/>
          </p:nvPr>
        </p:nvSpPr>
        <p:spPr/>
        <p:txBody>
          <a:bodyPr/>
          <a:lstStyle/>
          <a:p>
            <a:r>
              <a:rPr lang="en-US" dirty="0"/>
              <a:t>Digital Evidence</a:t>
            </a:r>
          </a:p>
        </p:txBody>
      </p:sp>
      <p:sp>
        <p:nvSpPr>
          <p:cNvPr id="3" name="Content Placeholder 2">
            <a:extLst>
              <a:ext uri="{FF2B5EF4-FFF2-40B4-BE49-F238E27FC236}">
                <a16:creationId xmlns:a16="http://schemas.microsoft.com/office/drawing/2014/main" id="{9E2B4230-DCE1-2EC0-0960-B1E3C79E2203}"/>
              </a:ext>
            </a:extLst>
          </p:cNvPr>
          <p:cNvSpPr>
            <a:spLocks noGrp="1"/>
          </p:cNvSpPr>
          <p:nvPr>
            <p:ph sz="half" idx="1"/>
          </p:nvPr>
        </p:nvSpPr>
        <p:spPr/>
        <p:txBody>
          <a:bodyPr>
            <a:normAutofit fontScale="92500" lnSpcReduction="10000"/>
          </a:bodyPr>
          <a:lstStyle/>
          <a:p>
            <a:r>
              <a:rPr lang="en-US" dirty="0">
                <a:solidFill>
                  <a:schemeClr val="accent2"/>
                </a:solidFill>
              </a:rPr>
              <a:t>Key Definitions</a:t>
            </a:r>
          </a:p>
          <a:p>
            <a:pPr lvl="1"/>
            <a:r>
              <a:rPr lang="en-US" dirty="0">
                <a:solidFill>
                  <a:schemeClr val="accent3"/>
                </a:solidFill>
              </a:rPr>
              <a:t>Artifact: </a:t>
            </a:r>
            <a:r>
              <a:rPr lang="en-US" dirty="0">
                <a:solidFill>
                  <a:schemeClr val="accent4"/>
                </a:solidFill>
              </a:rPr>
              <a:t>Remnants</a:t>
            </a:r>
            <a:r>
              <a:rPr lang="en-US" dirty="0"/>
              <a:t> of an event left behind on the system </a:t>
            </a:r>
          </a:p>
          <a:p>
            <a:pPr lvl="1"/>
            <a:r>
              <a:rPr lang="en-US" dirty="0">
                <a:solidFill>
                  <a:schemeClr val="accent3"/>
                </a:solidFill>
              </a:rPr>
              <a:t>Evidence: </a:t>
            </a:r>
            <a:r>
              <a:rPr lang="en-US" dirty="0"/>
              <a:t>an item or information proffered to </a:t>
            </a:r>
            <a:r>
              <a:rPr lang="en-US" dirty="0">
                <a:solidFill>
                  <a:schemeClr val="accent4"/>
                </a:solidFill>
              </a:rPr>
              <a:t>make the existence of a fact more or less probable </a:t>
            </a:r>
            <a:r>
              <a:rPr lang="en-US" dirty="0"/>
              <a:t>(Cornell Law School)</a:t>
            </a:r>
          </a:p>
          <a:p>
            <a:r>
              <a:rPr lang="en-US" dirty="0">
                <a:solidFill>
                  <a:schemeClr val="accent2"/>
                </a:solidFill>
              </a:rPr>
              <a:t>Evidence Sources</a:t>
            </a:r>
          </a:p>
          <a:p>
            <a:pPr lvl="1"/>
            <a:r>
              <a:rPr lang="en-US" dirty="0"/>
              <a:t>File</a:t>
            </a:r>
          </a:p>
          <a:p>
            <a:pPr lvl="1"/>
            <a:r>
              <a:rPr lang="en-US" dirty="0"/>
              <a:t>Network</a:t>
            </a:r>
          </a:p>
          <a:p>
            <a:pPr lvl="1"/>
            <a:r>
              <a:rPr lang="en-US" dirty="0"/>
              <a:t>Log</a:t>
            </a:r>
          </a:p>
          <a:p>
            <a:pPr lvl="1"/>
            <a:r>
              <a:rPr lang="en-US" dirty="0"/>
              <a:t>Memory</a:t>
            </a:r>
          </a:p>
          <a:p>
            <a:endParaRPr lang="en-US" dirty="0"/>
          </a:p>
        </p:txBody>
      </p:sp>
      <p:pic>
        <p:nvPicPr>
          <p:cNvPr id="5" name="Google Shape;105;p5">
            <a:extLst>
              <a:ext uri="{FF2B5EF4-FFF2-40B4-BE49-F238E27FC236}">
                <a16:creationId xmlns:a16="http://schemas.microsoft.com/office/drawing/2014/main" id="{9A0ED4A0-338F-1F86-EC0B-8199A061F16A}"/>
              </a:ext>
            </a:extLst>
          </p:cNvPr>
          <p:cNvPicPr preferRelativeResize="0">
            <a:picLocks noGrp="1"/>
          </p:cNvPicPr>
          <p:nvPr>
            <p:ph sz="half" idx="2"/>
          </p:nvPr>
        </p:nvPicPr>
        <p:blipFill>
          <a:blip r:embed="rId3">
            <a:alphaModFix/>
          </a:blip>
          <a:stretch>
            <a:fillRect/>
          </a:stretch>
        </p:blipFill>
        <p:spPr>
          <a:xfrm>
            <a:off x="6172202" y="2596445"/>
            <a:ext cx="5902062" cy="3288773"/>
          </a:xfrm>
          <a:prstGeom prst="rect">
            <a:avLst/>
          </a:prstGeom>
          <a:noFill/>
          <a:ln>
            <a:noFill/>
          </a:ln>
        </p:spPr>
      </p:pic>
    </p:spTree>
    <p:extLst>
      <p:ext uri="{BB962C8B-B14F-4D97-AF65-F5344CB8AC3E}">
        <p14:creationId xmlns:p14="http://schemas.microsoft.com/office/powerpoint/2010/main" val="358335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Data Acquisition</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11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6EEB-E3C0-969D-DA5D-71ECA4166D80}"/>
              </a:ext>
            </a:extLst>
          </p:cNvPr>
          <p:cNvSpPr>
            <a:spLocks noGrp="1"/>
          </p:cNvSpPr>
          <p:nvPr>
            <p:ph type="title"/>
          </p:nvPr>
        </p:nvSpPr>
        <p:spPr/>
        <p:txBody>
          <a:bodyPr/>
          <a:lstStyle/>
          <a:p>
            <a:r>
              <a:rPr lang="en-US" dirty="0"/>
              <a:t>Data Acquisition Overview</a:t>
            </a:r>
          </a:p>
        </p:txBody>
      </p:sp>
      <p:sp>
        <p:nvSpPr>
          <p:cNvPr id="3" name="Content Placeholder 2">
            <a:extLst>
              <a:ext uri="{FF2B5EF4-FFF2-40B4-BE49-F238E27FC236}">
                <a16:creationId xmlns:a16="http://schemas.microsoft.com/office/drawing/2014/main" id="{4E8128E9-66A1-0586-1723-B47418920A37}"/>
              </a:ext>
            </a:extLst>
          </p:cNvPr>
          <p:cNvSpPr>
            <a:spLocks noGrp="1"/>
          </p:cNvSpPr>
          <p:nvPr>
            <p:ph sz="half" idx="1"/>
          </p:nvPr>
        </p:nvSpPr>
        <p:spPr/>
        <p:txBody>
          <a:bodyPr>
            <a:normAutofit fontScale="62500" lnSpcReduction="20000"/>
          </a:bodyPr>
          <a:lstStyle/>
          <a:p>
            <a:pPr marL="0" indent="0">
              <a:buNone/>
            </a:pPr>
            <a:r>
              <a:rPr lang="en-US" i="1" dirty="0"/>
              <a:t>The act of </a:t>
            </a:r>
            <a:r>
              <a:rPr lang="en-US" i="1" dirty="0">
                <a:solidFill>
                  <a:schemeClr val="accent3"/>
                </a:solidFill>
              </a:rPr>
              <a:t>collecting</a:t>
            </a:r>
            <a:r>
              <a:rPr lang="en-US" i="1" dirty="0"/>
              <a:t> a copy of the system in order to </a:t>
            </a:r>
            <a:r>
              <a:rPr lang="en-US" i="1" dirty="0">
                <a:solidFill>
                  <a:schemeClr val="accent3"/>
                </a:solidFill>
              </a:rPr>
              <a:t>preserve</a:t>
            </a:r>
            <a:r>
              <a:rPr lang="en-US" i="1" dirty="0"/>
              <a:t> potential evidence from the scene.</a:t>
            </a:r>
          </a:p>
          <a:p>
            <a:endParaRPr lang="en-US" dirty="0"/>
          </a:p>
          <a:p>
            <a:r>
              <a:rPr lang="en-US" dirty="0">
                <a:solidFill>
                  <a:schemeClr val="accent3"/>
                </a:solidFill>
              </a:rPr>
              <a:t>Imaging: </a:t>
            </a:r>
            <a:r>
              <a:rPr lang="en-US" dirty="0"/>
              <a:t>Exact copy (</a:t>
            </a:r>
            <a:r>
              <a:rPr lang="en-US" dirty="0">
                <a:solidFill>
                  <a:schemeClr val="accent4"/>
                </a:solidFill>
              </a:rPr>
              <a:t>bit-by-bit</a:t>
            </a:r>
            <a:r>
              <a:rPr lang="en-US" dirty="0"/>
              <a:t>) of the original data</a:t>
            </a:r>
          </a:p>
          <a:p>
            <a:r>
              <a:rPr lang="en-US" dirty="0"/>
              <a:t>Authenticity verified via </a:t>
            </a:r>
            <a:r>
              <a:rPr lang="en-US" dirty="0">
                <a:solidFill>
                  <a:schemeClr val="accent4"/>
                </a:solidFill>
              </a:rPr>
              <a:t>hashing</a:t>
            </a:r>
            <a:r>
              <a:rPr lang="en-US" dirty="0"/>
              <a:t> algorithm</a:t>
            </a:r>
          </a:p>
          <a:p>
            <a:r>
              <a:rPr lang="en-US" dirty="0"/>
              <a:t>Write-blockers help prevent tampering during acquisition</a:t>
            </a:r>
          </a:p>
          <a:p>
            <a:r>
              <a:rPr lang="en-US" dirty="0">
                <a:solidFill>
                  <a:schemeClr val="accent3"/>
                </a:solidFill>
              </a:rPr>
              <a:t>Two types: </a:t>
            </a:r>
            <a:r>
              <a:rPr lang="en-US" dirty="0">
                <a:solidFill>
                  <a:schemeClr val="accent4"/>
                </a:solidFill>
              </a:rPr>
              <a:t>File System </a:t>
            </a:r>
            <a:r>
              <a:rPr lang="en-US" dirty="0"/>
              <a:t>and </a:t>
            </a:r>
            <a:r>
              <a:rPr lang="en-US" dirty="0">
                <a:solidFill>
                  <a:schemeClr val="accent4"/>
                </a:solidFill>
              </a:rPr>
              <a:t>Memory</a:t>
            </a:r>
            <a:r>
              <a:rPr lang="en-US" dirty="0"/>
              <a:t> (Volatile)</a:t>
            </a:r>
          </a:p>
          <a:p>
            <a:r>
              <a:rPr lang="en-US" dirty="0"/>
              <a:t>Planning Considerations</a:t>
            </a:r>
          </a:p>
          <a:p>
            <a:pPr lvl="1"/>
            <a:r>
              <a:rPr lang="en-US" dirty="0"/>
              <a:t>Volatile vs Non-Volatile</a:t>
            </a:r>
          </a:p>
          <a:p>
            <a:pPr lvl="1"/>
            <a:r>
              <a:rPr lang="en-US" dirty="0"/>
              <a:t>Dead vs Live</a:t>
            </a:r>
          </a:p>
          <a:p>
            <a:pPr lvl="1"/>
            <a:r>
              <a:rPr lang="en-US" dirty="0"/>
              <a:t>Local vs Remote</a:t>
            </a:r>
          </a:p>
          <a:p>
            <a:endParaRPr lang="en-US" dirty="0"/>
          </a:p>
        </p:txBody>
      </p:sp>
      <p:pic>
        <p:nvPicPr>
          <p:cNvPr id="5" name="Google Shape;112;g2118d182129_0_7">
            <a:extLst>
              <a:ext uri="{FF2B5EF4-FFF2-40B4-BE49-F238E27FC236}">
                <a16:creationId xmlns:a16="http://schemas.microsoft.com/office/drawing/2014/main" id="{68F4C004-1930-3B13-DAE7-B97C3DC9E46D}"/>
              </a:ext>
            </a:extLst>
          </p:cNvPr>
          <p:cNvPicPr preferRelativeResize="0">
            <a:picLocks noGrp="1"/>
          </p:cNvPicPr>
          <p:nvPr>
            <p:ph sz="half" idx="2"/>
          </p:nvPr>
        </p:nvPicPr>
        <p:blipFill>
          <a:blip r:embed="rId3">
            <a:alphaModFix/>
          </a:blip>
          <a:stretch>
            <a:fillRect/>
          </a:stretch>
        </p:blipFill>
        <p:spPr>
          <a:xfrm>
            <a:off x="6172200" y="2059283"/>
            <a:ext cx="5181600" cy="3884022"/>
          </a:xfrm>
          <a:prstGeom prst="rect">
            <a:avLst/>
          </a:prstGeom>
          <a:noFill/>
          <a:ln>
            <a:noFill/>
          </a:ln>
        </p:spPr>
      </p:pic>
    </p:spTree>
    <p:extLst>
      <p:ext uri="{BB962C8B-B14F-4D97-AF65-F5344CB8AC3E}">
        <p14:creationId xmlns:p14="http://schemas.microsoft.com/office/powerpoint/2010/main" val="396525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030E-3153-D640-E355-41EDCE28C24E}"/>
              </a:ext>
            </a:extLst>
          </p:cNvPr>
          <p:cNvSpPr>
            <a:spLocks noGrp="1"/>
          </p:cNvSpPr>
          <p:nvPr>
            <p:ph type="title"/>
          </p:nvPr>
        </p:nvSpPr>
        <p:spPr/>
        <p:txBody>
          <a:bodyPr/>
          <a:lstStyle/>
          <a:p>
            <a:r>
              <a:rPr lang="en-US" dirty="0"/>
              <a:t>Data Acquisition and Analysis Tools</a:t>
            </a:r>
          </a:p>
        </p:txBody>
      </p:sp>
      <p:graphicFrame>
        <p:nvGraphicFramePr>
          <p:cNvPr id="3" name="Google Shape;126;g1dd9c1b21f2_0_12">
            <a:extLst>
              <a:ext uri="{FF2B5EF4-FFF2-40B4-BE49-F238E27FC236}">
                <a16:creationId xmlns:a16="http://schemas.microsoft.com/office/drawing/2014/main" id="{3FAC48FE-C59E-68B9-06E3-5836C0FCCACA}"/>
              </a:ext>
            </a:extLst>
          </p:cNvPr>
          <p:cNvGraphicFramePr/>
          <p:nvPr>
            <p:extLst>
              <p:ext uri="{D42A27DB-BD31-4B8C-83A1-F6EECF244321}">
                <p14:modId xmlns:p14="http://schemas.microsoft.com/office/powerpoint/2010/main" val="3597873266"/>
              </p:ext>
            </p:extLst>
          </p:nvPr>
        </p:nvGraphicFramePr>
        <p:xfrm>
          <a:off x="787550" y="1576450"/>
          <a:ext cx="10287000" cy="286503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1600" b="1" dirty="0">
                          <a:solidFill>
                            <a:schemeClr val="lt1"/>
                          </a:solidFill>
                        </a:rPr>
                        <a:t>COMMERCIAL</a:t>
                      </a:r>
                      <a:endParaRPr sz="1600" b="1" dirty="0">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US" sz="1600" b="1">
                          <a:solidFill>
                            <a:schemeClr val="lt1"/>
                          </a:solidFill>
                        </a:rPr>
                        <a:t>OPEN-SOURCE</a:t>
                      </a:r>
                      <a:endParaRPr sz="1600" b="1">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300" b="1" dirty="0" err="1">
                          <a:solidFill>
                            <a:schemeClr val="accent3"/>
                          </a:solidFill>
                        </a:rPr>
                        <a:t>enCase</a:t>
                      </a:r>
                      <a:r>
                        <a:rPr lang="en-US" sz="1300" b="1" dirty="0">
                          <a:solidFill>
                            <a:schemeClr val="accent3"/>
                          </a:solidFill>
                        </a:rPr>
                        <a:t> Forensic</a:t>
                      </a:r>
                      <a:r>
                        <a:rPr lang="en-US" sz="1300" dirty="0">
                          <a:solidFill>
                            <a:schemeClr val="accent3"/>
                          </a:solidFill>
                        </a:rPr>
                        <a:t> </a:t>
                      </a:r>
                      <a:r>
                        <a:rPr lang="en-US" sz="1300" dirty="0"/>
                        <a:t>by OpenText</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Kroll Artifact Parser and Extractor (KAPE)</a:t>
                      </a:r>
                      <a:r>
                        <a:rPr lang="en-US" sz="1300" dirty="0">
                          <a:solidFill>
                            <a:schemeClr val="accent3"/>
                          </a:solidFill>
                        </a:rPr>
                        <a:t> </a:t>
                      </a:r>
                      <a:r>
                        <a:rPr lang="en-US" sz="1300" dirty="0"/>
                        <a:t>by </a:t>
                      </a:r>
                      <a:r>
                        <a:rPr lang="en-US" sz="1300" dirty="0">
                          <a:solidFill>
                            <a:schemeClr val="accent4"/>
                          </a:solidFill>
                        </a:rPr>
                        <a:t>Eric Zimmerman</a:t>
                      </a:r>
                      <a:endParaRPr sz="1300" dirty="0">
                        <a:solidFill>
                          <a:schemeClr val="accent4"/>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300" b="1" dirty="0">
                          <a:solidFill>
                            <a:schemeClr val="accent3"/>
                          </a:solidFill>
                        </a:rPr>
                        <a:t>Forensic Toolkit (FTK)</a:t>
                      </a:r>
                      <a:r>
                        <a:rPr lang="en-US" sz="1300" dirty="0">
                          <a:solidFill>
                            <a:schemeClr val="accent3"/>
                          </a:solidFill>
                        </a:rPr>
                        <a:t> </a:t>
                      </a:r>
                      <a:r>
                        <a:rPr lang="en-US" sz="1300" dirty="0"/>
                        <a:t>[including Imager] by Exterro</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Autopsy</a:t>
                      </a:r>
                      <a:r>
                        <a:rPr lang="en-US" sz="1300" dirty="0"/>
                        <a:t> by </a:t>
                      </a:r>
                      <a:r>
                        <a:rPr lang="en-US" sz="1300" dirty="0" err="1"/>
                        <a:t>BasisTech</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300" b="1" dirty="0">
                          <a:solidFill>
                            <a:schemeClr val="accent3"/>
                          </a:solidFill>
                        </a:rPr>
                        <a:t>F-Response</a:t>
                      </a:r>
                      <a:r>
                        <a:rPr lang="en-US" sz="1300" dirty="0"/>
                        <a:t> by F-Response/Agile Risk Management LLC</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Velociraptor</a:t>
                      </a:r>
                      <a:r>
                        <a:rPr lang="en-US" sz="1300" dirty="0"/>
                        <a:t> by </a:t>
                      </a:r>
                      <a:r>
                        <a:rPr lang="en-US" sz="1300" dirty="0">
                          <a:solidFill>
                            <a:schemeClr val="accent4"/>
                          </a:solidFill>
                        </a:rPr>
                        <a:t>Mike Cohen </a:t>
                      </a:r>
                      <a:r>
                        <a:rPr lang="en-US" sz="1300" dirty="0"/>
                        <a:t>(acquired by Rapid7)</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300" b="1" dirty="0">
                          <a:solidFill>
                            <a:schemeClr val="accent3"/>
                          </a:solidFill>
                        </a:rPr>
                        <a:t>Axiom Magnet</a:t>
                      </a:r>
                      <a:r>
                        <a:rPr lang="en-US" sz="1300" dirty="0">
                          <a:solidFill>
                            <a:schemeClr val="accent3"/>
                          </a:solidFill>
                        </a:rPr>
                        <a:t> </a:t>
                      </a:r>
                      <a:r>
                        <a:rPr lang="en-US" sz="1300" dirty="0"/>
                        <a:t>by Magnet Forensics</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rgbClr val="FF0000"/>
                          </a:solidFill>
                        </a:rPr>
                        <a:t>Volatility Framework</a:t>
                      </a:r>
                      <a:r>
                        <a:rPr lang="en-US" sz="1300" dirty="0">
                          <a:solidFill>
                            <a:srgbClr val="FF0000"/>
                          </a:solidFill>
                        </a:rPr>
                        <a:t> </a:t>
                      </a:r>
                      <a:r>
                        <a:rPr lang="en-US" sz="1300" dirty="0"/>
                        <a:t>by </a:t>
                      </a:r>
                      <a:r>
                        <a:rPr lang="en-US" sz="1300" dirty="0">
                          <a:solidFill>
                            <a:schemeClr val="accent4"/>
                          </a:solidFill>
                        </a:rPr>
                        <a:t>The Volatility Foundation</a:t>
                      </a:r>
                      <a:endParaRPr sz="1300" dirty="0">
                        <a:solidFill>
                          <a:schemeClr val="accent4"/>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300" b="1" dirty="0" err="1">
                          <a:solidFill>
                            <a:schemeClr val="accent3"/>
                          </a:solidFill>
                        </a:rPr>
                        <a:t>Belkasoft</a:t>
                      </a:r>
                      <a:r>
                        <a:rPr lang="en-US" sz="1300" b="1" dirty="0">
                          <a:solidFill>
                            <a:schemeClr val="accent3"/>
                          </a:solidFill>
                        </a:rPr>
                        <a:t> Evidence Center X &amp; R</a:t>
                      </a:r>
                      <a:r>
                        <a:rPr lang="en-US" sz="1300" dirty="0">
                          <a:solidFill>
                            <a:schemeClr val="accent3"/>
                          </a:solidFill>
                        </a:rPr>
                        <a:t> </a:t>
                      </a:r>
                      <a:r>
                        <a:rPr lang="en-US" sz="1300" dirty="0"/>
                        <a:t>by </a:t>
                      </a:r>
                      <a:r>
                        <a:rPr lang="en-US" sz="1300" dirty="0" err="1"/>
                        <a:t>Belkasoft</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300" b="1" dirty="0">
                          <a:solidFill>
                            <a:schemeClr val="accent3"/>
                          </a:solidFill>
                        </a:rPr>
                        <a:t>X-Ways Forensics</a:t>
                      </a:r>
                      <a:r>
                        <a:rPr lang="en-US" sz="1300" dirty="0">
                          <a:solidFill>
                            <a:schemeClr val="accent3"/>
                          </a:solidFill>
                        </a:rPr>
                        <a:t> </a:t>
                      </a:r>
                      <a:r>
                        <a:rPr lang="en-US" sz="1300" dirty="0"/>
                        <a:t>by X-Ways Software Technology AG</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4" name="Google Shape;118;g1dd9c1b21f2_0_12">
            <a:extLst>
              <a:ext uri="{FF2B5EF4-FFF2-40B4-BE49-F238E27FC236}">
                <a16:creationId xmlns:a16="http://schemas.microsoft.com/office/drawing/2014/main" id="{D11A9524-5B21-0B7E-F2A0-613117FA9396}"/>
              </a:ext>
            </a:extLst>
          </p:cNvPr>
          <p:cNvPicPr preferRelativeResize="0"/>
          <p:nvPr/>
        </p:nvPicPr>
        <p:blipFill>
          <a:blip r:embed="rId3">
            <a:alphaModFix/>
          </a:blip>
          <a:stretch>
            <a:fillRect/>
          </a:stretch>
        </p:blipFill>
        <p:spPr>
          <a:xfrm>
            <a:off x="301800" y="4914700"/>
            <a:ext cx="1906526" cy="779925"/>
          </a:xfrm>
          <a:prstGeom prst="rect">
            <a:avLst/>
          </a:prstGeom>
          <a:noFill/>
          <a:ln>
            <a:noFill/>
          </a:ln>
        </p:spPr>
      </p:pic>
      <p:pic>
        <p:nvPicPr>
          <p:cNvPr id="5" name="Google Shape;127;g1dd9c1b21f2_0_12">
            <a:extLst>
              <a:ext uri="{FF2B5EF4-FFF2-40B4-BE49-F238E27FC236}">
                <a16:creationId xmlns:a16="http://schemas.microsoft.com/office/drawing/2014/main" id="{791AE4CB-2AA2-3651-EEE7-AFCEBDCEEE07}"/>
              </a:ext>
            </a:extLst>
          </p:cNvPr>
          <p:cNvPicPr preferRelativeResize="0"/>
          <p:nvPr/>
        </p:nvPicPr>
        <p:blipFill rotWithShape="1">
          <a:blip r:embed="rId4">
            <a:alphaModFix/>
          </a:blip>
          <a:srcRect l="4296" t="39969" r="50331" b="35199"/>
          <a:stretch/>
        </p:blipFill>
        <p:spPr>
          <a:xfrm>
            <a:off x="2371175" y="5129140"/>
            <a:ext cx="1403600" cy="432101"/>
          </a:xfrm>
          <a:prstGeom prst="rect">
            <a:avLst/>
          </a:prstGeom>
          <a:noFill/>
          <a:ln>
            <a:noFill/>
          </a:ln>
        </p:spPr>
      </p:pic>
      <p:pic>
        <p:nvPicPr>
          <p:cNvPr id="6" name="Google Shape;124;g1dd9c1b21f2_0_12">
            <a:extLst>
              <a:ext uri="{FF2B5EF4-FFF2-40B4-BE49-F238E27FC236}">
                <a16:creationId xmlns:a16="http://schemas.microsoft.com/office/drawing/2014/main" id="{FA6931D7-799F-D964-EB23-9B458DD1AACF}"/>
              </a:ext>
            </a:extLst>
          </p:cNvPr>
          <p:cNvPicPr preferRelativeResize="0"/>
          <p:nvPr/>
        </p:nvPicPr>
        <p:blipFill rotWithShape="1">
          <a:blip r:embed="rId5">
            <a:alphaModFix/>
          </a:blip>
          <a:srcRect l="6838" t="13056" b="18115"/>
          <a:stretch/>
        </p:blipFill>
        <p:spPr>
          <a:xfrm>
            <a:off x="3937625" y="5010913"/>
            <a:ext cx="1131240" cy="668575"/>
          </a:xfrm>
          <a:prstGeom prst="rect">
            <a:avLst/>
          </a:prstGeom>
          <a:noFill/>
          <a:ln>
            <a:noFill/>
          </a:ln>
        </p:spPr>
      </p:pic>
      <p:pic>
        <p:nvPicPr>
          <p:cNvPr id="7" name="Google Shape;122;g1dd9c1b21f2_0_12">
            <a:extLst>
              <a:ext uri="{FF2B5EF4-FFF2-40B4-BE49-F238E27FC236}">
                <a16:creationId xmlns:a16="http://schemas.microsoft.com/office/drawing/2014/main" id="{53F21925-4ADA-C829-8C5D-8BC55568738B}"/>
              </a:ext>
            </a:extLst>
          </p:cNvPr>
          <p:cNvPicPr preferRelativeResize="0"/>
          <p:nvPr/>
        </p:nvPicPr>
        <p:blipFill>
          <a:blip r:embed="rId6">
            <a:alphaModFix/>
          </a:blip>
          <a:stretch>
            <a:fillRect/>
          </a:stretch>
        </p:blipFill>
        <p:spPr>
          <a:xfrm>
            <a:off x="347350" y="5762237"/>
            <a:ext cx="1074650" cy="950238"/>
          </a:xfrm>
          <a:prstGeom prst="rect">
            <a:avLst/>
          </a:prstGeom>
          <a:noFill/>
          <a:ln>
            <a:noFill/>
          </a:ln>
        </p:spPr>
      </p:pic>
      <p:pic>
        <p:nvPicPr>
          <p:cNvPr id="8" name="Google Shape;123;g1dd9c1b21f2_0_12">
            <a:extLst>
              <a:ext uri="{FF2B5EF4-FFF2-40B4-BE49-F238E27FC236}">
                <a16:creationId xmlns:a16="http://schemas.microsoft.com/office/drawing/2014/main" id="{2D9F60DA-9F93-EF87-B900-C1B6A2B28308}"/>
              </a:ext>
            </a:extLst>
          </p:cNvPr>
          <p:cNvPicPr preferRelativeResize="0"/>
          <p:nvPr/>
        </p:nvPicPr>
        <p:blipFill>
          <a:blip r:embed="rId7">
            <a:alphaModFix/>
          </a:blip>
          <a:stretch>
            <a:fillRect/>
          </a:stretch>
        </p:blipFill>
        <p:spPr>
          <a:xfrm>
            <a:off x="1422000" y="5873666"/>
            <a:ext cx="2013274" cy="727372"/>
          </a:xfrm>
          <a:prstGeom prst="rect">
            <a:avLst/>
          </a:prstGeom>
          <a:noFill/>
          <a:ln>
            <a:noFill/>
          </a:ln>
        </p:spPr>
      </p:pic>
      <p:pic>
        <p:nvPicPr>
          <p:cNvPr id="9" name="Google Shape;125;g1dd9c1b21f2_0_12">
            <a:extLst>
              <a:ext uri="{FF2B5EF4-FFF2-40B4-BE49-F238E27FC236}">
                <a16:creationId xmlns:a16="http://schemas.microsoft.com/office/drawing/2014/main" id="{A7B32D07-4319-5668-82C2-A47406899DAA}"/>
              </a:ext>
            </a:extLst>
          </p:cNvPr>
          <p:cNvPicPr preferRelativeResize="0"/>
          <p:nvPr/>
        </p:nvPicPr>
        <p:blipFill>
          <a:blip r:embed="rId8">
            <a:alphaModFix/>
          </a:blip>
          <a:stretch>
            <a:fillRect/>
          </a:stretch>
        </p:blipFill>
        <p:spPr>
          <a:xfrm>
            <a:off x="3507550" y="6088125"/>
            <a:ext cx="1788075" cy="512900"/>
          </a:xfrm>
          <a:prstGeom prst="rect">
            <a:avLst/>
          </a:prstGeom>
          <a:noFill/>
          <a:ln>
            <a:noFill/>
          </a:ln>
        </p:spPr>
      </p:pic>
      <p:pic>
        <p:nvPicPr>
          <p:cNvPr id="10" name="Google Shape;120;g1dd9c1b21f2_0_12">
            <a:extLst>
              <a:ext uri="{FF2B5EF4-FFF2-40B4-BE49-F238E27FC236}">
                <a16:creationId xmlns:a16="http://schemas.microsoft.com/office/drawing/2014/main" id="{8359467B-AB0C-6EA5-14FD-9ACA88B195DD}"/>
              </a:ext>
            </a:extLst>
          </p:cNvPr>
          <p:cNvPicPr preferRelativeResize="0"/>
          <p:nvPr/>
        </p:nvPicPr>
        <p:blipFill>
          <a:blip r:embed="rId9">
            <a:alphaModFix/>
          </a:blip>
          <a:stretch>
            <a:fillRect/>
          </a:stretch>
        </p:blipFill>
        <p:spPr>
          <a:xfrm>
            <a:off x="7150412" y="4955221"/>
            <a:ext cx="1187029" cy="779925"/>
          </a:xfrm>
          <a:prstGeom prst="rect">
            <a:avLst/>
          </a:prstGeom>
          <a:noFill/>
          <a:ln>
            <a:noFill/>
          </a:ln>
        </p:spPr>
      </p:pic>
      <p:pic>
        <p:nvPicPr>
          <p:cNvPr id="11" name="Google Shape;121;g1dd9c1b21f2_0_12">
            <a:extLst>
              <a:ext uri="{FF2B5EF4-FFF2-40B4-BE49-F238E27FC236}">
                <a16:creationId xmlns:a16="http://schemas.microsoft.com/office/drawing/2014/main" id="{2D2E44CD-5A93-670C-F154-73513C87A3B8}"/>
              </a:ext>
            </a:extLst>
          </p:cNvPr>
          <p:cNvPicPr preferRelativeResize="0"/>
          <p:nvPr/>
        </p:nvPicPr>
        <p:blipFill>
          <a:blip r:embed="rId10">
            <a:alphaModFix/>
          </a:blip>
          <a:stretch>
            <a:fillRect/>
          </a:stretch>
        </p:blipFill>
        <p:spPr>
          <a:xfrm>
            <a:off x="8500750" y="4955234"/>
            <a:ext cx="725511" cy="779925"/>
          </a:xfrm>
          <a:prstGeom prst="rect">
            <a:avLst/>
          </a:prstGeom>
          <a:noFill/>
          <a:ln>
            <a:noFill/>
          </a:ln>
        </p:spPr>
      </p:pic>
      <p:pic>
        <p:nvPicPr>
          <p:cNvPr id="12" name="Google Shape;119;g1dd9c1b21f2_0_12">
            <a:extLst>
              <a:ext uri="{FF2B5EF4-FFF2-40B4-BE49-F238E27FC236}">
                <a16:creationId xmlns:a16="http://schemas.microsoft.com/office/drawing/2014/main" id="{2D27A0EE-0C67-4552-96A3-3BA471C432EB}"/>
              </a:ext>
            </a:extLst>
          </p:cNvPr>
          <p:cNvPicPr preferRelativeResize="0"/>
          <p:nvPr/>
        </p:nvPicPr>
        <p:blipFill rotWithShape="1">
          <a:blip r:embed="rId11">
            <a:alphaModFix/>
          </a:blip>
          <a:srcRect l="19607" r="20991"/>
          <a:stretch/>
        </p:blipFill>
        <p:spPr>
          <a:xfrm>
            <a:off x="9477350" y="4828552"/>
            <a:ext cx="1131250" cy="952222"/>
          </a:xfrm>
          <a:prstGeom prst="rect">
            <a:avLst/>
          </a:prstGeom>
          <a:noFill/>
          <a:ln>
            <a:noFill/>
          </a:ln>
        </p:spPr>
      </p:pic>
      <p:pic>
        <p:nvPicPr>
          <p:cNvPr id="13" name="Google Shape;128;g1dd9c1b21f2_0_12">
            <a:extLst>
              <a:ext uri="{FF2B5EF4-FFF2-40B4-BE49-F238E27FC236}">
                <a16:creationId xmlns:a16="http://schemas.microsoft.com/office/drawing/2014/main" id="{F4AF1F0B-FEFA-79D7-99C3-F8543CF5EFBD}"/>
              </a:ext>
            </a:extLst>
          </p:cNvPr>
          <p:cNvPicPr preferRelativeResize="0"/>
          <p:nvPr/>
        </p:nvPicPr>
        <p:blipFill>
          <a:blip r:embed="rId12">
            <a:alphaModFix/>
          </a:blip>
          <a:stretch>
            <a:fillRect/>
          </a:stretch>
        </p:blipFill>
        <p:spPr>
          <a:xfrm>
            <a:off x="7381174" y="5929119"/>
            <a:ext cx="725500" cy="671917"/>
          </a:xfrm>
          <a:prstGeom prst="rect">
            <a:avLst/>
          </a:prstGeom>
          <a:noFill/>
          <a:ln>
            <a:noFill/>
          </a:ln>
        </p:spPr>
      </p:pic>
    </p:spTree>
    <p:extLst>
      <p:ext uri="{BB962C8B-B14F-4D97-AF65-F5344CB8AC3E}">
        <p14:creationId xmlns:p14="http://schemas.microsoft.com/office/powerpoint/2010/main" val="9474166"/>
      </p:ext>
    </p:extLst>
  </p:cSld>
  <p:clrMapOvr>
    <a:masterClrMapping/>
  </p:clrMapOvr>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338</TotalTime>
  <Words>1947</Words>
  <Application>Microsoft Office PowerPoint</Application>
  <PresentationFormat>Widescreen</PresentationFormat>
  <Paragraphs>198</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Benguiat</vt:lpstr>
      <vt:lpstr>Courier New</vt:lpstr>
      <vt:lpstr>Freeway Gothic</vt:lpstr>
      <vt:lpstr>Arial</vt:lpstr>
      <vt:lpstr>Calibri</vt:lpstr>
      <vt:lpstr>Wingdings</vt:lpstr>
      <vt:lpstr>Office Theme</vt:lpstr>
      <vt:lpstr>Forensics </vt:lpstr>
      <vt:lpstr>Agenda</vt:lpstr>
      <vt:lpstr>Digital Forensics Overview</vt:lpstr>
      <vt:lpstr>Digital Forensics Overview</vt:lpstr>
      <vt:lpstr>Digital Forensics Branches</vt:lpstr>
      <vt:lpstr>Digital Evidence</vt:lpstr>
      <vt:lpstr>Data Acquisition</vt:lpstr>
      <vt:lpstr>Data Acquisition Overview</vt:lpstr>
      <vt:lpstr>Data Acquisition and Analysis Tools</vt:lpstr>
      <vt:lpstr>Necessity &amp; Value</vt:lpstr>
      <vt:lpstr>Necessity of Digital Forensics</vt:lpstr>
      <vt:lpstr>Value Behind Digital Forensics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Forensics</dc:title>
  <dc:creator>B4nd1t0</dc:creator>
  <cp:lastModifiedBy>B4nd1t0</cp:lastModifiedBy>
  <cp:revision>37</cp:revision>
  <dcterms:created xsi:type="dcterms:W3CDTF">2023-03-09T08:23:42Z</dcterms:created>
  <dcterms:modified xsi:type="dcterms:W3CDTF">2023-06-17T09:34:25Z</dcterms:modified>
</cp:coreProperties>
</file>