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9" r:id="rId2"/>
    <p:sldId id="260" r:id="rId3"/>
    <p:sldId id="281" r:id="rId4"/>
    <p:sldId id="277" r:id="rId5"/>
    <p:sldId id="282" r:id="rId6"/>
    <p:sldId id="265" r:id="rId7"/>
    <p:sldId id="284" r:id="rId8"/>
    <p:sldId id="285" r:id="rId9"/>
    <p:sldId id="283" r:id="rId10"/>
    <p:sldId id="266" r:id="rId11"/>
    <p:sldId id="262" r:id="rId12"/>
    <p:sldId id="263" r:id="rId13"/>
    <p:sldId id="264" r:id="rId14"/>
    <p:sldId id="276" r:id="rId15"/>
    <p:sldId id="257" r:id="rId16"/>
  </p:sldIdLst>
  <p:sldSz cx="12192000" cy="6858000"/>
  <p:notesSz cx="6858000" cy="9144000"/>
  <p:embeddedFontLst>
    <p:embeddedFont>
      <p:font typeface="Benguiat" panose="02020500000000000000"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Freeway Gothic" panose="00000400000000000000"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3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46772" autoAdjust="0"/>
  </p:normalViewPr>
  <p:slideViewPr>
    <p:cSldViewPr snapToGrid="0">
      <p:cViewPr varScale="1">
        <p:scale>
          <a:sx n="39" d="100"/>
          <a:sy n="39" d="100"/>
        </p:scale>
        <p:origin x="32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1886D-82DA-4801-9120-3AF94B024471}"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2102A-9A3C-4B34-9E75-177DECA81309}" type="slidenum">
              <a:rPr lang="en-US" smtClean="0"/>
              <a:t>‹#›</a:t>
            </a:fld>
            <a:endParaRPr lang="en-US"/>
          </a:p>
        </p:txBody>
      </p:sp>
    </p:spTree>
    <p:extLst>
      <p:ext uri="{BB962C8B-B14F-4D97-AF65-F5344CB8AC3E}">
        <p14:creationId xmlns:p14="http://schemas.microsoft.com/office/powerpoint/2010/main" val="184721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Purpose: </a:t>
            </a:r>
            <a:r>
              <a:rPr lang="en-US" dirty="0">
                <a:solidFill>
                  <a:schemeClr val="dk1"/>
                </a:solidFill>
              </a:rPr>
              <a:t>This is to ensure alignment to the agreed upon outline.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u="sng" dirty="0">
                <a:solidFill>
                  <a:schemeClr val="dk1"/>
                </a:solidFill>
              </a:rPr>
              <a:t>Video 2</a:t>
            </a:r>
          </a:p>
          <a:p>
            <a:pPr marL="0" lvl="0" indent="0" algn="l" rtl="0">
              <a:spcBef>
                <a:spcPts val="0"/>
              </a:spcBef>
              <a:spcAft>
                <a:spcPts val="0"/>
              </a:spcAft>
              <a:buClr>
                <a:schemeClr val="dk1"/>
              </a:buClr>
              <a:buSzPts val="1100"/>
              <a:buFont typeface="Arial"/>
              <a:buNone/>
            </a:pPr>
            <a:r>
              <a:rPr lang="en-US" b="1" dirty="0">
                <a:solidFill>
                  <a:schemeClr val="dk1"/>
                </a:solidFill>
              </a:rPr>
              <a:t>Who is part of a Digital Forensics Team and who typically supports them?</a:t>
            </a:r>
          </a:p>
          <a:p>
            <a:pPr marL="0" lvl="0" indent="0" algn="l" rtl="0">
              <a:spcBef>
                <a:spcPts val="0"/>
              </a:spcBef>
              <a:spcAft>
                <a:spcPts val="0"/>
              </a:spcAft>
              <a:buClr>
                <a:schemeClr val="dk1"/>
              </a:buClr>
              <a:buSzPts val="1100"/>
              <a:buFont typeface="Arial"/>
              <a:buNone/>
            </a:pPr>
            <a:r>
              <a:rPr lang="en-US" dirty="0">
                <a:solidFill>
                  <a:schemeClr val="dk1"/>
                </a:solidFill>
              </a:rPr>
              <a:t>	- Forensic Examiners (Including e-Discovery)</a:t>
            </a:r>
          </a:p>
          <a:p>
            <a:pPr marL="0" lvl="0" indent="0" algn="l" rtl="0">
              <a:spcBef>
                <a:spcPts val="0"/>
              </a:spcBef>
              <a:spcAft>
                <a:spcPts val="0"/>
              </a:spcAft>
              <a:buClr>
                <a:schemeClr val="dk1"/>
              </a:buClr>
              <a:buSzPts val="1100"/>
              <a:buFont typeface="Arial"/>
              <a:buNone/>
            </a:pPr>
            <a:r>
              <a:rPr lang="en-US" dirty="0">
                <a:solidFill>
                  <a:schemeClr val="dk1"/>
                </a:solidFill>
              </a:rPr>
              <a:t>	- Incident Response</a:t>
            </a:r>
          </a:p>
          <a:p>
            <a:pPr marL="0" lvl="0" indent="0" algn="l" rtl="0">
              <a:spcBef>
                <a:spcPts val="0"/>
              </a:spcBef>
              <a:spcAft>
                <a:spcPts val="0"/>
              </a:spcAft>
              <a:buClr>
                <a:schemeClr val="dk1"/>
              </a:buClr>
              <a:buSzPts val="1100"/>
              <a:buFont typeface="Arial"/>
              <a:buNone/>
            </a:pPr>
            <a:r>
              <a:rPr lang="en-US" dirty="0">
                <a:solidFill>
                  <a:schemeClr val="dk1"/>
                </a:solidFill>
              </a:rPr>
              <a:t>	- Security Operations</a:t>
            </a:r>
          </a:p>
          <a:p>
            <a:pPr marL="0" lvl="0" indent="0" algn="l" rtl="0">
              <a:spcBef>
                <a:spcPts val="0"/>
              </a:spcBef>
              <a:spcAft>
                <a:spcPts val="0"/>
              </a:spcAft>
              <a:buClr>
                <a:schemeClr val="dk1"/>
              </a:buClr>
              <a:buSzPts val="1100"/>
              <a:buFont typeface="Arial"/>
              <a:buNone/>
            </a:pPr>
            <a:r>
              <a:rPr lang="en-US" dirty="0">
                <a:solidFill>
                  <a:schemeClr val="dk1"/>
                </a:solidFill>
              </a:rPr>
              <a:t>	- Malware Analysts &amp; Reverse Engineers</a:t>
            </a:r>
          </a:p>
          <a:p>
            <a:pPr marL="0" lvl="0" indent="0" algn="l" rtl="0">
              <a:spcBef>
                <a:spcPts val="0"/>
              </a:spcBef>
              <a:spcAft>
                <a:spcPts val="0"/>
              </a:spcAft>
              <a:buClr>
                <a:schemeClr val="dk1"/>
              </a:buClr>
              <a:buSzPts val="1100"/>
              <a:buFont typeface="Arial"/>
              <a:buNone/>
            </a:pPr>
            <a:r>
              <a:rPr lang="en-US" dirty="0">
                <a:solidFill>
                  <a:schemeClr val="dk1"/>
                </a:solidFill>
              </a:rPr>
              <a:t>	- Threat intelligence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What is expected of a Digital Forensics Examiner?</a:t>
            </a:r>
          </a:p>
          <a:p>
            <a:pPr marL="0" lvl="0" indent="0" algn="l" rtl="0">
              <a:spcBef>
                <a:spcPts val="0"/>
              </a:spcBef>
              <a:spcAft>
                <a:spcPts val="0"/>
              </a:spcAft>
              <a:buClr>
                <a:schemeClr val="dk1"/>
              </a:buClr>
              <a:buSzPts val="1100"/>
              <a:buFont typeface="Arial"/>
              <a:buNone/>
            </a:pPr>
            <a:r>
              <a:rPr lang="en-US" dirty="0">
                <a:solidFill>
                  <a:schemeClr val="dk1"/>
                </a:solidFill>
              </a:rPr>
              <a:t>	- Reporting/ Preparing data for inquiries and audits</a:t>
            </a:r>
          </a:p>
          <a:p>
            <a:pPr marL="0" lvl="0" indent="0" algn="l" rtl="0">
              <a:spcBef>
                <a:spcPts val="0"/>
              </a:spcBef>
              <a:spcAft>
                <a:spcPts val="0"/>
              </a:spcAft>
              <a:buClr>
                <a:schemeClr val="dk1"/>
              </a:buClr>
              <a:buSzPts val="1100"/>
              <a:buFont typeface="Arial"/>
              <a:buNone/>
            </a:pPr>
            <a:r>
              <a:rPr lang="en-US" dirty="0">
                <a:solidFill>
                  <a:schemeClr val="dk1"/>
                </a:solidFill>
              </a:rPr>
              <a:t>	- Court Testimonies</a:t>
            </a:r>
          </a:p>
          <a:p>
            <a:pPr marL="0" lvl="0" indent="0" algn="l" rtl="0">
              <a:spcBef>
                <a:spcPts val="0"/>
              </a:spcBef>
              <a:spcAft>
                <a:spcPts val="0"/>
              </a:spcAft>
              <a:buClr>
                <a:schemeClr val="dk1"/>
              </a:buClr>
              <a:buSzPts val="1100"/>
              <a:buFont typeface="Arial"/>
              <a:buNone/>
            </a:pPr>
            <a:r>
              <a:rPr lang="en-US" dirty="0">
                <a:solidFill>
                  <a:schemeClr val="dk1"/>
                </a:solidFill>
              </a:rPr>
              <a:t>	- Working in close conjunction with Legal Teams &amp; Law Enforcement</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Common Career paths &amp; Training</a:t>
            </a:r>
          </a:p>
          <a:p>
            <a:pPr marL="0" lvl="0" indent="0" algn="l" rtl="0">
              <a:spcBef>
                <a:spcPts val="0"/>
              </a:spcBef>
              <a:spcAft>
                <a:spcPts val="0"/>
              </a:spcAft>
              <a:buClr>
                <a:schemeClr val="dk1"/>
              </a:buClr>
              <a:buSzPts val="1100"/>
              <a:buFont typeface="Arial"/>
              <a:buNone/>
            </a:pPr>
            <a:r>
              <a:rPr lang="en-US" dirty="0">
                <a:solidFill>
                  <a:schemeClr val="dk1"/>
                </a:solidFill>
              </a:rPr>
              <a:t>	- Where do Forensics folks come from? (SOC/IR, Sys Admins, Law Enforcement Officials)</a:t>
            </a:r>
          </a:p>
          <a:p>
            <a:pPr marL="0" lvl="0" indent="0" algn="l" rtl="0">
              <a:spcBef>
                <a:spcPts val="0"/>
              </a:spcBef>
              <a:spcAft>
                <a:spcPts val="0"/>
              </a:spcAft>
              <a:buClr>
                <a:schemeClr val="dk1"/>
              </a:buClr>
              <a:buSzPts val="1100"/>
              <a:buFont typeface="Arial"/>
              <a:buNone/>
            </a:pPr>
            <a:r>
              <a:rPr lang="en-US" dirty="0">
                <a:solidFill>
                  <a:schemeClr val="dk1"/>
                </a:solidFill>
              </a:rPr>
              <a:t>	- Private Industry (Internal DF, Consulting, Law Firms)</a:t>
            </a:r>
          </a:p>
          <a:p>
            <a:pPr marL="0" lvl="0" indent="0" algn="l" rtl="0">
              <a:spcBef>
                <a:spcPts val="0"/>
              </a:spcBef>
              <a:spcAft>
                <a:spcPts val="0"/>
              </a:spcAft>
              <a:buClr>
                <a:schemeClr val="dk1"/>
              </a:buClr>
              <a:buSzPts val="1100"/>
              <a:buFont typeface="Arial"/>
              <a:buNone/>
            </a:pPr>
            <a:r>
              <a:rPr lang="en-US" dirty="0">
                <a:solidFill>
                  <a:schemeClr val="dk1"/>
                </a:solidFill>
              </a:rPr>
              <a:t>	- Public Industry (Three letters agencies, Federal, Cities, States)</a:t>
            </a:r>
          </a:p>
          <a:p>
            <a:pPr marL="0" lvl="0" indent="0" algn="l" rtl="0">
              <a:spcBef>
                <a:spcPts val="0"/>
              </a:spcBef>
              <a:spcAft>
                <a:spcPts val="0"/>
              </a:spcAft>
              <a:buClr>
                <a:schemeClr val="dk1"/>
              </a:buClr>
              <a:buSzPts val="1100"/>
              <a:buFont typeface="Arial"/>
              <a:buNone/>
            </a:pPr>
            <a:r>
              <a:rPr lang="en-US" dirty="0">
                <a:solidFill>
                  <a:schemeClr val="dk1"/>
                </a:solidFill>
              </a:rPr>
              <a:t>	- Training - Shameless Blue Team Village plug!</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None/>
            </a:pPr>
            <a:endParaRPr lang="en-US" b="1" dirty="0">
              <a:solidFill>
                <a:schemeClr val="dk1"/>
              </a:solidFill>
            </a:endParaRP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2</a:t>
            </a:fld>
            <a:endParaRPr lang="en-US"/>
          </a:p>
        </p:txBody>
      </p:sp>
    </p:spTree>
    <p:extLst>
      <p:ext uri="{BB962C8B-B14F-4D97-AF65-F5344CB8AC3E}">
        <p14:creationId xmlns:p14="http://schemas.microsoft.com/office/powerpoint/2010/main" val="113538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Purpose: </a:t>
            </a:r>
            <a:r>
              <a:rPr lang="en-US" dirty="0"/>
              <a:t>Finally List all of the References that contributed to the course. Collect from each Notes of each slide for the respective video.</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14</a:t>
            </a:fld>
            <a:endParaRPr lang="en-US"/>
          </a:p>
        </p:txBody>
      </p:sp>
    </p:spTree>
    <p:extLst>
      <p:ext uri="{BB962C8B-B14F-4D97-AF65-F5344CB8AC3E}">
        <p14:creationId xmlns:p14="http://schemas.microsoft.com/office/powerpoint/2010/main" val="229088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Highlight key players who regularly rely on Digital Forensics results and support them too. </a:t>
            </a:r>
          </a:p>
          <a:p>
            <a:endParaRPr lang="en-US" dirty="0"/>
          </a:p>
          <a:p>
            <a:r>
              <a:rPr lang="en-US" dirty="0"/>
              <a:t>Clarify the difference between Digital Forensics and E-discovery</a:t>
            </a:r>
          </a:p>
          <a:p>
            <a:r>
              <a:rPr lang="en-US" dirty="0"/>
              <a:t>“</a:t>
            </a:r>
            <a:r>
              <a:rPr lang="en-AU" dirty="0"/>
              <a:t>E-discovery is a form of digital investigation that attempts to find evidence in email, business communications and other data that could be used in litigation or criminal proceedings. The traditional discovery process is standard during litigation, but e-discovery is specific to digital evidence. This evidence could include data from email accounts, instant messages, social profiles, online documents, databases, internal applications, digital images, website content and any other electronic information that could be used during civil and criminal litigation.”</a:t>
            </a:r>
          </a:p>
          <a:p>
            <a:endParaRPr lang="en-US" dirty="0"/>
          </a:p>
          <a:p>
            <a:r>
              <a:rPr lang="en-US" b="1" u="sng" dirty="0"/>
              <a:t>Sources</a:t>
            </a:r>
          </a:p>
          <a:p>
            <a:pPr marL="171450" indent="-171450">
              <a:buFont typeface="Arial" panose="020B0604020202020204" pitchFamily="34" charset="0"/>
              <a:buChar char="•"/>
            </a:pPr>
            <a:r>
              <a:rPr lang="en-US" dirty="0"/>
              <a:t>B4nd1t0. 2022. Bandit’s Bytes. https://banditsbytes.net/</a:t>
            </a:r>
          </a:p>
          <a:p>
            <a:pPr marL="171450" indent="-171450">
              <a:buFont typeface="Arial" panose="020B0604020202020204" pitchFamily="34" charset="0"/>
              <a:buChar char="•"/>
            </a:pPr>
            <a:r>
              <a:rPr lang="en-US" dirty="0"/>
              <a:t>2022, January 20. What Is E-Discovery? Proofpoint. https://www.proofpoint.com/au/threat-reference/e-discovery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4</a:t>
            </a:fld>
            <a:endParaRPr lang="en-US"/>
          </a:p>
        </p:txBody>
      </p:sp>
    </p:spTree>
    <p:extLst>
      <p:ext uri="{BB962C8B-B14F-4D97-AF65-F5344CB8AC3E}">
        <p14:creationId xmlns:p14="http://schemas.microsoft.com/office/powerpoint/2010/main" val="64769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Cover the output that’s expected from a forensics analysis and how that output can help. </a:t>
            </a:r>
          </a:p>
          <a:p>
            <a:endParaRPr lang="en-US" dirty="0"/>
          </a:p>
          <a:p>
            <a:r>
              <a:rPr lang="en-US" b="1" u="sng" dirty="0"/>
              <a:t>Sources</a:t>
            </a:r>
          </a:p>
          <a:p>
            <a:pPr marL="171450" indent="-171450">
              <a:buFont typeface="Arial" panose="020B0604020202020204" pitchFamily="34" charset="0"/>
              <a:buChar char="•"/>
            </a:pPr>
            <a:r>
              <a:rPr lang="en-US" dirty="0"/>
              <a:t>2022, November 7. Write a Forensic Report Step by Step. Salvation Data Technology. https://www.salvationdata.com/work-tips/write-a-forensic-report/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6</a:t>
            </a:fld>
            <a:endParaRPr lang="en-US"/>
          </a:p>
        </p:txBody>
      </p:sp>
    </p:spTree>
    <p:extLst>
      <p:ext uri="{BB962C8B-B14F-4D97-AF65-F5344CB8AC3E}">
        <p14:creationId xmlns:p14="http://schemas.microsoft.com/office/powerpoint/2010/main" val="194167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Cover the additional expectations in the reporting, but add with court-related matters.</a:t>
            </a:r>
          </a:p>
          <a:p>
            <a:endParaRPr lang="en-US" dirty="0"/>
          </a:p>
          <a:p>
            <a:r>
              <a:rPr lang="en-US" b="1" u="sng" dirty="0"/>
              <a:t>Sources</a:t>
            </a:r>
          </a:p>
          <a:p>
            <a:pPr marL="171450" indent="-171450">
              <a:buFont typeface="Arial" panose="020B0604020202020204" pitchFamily="34" charset="0"/>
              <a:buChar char="•"/>
            </a:pPr>
            <a:r>
              <a:rPr lang="en-US" dirty="0"/>
              <a:t>Horsman, G. and Shavers, B. (2022). “Who is the digital forensic expert and what is their expertise?” </a:t>
            </a:r>
            <a:r>
              <a:rPr lang="en-AU" i="1" dirty="0"/>
              <a:t>WIREs Forensic Science</a:t>
            </a:r>
            <a:r>
              <a:rPr lang="en-AU" dirty="0"/>
              <a:t>. </a:t>
            </a:r>
            <a:r>
              <a:rPr lang="en-AU" dirty="0" err="1"/>
              <a:t>doi:https</a:t>
            </a:r>
            <a:r>
              <a:rPr lang="en-AU" dirty="0"/>
              <a:t>://</a:t>
            </a:r>
            <a:r>
              <a:rPr lang="en-AU" dirty="0" err="1"/>
              <a:t>doi.org</a:t>
            </a:r>
            <a:r>
              <a:rPr lang="en-AU" dirty="0"/>
              <a:t>/10.1002/wfs2.1453.</a:t>
            </a:r>
            <a:r>
              <a:rPr lang="en-US" dirty="0"/>
              <a:t> https://</a:t>
            </a:r>
            <a:r>
              <a:rPr lang="en-US" dirty="0" err="1"/>
              <a:t>wires.onlinelibrary.wiley.com</a:t>
            </a:r>
            <a:r>
              <a:rPr lang="en-US" dirty="0"/>
              <a:t>/</a:t>
            </a:r>
            <a:r>
              <a:rPr lang="en-US" dirty="0" err="1"/>
              <a:t>doi</a:t>
            </a:r>
            <a:r>
              <a:rPr lang="en-US" dirty="0"/>
              <a:t>/full/10.1002/wfs2.1453</a:t>
            </a:r>
          </a:p>
          <a:p>
            <a:pPr marL="171450" indent="-171450">
              <a:buFont typeface="Arial" panose="020B0604020202020204" pitchFamily="34" charset="0"/>
              <a:buChar char="•"/>
            </a:pPr>
            <a:r>
              <a:rPr lang="en-US" dirty="0"/>
              <a:t>2020, May 22. Tingey Injury Law Firm. </a:t>
            </a:r>
            <a:r>
              <a:rPr lang="en-US" dirty="0" err="1"/>
              <a:t>Unsplash</a:t>
            </a:r>
            <a:r>
              <a:rPr lang="en-US" dirty="0"/>
              <a:t>. https://unsplash.com/@tingeyinjurylawfirm</a:t>
            </a:r>
          </a:p>
          <a:p>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7</a:t>
            </a:fld>
            <a:endParaRPr lang="en-US"/>
          </a:p>
        </p:txBody>
      </p:sp>
    </p:spTree>
    <p:extLst>
      <p:ext uri="{BB962C8B-B14F-4D97-AF65-F5344CB8AC3E}">
        <p14:creationId xmlns:p14="http://schemas.microsoft.com/office/powerpoint/2010/main" val="230628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Cover the additional expectations in the reporting, but add with court-related matters.</a:t>
            </a:r>
          </a:p>
          <a:p>
            <a:endParaRPr lang="en-US" dirty="0"/>
          </a:p>
          <a:p>
            <a:r>
              <a:rPr lang="en-US" b="1" u="sng" dirty="0"/>
              <a:t>Sources</a:t>
            </a:r>
          </a:p>
          <a:p>
            <a:pPr marL="171450" indent="-171450">
              <a:buFont typeface="Arial" panose="020B0604020202020204" pitchFamily="34" charset="0"/>
              <a:buChar char="•"/>
            </a:pPr>
            <a:r>
              <a:rPr lang="en-US" dirty="0"/>
              <a:t>2020, May 22. Tingey Injury Law Firm. </a:t>
            </a:r>
            <a:r>
              <a:rPr lang="en-US" dirty="0" err="1"/>
              <a:t>Unsplash</a:t>
            </a:r>
            <a:r>
              <a:rPr lang="en-US" dirty="0"/>
              <a:t>. https://unsplash.com/@tingeyinjurylawfirm</a:t>
            </a:r>
          </a:p>
          <a:p>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8</a:t>
            </a:fld>
            <a:endParaRPr lang="en-US"/>
          </a:p>
        </p:txBody>
      </p:sp>
    </p:spTree>
    <p:extLst>
      <p:ext uri="{BB962C8B-B14F-4D97-AF65-F5344CB8AC3E}">
        <p14:creationId xmlns:p14="http://schemas.microsoft.com/office/powerpoint/2010/main" val="91977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Give a typical path that someone can go within their career, whether in the public or private sector.</a:t>
            </a:r>
          </a:p>
          <a:p>
            <a:endParaRPr lang="en-US" dirty="0"/>
          </a:p>
          <a:p>
            <a:r>
              <a:rPr lang="en-US" b="1" u="sng" dirty="0"/>
              <a:t>Sources</a:t>
            </a:r>
          </a:p>
          <a:p>
            <a:pPr marL="171450" indent="-171450">
              <a:buFont typeface="Arial" panose="020B0604020202020204" pitchFamily="34" charset="0"/>
              <a:buChar char="•"/>
            </a:pPr>
            <a:r>
              <a:rPr lang="en-US" dirty="0"/>
              <a:t>N/A</a:t>
            </a:r>
          </a:p>
        </p:txBody>
      </p:sp>
      <p:sp>
        <p:nvSpPr>
          <p:cNvPr id="4" name="Slide Number Placeholder 3"/>
          <p:cNvSpPr>
            <a:spLocks noGrp="1"/>
          </p:cNvSpPr>
          <p:nvPr>
            <p:ph type="sldNum" sz="quarter" idx="5"/>
          </p:nvPr>
        </p:nvSpPr>
        <p:spPr/>
        <p:txBody>
          <a:bodyPr/>
          <a:lstStyle/>
          <a:p>
            <a:fld id="{6642102A-9A3C-4B34-9E75-177DECA81309}" type="slidenum">
              <a:rPr lang="en-US" smtClean="0"/>
              <a:t>10</a:t>
            </a:fld>
            <a:endParaRPr lang="en-US"/>
          </a:p>
        </p:txBody>
      </p:sp>
    </p:spTree>
    <p:extLst>
      <p:ext uri="{BB962C8B-B14F-4D97-AF65-F5344CB8AC3E}">
        <p14:creationId xmlns:p14="http://schemas.microsoft.com/office/powerpoint/2010/main" val="357985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Providing a list of affordable opportunities for people to get involved with Digital Forensics via training.</a:t>
            </a:r>
          </a:p>
          <a:p>
            <a:endParaRPr lang="en-US" dirty="0"/>
          </a:p>
          <a:p>
            <a:r>
              <a:rPr lang="en-US" b="1" u="sng" dirty="0"/>
              <a:t>Sources</a:t>
            </a:r>
          </a:p>
          <a:p>
            <a:pPr marL="171450" indent="-171450">
              <a:buFont typeface="Arial" panose="020B0604020202020204" pitchFamily="34" charset="0"/>
              <a:buChar char="•"/>
            </a:pPr>
            <a:r>
              <a:rPr lang="en-US" dirty="0"/>
              <a:t>2014, November. Training for Cybersecurity Specialists. ENISA: https://www.enisa.europa.eu/topics/training-and-exercises/trainings-for-cybersecurity-specialists/online-training-material</a:t>
            </a:r>
          </a:p>
          <a:p>
            <a:pPr marL="171450" indent="-171450">
              <a:buFont typeface="Arial" panose="020B0604020202020204" pitchFamily="34" charset="0"/>
              <a:buChar char="•"/>
            </a:pPr>
            <a:r>
              <a:rPr lang="en-US" dirty="0"/>
              <a:t>Pan, Y. 2017. CYBER502x - Digital Forensics. Rochester Institute of Technology (RIT). https://www.edx.org/course/computer-forensics</a:t>
            </a:r>
          </a:p>
          <a:p>
            <a:pPr marL="171450" indent="-171450">
              <a:buFont typeface="Arial" panose="020B0604020202020204" pitchFamily="34" charset="0"/>
              <a:buChar char="•"/>
            </a:pPr>
            <a:r>
              <a:rPr lang="en-US" dirty="0"/>
              <a:t>2023. Investigating Windows Endpoints. 13Cubed. https://training.13cubed.com/investigating-windows-endpoints</a:t>
            </a:r>
          </a:p>
          <a:p>
            <a:pPr marL="171450" indent="-171450">
              <a:buFont typeface="Arial" panose="020B0604020202020204" pitchFamily="34" charset="0"/>
              <a:buChar char="•"/>
            </a:pPr>
            <a:r>
              <a:rPr lang="en-US" dirty="0"/>
              <a:t>2018. </a:t>
            </a:r>
            <a:r>
              <a:rPr lang="en-US" dirty="0" err="1"/>
              <a:t>TryHackMe</a:t>
            </a:r>
            <a:r>
              <a:rPr lang="en-US" dirty="0"/>
              <a:t>. https://tryhackme.com/</a:t>
            </a:r>
          </a:p>
          <a:p>
            <a:pPr marL="171450" indent="-171450">
              <a:buFont typeface="Arial" panose="020B0604020202020204" pitchFamily="34" charset="0"/>
              <a:buChar char="•"/>
            </a:pPr>
            <a:r>
              <a:rPr lang="en-US" dirty="0"/>
              <a:t>2020. </a:t>
            </a:r>
            <a:r>
              <a:rPr lang="en-US" dirty="0" err="1"/>
              <a:t>BlueYard</a:t>
            </a:r>
            <a:r>
              <a:rPr lang="en-US" dirty="0"/>
              <a:t> - Blue Team Challenges. </a:t>
            </a:r>
            <a:r>
              <a:rPr lang="en-US" dirty="0" err="1"/>
              <a:t>CyberDefenders</a:t>
            </a:r>
            <a:r>
              <a:rPr lang="en-US" dirty="0"/>
              <a:t>. https://cyberdefenders.org/blueteam-ctf-challenges/</a:t>
            </a:r>
          </a:p>
          <a:p>
            <a:pPr marL="171450" indent="-171450">
              <a:buFont typeface="Arial" panose="020B0604020202020204" pitchFamily="34" charset="0"/>
              <a:buChar char="•"/>
            </a:pPr>
            <a:r>
              <a:rPr lang="en-US" dirty="0" err="1"/>
              <a:t>eLearnSecurity</a:t>
            </a:r>
            <a:r>
              <a:rPr lang="en-US" dirty="0"/>
              <a:t> Certified Digital Forensics Professional (</a:t>
            </a:r>
            <a:r>
              <a:rPr lang="en-US" dirty="0" err="1"/>
              <a:t>eCDFP</a:t>
            </a:r>
            <a:r>
              <a:rPr lang="en-US" dirty="0"/>
              <a:t>). INE. https://ine.com/learning/certifications/internal/elearnsecurity-certified-digital-forensics-professional</a:t>
            </a:r>
          </a:p>
          <a:p>
            <a:pPr marL="171450" indent="-171450">
              <a:buFont typeface="Arial" panose="020B0604020202020204" pitchFamily="34" charset="0"/>
              <a:buChar char="•"/>
            </a:pPr>
            <a:r>
              <a:rPr lang="en-US" dirty="0" err="1"/>
              <a:t>Antisyphon</a:t>
            </a:r>
            <a:r>
              <a:rPr lang="en-US" dirty="0"/>
              <a:t> Training. https://www.antisyphontraining.com/</a:t>
            </a:r>
          </a:p>
          <a:p>
            <a:pPr marL="171450" indent="-171450">
              <a:buFont typeface="Arial" panose="020B0604020202020204" pitchFamily="34" charset="0"/>
              <a:buChar char="•"/>
            </a:pPr>
            <a:r>
              <a:rPr lang="en-US" dirty="0"/>
              <a:t>2022. </a:t>
            </a:r>
            <a:r>
              <a:rPr lang="en-US" dirty="0" err="1"/>
              <a:t>Markius</a:t>
            </a:r>
            <a:r>
              <a:rPr lang="en-US" dirty="0"/>
              <a:t> Schober. TCM Security. https://academy.tcm-sec.com/p/practical-windows-forensics</a:t>
            </a:r>
          </a:p>
        </p:txBody>
      </p:sp>
      <p:sp>
        <p:nvSpPr>
          <p:cNvPr id="4" name="Slide Number Placeholder 3"/>
          <p:cNvSpPr>
            <a:spLocks noGrp="1"/>
          </p:cNvSpPr>
          <p:nvPr>
            <p:ph type="sldNum" sz="quarter" idx="5"/>
          </p:nvPr>
        </p:nvSpPr>
        <p:spPr/>
        <p:txBody>
          <a:bodyPr/>
          <a:lstStyle/>
          <a:p>
            <a:fld id="{6642102A-9A3C-4B34-9E75-177DECA81309}" type="slidenum">
              <a:rPr lang="en-US" smtClean="0"/>
              <a:t>11</a:t>
            </a:fld>
            <a:endParaRPr lang="en-US"/>
          </a:p>
        </p:txBody>
      </p:sp>
    </p:spTree>
    <p:extLst>
      <p:ext uri="{BB962C8B-B14F-4D97-AF65-F5344CB8AC3E}">
        <p14:creationId xmlns:p14="http://schemas.microsoft.com/office/powerpoint/2010/main" val="427561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Place SANS Institute within its own category for training due to the diversity, and unfortunately, more expensive end that requires corporate/government sponsorship to receive training.</a:t>
            </a:r>
          </a:p>
          <a:p>
            <a:endParaRPr lang="en-US" dirty="0"/>
          </a:p>
          <a:p>
            <a:r>
              <a:rPr lang="en-US" dirty="0"/>
              <a:t>Sources</a:t>
            </a:r>
          </a:p>
          <a:p>
            <a:r>
              <a:rPr lang="en-US" dirty="0"/>
              <a:t>Insert Sources</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12</a:t>
            </a:fld>
            <a:endParaRPr lang="en-US"/>
          </a:p>
        </p:txBody>
      </p:sp>
    </p:spTree>
    <p:extLst>
      <p:ext uri="{BB962C8B-B14F-4D97-AF65-F5344CB8AC3E}">
        <p14:creationId xmlns:p14="http://schemas.microsoft.com/office/powerpoint/2010/main" val="62883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Provide Blue Team-oriented ranges.</a:t>
            </a:r>
          </a:p>
          <a:p>
            <a:endParaRPr lang="en-US" dirty="0"/>
          </a:p>
          <a:p>
            <a:r>
              <a:rPr lang="en-US" b="1" dirty="0"/>
              <a:t>Sources</a:t>
            </a:r>
          </a:p>
          <a:p>
            <a:pPr marL="171450" indent="-171450">
              <a:buFont typeface="Arial" panose="020B0604020202020204" pitchFamily="34" charset="0"/>
              <a:buChar char="•"/>
            </a:pPr>
            <a:r>
              <a:rPr lang="en-US" dirty="0" err="1"/>
              <a:t>Speshock</a:t>
            </a:r>
            <a:r>
              <a:rPr lang="en-US" dirty="0"/>
              <a:t>, J. (2021, July 28). Cybersecurity Blue Team Guide. Medium. https://medium.com/@joshuaspeshock/cybersecurity-blue-team-guide-d6f51ba5c437</a:t>
            </a:r>
          </a:p>
        </p:txBody>
      </p:sp>
      <p:sp>
        <p:nvSpPr>
          <p:cNvPr id="4" name="Slide Number Placeholder 3"/>
          <p:cNvSpPr>
            <a:spLocks noGrp="1"/>
          </p:cNvSpPr>
          <p:nvPr>
            <p:ph type="sldNum" sz="quarter" idx="5"/>
          </p:nvPr>
        </p:nvSpPr>
        <p:spPr/>
        <p:txBody>
          <a:bodyPr/>
          <a:lstStyle/>
          <a:p>
            <a:fld id="{6642102A-9A3C-4B34-9E75-177DECA81309}" type="slidenum">
              <a:rPr lang="en-US" smtClean="0"/>
              <a:t>13</a:t>
            </a:fld>
            <a:endParaRPr lang="en-US"/>
          </a:p>
        </p:txBody>
      </p:sp>
    </p:spTree>
    <p:extLst>
      <p:ext uri="{BB962C8B-B14F-4D97-AF65-F5344CB8AC3E}">
        <p14:creationId xmlns:p14="http://schemas.microsoft.com/office/powerpoint/2010/main" val="222252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0DB9-A1F2-4054-C100-A2B75D3CC791}"/>
              </a:ext>
            </a:extLst>
          </p:cNvPr>
          <p:cNvSpPr>
            <a:spLocks noGrp="1"/>
          </p:cNvSpPr>
          <p:nvPr>
            <p:ph type="ctrTitle" hasCustomPrompt="1"/>
          </p:nvPr>
        </p:nvSpPr>
        <p:spPr>
          <a:xfrm>
            <a:off x="2622431" y="2319633"/>
            <a:ext cx="7444595" cy="1655762"/>
          </a:xfrm>
        </p:spPr>
        <p:txBody>
          <a:bodyPr anchor="ctr">
            <a:noAutofit/>
          </a:bodyPr>
          <a:lstStyle>
            <a:lvl1pPr algn="ctr">
              <a:defRPr sz="3600" b="1">
                <a:solidFill>
                  <a:schemeClr val="accent4"/>
                </a:solidFill>
              </a:defRPr>
            </a:lvl1pPr>
          </a:lstStyle>
          <a:p>
            <a:r>
              <a:rPr lang="en-US" dirty="0"/>
              <a:t>Click to edit Station Name</a:t>
            </a:r>
            <a:br>
              <a:rPr lang="en-US" dirty="0"/>
            </a:br>
            <a:endParaRPr lang="en-US" dirty="0"/>
          </a:p>
        </p:txBody>
      </p:sp>
      <p:sp>
        <p:nvSpPr>
          <p:cNvPr id="3" name="Subtitle 2">
            <a:extLst>
              <a:ext uri="{FF2B5EF4-FFF2-40B4-BE49-F238E27FC236}">
                <a16:creationId xmlns:a16="http://schemas.microsoft.com/office/drawing/2014/main" id="{BE6DF376-549B-DCC9-A075-9993D8DCA78D}"/>
              </a:ext>
            </a:extLst>
          </p:cNvPr>
          <p:cNvSpPr>
            <a:spLocks noGrp="1"/>
          </p:cNvSpPr>
          <p:nvPr>
            <p:ph type="subTitle" idx="1" hasCustomPrompt="1"/>
          </p:nvPr>
        </p:nvSpPr>
        <p:spPr>
          <a:xfrm>
            <a:off x="2622430" y="4105275"/>
            <a:ext cx="7444595"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tx2"/>
                </a:solidFill>
                <a:latin typeface="Freeway Gothic" panose="00000400000000000000" pitchFamily="2" charset="0"/>
              </a:rPr>
              <a:t>Project Obsidian</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Tree>
    <p:extLst>
      <p:ext uri="{BB962C8B-B14F-4D97-AF65-F5344CB8AC3E}">
        <p14:creationId xmlns:p14="http://schemas.microsoft.com/office/powerpoint/2010/main" val="78445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accent4"/>
                </a:solidFill>
                <a:latin typeface="Freeway Gothic" panose="00000400000000000000" pitchFamily="2" charset="0"/>
              </a:rPr>
              <a:t>Thank you!</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
        <p:nvSpPr>
          <p:cNvPr id="9" name="TextBox 8">
            <a:extLst>
              <a:ext uri="{FF2B5EF4-FFF2-40B4-BE49-F238E27FC236}">
                <a16:creationId xmlns:a16="http://schemas.microsoft.com/office/drawing/2014/main" id="{B67D9702-BC77-BAED-5F24-89DF2C97C076}"/>
              </a:ext>
            </a:extLst>
          </p:cNvPr>
          <p:cNvSpPr txBox="1"/>
          <p:nvPr userDrawn="1"/>
        </p:nvSpPr>
        <p:spPr>
          <a:xfrm>
            <a:off x="2682872" y="4067097"/>
            <a:ext cx="7444594" cy="2308324"/>
          </a:xfrm>
          <a:prstGeom prst="rect">
            <a:avLst/>
          </a:prstGeom>
          <a:noFill/>
        </p:spPr>
        <p:txBody>
          <a:bodyPr wrap="square">
            <a:spAutoFit/>
          </a:bodyPr>
          <a:lstStyle/>
          <a:p>
            <a:pPr algn="ctr"/>
            <a:r>
              <a:rPr lang="en-US" sz="2400" dirty="0">
                <a:solidFill>
                  <a:schemeClr val="accent4"/>
                </a:solidFill>
                <a:latin typeface="Benguiat" panose="020B7200000000000000" pitchFamily="34" charset="0"/>
              </a:rPr>
              <a:t>Did you enjoy the session?</a:t>
            </a:r>
          </a:p>
          <a:p>
            <a:pPr algn="ctr"/>
            <a:r>
              <a:rPr lang="en-US" sz="2400" dirty="0">
                <a:solidFill>
                  <a:schemeClr val="accent4"/>
                </a:solidFill>
                <a:latin typeface="Benguiat" panose="020B7200000000000000" pitchFamily="34" charset="0"/>
              </a:rPr>
              <a:t>Did we miss something?</a:t>
            </a:r>
          </a:p>
          <a:p>
            <a:pPr algn="ctr"/>
            <a:r>
              <a:rPr lang="en-US" sz="2400" dirty="0">
                <a:solidFill>
                  <a:schemeClr val="accent4"/>
                </a:solidFill>
                <a:latin typeface="Benguiat" panose="020B7200000000000000" pitchFamily="34" charset="0"/>
              </a:rPr>
              <a:t>Was anything unclear or confusing?</a:t>
            </a:r>
          </a:p>
          <a:p>
            <a:pPr algn="ctr"/>
            <a:endParaRPr lang="en-US" sz="2400" dirty="0">
              <a:solidFill>
                <a:schemeClr val="accent3"/>
              </a:solidFill>
              <a:latin typeface="Benguiat" panose="020B7200000000000000" pitchFamily="34" charset="0"/>
            </a:endParaRPr>
          </a:p>
          <a:p>
            <a:pPr algn="ctr"/>
            <a:r>
              <a:rPr lang="en-US" sz="2400" dirty="0">
                <a:solidFill>
                  <a:schemeClr val="accent3"/>
                </a:solidFill>
                <a:latin typeface="Benguiat" panose="020B7200000000000000" pitchFamily="34" charset="0"/>
              </a:rPr>
              <a:t>Please Provide Feedback</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feedback-obsidian@blueteamvillage.org</a:t>
            </a:r>
            <a:endParaRPr lang="en-US" sz="2400" dirty="0">
              <a:solidFill>
                <a:schemeClr val="accent6"/>
              </a:solidFill>
              <a:latin typeface="Benguiat" panose="020B7200000000000000" pitchFamily="34" charset="0"/>
            </a:endParaRPr>
          </a:p>
        </p:txBody>
      </p:sp>
      <p:sp>
        <p:nvSpPr>
          <p:cNvPr id="10" name="TextBox 9">
            <a:extLst>
              <a:ext uri="{FF2B5EF4-FFF2-40B4-BE49-F238E27FC236}">
                <a16:creationId xmlns:a16="http://schemas.microsoft.com/office/drawing/2014/main" id="{30E4D5DE-B0DC-F491-A4D0-72678750014C}"/>
              </a:ext>
            </a:extLst>
          </p:cNvPr>
          <p:cNvSpPr txBox="1"/>
          <p:nvPr userDrawn="1"/>
        </p:nvSpPr>
        <p:spPr>
          <a:xfrm>
            <a:off x="2682872" y="2142323"/>
            <a:ext cx="7444594" cy="830997"/>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Join The Conversation</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https://discord.gg/blueteamvillage</a:t>
            </a:r>
            <a:endParaRPr lang="en-US" sz="2400" dirty="0">
              <a:solidFill>
                <a:schemeClr val="accent6"/>
              </a:solidFill>
              <a:latin typeface="Benguiat" panose="020B7200000000000000" pitchFamily="34" charset="0"/>
            </a:endParaRPr>
          </a:p>
        </p:txBody>
      </p:sp>
      <p:sp>
        <p:nvSpPr>
          <p:cNvPr id="11" name="TextBox 10">
            <a:extLst>
              <a:ext uri="{FF2B5EF4-FFF2-40B4-BE49-F238E27FC236}">
                <a16:creationId xmlns:a16="http://schemas.microsoft.com/office/drawing/2014/main" id="{384E5EEE-ED7F-FC9B-5C95-BDE9D02DEBAE}"/>
              </a:ext>
            </a:extLst>
          </p:cNvPr>
          <p:cNvSpPr txBox="1"/>
          <p:nvPr userDrawn="1"/>
        </p:nvSpPr>
        <p:spPr>
          <a:xfrm>
            <a:off x="2682872" y="3283373"/>
            <a:ext cx="7444594" cy="461665"/>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Questions?</a:t>
            </a:r>
          </a:p>
        </p:txBody>
      </p:sp>
    </p:spTree>
    <p:extLst>
      <p:ext uri="{BB962C8B-B14F-4D97-AF65-F5344CB8AC3E}">
        <p14:creationId xmlns:p14="http://schemas.microsoft.com/office/powerpoint/2010/main" val="964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CC9A-D9F8-C7A2-E2E2-E7E5BE180989}"/>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C864C73-084C-A01C-2B6B-A95489993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C76F6D17-F880-23B0-D9E5-1BEF2D372C52}"/>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7147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6687-7AC6-E4A1-56DD-5EFD04D80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3EAFE5-F29E-2927-A67D-EECC7CDC3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E8215BFE-7B34-9F31-D39E-CF42A99F8CEE}"/>
              </a:ext>
            </a:extLst>
          </p:cNvPr>
          <p:cNvSpPr>
            <a:spLocks noGrp="1"/>
          </p:cNvSpPr>
          <p:nvPr>
            <p:ph type="ftr" sz="quarter" idx="11"/>
          </p:nvPr>
        </p:nvSpPr>
        <p:spPr/>
        <p:txBody>
          <a:bodyPr/>
          <a:lstStyle/>
          <a:p>
            <a:r>
              <a:rPr lang="en-US" dirty="0"/>
              <a:t>Blue Team Village</a:t>
            </a:r>
          </a:p>
        </p:txBody>
      </p:sp>
    </p:spTree>
    <p:extLst>
      <p:ext uri="{BB962C8B-B14F-4D97-AF65-F5344CB8AC3E}">
        <p14:creationId xmlns:p14="http://schemas.microsoft.com/office/powerpoint/2010/main" val="337437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CDB9-D782-C3C9-D529-2A3069CA5ABE}"/>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D22A84-993D-1E01-2E56-F7F4678F9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139CB82D-B736-2BEA-CFDB-5FC2A44C0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FFA94675-F3B8-AF94-E884-0A096094B3AC}"/>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156512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0AA1-00FC-A0F7-7287-2D5A3501F656}"/>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04B5FE-79D6-4CAB-07E2-FF43C2E05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36CB9-C487-23F9-EB32-2E1F31238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BF46777B-5DC1-5E0D-DA1F-6F7E7A519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C9F72-5536-A079-1D4F-652E478F3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28ECB4EB-6641-6FCB-AA2B-BA9289B35C9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395729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B2D8-2497-F2C4-9838-526A41748992}"/>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703C7BE-1E0B-6797-63E1-A209DF78555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7769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26D185-E44D-A32B-2BD2-0FD4D5A078E3}"/>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5106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44B6-84B3-F887-4D13-6153481A1FB9}"/>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5A701E-0A21-AA66-E8EB-6EDAE2D53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a:extLst>
              <a:ext uri="{FF2B5EF4-FFF2-40B4-BE49-F238E27FC236}">
                <a16:creationId xmlns:a16="http://schemas.microsoft.com/office/drawing/2014/main" id="{7106AAFA-F398-8ECB-98DF-2651B44DB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E414B651-E6C2-9F1A-252B-34B565ED90BF}"/>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400530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4781-403B-10D7-9C10-E447E38C8360}"/>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087E8C-DEBC-B851-41BB-82C259C66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AF9AC55-F10E-4A66-D6C2-A9C3844B6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255C88B-BB83-F415-109C-E2FB3FA5F145}"/>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9811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creativecommons.org/licenses/by-nc-sa/4.0/?ref=chooser-v1"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CC8D6-F725-D0E3-A273-7383B6BD9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4817D3A-3697-D2FF-220C-2AB150994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015EF23F-7FC5-0840-1551-00E1039BD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r>
              <a:rPr lang="en-US" dirty="0"/>
              <a:t>Blue Team Village</a:t>
            </a:r>
            <a:r>
              <a:rPr lang="en-US" dirty="0">
                <a:hlinkClick r:id="rId12">
                  <a:extLst>
                    <a:ext uri="{A12FA001-AC4F-418D-AE19-62706E023703}">
                      <ahyp:hlinkClr xmlns:ahyp="http://schemas.microsoft.com/office/drawing/2018/hyperlinkcolor" val="tx"/>
                    </a:ext>
                  </a:extLst>
                </a:hlinkClick>
              </a:rPr>
              <a:t> </a:t>
            </a:r>
            <a:endParaRPr lang="en-US" dirty="0"/>
          </a:p>
        </p:txBody>
      </p:sp>
      <p:pic>
        <p:nvPicPr>
          <p:cNvPr id="7" name="Picture 6">
            <a:extLst>
              <a:ext uri="{FF2B5EF4-FFF2-40B4-BE49-F238E27FC236}">
                <a16:creationId xmlns:a16="http://schemas.microsoft.com/office/drawing/2014/main" id="{E9821793-D552-3ACE-A513-05B04EAAB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111875"/>
            <a:ext cx="762000" cy="762000"/>
          </a:xfrm>
          <a:prstGeom prst="rect">
            <a:avLst/>
          </a:prstGeom>
        </p:spPr>
      </p:pic>
    </p:spTree>
    <p:extLst>
      <p:ext uri="{BB962C8B-B14F-4D97-AF65-F5344CB8AC3E}">
        <p14:creationId xmlns:p14="http://schemas.microsoft.com/office/powerpoint/2010/main" val="22563514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Benguiat" panose="020B72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Benguiat" panose="020B7200000000000000" pitchFamily="34" charset="0"/>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accent5"/>
          </a:solidFill>
          <a:latin typeface="Benguiat" panose="020B7200000000000000"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5"/>
          </a:solidFill>
          <a:latin typeface="Benguiat" panose="020B7200000000000000" pitchFamily="34" charset="0"/>
          <a:ea typeface="+mn-ea"/>
          <a:cs typeface="+mn-cs"/>
        </a:defRPr>
      </a:lvl4pPr>
      <a:lvl5pPr marL="1828800" indent="0" algn="l" defTabSz="914400" rtl="0" eaLnBrk="1" latinLnBrk="0" hangingPunct="1">
        <a:lnSpc>
          <a:spcPct val="90000"/>
        </a:lnSpc>
        <a:spcBef>
          <a:spcPts val="500"/>
        </a:spcBef>
        <a:buFont typeface="Courier New" panose="02070309020205020404" pitchFamily="49"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5A6A-D034-8ABC-8FF6-D7F45FB90AE3}"/>
              </a:ext>
            </a:extLst>
          </p:cNvPr>
          <p:cNvSpPr>
            <a:spLocks noGrp="1"/>
          </p:cNvSpPr>
          <p:nvPr>
            <p:ph type="ctrTitle"/>
          </p:nvPr>
        </p:nvSpPr>
        <p:spPr/>
        <p:txBody>
          <a:bodyPr>
            <a:normAutofit/>
          </a:bodyPr>
          <a:lstStyle/>
          <a:p>
            <a:r>
              <a:rPr lang="en-US" sz="4400" dirty="0">
                <a:latin typeface="Freeway Gothic" panose="00000400000000000000" pitchFamily="2" charset="0"/>
              </a:rPr>
              <a:t>Forensics </a:t>
            </a:r>
          </a:p>
        </p:txBody>
      </p:sp>
      <p:sp>
        <p:nvSpPr>
          <p:cNvPr id="3" name="Subtitle 2">
            <a:extLst>
              <a:ext uri="{FF2B5EF4-FFF2-40B4-BE49-F238E27FC236}">
                <a16:creationId xmlns:a16="http://schemas.microsoft.com/office/drawing/2014/main" id="{E28B766A-2A19-BDC0-89A0-CFD8BD2DDF0D}"/>
              </a:ext>
            </a:extLst>
          </p:cNvPr>
          <p:cNvSpPr>
            <a:spLocks noGrp="1"/>
          </p:cNvSpPr>
          <p:nvPr>
            <p:ph type="subTitle" idx="1"/>
          </p:nvPr>
        </p:nvSpPr>
        <p:spPr/>
        <p:txBody>
          <a:bodyPr/>
          <a:lstStyle/>
          <a:p>
            <a:r>
              <a:rPr lang="en-US" dirty="0">
                <a:latin typeface="Freeway Gothic" panose="00000400000000000000" pitchFamily="2" charset="0"/>
              </a:rPr>
              <a:t>Forensics 101</a:t>
            </a:r>
          </a:p>
          <a:p>
            <a:r>
              <a:rPr lang="en-US" dirty="0">
                <a:latin typeface="Freeway Gothic" panose="00000400000000000000" pitchFamily="2" charset="0"/>
              </a:rPr>
              <a:t>Part 2</a:t>
            </a:r>
          </a:p>
        </p:txBody>
      </p:sp>
    </p:spTree>
    <p:extLst>
      <p:ext uri="{BB962C8B-B14F-4D97-AF65-F5344CB8AC3E}">
        <p14:creationId xmlns:p14="http://schemas.microsoft.com/office/powerpoint/2010/main" val="257207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Common Career Paths</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p:txBody>
          <a:bodyPr/>
          <a:lstStyle/>
          <a:p>
            <a:r>
              <a:rPr lang="en-US" dirty="0"/>
              <a:t>Where do Digital Forensics people typically start? </a:t>
            </a:r>
          </a:p>
          <a:p>
            <a:pPr lvl="1"/>
            <a:r>
              <a:rPr lang="en-US" dirty="0"/>
              <a:t>SOC/IR, System Administrators, IT Professionals, Law Enforcement Officials</a:t>
            </a:r>
          </a:p>
          <a:p>
            <a:r>
              <a:rPr lang="en-US" dirty="0"/>
              <a:t>Private Industry </a:t>
            </a:r>
          </a:p>
          <a:p>
            <a:pPr lvl="1"/>
            <a:r>
              <a:rPr lang="en-US" dirty="0"/>
              <a:t>Internal Digital Forensics, Consulting, Law Firms</a:t>
            </a:r>
          </a:p>
          <a:p>
            <a:r>
              <a:rPr lang="en-US" dirty="0"/>
              <a:t>Public </a:t>
            </a:r>
          </a:p>
          <a:p>
            <a:pPr lvl="1"/>
            <a:r>
              <a:rPr lang="en-US" dirty="0"/>
              <a:t>Intelligence Agencies, Federal/State/City government units</a:t>
            </a:r>
          </a:p>
        </p:txBody>
      </p:sp>
    </p:spTree>
    <p:extLst>
      <p:ext uri="{BB962C8B-B14F-4D97-AF65-F5344CB8AC3E}">
        <p14:creationId xmlns:p14="http://schemas.microsoft.com/office/powerpoint/2010/main" val="408142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C00-7B0C-65D1-A2FD-A52E19D63587}"/>
              </a:ext>
            </a:extLst>
          </p:cNvPr>
          <p:cNvSpPr>
            <a:spLocks noGrp="1"/>
          </p:cNvSpPr>
          <p:nvPr>
            <p:ph type="title"/>
          </p:nvPr>
        </p:nvSpPr>
        <p:spPr/>
        <p:txBody>
          <a:bodyPr/>
          <a:lstStyle/>
          <a:p>
            <a:r>
              <a:rPr lang="en-US" dirty="0"/>
              <a:t>Training Opportunities</a:t>
            </a:r>
          </a:p>
        </p:txBody>
      </p:sp>
      <p:sp>
        <p:nvSpPr>
          <p:cNvPr id="3" name="Content Placeholder 2">
            <a:extLst>
              <a:ext uri="{FF2B5EF4-FFF2-40B4-BE49-F238E27FC236}">
                <a16:creationId xmlns:a16="http://schemas.microsoft.com/office/drawing/2014/main" id="{AB9BDE42-0417-0142-E008-47E7732B5C00}"/>
              </a:ext>
            </a:extLst>
          </p:cNvPr>
          <p:cNvSpPr>
            <a:spLocks noGrp="1"/>
          </p:cNvSpPr>
          <p:nvPr>
            <p:ph sz="half" idx="1"/>
          </p:nvPr>
        </p:nvSpPr>
        <p:spPr>
          <a:xfrm>
            <a:off x="838199" y="1825625"/>
            <a:ext cx="7050437" cy="4351338"/>
          </a:xfrm>
        </p:spPr>
        <p:txBody>
          <a:bodyPr>
            <a:normAutofit fontScale="62500" lnSpcReduction="20000"/>
          </a:bodyPr>
          <a:lstStyle/>
          <a:p>
            <a:r>
              <a:rPr lang="en-US" dirty="0" err="1"/>
              <a:t>TryHackMe</a:t>
            </a:r>
            <a:endParaRPr lang="en-US" dirty="0"/>
          </a:p>
          <a:p>
            <a:pPr lvl="1"/>
            <a:r>
              <a:rPr lang="en-US" dirty="0"/>
              <a:t>Learning Paths: SOC Level 1</a:t>
            </a:r>
          </a:p>
          <a:p>
            <a:r>
              <a:rPr lang="en-US" dirty="0"/>
              <a:t>Security Blue</a:t>
            </a:r>
          </a:p>
          <a:p>
            <a:pPr lvl="1"/>
            <a:r>
              <a:rPr lang="en-US" dirty="0"/>
              <a:t>Blue Team Level 1 &amp; 2 (BTL1, BTL2)</a:t>
            </a:r>
          </a:p>
          <a:p>
            <a:r>
              <a:rPr lang="en-US" dirty="0" err="1"/>
              <a:t>Antisyphon</a:t>
            </a:r>
            <a:r>
              <a:rPr lang="en-US" dirty="0"/>
              <a:t> - Home of “Pay What You Can” Training</a:t>
            </a:r>
          </a:p>
          <a:p>
            <a:pPr lvl="1"/>
            <a:r>
              <a:rPr lang="en-US" dirty="0"/>
              <a:t>SOC Core Skills w/ John Strand</a:t>
            </a:r>
          </a:p>
          <a:p>
            <a:pPr lvl="1"/>
            <a:r>
              <a:rPr lang="en-US" dirty="0"/>
              <a:t>Advanced Endpoint Investigations w/ Jake Williams or Alissa Torres</a:t>
            </a:r>
          </a:p>
          <a:p>
            <a:r>
              <a:rPr lang="en-US" dirty="0"/>
              <a:t>Markus Schober (Collaboration w/ TCM Security)</a:t>
            </a:r>
          </a:p>
          <a:p>
            <a:pPr lvl="1"/>
            <a:r>
              <a:rPr lang="en-US" dirty="0"/>
              <a:t>Practical Windows Forensics</a:t>
            </a:r>
          </a:p>
          <a:p>
            <a:r>
              <a:rPr lang="en-US" dirty="0"/>
              <a:t>INE/eLearn Security</a:t>
            </a:r>
          </a:p>
          <a:p>
            <a:pPr lvl="1"/>
            <a:r>
              <a:rPr lang="en-US" dirty="0" err="1"/>
              <a:t>eLearnSecurity</a:t>
            </a:r>
            <a:r>
              <a:rPr lang="en-US" dirty="0"/>
              <a:t> Certified Digital Forensics Professional (</a:t>
            </a:r>
            <a:r>
              <a:rPr lang="en-US" dirty="0" err="1"/>
              <a:t>eCDFP</a:t>
            </a:r>
            <a:r>
              <a:rPr lang="en-US" dirty="0"/>
              <a:t>)</a:t>
            </a:r>
          </a:p>
          <a:p>
            <a:r>
              <a:rPr lang="en-US" dirty="0"/>
              <a:t>13Cubed</a:t>
            </a:r>
          </a:p>
          <a:p>
            <a:pPr lvl="1"/>
            <a:r>
              <a:rPr lang="en-US" dirty="0"/>
              <a:t>Investigating Windows Endpoints</a:t>
            </a:r>
          </a:p>
          <a:p>
            <a:r>
              <a:rPr lang="en-US" dirty="0"/>
              <a:t>ENISA CERT free online training materials</a:t>
            </a:r>
          </a:p>
          <a:p>
            <a:pPr lvl="1"/>
            <a:r>
              <a:rPr lang="en-US" dirty="0"/>
              <a:t>Digital forensics, Introduction to network forensics</a:t>
            </a:r>
          </a:p>
          <a:p>
            <a:r>
              <a:rPr lang="en-US" dirty="0"/>
              <a:t>edX Computer Forensics online course</a:t>
            </a:r>
          </a:p>
        </p:txBody>
      </p:sp>
      <p:pic>
        <p:nvPicPr>
          <p:cNvPr id="5" name="Google Shape;222;g2126b1e8465_0_10">
            <a:extLst>
              <a:ext uri="{FF2B5EF4-FFF2-40B4-BE49-F238E27FC236}">
                <a16:creationId xmlns:a16="http://schemas.microsoft.com/office/drawing/2014/main" id="{1B6AD670-4D11-28E8-4E89-1586F1D59EDD}"/>
              </a:ext>
            </a:extLst>
          </p:cNvPr>
          <p:cNvPicPr preferRelativeResize="0"/>
          <p:nvPr/>
        </p:nvPicPr>
        <p:blipFill>
          <a:blip r:embed="rId3">
            <a:alphaModFix/>
          </a:blip>
          <a:stretch>
            <a:fillRect/>
          </a:stretch>
        </p:blipFill>
        <p:spPr>
          <a:xfrm>
            <a:off x="8621995" y="1825367"/>
            <a:ext cx="2582076" cy="657150"/>
          </a:xfrm>
          <a:prstGeom prst="rect">
            <a:avLst/>
          </a:prstGeom>
          <a:noFill/>
          <a:ln>
            <a:noFill/>
          </a:ln>
        </p:spPr>
      </p:pic>
      <p:pic>
        <p:nvPicPr>
          <p:cNvPr id="6" name="Google Shape;226;g2126b1e8465_0_10">
            <a:extLst>
              <a:ext uri="{FF2B5EF4-FFF2-40B4-BE49-F238E27FC236}">
                <a16:creationId xmlns:a16="http://schemas.microsoft.com/office/drawing/2014/main" id="{54C9E37F-4313-0C25-F0C6-15E260FD3E74}"/>
              </a:ext>
            </a:extLst>
          </p:cNvPr>
          <p:cNvPicPr preferRelativeResize="0"/>
          <p:nvPr/>
        </p:nvPicPr>
        <p:blipFill>
          <a:blip r:embed="rId4">
            <a:alphaModFix/>
          </a:blip>
          <a:stretch>
            <a:fillRect/>
          </a:stretch>
        </p:blipFill>
        <p:spPr>
          <a:xfrm>
            <a:off x="10461450" y="2484225"/>
            <a:ext cx="1099575" cy="1099575"/>
          </a:xfrm>
          <a:prstGeom prst="rect">
            <a:avLst/>
          </a:prstGeom>
          <a:noFill/>
          <a:ln>
            <a:noFill/>
          </a:ln>
        </p:spPr>
      </p:pic>
      <p:pic>
        <p:nvPicPr>
          <p:cNvPr id="7" name="Google Shape;223;g2126b1e8465_0_10">
            <a:extLst>
              <a:ext uri="{FF2B5EF4-FFF2-40B4-BE49-F238E27FC236}">
                <a16:creationId xmlns:a16="http://schemas.microsoft.com/office/drawing/2014/main" id="{04976D6C-E0BC-41D2-3A68-6DB12B8EA9F1}"/>
              </a:ext>
            </a:extLst>
          </p:cNvPr>
          <p:cNvPicPr preferRelativeResize="0"/>
          <p:nvPr/>
        </p:nvPicPr>
        <p:blipFill>
          <a:blip r:embed="rId5">
            <a:alphaModFix/>
          </a:blip>
          <a:stretch>
            <a:fillRect/>
          </a:stretch>
        </p:blipFill>
        <p:spPr>
          <a:xfrm>
            <a:off x="8558728" y="4200175"/>
            <a:ext cx="1412772" cy="724975"/>
          </a:xfrm>
          <a:prstGeom prst="rect">
            <a:avLst/>
          </a:prstGeom>
          <a:noFill/>
          <a:ln>
            <a:noFill/>
          </a:ln>
        </p:spPr>
      </p:pic>
      <p:pic>
        <p:nvPicPr>
          <p:cNvPr id="8" name="Google Shape;221;g2126b1e8465_0_10">
            <a:extLst>
              <a:ext uri="{FF2B5EF4-FFF2-40B4-BE49-F238E27FC236}">
                <a16:creationId xmlns:a16="http://schemas.microsoft.com/office/drawing/2014/main" id="{97B20685-AB71-5650-04D8-A5332BEF73FA}"/>
              </a:ext>
            </a:extLst>
          </p:cNvPr>
          <p:cNvPicPr preferRelativeResize="0"/>
          <p:nvPr/>
        </p:nvPicPr>
        <p:blipFill>
          <a:blip r:embed="rId6">
            <a:alphaModFix/>
          </a:blip>
          <a:stretch>
            <a:fillRect/>
          </a:stretch>
        </p:blipFill>
        <p:spPr>
          <a:xfrm>
            <a:off x="8617192" y="2923637"/>
            <a:ext cx="1295841" cy="724976"/>
          </a:xfrm>
          <a:prstGeom prst="rect">
            <a:avLst/>
          </a:prstGeom>
          <a:noFill/>
          <a:ln>
            <a:noFill/>
          </a:ln>
        </p:spPr>
      </p:pic>
      <p:pic>
        <p:nvPicPr>
          <p:cNvPr id="9" name="Google Shape;224;g2126b1e8465_0_10">
            <a:extLst>
              <a:ext uri="{FF2B5EF4-FFF2-40B4-BE49-F238E27FC236}">
                <a16:creationId xmlns:a16="http://schemas.microsoft.com/office/drawing/2014/main" id="{75243D3E-33A6-578C-FFD6-7C2918460024}"/>
              </a:ext>
            </a:extLst>
          </p:cNvPr>
          <p:cNvPicPr preferRelativeResize="0"/>
          <p:nvPr/>
        </p:nvPicPr>
        <p:blipFill>
          <a:blip r:embed="rId7">
            <a:alphaModFix/>
          </a:blip>
          <a:stretch>
            <a:fillRect/>
          </a:stretch>
        </p:blipFill>
        <p:spPr>
          <a:xfrm>
            <a:off x="8790476" y="5059829"/>
            <a:ext cx="949275" cy="949275"/>
          </a:xfrm>
          <a:prstGeom prst="rect">
            <a:avLst/>
          </a:prstGeom>
          <a:noFill/>
          <a:ln>
            <a:noFill/>
          </a:ln>
        </p:spPr>
      </p:pic>
      <p:pic>
        <p:nvPicPr>
          <p:cNvPr id="10" name="Google Shape;225;g2126b1e8465_0_10">
            <a:extLst>
              <a:ext uri="{FF2B5EF4-FFF2-40B4-BE49-F238E27FC236}">
                <a16:creationId xmlns:a16="http://schemas.microsoft.com/office/drawing/2014/main" id="{D2529013-F634-0302-9AE4-9C85E1D0D48E}"/>
              </a:ext>
            </a:extLst>
          </p:cNvPr>
          <p:cNvPicPr preferRelativeResize="0"/>
          <p:nvPr/>
        </p:nvPicPr>
        <p:blipFill>
          <a:blip r:embed="rId8">
            <a:alphaModFix/>
          </a:blip>
          <a:stretch>
            <a:fillRect/>
          </a:stretch>
        </p:blipFill>
        <p:spPr>
          <a:xfrm>
            <a:off x="9971500" y="5205891"/>
            <a:ext cx="1804301" cy="657150"/>
          </a:xfrm>
          <a:prstGeom prst="rect">
            <a:avLst/>
          </a:prstGeom>
          <a:noFill/>
          <a:ln>
            <a:noFill/>
          </a:ln>
        </p:spPr>
      </p:pic>
    </p:spTree>
    <p:extLst>
      <p:ext uri="{BB962C8B-B14F-4D97-AF65-F5344CB8AC3E}">
        <p14:creationId xmlns:p14="http://schemas.microsoft.com/office/powerpoint/2010/main" val="321065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C00-7B0C-65D1-A2FD-A52E19D63587}"/>
              </a:ext>
            </a:extLst>
          </p:cNvPr>
          <p:cNvSpPr>
            <a:spLocks noGrp="1"/>
          </p:cNvSpPr>
          <p:nvPr>
            <p:ph type="title"/>
          </p:nvPr>
        </p:nvSpPr>
        <p:spPr/>
        <p:txBody>
          <a:bodyPr/>
          <a:lstStyle/>
          <a:p>
            <a:r>
              <a:rPr lang="en-US" dirty="0"/>
              <a:t>Training Opportunities</a:t>
            </a:r>
          </a:p>
        </p:txBody>
      </p:sp>
      <p:sp>
        <p:nvSpPr>
          <p:cNvPr id="3" name="Content Placeholder 2">
            <a:extLst>
              <a:ext uri="{FF2B5EF4-FFF2-40B4-BE49-F238E27FC236}">
                <a16:creationId xmlns:a16="http://schemas.microsoft.com/office/drawing/2014/main" id="{AB9BDE42-0417-0142-E008-47E7732B5C00}"/>
              </a:ext>
            </a:extLst>
          </p:cNvPr>
          <p:cNvSpPr>
            <a:spLocks noGrp="1"/>
          </p:cNvSpPr>
          <p:nvPr>
            <p:ph sz="half" idx="1"/>
          </p:nvPr>
        </p:nvSpPr>
        <p:spPr/>
        <p:txBody>
          <a:bodyPr>
            <a:normAutofit fontScale="92500" lnSpcReduction="10000"/>
          </a:bodyPr>
          <a:lstStyle/>
          <a:p>
            <a:r>
              <a:rPr lang="en-US" dirty="0"/>
              <a:t>SANS Institute (GIAC)</a:t>
            </a:r>
          </a:p>
          <a:p>
            <a:pPr lvl="1"/>
            <a:r>
              <a:rPr lang="en-US" dirty="0"/>
              <a:t>FOR498: Battlefield Forensics &amp; Data Acquisition Course</a:t>
            </a:r>
          </a:p>
          <a:p>
            <a:pPr lvl="1"/>
            <a:r>
              <a:rPr lang="en-US" dirty="0"/>
              <a:t>FOR500 - Windows Forensics Analysis</a:t>
            </a:r>
          </a:p>
          <a:p>
            <a:pPr lvl="1"/>
            <a:r>
              <a:rPr lang="en-US" dirty="0"/>
              <a:t>SEC504 - Hacker Tools, Techniques, Exploits, and Incident Handling</a:t>
            </a:r>
          </a:p>
          <a:p>
            <a:pPr lvl="1"/>
            <a:r>
              <a:rPr lang="en-US" dirty="0"/>
              <a:t>FOR508 - Advanced Incident Response, Threat Hunting, and Digital Forensics</a:t>
            </a:r>
          </a:p>
          <a:p>
            <a:pPr lvl="1"/>
            <a:r>
              <a:rPr lang="en-US" dirty="0"/>
              <a:t>FOR578 - Advanced Network Forensics: Threat Hunting, and Incident Response</a:t>
            </a:r>
          </a:p>
        </p:txBody>
      </p:sp>
      <p:sp>
        <p:nvSpPr>
          <p:cNvPr id="4" name="Content Placeholder 3">
            <a:extLst>
              <a:ext uri="{FF2B5EF4-FFF2-40B4-BE49-F238E27FC236}">
                <a16:creationId xmlns:a16="http://schemas.microsoft.com/office/drawing/2014/main" id="{A4DF8EE4-8A2D-CC7D-E5FE-359EB641DA80}"/>
              </a:ext>
            </a:extLst>
          </p:cNvPr>
          <p:cNvSpPr>
            <a:spLocks noGrp="1"/>
          </p:cNvSpPr>
          <p:nvPr>
            <p:ph sz="half" idx="2"/>
          </p:nvPr>
        </p:nvSpPr>
        <p:spPr/>
        <p:txBody>
          <a:bodyPr>
            <a:normAutofit fontScale="92500" lnSpcReduction="10000"/>
          </a:bodyPr>
          <a:lstStyle/>
          <a:p>
            <a:endParaRPr lang="en-US" dirty="0"/>
          </a:p>
        </p:txBody>
      </p:sp>
      <p:pic>
        <p:nvPicPr>
          <p:cNvPr id="8" name="Google Shape;213;g215bbae24e1_0_0">
            <a:extLst>
              <a:ext uri="{FF2B5EF4-FFF2-40B4-BE49-F238E27FC236}">
                <a16:creationId xmlns:a16="http://schemas.microsoft.com/office/drawing/2014/main" id="{CB2750FC-2AD9-74B1-8085-C7D731609A48}"/>
              </a:ext>
            </a:extLst>
          </p:cNvPr>
          <p:cNvPicPr preferRelativeResize="0"/>
          <p:nvPr/>
        </p:nvPicPr>
        <p:blipFill rotWithShape="1">
          <a:blip r:embed="rId3">
            <a:alphaModFix/>
          </a:blip>
          <a:srcRect l="60644" t="9494" r="1622"/>
          <a:stretch/>
        </p:blipFill>
        <p:spPr>
          <a:xfrm>
            <a:off x="8489729" y="3654312"/>
            <a:ext cx="3160076" cy="2526575"/>
          </a:xfrm>
          <a:prstGeom prst="rect">
            <a:avLst/>
          </a:prstGeom>
          <a:noFill/>
          <a:ln>
            <a:noFill/>
          </a:ln>
        </p:spPr>
      </p:pic>
      <p:pic>
        <p:nvPicPr>
          <p:cNvPr id="7" name="Google Shape;214;g215bbae24e1_0_0">
            <a:extLst>
              <a:ext uri="{FF2B5EF4-FFF2-40B4-BE49-F238E27FC236}">
                <a16:creationId xmlns:a16="http://schemas.microsoft.com/office/drawing/2014/main" id="{8AA81A4E-2772-1DCB-1A98-F684E7A8708E}"/>
              </a:ext>
            </a:extLst>
          </p:cNvPr>
          <p:cNvPicPr preferRelativeResize="0"/>
          <p:nvPr/>
        </p:nvPicPr>
        <p:blipFill rotWithShape="1">
          <a:blip r:embed="rId3">
            <a:alphaModFix/>
          </a:blip>
          <a:srcRect l="31657" t="9494" r="38793"/>
          <a:stretch/>
        </p:blipFill>
        <p:spPr>
          <a:xfrm>
            <a:off x="6096000" y="1690688"/>
            <a:ext cx="3028399" cy="3091975"/>
          </a:xfrm>
          <a:prstGeom prst="rect">
            <a:avLst/>
          </a:prstGeom>
          <a:noFill/>
          <a:ln>
            <a:noFill/>
          </a:ln>
        </p:spPr>
      </p:pic>
    </p:spTree>
    <p:extLst>
      <p:ext uri="{BB962C8B-B14F-4D97-AF65-F5344CB8AC3E}">
        <p14:creationId xmlns:p14="http://schemas.microsoft.com/office/powerpoint/2010/main" val="347762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C00-7B0C-65D1-A2FD-A52E19D63587}"/>
              </a:ext>
            </a:extLst>
          </p:cNvPr>
          <p:cNvSpPr>
            <a:spLocks noGrp="1"/>
          </p:cNvSpPr>
          <p:nvPr>
            <p:ph type="title"/>
          </p:nvPr>
        </p:nvSpPr>
        <p:spPr/>
        <p:txBody>
          <a:bodyPr/>
          <a:lstStyle/>
          <a:p>
            <a:r>
              <a:rPr lang="en-US" dirty="0"/>
              <a:t>Cyber Ranges</a:t>
            </a:r>
          </a:p>
        </p:txBody>
      </p:sp>
      <p:sp>
        <p:nvSpPr>
          <p:cNvPr id="3" name="Content Placeholder 2">
            <a:extLst>
              <a:ext uri="{FF2B5EF4-FFF2-40B4-BE49-F238E27FC236}">
                <a16:creationId xmlns:a16="http://schemas.microsoft.com/office/drawing/2014/main" id="{AB9BDE42-0417-0142-E008-47E7732B5C00}"/>
              </a:ext>
            </a:extLst>
          </p:cNvPr>
          <p:cNvSpPr>
            <a:spLocks noGrp="1"/>
          </p:cNvSpPr>
          <p:nvPr>
            <p:ph sz="half" idx="1"/>
          </p:nvPr>
        </p:nvSpPr>
        <p:spPr/>
        <p:txBody>
          <a:bodyPr>
            <a:normAutofit fontScale="77500" lnSpcReduction="20000"/>
          </a:bodyPr>
          <a:lstStyle/>
          <a:p>
            <a:r>
              <a:rPr lang="en-US" dirty="0"/>
              <a:t>Cyber Range – No Set-up Required</a:t>
            </a:r>
          </a:p>
          <a:p>
            <a:pPr lvl="1"/>
            <a:r>
              <a:rPr lang="en-US" dirty="0" err="1"/>
              <a:t>TryHackMe</a:t>
            </a:r>
            <a:r>
              <a:rPr lang="en-US" dirty="0"/>
              <a:t> – Newbie-friendly platform from IT fundamentals to multiple disciplines</a:t>
            </a:r>
          </a:p>
          <a:p>
            <a:pPr lvl="1"/>
            <a:r>
              <a:rPr lang="en-US" dirty="0" err="1"/>
              <a:t>RangeForce</a:t>
            </a:r>
            <a:r>
              <a:rPr lang="en-US" dirty="0"/>
              <a:t> – Community Edition – Offers training modules on tools such as YARA, Splunk</a:t>
            </a:r>
          </a:p>
          <a:p>
            <a:pPr lvl="1"/>
            <a:r>
              <a:rPr lang="en-US" dirty="0"/>
              <a:t>Let’s Defend – Focuses on daily SOC duties to Incident Response</a:t>
            </a:r>
          </a:p>
          <a:p>
            <a:pPr lvl="1"/>
            <a:r>
              <a:rPr lang="en-US" dirty="0"/>
              <a:t>Blue Team Labs Online – Blue Team answer to </a:t>
            </a:r>
            <a:r>
              <a:rPr lang="en-US" dirty="0" err="1"/>
              <a:t>HackTheBox</a:t>
            </a:r>
            <a:endParaRPr lang="en-US" dirty="0"/>
          </a:p>
          <a:p>
            <a:r>
              <a:rPr lang="en-US" dirty="0"/>
              <a:t>Setup Necessary</a:t>
            </a:r>
          </a:p>
          <a:p>
            <a:pPr lvl="1"/>
            <a:r>
              <a:rPr lang="en-US" dirty="0" err="1"/>
              <a:t>SocVel</a:t>
            </a:r>
            <a:r>
              <a:rPr lang="en-US" dirty="0"/>
              <a:t> – CTF focused on analyzing triaged data of compromised hosts</a:t>
            </a:r>
          </a:p>
          <a:p>
            <a:pPr lvl="1"/>
            <a:r>
              <a:rPr lang="en-US" dirty="0" err="1"/>
              <a:t>CyberDefenders</a:t>
            </a:r>
            <a:r>
              <a:rPr lang="en-US" dirty="0"/>
              <a:t> – </a:t>
            </a:r>
            <a:r>
              <a:rPr lang="en-US" dirty="0" err="1"/>
              <a:t>BlueYard</a:t>
            </a:r>
            <a:r>
              <a:rPr lang="en-US" dirty="0"/>
              <a:t> – Variety of labs from old Flare-On to Boss of the SOC</a:t>
            </a:r>
          </a:p>
        </p:txBody>
      </p:sp>
      <p:pic>
        <p:nvPicPr>
          <p:cNvPr id="5" name="Google Shape;222;g2126b1e8465_0_10">
            <a:extLst>
              <a:ext uri="{FF2B5EF4-FFF2-40B4-BE49-F238E27FC236}">
                <a16:creationId xmlns:a16="http://schemas.microsoft.com/office/drawing/2014/main" id="{1B6AD670-4D11-28E8-4E89-1586F1D59EDD}"/>
              </a:ext>
            </a:extLst>
          </p:cNvPr>
          <p:cNvPicPr preferRelativeResize="0"/>
          <p:nvPr/>
        </p:nvPicPr>
        <p:blipFill>
          <a:blip r:embed="rId3">
            <a:alphaModFix/>
          </a:blip>
          <a:stretch>
            <a:fillRect/>
          </a:stretch>
        </p:blipFill>
        <p:spPr>
          <a:xfrm>
            <a:off x="8621995" y="1825367"/>
            <a:ext cx="2582076" cy="657150"/>
          </a:xfrm>
          <a:prstGeom prst="rect">
            <a:avLst/>
          </a:prstGeom>
          <a:noFill/>
          <a:ln>
            <a:noFill/>
          </a:ln>
        </p:spPr>
      </p:pic>
      <p:pic>
        <p:nvPicPr>
          <p:cNvPr id="6" name="Google Shape;226;g2126b1e8465_0_10">
            <a:extLst>
              <a:ext uri="{FF2B5EF4-FFF2-40B4-BE49-F238E27FC236}">
                <a16:creationId xmlns:a16="http://schemas.microsoft.com/office/drawing/2014/main" id="{54C9E37F-4313-0C25-F0C6-15E260FD3E74}"/>
              </a:ext>
            </a:extLst>
          </p:cNvPr>
          <p:cNvPicPr preferRelativeResize="0"/>
          <p:nvPr/>
        </p:nvPicPr>
        <p:blipFill>
          <a:blip r:embed="rId4">
            <a:alphaModFix/>
          </a:blip>
          <a:stretch>
            <a:fillRect/>
          </a:stretch>
        </p:blipFill>
        <p:spPr>
          <a:xfrm>
            <a:off x="10461450" y="2484225"/>
            <a:ext cx="1099575" cy="1099575"/>
          </a:xfrm>
          <a:prstGeom prst="rect">
            <a:avLst/>
          </a:prstGeom>
          <a:noFill/>
          <a:ln>
            <a:noFill/>
          </a:ln>
        </p:spPr>
      </p:pic>
      <p:pic>
        <p:nvPicPr>
          <p:cNvPr id="7" name="Google Shape;223;g2126b1e8465_0_10">
            <a:extLst>
              <a:ext uri="{FF2B5EF4-FFF2-40B4-BE49-F238E27FC236}">
                <a16:creationId xmlns:a16="http://schemas.microsoft.com/office/drawing/2014/main" id="{04976D6C-E0BC-41D2-3A68-6DB12B8EA9F1}"/>
              </a:ext>
            </a:extLst>
          </p:cNvPr>
          <p:cNvPicPr preferRelativeResize="0"/>
          <p:nvPr/>
        </p:nvPicPr>
        <p:blipFill>
          <a:blip r:embed="rId5">
            <a:alphaModFix/>
          </a:blip>
          <a:stretch>
            <a:fillRect/>
          </a:stretch>
        </p:blipFill>
        <p:spPr>
          <a:xfrm>
            <a:off x="8558728" y="4200175"/>
            <a:ext cx="1412772" cy="724975"/>
          </a:xfrm>
          <a:prstGeom prst="rect">
            <a:avLst/>
          </a:prstGeom>
          <a:noFill/>
          <a:ln>
            <a:noFill/>
          </a:ln>
        </p:spPr>
      </p:pic>
      <p:pic>
        <p:nvPicPr>
          <p:cNvPr id="8" name="Google Shape;221;g2126b1e8465_0_10">
            <a:extLst>
              <a:ext uri="{FF2B5EF4-FFF2-40B4-BE49-F238E27FC236}">
                <a16:creationId xmlns:a16="http://schemas.microsoft.com/office/drawing/2014/main" id="{97B20685-AB71-5650-04D8-A5332BEF73FA}"/>
              </a:ext>
            </a:extLst>
          </p:cNvPr>
          <p:cNvPicPr preferRelativeResize="0"/>
          <p:nvPr/>
        </p:nvPicPr>
        <p:blipFill>
          <a:blip r:embed="rId6">
            <a:alphaModFix/>
          </a:blip>
          <a:stretch>
            <a:fillRect/>
          </a:stretch>
        </p:blipFill>
        <p:spPr>
          <a:xfrm>
            <a:off x="8617192" y="2923637"/>
            <a:ext cx="1295841" cy="724976"/>
          </a:xfrm>
          <a:prstGeom prst="rect">
            <a:avLst/>
          </a:prstGeom>
          <a:noFill/>
          <a:ln>
            <a:noFill/>
          </a:ln>
        </p:spPr>
      </p:pic>
      <p:pic>
        <p:nvPicPr>
          <p:cNvPr id="9" name="Google Shape;224;g2126b1e8465_0_10">
            <a:extLst>
              <a:ext uri="{FF2B5EF4-FFF2-40B4-BE49-F238E27FC236}">
                <a16:creationId xmlns:a16="http://schemas.microsoft.com/office/drawing/2014/main" id="{75243D3E-33A6-578C-FFD6-7C2918460024}"/>
              </a:ext>
            </a:extLst>
          </p:cNvPr>
          <p:cNvPicPr preferRelativeResize="0"/>
          <p:nvPr/>
        </p:nvPicPr>
        <p:blipFill>
          <a:blip r:embed="rId7">
            <a:alphaModFix/>
          </a:blip>
          <a:stretch>
            <a:fillRect/>
          </a:stretch>
        </p:blipFill>
        <p:spPr>
          <a:xfrm>
            <a:off x="8790476" y="5059829"/>
            <a:ext cx="949275" cy="949275"/>
          </a:xfrm>
          <a:prstGeom prst="rect">
            <a:avLst/>
          </a:prstGeom>
          <a:noFill/>
          <a:ln>
            <a:noFill/>
          </a:ln>
        </p:spPr>
      </p:pic>
      <p:pic>
        <p:nvPicPr>
          <p:cNvPr id="10" name="Google Shape;225;g2126b1e8465_0_10">
            <a:extLst>
              <a:ext uri="{FF2B5EF4-FFF2-40B4-BE49-F238E27FC236}">
                <a16:creationId xmlns:a16="http://schemas.microsoft.com/office/drawing/2014/main" id="{D2529013-F634-0302-9AE4-9C85E1D0D48E}"/>
              </a:ext>
            </a:extLst>
          </p:cNvPr>
          <p:cNvPicPr preferRelativeResize="0"/>
          <p:nvPr/>
        </p:nvPicPr>
        <p:blipFill>
          <a:blip r:embed="rId8">
            <a:alphaModFix/>
          </a:blip>
          <a:stretch>
            <a:fillRect/>
          </a:stretch>
        </p:blipFill>
        <p:spPr>
          <a:xfrm>
            <a:off x="9971500" y="5205891"/>
            <a:ext cx="1804301" cy="657150"/>
          </a:xfrm>
          <a:prstGeom prst="rect">
            <a:avLst/>
          </a:prstGeom>
          <a:noFill/>
          <a:ln>
            <a:noFill/>
          </a:ln>
        </p:spPr>
      </p:pic>
    </p:spTree>
    <p:extLst>
      <p:ext uri="{BB962C8B-B14F-4D97-AF65-F5344CB8AC3E}">
        <p14:creationId xmlns:p14="http://schemas.microsoft.com/office/powerpoint/2010/main" val="34107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AA1B-C336-7F69-AFD9-1CF5740F74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BD43AA1-0609-6EA7-CB21-BB3E193D311D}"/>
              </a:ext>
            </a:extLst>
          </p:cNvPr>
          <p:cNvSpPr>
            <a:spLocks noGrp="1"/>
          </p:cNvSpPr>
          <p:nvPr>
            <p:ph idx="1"/>
          </p:nvPr>
        </p:nvSpPr>
        <p:spPr/>
        <p:txBody>
          <a:bodyPr>
            <a:normAutofit fontScale="47500" lnSpcReduction="20000"/>
          </a:bodyPr>
          <a:lstStyle/>
          <a:p>
            <a:r>
              <a:rPr lang="en-US" dirty="0" err="1"/>
              <a:t>Antisyphon</a:t>
            </a:r>
            <a:r>
              <a:rPr lang="en-US" dirty="0"/>
              <a:t> Training. https://www.antisyphontraining.com/</a:t>
            </a:r>
          </a:p>
          <a:p>
            <a:r>
              <a:rPr lang="en-US" dirty="0"/>
              <a:t>B4nd1t0. 2022. Bandit’s Bytes. https://banditsbytes.net/</a:t>
            </a:r>
          </a:p>
          <a:p>
            <a:r>
              <a:rPr lang="en-US" dirty="0"/>
              <a:t>2020. </a:t>
            </a:r>
            <a:r>
              <a:rPr lang="en-US" dirty="0" err="1"/>
              <a:t>BlueYard</a:t>
            </a:r>
            <a:r>
              <a:rPr lang="en-US" dirty="0"/>
              <a:t> - Blue Team Challenges. </a:t>
            </a:r>
            <a:r>
              <a:rPr lang="en-US" dirty="0" err="1"/>
              <a:t>CyberDefenders</a:t>
            </a:r>
            <a:r>
              <a:rPr lang="en-US" dirty="0"/>
              <a:t>. https://cyberdefenders.org/blueteam-ctf-challenges/</a:t>
            </a:r>
          </a:p>
          <a:p>
            <a:r>
              <a:rPr lang="en-US" dirty="0" err="1"/>
              <a:t>eLearnSecurity</a:t>
            </a:r>
            <a:r>
              <a:rPr lang="en-US" dirty="0"/>
              <a:t> Certified Digital Forensics Professional (</a:t>
            </a:r>
            <a:r>
              <a:rPr lang="en-US" dirty="0" err="1"/>
              <a:t>eCDFP</a:t>
            </a:r>
            <a:r>
              <a:rPr lang="en-US" dirty="0"/>
              <a:t>). INE. https://ine.com/learning/certifications/internal/elearnsecurity-certified-digital-forensics-professional</a:t>
            </a:r>
          </a:p>
          <a:p>
            <a:r>
              <a:rPr lang="en-US" dirty="0"/>
              <a:t>Horsman, G. and Shavers, B. (2022). “Who is the digital forensic expert and what is their expertise?” WIREs Forensic Science. </a:t>
            </a:r>
            <a:r>
              <a:rPr lang="en-US" dirty="0" err="1"/>
              <a:t>doi:https</a:t>
            </a:r>
            <a:r>
              <a:rPr lang="en-US" dirty="0"/>
              <a:t>://doi.org/10.1002/wfs2.1453. https://wires.onlinelibrary.wiley.com/doi/full/10.1002/wfs2.1453</a:t>
            </a:r>
          </a:p>
          <a:p>
            <a:r>
              <a:rPr lang="en-US" dirty="0"/>
              <a:t>2014, November. Training for Cybersecurity Specialists. ENISA: https://www.enisa.europa.eu/topics/training-and-exercises/trainings-for-cybersecurity-specialists/online-training-material</a:t>
            </a:r>
          </a:p>
          <a:p>
            <a:r>
              <a:rPr lang="en-US" dirty="0"/>
              <a:t>2023. Investigating Windows Endpoints. 13Cubed. https://training.13cubed.com/investigating-windows-endpoints</a:t>
            </a:r>
          </a:p>
          <a:p>
            <a:r>
              <a:rPr lang="en-US" dirty="0"/>
              <a:t>Pan, Y. 2017. CYBER502x - Digital Forensics. Rochester Institute of Technology (RIT). https://www.edx.org/course/computer-forensics</a:t>
            </a:r>
          </a:p>
          <a:p>
            <a:r>
              <a:rPr lang="en-US" dirty="0"/>
              <a:t>Schober, M. 2022. TCM Security. https://academy.tcm-sec.com/p/practical-windows-forensics</a:t>
            </a:r>
          </a:p>
          <a:p>
            <a:r>
              <a:rPr lang="en-US" dirty="0"/>
              <a:t>Tingey. 2020, May 22. Tingey Injury Law Firm. </a:t>
            </a:r>
            <a:r>
              <a:rPr lang="en-US" dirty="0" err="1"/>
              <a:t>Unsplash</a:t>
            </a:r>
            <a:r>
              <a:rPr lang="en-US" dirty="0"/>
              <a:t>. https://unsplash.com/@tingeyinjurylawfirm</a:t>
            </a:r>
          </a:p>
          <a:p>
            <a:r>
              <a:rPr lang="en-US" dirty="0"/>
              <a:t>2018. </a:t>
            </a:r>
            <a:r>
              <a:rPr lang="en-US" dirty="0" err="1"/>
              <a:t>TryHackMe</a:t>
            </a:r>
            <a:r>
              <a:rPr lang="en-US" dirty="0"/>
              <a:t>. https://tryhackme.com/</a:t>
            </a:r>
          </a:p>
          <a:p>
            <a:r>
              <a:rPr lang="en-US" dirty="0"/>
              <a:t>2022, January 20. What Is E-Discovery? Proofpoint. https://www.proofpoint.com/au/threat-reference/e-discovery</a:t>
            </a:r>
          </a:p>
          <a:p>
            <a:r>
              <a:rPr lang="en-US" dirty="0"/>
              <a:t>2022, November 7. Write a Forensic Report Step by Step. Salvation Data Technology. https://www.salvationdata.com/work-tips/write-a-forensic-report/</a:t>
            </a:r>
          </a:p>
        </p:txBody>
      </p:sp>
    </p:spTree>
    <p:extLst>
      <p:ext uri="{BB962C8B-B14F-4D97-AF65-F5344CB8AC3E}">
        <p14:creationId xmlns:p14="http://schemas.microsoft.com/office/powerpoint/2010/main" val="43521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95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p:txBody>
          <a:bodyPr/>
          <a:lstStyle/>
          <a:p>
            <a:r>
              <a:rPr lang="en-US" dirty="0"/>
              <a:t>Supporting Digital Forensic Team</a:t>
            </a:r>
          </a:p>
          <a:p>
            <a:r>
              <a:rPr lang="en-US" dirty="0"/>
              <a:t>Expectations of Digital Forensics</a:t>
            </a:r>
          </a:p>
          <a:p>
            <a:r>
              <a:rPr lang="en-US" dirty="0"/>
              <a:t>Common Career Paths &amp; Training </a:t>
            </a:r>
          </a:p>
        </p:txBody>
      </p:sp>
    </p:spTree>
    <p:extLst>
      <p:ext uri="{BB962C8B-B14F-4D97-AF65-F5344CB8AC3E}">
        <p14:creationId xmlns:p14="http://schemas.microsoft.com/office/powerpoint/2010/main" val="282949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Supporting the Digital Forensics Team</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440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14CF-BEFE-3A64-0CCC-0C18F352C7BB}"/>
              </a:ext>
            </a:extLst>
          </p:cNvPr>
          <p:cNvSpPr>
            <a:spLocks noGrp="1"/>
          </p:cNvSpPr>
          <p:nvPr>
            <p:ph type="title"/>
          </p:nvPr>
        </p:nvSpPr>
        <p:spPr/>
        <p:txBody>
          <a:bodyPr/>
          <a:lstStyle/>
          <a:p>
            <a:r>
              <a:rPr lang="en-US" dirty="0"/>
              <a:t>Supporting the Digital Forensics Team</a:t>
            </a:r>
          </a:p>
        </p:txBody>
      </p:sp>
      <p:sp>
        <p:nvSpPr>
          <p:cNvPr id="3" name="Content Placeholder 2">
            <a:extLst>
              <a:ext uri="{FF2B5EF4-FFF2-40B4-BE49-F238E27FC236}">
                <a16:creationId xmlns:a16="http://schemas.microsoft.com/office/drawing/2014/main" id="{3EB3FE37-9C90-5A74-41C2-E509971EE606}"/>
              </a:ext>
            </a:extLst>
          </p:cNvPr>
          <p:cNvSpPr>
            <a:spLocks noGrp="1"/>
          </p:cNvSpPr>
          <p:nvPr>
            <p:ph sz="half" idx="1"/>
          </p:nvPr>
        </p:nvSpPr>
        <p:spPr>
          <a:xfrm>
            <a:off x="838200" y="1825625"/>
            <a:ext cx="4369231" cy="4351338"/>
          </a:xfrm>
        </p:spPr>
        <p:txBody>
          <a:bodyPr/>
          <a:lstStyle/>
          <a:p>
            <a:r>
              <a:rPr lang="en-US" dirty="0"/>
              <a:t>Forensic Examiners</a:t>
            </a:r>
          </a:p>
          <a:p>
            <a:pPr lvl="1"/>
            <a:r>
              <a:rPr lang="en-US" dirty="0"/>
              <a:t>including E-discovery</a:t>
            </a:r>
          </a:p>
          <a:p>
            <a:r>
              <a:rPr lang="en-US" dirty="0"/>
              <a:t>Incident Response</a:t>
            </a:r>
          </a:p>
          <a:p>
            <a:r>
              <a:rPr lang="en-US" dirty="0"/>
              <a:t>Security Operations</a:t>
            </a:r>
          </a:p>
          <a:p>
            <a:r>
              <a:rPr lang="en-US" dirty="0"/>
              <a:t>Malware Analysts &amp; Reverse Engineers</a:t>
            </a:r>
          </a:p>
          <a:p>
            <a:r>
              <a:rPr lang="en-US" dirty="0"/>
              <a:t>Cyber Threat Intelligence</a:t>
            </a:r>
          </a:p>
        </p:txBody>
      </p:sp>
      <p:pic>
        <p:nvPicPr>
          <p:cNvPr id="5" name="Google Shape;180;p10">
            <a:extLst>
              <a:ext uri="{FF2B5EF4-FFF2-40B4-BE49-F238E27FC236}">
                <a16:creationId xmlns:a16="http://schemas.microsoft.com/office/drawing/2014/main" id="{AE618759-3CF5-1A84-8BAF-594F387FECB1}"/>
              </a:ext>
            </a:extLst>
          </p:cNvPr>
          <p:cNvPicPr preferRelativeResize="0">
            <a:picLocks noGrp="1"/>
          </p:cNvPicPr>
          <p:nvPr>
            <p:ph sz="half" idx="2"/>
          </p:nvPr>
        </p:nvPicPr>
        <p:blipFill>
          <a:blip r:embed="rId3">
            <a:alphaModFix/>
          </a:blip>
          <a:stretch>
            <a:fillRect/>
          </a:stretch>
        </p:blipFill>
        <p:spPr>
          <a:xfrm>
            <a:off x="5059369" y="1973944"/>
            <a:ext cx="6294431" cy="327287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4419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Expectations on the Digital Forensics Team</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598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a:xfrm>
            <a:off x="621224" y="2141537"/>
            <a:ext cx="9127210" cy="4351338"/>
          </a:xfrm>
        </p:spPr>
        <p:txBody>
          <a:bodyPr/>
          <a:lstStyle/>
          <a:p>
            <a:r>
              <a:rPr lang="en-US" dirty="0"/>
              <a:t>Reporting/Data Preparation</a:t>
            </a:r>
          </a:p>
          <a:p>
            <a:pPr marL="0" indent="0">
              <a:buNone/>
            </a:pPr>
            <a:r>
              <a:rPr lang="en-US" dirty="0"/>
              <a:t>- Reporting typically can be centered around one incident involving a single system, or multiple – even hundreds of systems! </a:t>
            </a:r>
          </a:p>
          <a:p>
            <a:pPr marL="0" indent="0">
              <a:buNone/>
            </a:pPr>
            <a:r>
              <a:rPr lang="en-US" dirty="0"/>
              <a:t>- It is up to the Digital Forensics Examiner to be able to paint a picture, and provide a narrative into what, how and why an incident occurred.</a:t>
            </a:r>
          </a:p>
        </p:txBody>
      </p:sp>
      <p:pic>
        <p:nvPicPr>
          <p:cNvPr id="1026" name="Picture 2" descr="Forensic Report">
            <a:extLst>
              <a:ext uri="{FF2B5EF4-FFF2-40B4-BE49-F238E27FC236}">
                <a16:creationId xmlns:a16="http://schemas.microsoft.com/office/drawing/2014/main" id="{11516B64-6591-3F4A-585B-DF2281173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995" y="1155413"/>
            <a:ext cx="5053781" cy="152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89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a:xfrm>
            <a:off x="838200" y="365125"/>
            <a:ext cx="10515600" cy="1325563"/>
          </a:xfrm>
        </p:spPr>
        <p:txBody>
          <a:bodyPr anchor="ctr">
            <a:normAutofit/>
          </a:bodyPr>
          <a:lstStyle/>
          <a:p>
            <a:r>
              <a:rPr lang="en-US" dirty="0"/>
              <a:t>Expectations</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sz="half" idx="1"/>
          </p:nvPr>
        </p:nvSpPr>
        <p:spPr>
          <a:xfrm>
            <a:off x="838199" y="1825625"/>
            <a:ext cx="6384011" cy="4351338"/>
          </a:xfrm>
        </p:spPr>
        <p:txBody>
          <a:bodyPr>
            <a:normAutofit/>
          </a:bodyPr>
          <a:lstStyle/>
          <a:p>
            <a:r>
              <a:rPr lang="en-US" sz="2400" dirty="0"/>
              <a:t>Court Testimonies</a:t>
            </a:r>
          </a:p>
          <a:p>
            <a:pPr marL="0" indent="0">
              <a:buNone/>
            </a:pPr>
            <a:r>
              <a:rPr lang="en-US" sz="2400" dirty="0"/>
              <a:t>In some instances, DFIR practitioners will be called to give expert witness testimonies in court cases on a report, or its findings. Some of the responsibilities may include</a:t>
            </a:r>
          </a:p>
          <a:p>
            <a:pPr lvl="1">
              <a:buFontTx/>
              <a:buChar char="-"/>
            </a:pPr>
            <a:r>
              <a:rPr lang="en-US" dirty="0"/>
              <a:t>Organizing, and maintaining chain of custody for all evidence</a:t>
            </a:r>
          </a:p>
          <a:p>
            <a:pPr lvl="1">
              <a:buFontTx/>
              <a:buChar char="-"/>
            </a:pPr>
            <a:r>
              <a:rPr lang="en-US" dirty="0"/>
              <a:t>Testing, interpreting, quantifying and communicating any findings via a presentation and/or responses to questions posed by legal counsel</a:t>
            </a:r>
          </a:p>
        </p:txBody>
      </p:sp>
      <p:pic>
        <p:nvPicPr>
          <p:cNvPr id="5" name="Picture 4" descr="A statue of a person holding a staff&#10;&#10;Description automatically generated with medium confidence">
            <a:extLst>
              <a:ext uri="{FF2B5EF4-FFF2-40B4-BE49-F238E27FC236}">
                <a16:creationId xmlns:a16="http://schemas.microsoft.com/office/drawing/2014/main" id="{E873F625-D110-EB40-06DF-FCA614801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0673" y="1825625"/>
            <a:ext cx="2904518" cy="4351338"/>
          </a:xfrm>
          <a:prstGeom prst="rect">
            <a:avLst/>
          </a:prstGeom>
          <a:noFill/>
        </p:spPr>
      </p:pic>
    </p:spTree>
    <p:extLst>
      <p:ext uri="{BB962C8B-B14F-4D97-AF65-F5344CB8AC3E}">
        <p14:creationId xmlns:p14="http://schemas.microsoft.com/office/powerpoint/2010/main" val="54575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a:xfrm>
            <a:off x="838200" y="365125"/>
            <a:ext cx="10515600" cy="1325563"/>
          </a:xfrm>
        </p:spPr>
        <p:txBody>
          <a:bodyPr anchor="ctr">
            <a:normAutofit/>
          </a:bodyPr>
          <a:lstStyle/>
          <a:p>
            <a:r>
              <a:rPr lang="en-US" dirty="0"/>
              <a:t>Expectations</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sz="half" idx="1"/>
          </p:nvPr>
        </p:nvSpPr>
        <p:spPr>
          <a:xfrm>
            <a:off x="838200" y="1825625"/>
            <a:ext cx="5257800" cy="4351338"/>
          </a:xfrm>
        </p:spPr>
        <p:txBody>
          <a:bodyPr>
            <a:normAutofit/>
          </a:bodyPr>
          <a:lstStyle/>
          <a:p>
            <a:r>
              <a:rPr lang="en-US" sz="2000" dirty="0"/>
              <a:t>Coordination with Legal Teams and Law Enforcement</a:t>
            </a:r>
          </a:p>
          <a:p>
            <a:pPr marL="0" indent="0">
              <a:buNone/>
            </a:pPr>
            <a:r>
              <a:rPr lang="en-US" sz="2000" dirty="0"/>
              <a:t> - When there is a legal requirement that requires disclosure of customer data breach or attack attributed to a criminal group, an organization will notify relevant law enforcement agencies.</a:t>
            </a:r>
          </a:p>
          <a:p>
            <a:pPr marL="0" indent="0">
              <a:buNone/>
            </a:pPr>
            <a:r>
              <a:rPr lang="en-US" sz="2000" dirty="0"/>
              <a:t> - DFIR examiners are responsible for conducting knowledge sharing (IOCs and findings) and receiving them from law enforcement to use in their ongoing digital forensics investigation. </a:t>
            </a:r>
          </a:p>
        </p:txBody>
      </p:sp>
      <p:pic>
        <p:nvPicPr>
          <p:cNvPr id="4" name="Picture 3" descr="A statue of a person holding a sword&#10;&#10;Description automatically generated with low confidence">
            <a:extLst>
              <a:ext uri="{FF2B5EF4-FFF2-40B4-BE49-F238E27FC236}">
                <a16:creationId xmlns:a16="http://schemas.microsoft.com/office/drawing/2014/main" id="{2EF6670E-2D38-A814-1E18-32FDBD6C954B}"/>
              </a:ext>
            </a:extLst>
          </p:cNvPr>
          <p:cNvPicPr>
            <a:picLocks noChangeAspect="1"/>
          </p:cNvPicPr>
          <p:nvPr/>
        </p:nvPicPr>
        <p:blipFill rotWithShape="1">
          <a:blip r:embed="rId3"/>
          <a:srcRect l="9347" t="437" r="-3" b="-1"/>
          <a:stretch/>
        </p:blipFill>
        <p:spPr>
          <a:xfrm>
            <a:off x="6389177" y="1709738"/>
            <a:ext cx="5181600" cy="4332288"/>
          </a:xfrm>
          <a:prstGeom prst="rect">
            <a:avLst/>
          </a:prstGeom>
          <a:noFill/>
        </p:spPr>
      </p:pic>
    </p:spTree>
    <p:extLst>
      <p:ext uri="{BB962C8B-B14F-4D97-AF65-F5344CB8AC3E}">
        <p14:creationId xmlns:p14="http://schemas.microsoft.com/office/powerpoint/2010/main" val="191555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Career Paths &amp; Training</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2965039"/>
      </p:ext>
    </p:extLst>
  </p:cSld>
  <p:clrMapOvr>
    <a:masterClrMapping/>
  </p:clrMapOvr>
</p:sld>
</file>

<file path=ppt/theme/theme1.xml><?xml version="1.0" encoding="utf-8"?>
<a:theme xmlns:a="http://schemas.openxmlformats.org/drawingml/2006/main" name="Office Theme">
  <a:themeElements>
    <a:clrScheme name="DEFCON 31">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DEFCON 31">
      <a:majorFont>
        <a:latin typeface="Freewa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TV - Project Obsidian - Template - Dark Mode - DC31" id="{398DFA3A-410E-4CFB-9743-56DCD0D504A1}" vid="{B4A70147-E78B-4E6D-8ED0-4B3FF3BDDA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BTV - Project Obsidian - Template - Dark Mode - DC31</Template>
  <TotalTime>323</TotalTime>
  <Words>1623</Words>
  <Application>Microsoft Office PowerPoint</Application>
  <PresentationFormat>Widescreen</PresentationFormat>
  <Paragraphs>166</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Courier New</vt:lpstr>
      <vt:lpstr>Benguiat</vt:lpstr>
      <vt:lpstr>Freeway Gothic</vt:lpstr>
      <vt:lpstr>Calibri</vt:lpstr>
      <vt:lpstr>Wingdings</vt:lpstr>
      <vt:lpstr>Office Theme</vt:lpstr>
      <vt:lpstr>Forensics </vt:lpstr>
      <vt:lpstr>Agenda</vt:lpstr>
      <vt:lpstr>Supporting the Digital Forensics Team</vt:lpstr>
      <vt:lpstr>Supporting the Digital Forensics Team</vt:lpstr>
      <vt:lpstr>Expectations on the Digital Forensics Team</vt:lpstr>
      <vt:lpstr>Expectations</vt:lpstr>
      <vt:lpstr>Expectations</vt:lpstr>
      <vt:lpstr>Expectations</vt:lpstr>
      <vt:lpstr>Career Paths &amp; Training</vt:lpstr>
      <vt:lpstr>Common Career Paths</vt:lpstr>
      <vt:lpstr>Training Opportunities</vt:lpstr>
      <vt:lpstr>Training Opportunities</vt:lpstr>
      <vt:lpstr>Cyber Ranges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Forensics</dc:title>
  <dc:creator>B4nd1t0</dc:creator>
  <cp:lastModifiedBy>B4nd1t0</cp:lastModifiedBy>
  <cp:revision>34</cp:revision>
  <dcterms:created xsi:type="dcterms:W3CDTF">2023-03-09T08:23:42Z</dcterms:created>
  <dcterms:modified xsi:type="dcterms:W3CDTF">2023-04-04T20:18:48Z</dcterms:modified>
</cp:coreProperties>
</file>