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63" r:id="rId4"/>
    <p:sldId id="264" r:id="rId5"/>
    <p:sldId id="259" r:id="rId6"/>
    <p:sldId id="265" r:id="rId7"/>
    <p:sldId id="266" r:id="rId8"/>
    <p:sldId id="258" r:id="rId9"/>
    <p:sldId id="257" r:id="rId10"/>
  </p:sldIdLst>
  <p:sldSz cx="12192000" cy="6858000"/>
  <p:notesSz cx="6858000" cy="9144000"/>
  <p:embeddedFontLst>
    <p:embeddedFont>
      <p:font typeface="Freeway Gothic" panose="020B0604020202020204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Benguiat" panose="020B060402020202020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8" autoAdjust="0"/>
    <p:restoredTop sz="74138" autoAdjust="0"/>
  </p:normalViewPr>
  <p:slideViewPr>
    <p:cSldViewPr snapToGrid="0">
      <p:cViewPr varScale="1">
        <p:scale>
          <a:sx n="98" d="100"/>
          <a:sy n="98" d="100"/>
        </p:scale>
        <p:origin x="8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0F1DD5-A805-4B2D-95D4-3BB01081EB7E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B8A6B0-3672-4CC8-A492-BEA982873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3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8A6B0-3672-4CC8-A492-BEA9828737D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66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creativecommons.org/licenses/by-nc-sa/4.0/?ref=chooser-v1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creativecommons.org/licenses/by-nc-sa/4.0/?ref=chooser-v1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creativecommons.org/licenses/by-nc-sa/4.0/?ref=chooser-v1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creativecommons.org/licenses/by-nc-sa/4.0/?ref=chooser-v1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creativecommons.org/licenses/by-nc-sa/4.0/?ref=chooser-v1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://creativecommons.org/licenses/by-nc-sa/4.0/?ref=chooser-v1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://creativecommons.org/licenses/by-nc-sa/4.0/?ref=chooser-v1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830DB9-A1F2-4054-C100-A2B75D3CC7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622431" y="2319633"/>
            <a:ext cx="7444595" cy="1655762"/>
          </a:xfrm>
        </p:spPr>
        <p:txBody>
          <a:bodyPr anchor="ctr">
            <a:noAutofit/>
          </a:bodyPr>
          <a:lstStyle>
            <a:lvl1pPr algn="ctr">
              <a:defRPr sz="3600" b="1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edit Station Name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E6DF376-549B-DCC9-A075-9993D8DCA78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622430" y="4105275"/>
            <a:ext cx="7444595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176A381-897F-2104-4660-B6E0C61BB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Blue Team Village</a:t>
            </a:r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EA39F529-0C3F-41AD-B1EF-BEF78FB53B6E}"/>
              </a:ext>
            </a:extLst>
          </p:cNvPr>
          <p:cNvSpPr txBox="1">
            <a:spLocks/>
          </p:cNvSpPr>
          <p:nvPr userDrawn="1"/>
        </p:nvSpPr>
        <p:spPr>
          <a:xfrm>
            <a:off x="1188666" y="817870"/>
            <a:ext cx="9814667" cy="13718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b="1" dirty="0">
                <a:solidFill>
                  <a:schemeClr val="tx2"/>
                </a:solidFill>
                <a:latin typeface="Freeway Gothic" panose="00000400000000000000" pitchFamily="2" charset="0"/>
              </a:rPr>
              <a:t>Project Obsidian</a:t>
            </a:r>
          </a:p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045FC7E-C8C9-3BFD-20D3-1884047E1F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466" y="2973320"/>
            <a:ext cx="2004149" cy="20041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74B9500F-A1F4-0F0E-0B07-473110C707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5557" y="1818829"/>
            <a:ext cx="4313131" cy="431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451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176A381-897F-2104-4660-B6E0C61BB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Blue Team Village</a:t>
            </a:r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EA39F529-0C3F-41AD-B1EF-BEF78FB53B6E}"/>
              </a:ext>
            </a:extLst>
          </p:cNvPr>
          <p:cNvSpPr txBox="1">
            <a:spLocks/>
          </p:cNvSpPr>
          <p:nvPr userDrawn="1"/>
        </p:nvSpPr>
        <p:spPr>
          <a:xfrm>
            <a:off x="1188666" y="817870"/>
            <a:ext cx="9814667" cy="13718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b="1" dirty="0">
                <a:solidFill>
                  <a:schemeClr val="accent4"/>
                </a:solidFill>
                <a:latin typeface="Freeway Gothic" panose="00000400000000000000" pitchFamily="2" charset="0"/>
              </a:rPr>
              <a:t>Thank you!</a:t>
            </a:r>
          </a:p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045FC7E-C8C9-3BFD-20D3-1884047E1F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466" y="2973320"/>
            <a:ext cx="2004149" cy="20041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74B9500F-A1F4-0F0E-0B07-473110C707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5557" y="1818829"/>
            <a:ext cx="4313131" cy="43131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67D9702-BC77-BAED-5F24-89DF2C97C076}"/>
              </a:ext>
            </a:extLst>
          </p:cNvPr>
          <p:cNvSpPr txBox="1"/>
          <p:nvPr userDrawn="1"/>
        </p:nvSpPr>
        <p:spPr>
          <a:xfrm>
            <a:off x="2682872" y="4067097"/>
            <a:ext cx="744459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4"/>
                </a:solidFill>
                <a:latin typeface="Benguiat" panose="020B7200000000000000" pitchFamily="34" charset="0"/>
              </a:rPr>
              <a:t>Did you enjoy the session?</a:t>
            </a:r>
          </a:p>
          <a:p>
            <a:pPr algn="ctr"/>
            <a:r>
              <a:rPr lang="en-US" sz="2400" dirty="0">
                <a:solidFill>
                  <a:schemeClr val="accent4"/>
                </a:solidFill>
                <a:latin typeface="Benguiat" panose="020B7200000000000000" pitchFamily="34" charset="0"/>
              </a:rPr>
              <a:t>Did we miss something?</a:t>
            </a:r>
          </a:p>
          <a:p>
            <a:pPr algn="ctr"/>
            <a:r>
              <a:rPr lang="en-US" sz="2400" dirty="0">
                <a:solidFill>
                  <a:schemeClr val="accent4"/>
                </a:solidFill>
                <a:latin typeface="Benguiat" panose="020B7200000000000000" pitchFamily="34" charset="0"/>
              </a:rPr>
              <a:t>Was anything unclear or confusing?</a:t>
            </a:r>
          </a:p>
          <a:p>
            <a:pPr algn="ctr"/>
            <a:endParaRPr lang="en-US" sz="2400" dirty="0">
              <a:solidFill>
                <a:schemeClr val="accent3"/>
              </a:solidFill>
              <a:latin typeface="Benguiat" panose="020B7200000000000000" pitchFamily="34" charset="0"/>
            </a:endParaRPr>
          </a:p>
          <a:p>
            <a:pPr algn="ctr"/>
            <a:r>
              <a:rPr lang="en-US" sz="2400" dirty="0">
                <a:solidFill>
                  <a:schemeClr val="accent3"/>
                </a:solidFill>
                <a:latin typeface="Benguiat" panose="020B7200000000000000" pitchFamily="34" charset="0"/>
              </a:rPr>
              <a:t>Please Provide Feedback</a:t>
            </a:r>
            <a:r>
              <a:rPr lang="en-US" sz="2400" dirty="0">
                <a:solidFill>
                  <a:schemeClr val="accent6"/>
                </a:solidFill>
                <a:latin typeface="Benguiat" panose="020B7200000000000000" pitchFamily="34" charset="0"/>
              </a:rPr>
              <a:t/>
            </a:r>
            <a:br>
              <a:rPr lang="en-US" sz="2400" dirty="0">
                <a:solidFill>
                  <a:schemeClr val="accent6"/>
                </a:solidFill>
                <a:latin typeface="Benguiat" panose="020B7200000000000000" pitchFamily="34" charset="0"/>
              </a:rPr>
            </a:br>
            <a:r>
              <a:rPr lang="en-US" sz="2400" b="0" i="0" dirty="0">
                <a:solidFill>
                  <a:schemeClr val="accent6"/>
                </a:solidFill>
                <a:effectLst/>
                <a:latin typeface="Benguiat" panose="020B7200000000000000" pitchFamily="34" charset="0"/>
              </a:rPr>
              <a:t>feedback-obsidian@blueteamvillage.org</a:t>
            </a:r>
            <a:endParaRPr lang="en-US" sz="2400" dirty="0">
              <a:solidFill>
                <a:schemeClr val="accent6"/>
              </a:solidFill>
              <a:latin typeface="Benguiat" panose="020B7200000000000000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0E4D5DE-B0DC-F491-A4D0-72678750014C}"/>
              </a:ext>
            </a:extLst>
          </p:cNvPr>
          <p:cNvSpPr txBox="1"/>
          <p:nvPr userDrawn="1"/>
        </p:nvSpPr>
        <p:spPr>
          <a:xfrm>
            <a:off x="2682872" y="2142323"/>
            <a:ext cx="74445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latin typeface="Benguiat" panose="020B7200000000000000" pitchFamily="34" charset="0"/>
              </a:rPr>
              <a:t>Join The Conversation</a:t>
            </a:r>
            <a:r>
              <a:rPr lang="en-US" sz="2400" dirty="0">
                <a:solidFill>
                  <a:schemeClr val="accent6"/>
                </a:solidFill>
                <a:latin typeface="Benguiat" panose="020B7200000000000000" pitchFamily="34" charset="0"/>
              </a:rPr>
              <a:t/>
            </a:r>
            <a:br>
              <a:rPr lang="en-US" sz="2400" dirty="0">
                <a:solidFill>
                  <a:schemeClr val="accent6"/>
                </a:solidFill>
                <a:latin typeface="Benguiat" panose="020B7200000000000000" pitchFamily="34" charset="0"/>
              </a:rPr>
            </a:br>
            <a:r>
              <a:rPr lang="en-US" sz="2400" b="0" i="0" dirty="0">
                <a:solidFill>
                  <a:schemeClr val="accent6"/>
                </a:solidFill>
                <a:effectLst/>
                <a:latin typeface="Benguiat" panose="020B7200000000000000" pitchFamily="34" charset="0"/>
              </a:rPr>
              <a:t>https://discord.gg/blueteamvillage</a:t>
            </a:r>
            <a:endParaRPr lang="en-US" sz="2400" dirty="0">
              <a:solidFill>
                <a:schemeClr val="accent6"/>
              </a:solidFill>
              <a:latin typeface="Benguiat" panose="020B7200000000000000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84E5EEE-ED7F-FC9B-5C95-BDE9D02DEBAE}"/>
              </a:ext>
            </a:extLst>
          </p:cNvPr>
          <p:cNvSpPr txBox="1"/>
          <p:nvPr userDrawn="1"/>
        </p:nvSpPr>
        <p:spPr>
          <a:xfrm>
            <a:off x="2682872" y="3283373"/>
            <a:ext cx="74445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latin typeface="Benguiat" panose="020B7200000000000000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964582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A0CC9A-D9F8-C7A2-E2E2-E7E5BE180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C864C73-084C-A01C-2B6B-A95489993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76F6D17-F880-23B0-D9E5-1BEF2D372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Blue Team Village</a:t>
            </a:r>
            <a:r>
              <a:rPr lang="en-US" dirty="0">
                <a:hlinkClick r:id="rId2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708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166687-7AC6-E4A1-56DD-5EFD04D80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C3EAFE5-F29E-2927-A67D-EECC7CDC3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8215BFE-7B34-9F31-D39E-CF42A99F8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Blue Team Village</a:t>
            </a:r>
          </a:p>
        </p:txBody>
      </p:sp>
    </p:spTree>
    <p:extLst>
      <p:ext uri="{BB962C8B-B14F-4D97-AF65-F5344CB8AC3E}">
        <p14:creationId xmlns:p14="http://schemas.microsoft.com/office/powerpoint/2010/main" val="3374376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EBCDB9-D782-C3C9-D529-2A3069CA5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ED22A84-993D-1E01-2E56-F7F4678F9B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39CB82D-B736-2BEA-CFDB-5FC2A44C0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FA94675-F3B8-AF94-E884-0A096094B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Blue Team Village</a:t>
            </a:r>
            <a:r>
              <a:rPr lang="en-US" dirty="0">
                <a:hlinkClick r:id="rId2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27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080AA1-00FC-A0F7-7287-2D5A3501F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204B5FE-79D6-4CAB-07E2-FF43C2E05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6C36CB9-C487-23F9-EB32-2E1F31238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F46777B-5DC1-5E0D-DA1F-6F7E7A519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63BC9F72-5536-A079-1D4F-652E478F3E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28ECB4EB-6641-6FCB-AA2B-BA9289B35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Blue Team Village</a:t>
            </a:r>
            <a:r>
              <a:rPr lang="en-US" dirty="0">
                <a:hlinkClick r:id="rId2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296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9BB2D8-2497-F2C4-9838-526A41748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703C7BE-1E0B-6797-63E1-A209DF785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Blue Team Village</a:t>
            </a:r>
            <a:r>
              <a:rPr lang="en-US" dirty="0">
                <a:hlinkClick r:id="rId2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93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F326D185-E44D-A32B-2BD2-0FD4D5A07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Blue Team Village</a:t>
            </a:r>
            <a:r>
              <a:rPr lang="en-US" dirty="0">
                <a:hlinkClick r:id="rId2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656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5D44B6-84B3-F887-4D13-6153481A1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15A701E-0A21-AA66-E8EB-6EDAE2D53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106AAFA-F398-8ECB-98DF-2651B44DB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414B651-E6C2-9F1A-252B-34B565ED9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Blue Team Village</a:t>
            </a:r>
            <a:r>
              <a:rPr lang="en-US" dirty="0">
                <a:hlinkClick r:id="rId2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303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E94781-403B-10D7-9C10-E447E38C8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33087E8C-DEBC-B851-41BB-82C259C66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AF9AC55-F10E-4A66-D6C2-A9C3844B6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255C88B-BB83-F415-109C-E2FB3FA5F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Blue Team Village</a:t>
            </a:r>
            <a:r>
              <a:rPr lang="en-US" dirty="0">
                <a:hlinkClick r:id="rId2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106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creativecommons.org/licenses/by-nc-sa/4.0/?ref=chooser-v1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A87CC8D6-F725-D0E3-A273-7383B6BD9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4817D3A-3697-D2FF-220C-2AB150994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15EF23F-7FC5-0840-1551-00E1039BD5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Blue Team Village</a:t>
            </a:r>
            <a:r>
              <a:rPr lang="en-US" dirty="0">
                <a:hlinkClick r:id="rId1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9821793-D552-3ACE-A513-05B04EAABCF7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111875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3514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5"/>
          </a:solidFill>
          <a:latin typeface="Benguiat" panose="020B7200000000000000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5"/>
          </a:solidFill>
          <a:latin typeface="Benguiat" panose="020B7200000000000000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000" kern="1200">
          <a:solidFill>
            <a:schemeClr val="accent5"/>
          </a:solidFill>
          <a:latin typeface="Benguiat" panose="020B7200000000000000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1800" kern="1200">
          <a:solidFill>
            <a:schemeClr val="accent5"/>
          </a:solidFill>
          <a:latin typeface="Benguiat" panose="020B7200000000000000" pitchFamily="34" charset="0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885A6A-D034-8ABC-8FF6-D7F45FB90A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Freeway Gothic" panose="00000400000000000000" pitchFamily="2" charset="0"/>
              </a:rPr>
              <a:t>Incident Response Station</a:t>
            </a:r>
            <a:endParaRPr lang="en-US" sz="4400" dirty="0">
              <a:latin typeface="Freeway Gothic" panose="000004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28B766A-2A19-BDC0-89A0-CFD8BD2DDF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Freeway Gothic" panose="00000400000000000000" pitchFamily="2" charset="0"/>
              </a:rPr>
              <a:t>IR 101 Track</a:t>
            </a:r>
          </a:p>
          <a:p>
            <a:r>
              <a:rPr lang="en-US" dirty="0" smtClean="0">
                <a:latin typeface="Freeway Gothic" panose="00000400000000000000" pitchFamily="2" charset="0"/>
              </a:rPr>
              <a:t>Module </a:t>
            </a:r>
            <a:r>
              <a:rPr lang="en-US" dirty="0" smtClean="0">
                <a:latin typeface="Freeway Gothic" panose="00000400000000000000" pitchFamily="2" charset="0"/>
              </a:rPr>
              <a:t>1: What is Incident Response?</a:t>
            </a:r>
            <a:endParaRPr lang="en-US" dirty="0">
              <a:latin typeface="Freeway Gothic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415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</a:t>
            </a:r>
            <a:r>
              <a:rPr lang="en-US" dirty="0" smtClean="0"/>
              <a:t>incident?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dirty="0"/>
              <a:t>An incident often requires “all hands on deck”.</a:t>
            </a:r>
            <a:endParaRPr lang="en-US" sz="1800" dirty="0"/>
          </a:p>
          <a:p>
            <a:pPr fontAlgn="base"/>
            <a:r>
              <a:rPr lang="en-US" dirty="0"/>
              <a:t>An incident may not be the same as a security “event”.</a:t>
            </a:r>
            <a:endParaRPr lang="en-US" sz="1800" dirty="0"/>
          </a:p>
          <a:p>
            <a:pPr fontAlgn="base"/>
            <a:r>
              <a:rPr lang="en-US" dirty="0"/>
              <a:t>There is no standard definition, each organization needs to establish their own.</a:t>
            </a:r>
            <a:endParaRPr lang="en-US" sz="1800" dirty="0"/>
          </a:p>
          <a:p>
            <a:pPr fontAlgn="base"/>
            <a:r>
              <a:rPr lang="en-US" dirty="0"/>
              <a:t>Criteria for an incident:</a:t>
            </a:r>
            <a:endParaRPr lang="en-US" sz="1800" dirty="0"/>
          </a:p>
          <a:p>
            <a:pPr lvl="1" fontAlgn="base"/>
            <a:r>
              <a:rPr lang="en-US" dirty="0"/>
              <a:t>Impact</a:t>
            </a:r>
            <a:endParaRPr lang="en-US" sz="1800" dirty="0"/>
          </a:p>
          <a:p>
            <a:pPr lvl="2" fontAlgn="base"/>
            <a:r>
              <a:rPr lang="en-US" dirty="0"/>
              <a:t>Number of systems / users</a:t>
            </a:r>
            <a:endParaRPr lang="en-US" sz="1800" dirty="0"/>
          </a:p>
          <a:p>
            <a:pPr lvl="2" fontAlgn="base"/>
            <a:r>
              <a:rPr lang="en-US" dirty="0"/>
              <a:t>Criticality of systems / users</a:t>
            </a:r>
            <a:endParaRPr lang="en-US" sz="1800" dirty="0"/>
          </a:p>
          <a:p>
            <a:pPr lvl="1" fontAlgn="base"/>
            <a:r>
              <a:rPr lang="en-US" dirty="0"/>
              <a:t>Adversary Capability</a:t>
            </a:r>
            <a:endParaRPr lang="en-US" sz="1800" dirty="0"/>
          </a:p>
          <a:p>
            <a:pPr lvl="2" fontAlgn="base"/>
            <a:r>
              <a:rPr lang="en-US" dirty="0"/>
              <a:t>What can an adversary accomplish with the access they have?</a:t>
            </a:r>
            <a:endParaRPr lang="en-US" sz="1800" dirty="0"/>
          </a:p>
          <a:p>
            <a:pPr lvl="2" fontAlgn="base"/>
            <a:r>
              <a:rPr lang="en-US" dirty="0"/>
              <a:t>Does an adversary have access at all?</a:t>
            </a:r>
            <a:endParaRPr lang="en-US" sz="1800" dirty="0"/>
          </a:p>
          <a:p>
            <a:pPr fontAlgn="base"/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348512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Webster’s dictionary defines…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What is incident response (IR)?</a:t>
            </a:r>
            <a:endParaRPr lang="en-US" sz="1800" dirty="0"/>
          </a:p>
          <a:p>
            <a:pPr lvl="1" fontAlgn="base"/>
            <a:r>
              <a:rPr lang="en-US" dirty="0"/>
              <a:t>The process to detect, contain and eradicate an active or potential cyber threat. 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1800" dirty="0"/>
          </a:p>
          <a:p>
            <a:pPr fontAlgn="base"/>
            <a:r>
              <a:rPr lang="en-US" dirty="0" smtClean="0"/>
              <a:t>IR </a:t>
            </a:r>
            <a:r>
              <a:rPr lang="en-US" dirty="0"/>
              <a:t>is often associated with forensics hence why you’ll see Digital Forensics &amp; Incident Response (DFIR</a:t>
            </a:r>
            <a:r>
              <a:rPr lang="en-US" dirty="0" smtClean="0"/>
              <a:t>).</a:t>
            </a:r>
            <a:br>
              <a:rPr lang="en-US" dirty="0" smtClean="0"/>
            </a:br>
            <a:endParaRPr lang="en-US" sz="1800" dirty="0"/>
          </a:p>
          <a:p>
            <a:pPr fontAlgn="base"/>
            <a:r>
              <a:rPr lang="en-US" dirty="0" smtClean="0"/>
              <a:t>IR </a:t>
            </a:r>
            <a:r>
              <a:rPr lang="en-US" dirty="0"/>
              <a:t>teams do not just include cybersecurity team members.</a:t>
            </a:r>
            <a:endParaRPr lang="en-US" sz="1800" dirty="0"/>
          </a:p>
          <a:p>
            <a:pPr fontAlgn="base"/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189978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Activating the IR Team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en-US" dirty="0"/>
              <a:t>Incident Response is not typically a day to day job title.</a:t>
            </a:r>
            <a:endParaRPr lang="en-US" sz="1800" dirty="0"/>
          </a:p>
          <a:p>
            <a:pPr lvl="1" fontAlgn="base"/>
            <a:r>
              <a:rPr lang="en-US" dirty="0"/>
              <a:t>Some large organizations may have specific IR teams.</a:t>
            </a:r>
            <a:endParaRPr lang="en-US" sz="1800" dirty="0"/>
          </a:p>
          <a:p>
            <a:pPr fontAlgn="base"/>
            <a:r>
              <a:rPr lang="en-US" dirty="0"/>
              <a:t>IR teams are often activated once the criteria for an incident is met.</a:t>
            </a:r>
            <a:endParaRPr lang="en-US" sz="1800" dirty="0"/>
          </a:p>
          <a:p>
            <a:pPr fontAlgn="base"/>
            <a:r>
              <a:rPr lang="en-US" dirty="0"/>
              <a:t>How can you escalate an alert?</a:t>
            </a:r>
            <a:endParaRPr lang="en-US" sz="1800" dirty="0"/>
          </a:p>
          <a:p>
            <a:pPr lvl="1" fontAlgn="base"/>
            <a:r>
              <a:rPr lang="en-US" dirty="0"/>
              <a:t>Email</a:t>
            </a:r>
            <a:endParaRPr lang="en-US" sz="1800" dirty="0"/>
          </a:p>
          <a:p>
            <a:pPr lvl="1" fontAlgn="base"/>
            <a:r>
              <a:rPr lang="en-US" dirty="0"/>
              <a:t>In-Person</a:t>
            </a:r>
            <a:endParaRPr lang="en-US" sz="1800" dirty="0"/>
          </a:p>
          <a:p>
            <a:pPr lvl="1" fontAlgn="base"/>
            <a:r>
              <a:rPr lang="en-US" dirty="0"/>
              <a:t>Ticketing system</a:t>
            </a:r>
            <a:endParaRPr lang="en-US" sz="1800" dirty="0"/>
          </a:p>
          <a:p>
            <a:pPr fontAlgn="base"/>
            <a:r>
              <a:rPr lang="en-US" dirty="0"/>
              <a:t>Who can declare and incident and how?</a:t>
            </a:r>
            <a:endParaRPr lang="en-US" sz="1800" dirty="0"/>
          </a:p>
          <a:p>
            <a:pPr fontAlgn="base"/>
            <a:r>
              <a:rPr lang="en-US" dirty="0"/>
              <a:t>If you need an IR Team you also need IR Plans and Playbooks.</a:t>
            </a:r>
            <a:endParaRPr lang="en-US" sz="1800" dirty="0"/>
          </a:p>
          <a:p>
            <a:pPr fontAlgn="base"/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55258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Incident Response Team Structure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839788" y="2451370"/>
            <a:ext cx="3932237" cy="3417618"/>
          </a:xfrm>
        </p:spPr>
        <p:txBody>
          <a:bodyPr>
            <a:norm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/>
              <a:t>Executive/Organizational Leadership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/>
              <a:t>CISO or IT Security Director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/>
              <a:t>Incident Commander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/>
              <a:t>Incident Analysts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/>
              <a:t>Legal / Compliance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/>
              <a:t>Anyone who wants to help!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 descr="https://lh4.googleusercontent.com/qqNrLNymTZftkUcKema11BmyHvwwwqsKJGtXeNuh79Y_sHt82Rp4pEMQIPmVGhX0v8UC9x7VYgRorQ1hin1XABaiCWbtpN7mN5IHriqK_PgavbSQ1otBd_wPvoYM9qubCJ8aGNICa6C1Tsw=s2048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" r="250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386518" y="6326188"/>
            <a:ext cx="86251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</a:rPr>
              <a:t>Source: https://commons.wikimedia.org/wiki/File:Power_Rangers_Samurai.jpg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99637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Incident </a:t>
            </a:r>
            <a:r>
              <a:rPr lang="en-US" dirty="0" smtClean="0"/>
              <a:t>Commander</a:t>
            </a:r>
            <a:br>
              <a:rPr lang="en-US" dirty="0" smtClean="0"/>
            </a:br>
            <a:r>
              <a:rPr lang="en-US" dirty="0" smtClean="0"/>
              <a:t>“The </a:t>
            </a:r>
            <a:r>
              <a:rPr lang="en-US" dirty="0"/>
              <a:t>Decision Maker”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en-US" dirty="0"/>
              <a:t>Often considered the leader of the entire IR team.</a:t>
            </a:r>
            <a:endParaRPr lang="en-US" sz="1800" dirty="0"/>
          </a:p>
          <a:p>
            <a:pPr fontAlgn="base"/>
            <a:r>
              <a:rPr lang="en-US" dirty="0"/>
              <a:t>Leader makes decisions, but still may need approval.</a:t>
            </a:r>
            <a:endParaRPr lang="en-US" sz="1800" dirty="0"/>
          </a:p>
          <a:p>
            <a:pPr fontAlgn="base"/>
            <a:r>
              <a:rPr lang="en-US" dirty="0"/>
              <a:t>Interfaces with everyone on the IR team - technical or not.</a:t>
            </a:r>
            <a:endParaRPr lang="en-US" sz="1800" dirty="0"/>
          </a:p>
          <a:p>
            <a:pPr fontAlgn="base"/>
            <a:r>
              <a:rPr lang="en-US" dirty="0"/>
              <a:t>Should understand the IR Lifecycle extremely well and assign tasks.</a:t>
            </a:r>
            <a:endParaRPr lang="en-US" sz="1800" dirty="0"/>
          </a:p>
          <a:p>
            <a:pPr fontAlgn="base"/>
            <a:r>
              <a:rPr lang="en-US" dirty="0"/>
              <a:t>Needs to be an effective communicator and keep their cool.</a:t>
            </a:r>
            <a:endParaRPr lang="en-US" sz="1800" dirty="0"/>
          </a:p>
          <a:p>
            <a:pPr fontAlgn="base"/>
            <a:r>
              <a:rPr lang="en-US" dirty="0"/>
              <a:t>The role is typically held by:</a:t>
            </a:r>
            <a:endParaRPr lang="en-US" sz="1800" dirty="0"/>
          </a:p>
          <a:p>
            <a:pPr lvl="1" fontAlgn="base"/>
            <a:r>
              <a:rPr lang="en-US" dirty="0"/>
              <a:t>Cybersecurity Manager</a:t>
            </a:r>
            <a:endParaRPr lang="en-US" sz="1800" dirty="0"/>
          </a:p>
          <a:p>
            <a:pPr lvl="1" fontAlgn="base"/>
            <a:r>
              <a:rPr lang="en-US" dirty="0"/>
              <a:t>Cybersecurity Lead</a:t>
            </a:r>
            <a:endParaRPr lang="en-US" sz="1800" dirty="0"/>
          </a:p>
          <a:p>
            <a:pPr lvl="1" fontAlgn="base"/>
            <a:r>
              <a:rPr lang="en-US" dirty="0"/>
              <a:t>IT Director</a:t>
            </a:r>
            <a:endParaRPr lang="en-US" sz="1800" dirty="0"/>
          </a:p>
          <a:p>
            <a:pPr fontAlgn="base"/>
            <a:endParaRPr lang="en-US" sz="1700" dirty="0"/>
          </a:p>
        </p:txBody>
      </p:sp>
      <p:pic>
        <p:nvPicPr>
          <p:cNvPr id="2050" name="Picture 2" descr="https://lh5.googleusercontent.com/YRSPBx1oCc0z1af_F5p8BulI_SPH2YmYC7UfW3UBq2X9L-t2wZLvN9m2AfFzrFNUdEhAMimIZTJQiYRibHOC0ewVTk3L3hyShfU_Efgqrb7X_gZzQt2CRNYL4lHyLYoBEdRN4eFxuMq_7oM=s204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518" y="4692868"/>
            <a:ext cx="2888861" cy="1619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2822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Incident </a:t>
            </a:r>
            <a:r>
              <a:rPr lang="en-US" dirty="0" smtClean="0"/>
              <a:t>Analysts</a:t>
            </a:r>
            <a:br>
              <a:rPr lang="en-US" dirty="0" smtClean="0"/>
            </a:br>
            <a:r>
              <a:rPr lang="en-US" dirty="0" smtClean="0"/>
              <a:t>“The </a:t>
            </a:r>
            <a:r>
              <a:rPr lang="en-US" dirty="0"/>
              <a:t>technical investigators”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dirty="0"/>
              <a:t>Technical team looking through tools to figure out what happened.</a:t>
            </a:r>
            <a:endParaRPr lang="en-US" sz="1800" dirty="0"/>
          </a:p>
          <a:p>
            <a:pPr fontAlgn="base"/>
            <a:r>
              <a:rPr lang="en-US" dirty="0"/>
              <a:t>Will typically be assigned tasks on what/where to investigate.</a:t>
            </a:r>
            <a:endParaRPr lang="en-US" sz="1800" dirty="0"/>
          </a:p>
          <a:p>
            <a:pPr fontAlgn="base"/>
            <a:r>
              <a:rPr lang="en-US" dirty="0"/>
              <a:t>Should be prepared to speak on their findings.</a:t>
            </a:r>
            <a:endParaRPr lang="en-US" sz="1800" dirty="0"/>
          </a:p>
          <a:p>
            <a:pPr fontAlgn="base"/>
            <a:r>
              <a:rPr lang="en-US" dirty="0"/>
              <a:t>Often incorporates technical team members from multiple functions.</a:t>
            </a:r>
            <a:endParaRPr lang="en-US" sz="1800" dirty="0"/>
          </a:p>
          <a:p>
            <a:pPr fontAlgn="base"/>
            <a:r>
              <a:rPr lang="en-US" dirty="0"/>
              <a:t>STILL needs to be an effective communicator and keep their cool.</a:t>
            </a:r>
            <a:endParaRPr lang="en-US" sz="1800" dirty="0"/>
          </a:p>
          <a:p>
            <a:pPr fontAlgn="base"/>
            <a:r>
              <a:rPr lang="en-US" dirty="0"/>
              <a:t>The role is typically held by:</a:t>
            </a:r>
            <a:endParaRPr lang="en-US" sz="1800" dirty="0"/>
          </a:p>
          <a:p>
            <a:pPr lvl="1" fontAlgn="base"/>
            <a:r>
              <a:rPr lang="en-US" dirty="0"/>
              <a:t>Cybersecurity Analysts / SOC</a:t>
            </a:r>
            <a:endParaRPr lang="en-US" sz="1800" dirty="0"/>
          </a:p>
          <a:p>
            <a:pPr lvl="1" fontAlgn="base"/>
            <a:r>
              <a:rPr lang="en-US" dirty="0"/>
              <a:t>Network / Infrastructure engineers</a:t>
            </a:r>
            <a:endParaRPr lang="en-US" sz="1800" dirty="0"/>
          </a:p>
          <a:p>
            <a:pPr lvl="1" fontAlgn="base"/>
            <a:r>
              <a:rPr lang="en-US" dirty="0"/>
              <a:t>Help Desk / IT Administrators</a:t>
            </a:r>
            <a:endParaRPr lang="en-US" sz="1800" dirty="0"/>
          </a:p>
          <a:p>
            <a:pPr fontAlgn="base"/>
            <a:endParaRPr lang="en-US" sz="1700" dirty="0"/>
          </a:p>
        </p:txBody>
      </p:sp>
      <p:pic>
        <p:nvPicPr>
          <p:cNvPr id="3074" name="Picture 2" descr="https://lh4.googleusercontent.com/xscE9_cbmDwqfIHhzxyasZE-TIZsrCc_ET11_Q4acWH3dINmtAo1YHzWbJ2RZfvcDiLTbfE57mA6hzf8ucUhiehZkYNErKERT0qoaq-hu3Dcmix4wX-k-I3KQZONv4GXDJ5fTxi7XeHcsss=s204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0725" y="4428673"/>
            <a:ext cx="2623075" cy="174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11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86C245-B912-DA74-7EDB-CFCFC78FD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998AEDC-2143-3CC7-E4FB-A127CC53E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518557"/>
            <a:ext cx="6172200" cy="4342493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US" dirty="0"/>
              <a:t>Incident Response is a team sport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  <a:p>
            <a:pPr fontAlgn="base"/>
            <a:r>
              <a:rPr lang="en-US" dirty="0" smtClean="0"/>
              <a:t>The </a:t>
            </a:r>
            <a:r>
              <a:rPr lang="en-US" dirty="0"/>
              <a:t>organizations decides what an incident is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  <a:p>
            <a:pPr fontAlgn="base"/>
            <a:r>
              <a:rPr lang="en-US" dirty="0" smtClean="0"/>
              <a:t>Figure </a:t>
            </a:r>
            <a:r>
              <a:rPr lang="en-US" dirty="0"/>
              <a:t>out your incident response team structure today</a:t>
            </a:r>
            <a:r>
              <a:rPr lang="en-US" dirty="0" smtClean="0"/>
              <a:t>!</a:t>
            </a:r>
            <a:br>
              <a:rPr lang="en-US" dirty="0" smtClean="0"/>
            </a:br>
            <a:endParaRPr lang="en-US" dirty="0"/>
          </a:p>
          <a:p>
            <a:pPr fontAlgn="base"/>
            <a:r>
              <a:rPr lang="en-US" dirty="0" smtClean="0"/>
              <a:t>Follow </a:t>
            </a:r>
            <a:r>
              <a:rPr lang="en-US" dirty="0"/>
              <a:t>the other modules to prepare yourself even further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 descr="https://lh6.googleusercontent.com/9nZglIv5niLKkC-1qWlMyqYmO0LA-d1GcRzykQVoSbevBkmt2ToYPEVcH7eIW9TPGGcz08A-s70EAxpZ_caS3coZ3BD8MJ4JTUzBSZrYEMj6nmIHre1rOKA2cOTsMCZN4T_L0BRwzDxpULU=s20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39" y="2261053"/>
            <a:ext cx="4286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1083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8955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EFCON 31">
      <a:dk1>
        <a:sysClr val="windowText" lastClr="000000"/>
      </a:dk1>
      <a:lt1>
        <a:sysClr val="window" lastClr="FFFFFF"/>
      </a:lt1>
      <a:dk2>
        <a:srgbClr val="788DA8"/>
      </a:dk2>
      <a:lt2>
        <a:srgbClr val="E7E6E6"/>
      </a:lt2>
      <a:accent1>
        <a:srgbClr val="686EA0"/>
      </a:accent1>
      <a:accent2>
        <a:srgbClr val="81C8BD"/>
      </a:accent2>
      <a:accent3>
        <a:srgbClr val="ECDA25"/>
      </a:accent3>
      <a:accent4>
        <a:srgbClr val="F8A28B"/>
      </a:accent4>
      <a:accent5>
        <a:srgbClr val="DEEBF6"/>
      </a:accent5>
      <a:accent6>
        <a:srgbClr val="5B9BD5"/>
      </a:accent6>
      <a:hlink>
        <a:srgbClr val="686EA0"/>
      </a:hlink>
      <a:folHlink>
        <a:srgbClr val="686EA0"/>
      </a:folHlink>
    </a:clrScheme>
    <a:fontScheme name="DEFCON 31">
      <a:majorFont>
        <a:latin typeface="Freeway Gothic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TV - Project Obsidian - Template - Dark Mode - DC31" id="{398DFA3A-410E-4CFB-9743-56DCD0D504A1}" vid="{B4A70147-E78B-4E6D-8ED0-4B3FF3BDDA2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BTV - Project Obsidian - Template - Dark Mode - DC31</Template>
  <TotalTime>57</TotalTime>
  <Words>372</Words>
  <Application>Microsoft Office PowerPoint</Application>
  <PresentationFormat>Widescreen</PresentationFormat>
  <Paragraphs>64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Courier New</vt:lpstr>
      <vt:lpstr>Freeway Gothic</vt:lpstr>
      <vt:lpstr>Calibri</vt:lpstr>
      <vt:lpstr>Benguiat</vt:lpstr>
      <vt:lpstr>Arial</vt:lpstr>
      <vt:lpstr>Wingdings</vt:lpstr>
      <vt:lpstr>Office Theme</vt:lpstr>
      <vt:lpstr>Incident Response Station</vt:lpstr>
      <vt:lpstr>What is an incident?</vt:lpstr>
      <vt:lpstr>Webster’s dictionary defines…</vt:lpstr>
      <vt:lpstr>Activating the IR Team</vt:lpstr>
      <vt:lpstr>Incident Response Team Structure</vt:lpstr>
      <vt:lpstr>Incident Commander “The Decision Maker”</vt:lpstr>
      <vt:lpstr>Incident Analysts “The technical investigators”</vt:lpstr>
      <vt:lpstr>Takeaways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Incident Response Station</dc:title>
  <dc:creator>David Roman</dc:creator>
  <cp:lastModifiedBy>David Roman</cp:lastModifiedBy>
  <cp:revision>9</cp:revision>
  <dcterms:created xsi:type="dcterms:W3CDTF">2023-03-28T23:27:31Z</dcterms:created>
  <dcterms:modified xsi:type="dcterms:W3CDTF">2023-04-13T00:02:05Z</dcterms:modified>
</cp:coreProperties>
</file>