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3" r:id="rId6"/>
    <p:sldId id="266" r:id="rId7"/>
    <p:sldId id="264" r:id="rId8"/>
    <p:sldId id="265" r:id="rId9"/>
    <p:sldId id="257" r:id="rId10"/>
  </p:sldIdLst>
  <p:sldSz cx="12192000" cy="6858000"/>
  <p:notesSz cx="6858000" cy="9144000"/>
  <p:embeddedFontLst>
    <p:embeddedFont>
      <p:font typeface="Benguiat" panose="020F07020304040A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reeway Gothic" panose="020F07020304040A0204" pitchFamily="34" charset="0"/>
      <p:regular r:id="rId11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0DB9-A1F2-4054-C100-A2B75D3CC7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2431" y="2319633"/>
            <a:ext cx="7444595" cy="1655762"/>
          </a:xfr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Station Name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DF376-549B-DCC9-A075-9993D8DC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22430" y="4105275"/>
            <a:ext cx="7444595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381-897F-2104-4660-B6E0C61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9F529-0C3F-41AD-B1EF-BEF78FB53B6E}"/>
              </a:ext>
            </a:extLst>
          </p:cNvPr>
          <p:cNvSpPr txBox="1">
            <a:spLocks/>
          </p:cNvSpPr>
          <p:nvPr userDrawn="1"/>
        </p:nvSpPr>
        <p:spPr>
          <a:xfrm>
            <a:off x="1188666" y="817870"/>
            <a:ext cx="9814667" cy="137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Freeway Gothic" panose="00000400000000000000" pitchFamily="2" charset="0"/>
              </a:rPr>
              <a:t>Project Obsidian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5FC7E-C8C9-3BFD-20D3-1884047E1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66" y="2973320"/>
            <a:ext cx="2004149" cy="200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9500F-A1F4-0F0E-0B07-473110C707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557" y="1818829"/>
            <a:ext cx="4313131" cy="43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381-897F-2104-4660-B6E0C61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9F529-0C3F-41AD-B1EF-BEF78FB53B6E}"/>
              </a:ext>
            </a:extLst>
          </p:cNvPr>
          <p:cNvSpPr txBox="1">
            <a:spLocks/>
          </p:cNvSpPr>
          <p:nvPr userDrawn="1"/>
        </p:nvSpPr>
        <p:spPr>
          <a:xfrm>
            <a:off x="1188666" y="817870"/>
            <a:ext cx="9814667" cy="137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accent4"/>
                </a:solidFill>
                <a:latin typeface="Freeway Gothic" panose="00000400000000000000" pitchFamily="2" charset="0"/>
              </a:rPr>
              <a:t>Thank you!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5FC7E-C8C9-3BFD-20D3-1884047E1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66" y="2973320"/>
            <a:ext cx="2004149" cy="200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9500F-A1F4-0F0E-0B07-473110C707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557" y="1818829"/>
            <a:ext cx="4313131" cy="43131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D9702-BC77-BAED-5F24-89DF2C97C076}"/>
              </a:ext>
            </a:extLst>
          </p:cNvPr>
          <p:cNvSpPr txBox="1"/>
          <p:nvPr userDrawn="1"/>
        </p:nvSpPr>
        <p:spPr>
          <a:xfrm>
            <a:off x="2682872" y="4067097"/>
            <a:ext cx="7444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Did you enjoy the session?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Did we miss something?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Was anything unclear or confusing?</a:t>
            </a:r>
          </a:p>
          <a:p>
            <a:pPr algn="ctr"/>
            <a:endParaRPr lang="en-US" sz="2400" dirty="0">
              <a:solidFill>
                <a:schemeClr val="accent3"/>
              </a:solidFill>
              <a:latin typeface="Benguiat" panose="020B7200000000000000" pitchFamily="34" charset="0"/>
            </a:endParaRP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Please Provide Feedback</a:t>
            </a:r>
            <a:b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</a:br>
            <a:r>
              <a:rPr lang="en-US" sz="2400" b="0" i="0" dirty="0">
                <a:solidFill>
                  <a:schemeClr val="accent6"/>
                </a:solidFill>
                <a:effectLst/>
                <a:latin typeface="Benguiat" panose="020B7200000000000000" pitchFamily="34" charset="0"/>
              </a:rPr>
              <a:t>feedback-obsidian@blueteamvillage.org</a:t>
            </a:r>
            <a:endParaRPr lang="en-US" sz="2400" dirty="0">
              <a:solidFill>
                <a:schemeClr val="accent6"/>
              </a:solidFill>
              <a:latin typeface="Benguiat" panose="020B720000000000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4D5DE-B0DC-F491-A4D0-72678750014C}"/>
              </a:ext>
            </a:extLst>
          </p:cNvPr>
          <p:cNvSpPr txBox="1"/>
          <p:nvPr userDrawn="1"/>
        </p:nvSpPr>
        <p:spPr>
          <a:xfrm>
            <a:off x="2682872" y="2142323"/>
            <a:ext cx="74445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Join The Conversation</a:t>
            </a:r>
            <a:b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</a:br>
            <a:r>
              <a:rPr lang="en-US" sz="2400" b="0" i="0" dirty="0">
                <a:solidFill>
                  <a:schemeClr val="accent6"/>
                </a:solidFill>
                <a:effectLst/>
                <a:latin typeface="Benguiat" panose="020B7200000000000000" pitchFamily="34" charset="0"/>
              </a:rPr>
              <a:t>https://discord.gg/blueteamvillage</a:t>
            </a:r>
            <a:endParaRPr lang="en-US" sz="2400" dirty="0">
              <a:solidFill>
                <a:schemeClr val="accent6"/>
              </a:solidFill>
              <a:latin typeface="Benguiat" panose="020B7200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E5EEE-ED7F-FC9B-5C95-BDE9D02DEBAE}"/>
              </a:ext>
            </a:extLst>
          </p:cNvPr>
          <p:cNvSpPr txBox="1"/>
          <p:nvPr userDrawn="1"/>
        </p:nvSpPr>
        <p:spPr>
          <a:xfrm>
            <a:off x="2682872" y="3283373"/>
            <a:ext cx="7444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45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CC9A-D9F8-C7A2-E2E2-E7E5BE18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4C73-084C-A01C-2B6B-A9548999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6D17-F880-23B0-D9E5-1BEF2D37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6687-7AC6-E4A1-56DD-5EFD04D8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EAFE5-F29E-2927-A67D-EECC7CDC3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5BFE-7B34-9F31-D39E-CF42A99F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</p:spTree>
    <p:extLst>
      <p:ext uri="{BB962C8B-B14F-4D97-AF65-F5344CB8AC3E}">
        <p14:creationId xmlns:p14="http://schemas.microsoft.com/office/powerpoint/2010/main" val="337437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CDB9-D782-C3C9-D529-2A3069CA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2A84-993D-1E01-2E56-F7F4678F9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CB82D-B736-2BEA-CFDB-5FC2A44C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94675-F3B8-AF94-E884-0A096094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2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0AA1-00FC-A0F7-7287-2D5A3501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B5FE-79D6-4CAB-07E2-FF43C2E0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36CB9-C487-23F9-EB32-2E1F31238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6777B-5DC1-5E0D-DA1F-6F7E7A519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C9F72-5536-A079-1D4F-652E478F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CB4EB-6641-6FCB-AA2B-BA9289B3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B2D8-2497-F2C4-9838-526A4174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C7BE-1E0B-6797-63E1-A209DF78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6D185-E44D-A32B-2BD2-0FD4D5A0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44B6-84B3-F887-4D13-6153481A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701E-0A21-AA66-E8EB-6EDAE2D5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AAFA-F398-8ECB-98DF-2651B44D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4B651-E6C2-9F1A-252B-34B565ED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0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4781-403B-10D7-9C10-E447E38C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87E8C-DEBC-B851-41BB-82C259C66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9AC55-F10E-4A66-D6C2-A9C3844B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C88B-BB83-F415-109C-E2FB3FA5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creativecommons.org/licenses/by-nc-sa/4.0/?ref=chooser-v1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CC8D6-F725-D0E3-A273-7383B6BD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7D3A-3697-D2FF-220C-2AB15099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F23F-7FC5-0840-1551-00E1039BD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Blue Team Village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21793-D552-3ACE-A513-05B04EAABC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1187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5A6A-D034-8ABC-8FF6-D7F45FB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Freeway Gothic" panose="00000400000000000000" pitchFamily="2" charset="0"/>
              </a:rPr>
              <a:t>Incident Response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B766A-2A19-BDC0-89A0-CFD8BD2DD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reeway Gothic" panose="00000400000000000000" pitchFamily="2" charset="0"/>
              </a:rPr>
              <a:t>IR 101 Track</a:t>
            </a:r>
          </a:p>
          <a:p>
            <a:r>
              <a:rPr lang="en-US" dirty="0">
                <a:latin typeface="Freeway Gothic" panose="00000400000000000000" pitchFamily="2" charset="0"/>
              </a:rPr>
              <a:t>Module 2: IR lifecycle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16914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C245-B912-DA74-7EDB-CFCFC78F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63193"/>
            <a:ext cx="3932859" cy="624232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AEDC-2143-3CC7-E4FB-A127CC53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736" y="1517442"/>
            <a:ext cx="6172200" cy="4873625"/>
          </a:xfrm>
        </p:spPr>
        <p:txBody>
          <a:bodyPr/>
          <a:lstStyle/>
          <a:p>
            <a:r>
              <a:rPr lang="en-US" dirty="0"/>
              <a:t>What is an incident response lifecycle? </a:t>
            </a:r>
          </a:p>
          <a:p>
            <a:r>
              <a:rPr lang="en-US" dirty="0"/>
              <a:t>Why we use a framework?</a:t>
            </a:r>
          </a:p>
          <a:p>
            <a:r>
              <a:rPr lang="en-US" dirty="0"/>
              <a:t>The how?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D6C021-700D-61A9-6C45-9F7A2B30B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3" y="1709530"/>
            <a:ext cx="4489451" cy="448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ADC404-EF95-9360-60D6-860E74776BF2}"/>
              </a:ext>
            </a:extLst>
          </p:cNvPr>
          <p:cNvSpPr txBox="1">
            <a:spLocks/>
          </p:cNvSpPr>
          <p:nvPr/>
        </p:nvSpPr>
        <p:spPr>
          <a:xfrm>
            <a:off x="530087" y="6494807"/>
            <a:ext cx="11269248" cy="248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Credit: https://</a:t>
            </a:r>
            <a:r>
              <a:rPr lang="en-US" dirty="0" err="1"/>
              <a:t>gadugicomms.files.wordpress.com</a:t>
            </a:r>
            <a:r>
              <a:rPr lang="en-US" dirty="0"/>
              <a:t>/2014/06/wonka_crisis1.jpg</a:t>
            </a:r>
          </a:p>
        </p:txBody>
      </p:sp>
    </p:spTree>
    <p:extLst>
      <p:ext uri="{BB962C8B-B14F-4D97-AF65-F5344CB8AC3E}">
        <p14:creationId xmlns:p14="http://schemas.microsoft.com/office/powerpoint/2010/main" val="60108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Why we use a framework? – The 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80B68-A8CB-2C8E-F3B2-9D9F5315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86" y="1825625"/>
            <a:ext cx="4641427" cy="435133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</a:t>
            </a:r>
          </a:p>
          <a:p>
            <a:r>
              <a:rPr lang="en-US" dirty="0"/>
              <a:t>Provide us a structure – The what</a:t>
            </a:r>
          </a:p>
          <a:p>
            <a:r>
              <a:rPr lang="en-US" dirty="0"/>
              <a:t>Help in creating an incident response plan</a:t>
            </a:r>
          </a:p>
          <a:p>
            <a:r>
              <a:rPr lang="en-US" dirty="0"/>
              <a:t>Guiding Incident Response activity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5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3096" y="198782"/>
            <a:ext cx="10495722" cy="897835"/>
          </a:xfrm>
        </p:spPr>
        <p:txBody>
          <a:bodyPr>
            <a:normAutofit/>
          </a:bodyPr>
          <a:lstStyle/>
          <a:p>
            <a:r>
              <a:rPr lang="en-US" dirty="0"/>
              <a:t>What is an incident response lifecycle? – The what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A684A9-11E9-A823-CE90-67B2E761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148" y="4166043"/>
            <a:ext cx="5439703" cy="190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B2590F-9A0E-F65C-6779-00A5BF33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9" y="1473471"/>
            <a:ext cx="3356113" cy="23157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A0EB9B-965C-BC2C-4E29-20C42E693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192" y="1473472"/>
            <a:ext cx="2775225" cy="23157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EC4C52-CE53-0A3F-71FE-8B6B9873A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479" y="1473470"/>
            <a:ext cx="4211982" cy="23157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9F210D-EB12-D9DE-01E2-45F2D1204254}"/>
              </a:ext>
            </a:extLst>
          </p:cNvPr>
          <p:cNvSpPr txBox="1"/>
          <p:nvPr/>
        </p:nvSpPr>
        <p:spPr>
          <a:xfrm>
            <a:off x="2551438" y="6611779"/>
            <a:ext cx="125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Credit: https://</a:t>
            </a:r>
            <a:r>
              <a:rPr lang="en-US" sz="1000" dirty="0" err="1"/>
              <a:t>www.techtarget.com</a:t>
            </a:r>
            <a:r>
              <a:rPr lang="en-US" sz="1000" dirty="0"/>
              <a:t>/</a:t>
            </a:r>
            <a:r>
              <a:rPr lang="en-US" sz="1000" dirty="0" err="1"/>
              <a:t>searchsecurity</a:t>
            </a:r>
            <a:r>
              <a:rPr lang="en-US" sz="1000" dirty="0"/>
              <a:t>/tip/Incident-response-frameworks-for-enterprise-security-teams</a:t>
            </a:r>
          </a:p>
        </p:txBody>
      </p:sp>
    </p:spTree>
    <p:extLst>
      <p:ext uri="{BB962C8B-B14F-4D97-AF65-F5344CB8AC3E}">
        <p14:creationId xmlns:p14="http://schemas.microsoft.com/office/powerpoint/2010/main" val="319963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How? 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6B1D3063-3E7A-718D-4B5A-677B7A174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182"/>
            <a:ext cx="7003774" cy="239011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CAEBA-2EAB-F359-AF5A-217193DA92E5}"/>
              </a:ext>
            </a:extLst>
          </p:cNvPr>
          <p:cNvSpPr txBox="1"/>
          <p:nvPr/>
        </p:nvSpPr>
        <p:spPr>
          <a:xfrm>
            <a:off x="6511406" y="6523244"/>
            <a:ext cx="5107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Credit:https</a:t>
            </a:r>
            <a:r>
              <a:rPr lang="en-US" sz="1000" dirty="0"/>
              <a:t>://</a:t>
            </a:r>
            <a:r>
              <a:rPr lang="en-US" sz="1000" dirty="0" err="1"/>
              <a:t>www.first.org</a:t>
            </a:r>
            <a:r>
              <a:rPr lang="en-US" sz="1000" dirty="0"/>
              <a:t>/standards/frameworks/</a:t>
            </a:r>
            <a:r>
              <a:rPr lang="en-US" sz="1000" dirty="0" err="1"/>
              <a:t>csirts</a:t>
            </a:r>
            <a:r>
              <a:rPr lang="en-US" sz="1000" dirty="0"/>
              <a:t>/csirt_services_framework_v2.1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DD8CE8B-527B-25AC-E68B-DBAD6D3F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350" y="1690687"/>
            <a:ext cx="3735702" cy="48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94A26B0-A360-E10B-AB20-3B87D99A4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3631"/>
            <a:ext cx="7003774" cy="23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Why we use a framework? – The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NIST  Primarily focuses on organizational level </a:t>
            </a:r>
          </a:p>
          <a:p>
            <a:pPr lvl="1"/>
            <a:r>
              <a:rPr lang="en-US" dirty="0"/>
              <a:t>Provides clear steps on  creating a IR plan </a:t>
            </a:r>
          </a:p>
          <a:p>
            <a:pPr lvl="1"/>
            <a:r>
              <a:rPr lang="en-US" dirty="0"/>
              <a:t>Models for IR Team </a:t>
            </a:r>
          </a:p>
          <a:p>
            <a:r>
              <a:rPr lang="en-US" dirty="0"/>
              <a:t>FIRST Services Framework provide services and functions</a:t>
            </a:r>
          </a:p>
          <a:p>
            <a:pPr lvl="1"/>
            <a:r>
              <a:rPr lang="en-US" dirty="0"/>
              <a:t>What they do (responsibilities)</a:t>
            </a:r>
          </a:p>
          <a:p>
            <a:pPr lvl="1"/>
            <a:r>
              <a:rPr lang="en-US" dirty="0"/>
              <a:t>What is the expected outcome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D5A212-104A-B2E5-6AE5-844098D75A94}"/>
              </a:ext>
            </a:extLst>
          </p:cNvPr>
          <p:cNvSpPr txBox="1">
            <a:spLocks/>
          </p:cNvSpPr>
          <p:nvPr/>
        </p:nvSpPr>
        <p:spPr>
          <a:xfrm>
            <a:off x="54102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C4B8E-834E-8096-6ADB-FF324D313ADF}"/>
              </a:ext>
            </a:extLst>
          </p:cNvPr>
          <p:cNvSpPr txBox="1">
            <a:spLocks/>
          </p:cNvSpPr>
          <p:nvPr/>
        </p:nvSpPr>
        <p:spPr>
          <a:xfrm>
            <a:off x="61722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SANS PICERL focuses on technical level</a:t>
            </a:r>
          </a:p>
          <a:p>
            <a:pPr lvl="1"/>
            <a:r>
              <a:rPr lang="en-US" dirty="0"/>
              <a:t>Provides guidance on HOW</a:t>
            </a:r>
          </a:p>
          <a:p>
            <a:pPr lvl="1"/>
            <a:r>
              <a:rPr lang="en-US" dirty="0"/>
              <a:t>Checklists for different scenarios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4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3B82-C238-B34F-844F-F2186F00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How? </a:t>
            </a:r>
          </a:p>
        </p:txBody>
      </p:sp>
      <p:pic>
        <p:nvPicPr>
          <p:cNvPr id="5122" name="Picture 2" descr="Cyber Kill Chain® | Lockheed Martin">
            <a:extLst>
              <a:ext uri="{FF2B5EF4-FFF2-40B4-BE49-F238E27FC236}">
                <a16:creationId xmlns:a16="http://schemas.microsoft.com/office/drawing/2014/main" id="{00DD6ABC-1B91-DB0C-0BFB-A0474A9E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1382366"/>
            <a:ext cx="3307399" cy="511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A989559-4983-6306-8072-A0908D35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130" y="1382367"/>
            <a:ext cx="8579539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DCAD54E-7446-C094-A5A4-9D6B0AC7E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937619"/>
            <a:ext cx="7772400" cy="19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9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Why we use a these? – The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cyber kill-chain is similar to MITRE ATT&amp;CK BUT only gives you higher level goals</a:t>
            </a:r>
          </a:p>
          <a:p>
            <a:pPr lvl="1"/>
            <a:r>
              <a:rPr lang="en-US" dirty="0"/>
              <a:t>detect, deny, disrupt, degrade, contain are interpreted by the community rather than being spelled out</a:t>
            </a:r>
          </a:p>
          <a:p>
            <a:r>
              <a:rPr lang="en-US" dirty="0"/>
              <a:t>Both MITRE ATTA&amp;CK and kill chain can be mapped out to controls and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A82CE0-FF5B-51AD-4BB1-92EDE92EF489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accent5"/>
                </a:solidFill>
                <a:latin typeface="Benguiat" panose="020B7200000000000000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be used in various way in both planning and operations</a:t>
            </a:r>
          </a:p>
          <a:p>
            <a:r>
              <a:rPr lang="en-US" dirty="0"/>
              <a:t>For planning, MITRE ATT&amp;CK helps in playbooks, knowledge base, training</a:t>
            </a:r>
          </a:p>
          <a:p>
            <a:r>
              <a:rPr lang="en-US" dirty="0"/>
              <a:t>MITRE D3FEND helps in </a:t>
            </a:r>
          </a:p>
          <a:p>
            <a:pPr lvl="1"/>
            <a:r>
              <a:rPr lang="en-US" dirty="0"/>
              <a:t>countermeasure components and capabilities</a:t>
            </a:r>
          </a:p>
          <a:p>
            <a:pPr lvl="1"/>
            <a:r>
              <a:rPr lang="en-US" dirty="0"/>
              <a:t>can be used to develop solutions in the after math of an incident </a:t>
            </a:r>
          </a:p>
          <a:p>
            <a:pPr lvl="1"/>
            <a:r>
              <a:rPr lang="en-US" dirty="0"/>
              <a:t>relationship between artifacts and abstractions through Digital </a:t>
            </a:r>
          </a:p>
        </p:txBody>
      </p:sp>
    </p:spTree>
    <p:extLst>
      <p:ext uri="{BB962C8B-B14F-4D97-AF65-F5344CB8AC3E}">
        <p14:creationId xmlns:p14="http://schemas.microsoft.com/office/powerpoint/2010/main" val="235784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95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FCON 31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686EA0"/>
      </a:accent1>
      <a:accent2>
        <a:srgbClr val="81C8BD"/>
      </a:accent2>
      <a:accent3>
        <a:srgbClr val="ECDA25"/>
      </a:accent3>
      <a:accent4>
        <a:srgbClr val="F8A28B"/>
      </a:accent4>
      <a:accent5>
        <a:srgbClr val="DEEBF6"/>
      </a:accent5>
      <a:accent6>
        <a:srgbClr val="5B9BD5"/>
      </a:accent6>
      <a:hlink>
        <a:srgbClr val="686EA0"/>
      </a:hlink>
      <a:folHlink>
        <a:srgbClr val="686EA0"/>
      </a:folHlink>
    </a:clrScheme>
    <a:fontScheme name="DEFCON 31">
      <a:majorFont>
        <a:latin typeface="Freewa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V - Project Obsidian - Template - Dark Mode - DC31" id="{398DFA3A-410E-4CFB-9743-56DCD0D504A1}" vid="{B4A70147-E78B-4E6D-8ED0-4B3FF3BDDA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BTV - Project Obsidian - Template - Dark Mode - DC31</Template>
  <TotalTime>3494</TotalTime>
  <Words>303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 New</vt:lpstr>
      <vt:lpstr>Arial</vt:lpstr>
      <vt:lpstr>Benguiat</vt:lpstr>
      <vt:lpstr>Calibri</vt:lpstr>
      <vt:lpstr>Freeway Gothic</vt:lpstr>
      <vt:lpstr>Wingdings</vt:lpstr>
      <vt:lpstr>Office Theme</vt:lpstr>
      <vt:lpstr>Incident Response Station</vt:lpstr>
      <vt:lpstr>Outline</vt:lpstr>
      <vt:lpstr>Why we use a framework? – The what</vt:lpstr>
      <vt:lpstr>What is an incident response lifecycle? – The what </vt:lpstr>
      <vt:lpstr>The How? </vt:lpstr>
      <vt:lpstr>Why we use a framework? – The what</vt:lpstr>
      <vt:lpstr>The How? </vt:lpstr>
      <vt:lpstr>Why we use a these? – The How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Response Station</dc:title>
  <dc:creator>David Roman</dc:creator>
  <cp:lastModifiedBy>Sai Molige [EMAIL DISABLED]</cp:lastModifiedBy>
  <cp:revision>8</cp:revision>
  <dcterms:created xsi:type="dcterms:W3CDTF">2023-03-28T23:27:31Z</dcterms:created>
  <dcterms:modified xsi:type="dcterms:W3CDTF">2023-06-19T00:40:33Z</dcterms:modified>
</cp:coreProperties>
</file>