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8" r:id="rId3"/>
    <p:sldId id="259" r:id="rId4"/>
    <p:sldId id="260" r:id="rId5"/>
    <p:sldId id="261" r:id="rId6"/>
    <p:sldId id="257" r:id="rId7"/>
  </p:sldIdLst>
  <p:sldSz cx="12192000" cy="6858000"/>
  <p:notesSz cx="6858000" cy="9144000"/>
  <p:embeddedFontLst>
    <p:embeddedFont>
      <p:font typeface="Freeway Gothic" panose="020B0604020202020204" charset="0"/>
      <p:regular r:id="rId9"/>
    </p:embeddedFont>
    <p:embeddedFont>
      <p:font typeface="Calibri" panose="020F0502020204030204" pitchFamily="34" charset="0"/>
      <p:regular r:id="rId10"/>
      <p:bold r:id="rId11"/>
      <p:italic r:id="rId12"/>
      <p:boldItalic r:id="rId13"/>
    </p:embeddedFont>
    <p:embeddedFont>
      <p:font typeface="Benguiat" panose="020B0604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74138" autoAdjust="0"/>
  </p:normalViewPr>
  <p:slideViewPr>
    <p:cSldViewPr snapToGrid="0">
      <p:cViewPr varScale="1">
        <p:scale>
          <a:sx n="98" d="100"/>
          <a:sy n="98"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9095AD-E55C-4B3B-8E86-62B50F2E6737}" type="doc">
      <dgm:prSet loTypeId="urn:microsoft.com/office/officeart/2005/8/layout/pyramid1" loCatId="pyramid" qsTypeId="urn:microsoft.com/office/officeart/2005/8/quickstyle/simple1" qsCatId="simple" csTypeId="urn:microsoft.com/office/officeart/2005/8/colors/accent1_2" csCatId="accent1" phldr="1"/>
      <dgm:spPr/>
    </dgm:pt>
    <dgm:pt modelId="{F0B3583B-DB78-4810-A045-C1F0C40B2C08}">
      <dgm:prSet phldrT="[Text]" custT="1"/>
      <dgm:spPr/>
      <dgm:t>
        <a:bodyPr/>
        <a:lstStyle/>
        <a:p>
          <a:r>
            <a:rPr lang="en-US" sz="2800" dirty="0" smtClean="0">
              <a:latin typeface="Benguiat" panose="020B0604020202020204"/>
            </a:rPr>
            <a:t/>
          </a:r>
          <a:br>
            <a:rPr lang="en-US" sz="2800" dirty="0" smtClean="0">
              <a:latin typeface="Benguiat" panose="020B0604020202020204"/>
            </a:rPr>
          </a:br>
          <a:r>
            <a:rPr lang="en-US" sz="2800" dirty="0" smtClean="0">
              <a:latin typeface="Benguiat" panose="020B0604020202020204"/>
            </a:rPr>
            <a:t>Tool</a:t>
          </a:r>
          <a:br>
            <a:rPr lang="en-US" sz="2800" dirty="0" smtClean="0">
              <a:latin typeface="Benguiat" panose="020B0604020202020204"/>
            </a:rPr>
          </a:br>
          <a:r>
            <a:rPr lang="en-US" sz="2800" dirty="0" smtClean="0">
              <a:latin typeface="Benguiat" panose="020B0604020202020204"/>
            </a:rPr>
            <a:t>Runbooks</a:t>
          </a:r>
        </a:p>
        <a:p>
          <a:r>
            <a:rPr lang="en-US" sz="2000" dirty="0" smtClean="0">
              <a:latin typeface="Benguiat" panose="020B0604020202020204"/>
            </a:rPr>
            <a:t>The procedures</a:t>
          </a:r>
          <a:endParaRPr lang="en-US" sz="2000" dirty="0">
            <a:latin typeface="Benguiat" panose="020B0604020202020204"/>
          </a:endParaRPr>
        </a:p>
      </dgm:t>
    </dgm:pt>
    <dgm:pt modelId="{2861A958-9AC1-4ABD-848C-01568D51E4B1}" type="parTrans" cxnId="{F0FBBE50-1BF9-4FD4-8639-E2ED692CDA14}">
      <dgm:prSet/>
      <dgm:spPr/>
      <dgm:t>
        <a:bodyPr/>
        <a:lstStyle/>
        <a:p>
          <a:endParaRPr lang="en-US"/>
        </a:p>
      </dgm:t>
    </dgm:pt>
    <dgm:pt modelId="{6FDA45E7-C5C7-4183-A6AC-A4BA8270282E}" type="sibTrans" cxnId="{F0FBBE50-1BF9-4FD4-8639-E2ED692CDA14}">
      <dgm:prSet/>
      <dgm:spPr/>
      <dgm:t>
        <a:bodyPr/>
        <a:lstStyle/>
        <a:p>
          <a:endParaRPr lang="en-US"/>
        </a:p>
      </dgm:t>
    </dgm:pt>
    <dgm:pt modelId="{003158F0-E2ED-4344-B07E-87F5A2BA5D5C}">
      <dgm:prSet phldrT="[Text]" custT="1"/>
      <dgm:spPr/>
      <dgm:t>
        <a:bodyPr/>
        <a:lstStyle/>
        <a:p>
          <a:r>
            <a:rPr lang="en-US" sz="4500" dirty="0" smtClean="0">
              <a:latin typeface="Benguiat" panose="020B0604020202020204"/>
            </a:rPr>
            <a:t>IR Play Books</a:t>
          </a:r>
        </a:p>
        <a:p>
          <a:r>
            <a:rPr lang="en-US" sz="3600" dirty="0" smtClean="0">
              <a:latin typeface="Benguiat" panose="020B0604020202020204"/>
            </a:rPr>
            <a:t>The process</a:t>
          </a:r>
          <a:endParaRPr lang="en-US" sz="3600" dirty="0">
            <a:latin typeface="Benguiat" panose="020B0604020202020204"/>
          </a:endParaRPr>
        </a:p>
      </dgm:t>
    </dgm:pt>
    <dgm:pt modelId="{4C0BC7D0-7225-408D-ABEC-598F793A0C91}" type="parTrans" cxnId="{4C7D4AFE-6CFE-4168-B5C0-EB8720634158}">
      <dgm:prSet/>
      <dgm:spPr/>
      <dgm:t>
        <a:bodyPr/>
        <a:lstStyle/>
        <a:p>
          <a:endParaRPr lang="en-US"/>
        </a:p>
      </dgm:t>
    </dgm:pt>
    <dgm:pt modelId="{F0BFE700-A12F-494E-A99C-D63922DAA0F9}" type="sibTrans" cxnId="{4C7D4AFE-6CFE-4168-B5C0-EB8720634158}">
      <dgm:prSet/>
      <dgm:spPr/>
      <dgm:t>
        <a:bodyPr/>
        <a:lstStyle/>
        <a:p>
          <a:endParaRPr lang="en-US"/>
        </a:p>
      </dgm:t>
    </dgm:pt>
    <dgm:pt modelId="{C2960719-A562-4BBD-A76A-6482EF832A45}">
      <dgm:prSet phldrT="[Text]" custT="1"/>
      <dgm:spPr/>
      <dgm:t>
        <a:bodyPr/>
        <a:lstStyle/>
        <a:p>
          <a:r>
            <a:rPr lang="en-US" sz="5300" dirty="0" smtClean="0">
              <a:latin typeface="Benguiat" panose="020B0604020202020204"/>
            </a:rPr>
            <a:t>IR Plan</a:t>
          </a:r>
          <a:br>
            <a:rPr lang="en-US" sz="5300" dirty="0" smtClean="0">
              <a:latin typeface="Benguiat" panose="020B0604020202020204"/>
            </a:rPr>
          </a:br>
          <a:r>
            <a:rPr lang="en-US" sz="4400" dirty="0" smtClean="0">
              <a:latin typeface="Benguiat" panose="020B0604020202020204"/>
            </a:rPr>
            <a:t>The foundation</a:t>
          </a:r>
          <a:endParaRPr lang="en-US" sz="4400" dirty="0">
            <a:latin typeface="Benguiat" panose="020B0604020202020204"/>
          </a:endParaRPr>
        </a:p>
      </dgm:t>
    </dgm:pt>
    <dgm:pt modelId="{894781C7-6573-4EDF-8502-BF5C4FE7387A}" type="parTrans" cxnId="{C1ED78CA-79EB-41D0-9CA0-CB2AF0A797C6}">
      <dgm:prSet/>
      <dgm:spPr/>
      <dgm:t>
        <a:bodyPr/>
        <a:lstStyle/>
        <a:p>
          <a:endParaRPr lang="en-US"/>
        </a:p>
      </dgm:t>
    </dgm:pt>
    <dgm:pt modelId="{73E54468-C8B8-4B38-8744-A7EABEC37545}" type="sibTrans" cxnId="{C1ED78CA-79EB-41D0-9CA0-CB2AF0A797C6}">
      <dgm:prSet/>
      <dgm:spPr/>
      <dgm:t>
        <a:bodyPr/>
        <a:lstStyle/>
        <a:p>
          <a:endParaRPr lang="en-US"/>
        </a:p>
      </dgm:t>
    </dgm:pt>
    <dgm:pt modelId="{D330F9E2-4A4F-418F-B0FA-FDF6158E10C1}" type="pres">
      <dgm:prSet presAssocID="{6F9095AD-E55C-4B3B-8E86-62B50F2E6737}" presName="Name0" presStyleCnt="0">
        <dgm:presLayoutVars>
          <dgm:dir/>
          <dgm:animLvl val="lvl"/>
          <dgm:resizeHandles val="exact"/>
        </dgm:presLayoutVars>
      </dgm:prSet>
      <dgm:spPr/>
    </dgm:pt>
    <dgm:pt modelId="{6EF3DBF4-D7B3-4AE9-8B50-F8B8A523883E}" type="pres">
      <dgm:prSet presAssocID="{F0B3583B-DB78-4810-A045-C1F0C40B2C08}" presName="Name8" presStyleCnt="0"/>
      <dgm:spPr/>
    </dgm:pt>
    <dgm:pt modelId="{93860765-E340-4513-9CC6-5D0F3A846799}" type="pres">
      <dgm:prSet presAssocID="{F0B3583B-DB78-4810-A045-C1F0C40B2C08}" presName="level" presStyleLbl="node1" presStyleIdx="0" presStyleCnt="3">
        <dgm:presLayoutVars>
          <dgm:chMax val="1"/>
          <dgm:bulletEnabled val="1"/>
        </dgm:presLayoutVars>
      </dgm:prSet>
      <dgm:spPr/>
      <dgm:t>
        <a:bodyPr/>
        <a:lstStyle/>
        <a:p>
          <a:endParaRPr lang="en-US"/>
        </a:p>
      </dgm:t>
    </dgm:pt>
    <dgm:pt modelId="{9F5E150A-13BA-4397-9AEC-EFEA571CA368}" type="pres">
      <dgm:prSet presAssocID="{F0B3583B-DB78-4810-A045-C1F0C40B2C08}" presName="levelTx" presStyleLbl="revTx" presStyleIdx="0" presStyleCnt="0">
        <dgm:presLayoutVars>
          <dgm:chMax val="1"/>
          <dgm:bulletEnabled val="1"/>
        </dgm:presLayoutVars>
      </dgm:prSet>
      <dgm:spPr/>
      <dgm:t>
        <a:bodyPr/>
        <a:lstStyle/>
        <a:p>
          <a:endParaRPr lang="en-US"/>
        </a:p>
      </dgm:t>
    </dgm:pt>
    <dgm:pt modelId="{4FBCC3CF-3DFF-48CC-9D48-05FBD0F8FA4B}" type="pres">
      <dgm:prSet presAssocID="{003158F0-E2ED-4344-B07E-87F5A2BA5D5C}" presName="Name8" presStyleCnt="0"/>
      <dgm:spPr/>
    </dgm:pt>
    <dgm:pt modelId="{6E680A27-9ED7-4D07-9DAA-BE9DF77129A9}" type="pres">
      <dgm:prSet presAssocID="{003158F0-E2ED-4344-B07E-87F5A2BA5D5C}" presName="level" presStyleLbl="node1" presStyleIdx="1" presStyleCnt="3">
        <dgm:presLayoutVars>
          <dgm:chMax val="1"/>
          <dgm:bulletEnabled val="1"/>
        </dgm:presLayoutVars>
      </dgm:prSet>
      <dgm:spPr/>
      <dgm:t>
        <a:bodyPr/>
        <a:lstStyle/>
        <a:p>
          <a:endParaRPr lang="en-US"/>
        </a:p>
      </dgm:t>
    </dgm:pt>
    <dgm:pt modelId="{E4A834E1-3BC4-4192-BEE0-A6AA03FE8585}" type="pres">
      <dgm:prSet presAssocID="{003158F0-E2ED-4344-B07E-87F5A2BA5D5C}" presName="levelTx" presStyleLbl="revTx" presStyleIdx="0" presStyleCnt="0">
        <dgm:presLayoutVars>
          <dgm:chMax val="1"/>
          <dgm:bulletEnabled val="1"/>
        </dgm:presLayoutVars>
      </dgm:prSet>
      <dgm:spPr/>
      <dgm:t>
        <a:bodyPr/>
        <a:lstStyle/>
        <a:p>
          <a:endParaRPr lang="en-US"/>
        </a:p>
      </dgm:t>
    </dgm:pt>
    <dgm:pt modelId="{EB2CFA4B-33AD-4F8F-BFA8-3ADED17946C7}" type="pres">
      <dgm:prSet presAssocID="{C2960719-A562-4BBD-A76A-6482EF832A45}" presName="Name8" presStyleCnt="0"/>
      <dgm:spPr/>
    </dgm:pt>
    <dgm:pt modelId="{101497B6-0A51-4891-9E51-48C9BA7F3C59}" type="pres">
      <dgm:prSet presAssocID="{C2960719-A562-4BBD-A76A-6482EF832A45}" presName="level" presStyleLbl="node1" presStyleIdx="2" presStyleCnt="3">
        <dgm:presLayoutVars>
          <dgm:chMax val="1"/>
          <dgm:bulletEnabled val="1"/>
        </dgm:presLayoutVars>
      </dgm:prSet>
      <dgm:spPr/>
      <dgm:t>
        <a:bodyPr/>
        <a:lstStyle/>
        <a:p>
          <a:endParaRPr lang="en-US"/>
        </a:p>
      </dgm:t>
    </dgm:pt>
    <dgm:pt modelId="{7233C82C-67F6-4012-A97C-AC950F00AB12}" type="pres">
      <dgm:prSet presAssocID="{C2960719-A562-4BBD-A76A-6482EF832A45}" presName="levelTx" presStyleLbl="revTx" presStyleIdx="0" presStyleCnt="0">
        <dgm:presLayoutVars>
          <dgm:chMax val="1"/>
          <dgm:bulletEnabled val="1"/>
        </dgm:presLayoutVars>
      </dgm:prSet>
      <dgm:spPr/>
      <dgm:t>
        <a:bodyPr/>
        <a:lstStyle/>
        <a:p>
          <a:endParaRPr lang="en-US"/>
        </a:p>
      </dgm:t>
    </dgm:pt>
  </dgm:ptLst>
  <dgm:cxnLst>
    <dgm:cxn modelId="{2F1AEC19-7EE5-4146-9524-DB695983A519}" type="presOf" srcId="{C2960719-A562-4BBD-A76A-6482EF832A45}" destId="{7233C82C-67F6-4012-A97C-AC950F00AB12}" srcOrd="1" destOrd="0" presId="urn:microsoft.com/office/officeart/2005/8/layout/pyramid1"/>
    <dgm:cxn modelId="{28736793-EA22-44E1-A842-2548A76E9C87}" type="presOf" srcId="{C2960719-A562-4BBD-A76A-6482EF832A45}" destId="{101497B6-0A51-4891-9E51-48C9BA7F3C59}" srcOrd="0" destOrd="0" presId="urn:microsoft.com/office/officeart/2005/8/layout/pyramid1"/>
    <dgm:cxn modelId="{4C7D4AFE-6CFE-4168-B5C0-EB8720634158}" srcId="{6F9095AD-E55C-4B3B-8E86-62B50F2E6737}" destId="{003158F0-E2ED-4344-B07E-87F5A2BA5D5C}" srcOrd="1" destOrd="0" parTransId="{4C0BC7D0-7225-408D-ABEC-598F793A0C91}" sibTransId="{F0BFE700-A12F-494E-A99C-D63922DAA0F9}"/>
    <dgm:cxn modelId="{0827AED4-5368-48D7-8B46-615AE8F0D42F}" type="presOf" srcId="{F0B3583B-DB78-4810-A045-C1F0C40B2C08}" destId="{93860765-E340-4513-9CC6-5D0F3A846799}" srcOrd="0" destOrd="0" presId="urn:microsoft.com/office/officeart/2005/8/layout/pyramid1"/>
    <dgm:cxn modelId="{7C3F4700-8923-4E1C-AA1E-06A4F017E979}" type="presOf" srcId="{6F9095AD-E55C-4B3B-8E86-62B50F2E6737}" destId="{D330F9E2-4A4F-418F-B0FA-FDF6158E10C1}" srcOrd="0" destOrd="0" presId="urn:microsoft.com/office/officeart/2005/8/layout/pyramid1"/>
    <dgm:cxn modelId="{85446158-B464-4347-932E-CC4F9FAA94B4}" type="presOf" srcId="{003158F0-E2ED-4344-B07E-87F5A2BA5D5C}" destId="{E4A834E1-3BC4-4192-BEE0-A6AA03FE8585}" srcOrd="1" destOrd="0" presId="urn:microsoft.com/office/officeart/2005/8/layout/pyramid1"/>
    <dgm:cxn modelId="{C1ED78CA-79EB-41D0-9CA0-CB2AF0A797C6}" srcId="{6F9095AD-E55C-4B3B-8E86-62B50F2E6737}" destId="{C2960719-A562-4BBD-A76A-6482EF832A45}" srcOrd="2" destOrd="0" parTransId="{894781C7-6573-4EDF-8502-BF5C4FE7387A}" sibTransId="{73E54468-C8B8-4B38-8744-A7EABEC37545}"/>
    <dgm:cxn modelId="{F0FBBE50-1BF9-4FD4-8639-E2ED692CDA14}" srcId="{6F9095AD-E55C-4B3B-8E86-62B50F2E6737}" destId="{F0B3583B-DB78-4810-A045-C1F0C40B2C08}" srcOrd="0" destOrd="0" parTransId="{2861A958-9AC1-4ABD-848C-01568D51E4B1}" sibTransId="{6FDA45E7-C5C7-4183-A6AC-A4BA8270282E}"/>
    <dgm:cxn modelId="{DE8CC595-CC38-4B9E-BF9F-7034FB9DFE10}" type="presOf" srcId="{F0B3583B-DB78-4810-A045-C1F0C40B2C08}" destId="{9F5E150A-13BA-4397-9AEC-EFEA571CA368}" srcOrd="1" destOrd="0" presId="urn:microsoft.com/office/officeart/2005/8/layout/pyramid1"/>
    <dgm:cxn modelId="{B2F8194F-9D65-4207-8FA3-747A85EE3A54}" type="presOf" srcId="{003158F0-E2ED-4344-B07E-87F5A2BA5D5C}" destId="{6E680A27-9ED7-4D07-9DAA-BE9DF77129A9}" srcOrd="0" destOrd="0" presId="urn:microsoft.com/office/officeart/2005/8/layout/pyramid1"/>
    <dgm:cxn modelId="{A72ECFA1-C949-4A7B-9212-74D20E0F33F6}" type="presParOf" srcId="{D330F9E2-4A4F-418F-B0FA-FDF6158E10C1}" destId="{6EF3DBF4-D7B3-4AE9-8B50-F8B8A523883E}" srcOrd="0" destOrd="0" presId="urn:microsoft.com/office/officeart/2005/8/layout/pyramid1"/>
    <dgm:cxn modelId="{7D76E8B0-6FEE-48D7-96DC-DC49D9ED0B82}" type="presParOf" srcId="{6EF3DBF4-D7B3-4AE9-8B50-F8B8A523883E}" destId="{93860765-E340-4513-9CC6-5D0F3A846799}" srcOrd="0" destOrd="0" presId="urn:microsoft.com/office/officeart/2005/8/layout/pyramid1"/>
    <dgm:cxn modelId="{9202A539-C79A-4FE4-9F2D-3A661D31E10D}" type="presParOf" srcId="{6EF3DBF4-D7B3-4AE9-8B50-F8B8A523883E}" destId="{9F5E150A-13BA-4397-9AEC-EFEA571CA368}" srcOrd="1" destOrd="0" presId="urn:microsoft.com/office/officeart/2005/8/layout/pyramid1"/>
    <dgm:cxn modelId="{1BF04E2F-4707-4A65-8CC5-FFB728EB299B}" type="presParOf" srcId="{D330F9E2-4A4F-418F-B0FA-FDF6158E10C1}" destId="{4FBCC3CF-3DFF-48CC-9D48-05FBD0F8FA4B}" srcOrd="1" destOrd="0" presId="urn:microsoft.com/office/officeart/2005/8/layout/pyramid1"/>
    <dgm:cxn modelId="{9E205083-DDAB-42B2-8D13-9CE814E874C1}" type="presParOf" srcId="{4FBCC3CF-3DFF-48CC-9D48-05FBD0F8FA4B}" destId="{6E680A27-9ED7-4D07-9DAA-BE9DF77129A9}" srcOrd="0" destOrd="0" presId="urn:microsoft.com/office/officeart/2005/8/layout/pyramid1"/>
    <dgm:cxn modelId="{30F077DA-246E-43FB-AD89-48FBE8E8BB0F}" type="presParOf" srcId="{4FBCC3CF-3DFF-48CC-9D48-05FBD0F8FA4B}" destId="{E4A834E1-3BC4-4192-BEE0-A6AA03FE8585}" srcOrd="1" destOrd="0" presId="urn:microsoft.com/office/officeart/2005/8/layout/pyramid1"/>
    <dgm:cxn modelId="{45C4FA44-1161-4F6F-823A-48EE484E917A}" type="presParOf" srcId="{D330F9E2-4A4F-418F-B0FA-FDF6158E10C1}" destId="{EB2CFA4B-33AD-4F8F-BFA8-3ADED17946C7}" srcOrd="2" destOrd="0" presId="urn:microsoft.com/office/officeart/2005/8/layout/pyramid1"/>
    <dgm:cxn modelId="{E3CD7B3C-C40C-45FA-956D-8FB970B75CC3}" type="presParOf" srcId="{EB2CFA4B-33AD-4F8F-BFA8-3ADED17946C7}" destId="{101497B6-0A51-4891-9E51-48C9BA7F3C59}" srcOrd="0" destOrd="0" presId="urn:microsoft.com/office/officeart/2005/8/layout/pyramid1"/>
    <dgm:cxn modelId="{F56F8AB0-CF36-49DD-83A7-1C4C7E4FBE9F}" type="presParOf" srcId="{EB2CFA4B-33AD-4F8F-BFA8-3ADED17946C7}" destId="{7233C82C-67F6-4012-A97C-AC950F00AB12}"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60765-E340-4513-9CC6-5D0F3A846799}">
      <dsp:nvSpPr>
        <dsp:cNvPr id="0" name=""/>
        <dsp:cNvSpPr/>
      </dsp:nvSpPr>
      <dsp:spPr>
        <a:xfrm>
          <a:off x="3505200" y="0"/>
          <a:ext cx="3505200" cy="1582737"/>
        </a:xfrm>
        <a:prstGeom prst="trapezoid">
          <a:avLst>
            <a:gd name="adj" fmla="val 1107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kern="1200" dirty="0" smtClean="0">
              <a:latin typeface="Benguiat" panose="020B0604020202020204"/>
            </a:rPr>
            <a:t/>
          </a:r>
          <a:br>
            <a:rPr lang="en-US" sz="2800" kern="1200" dirty="0" smtClean="0">
              <a:latin typeface="Benguiat" panose="020B0604020202020204"/>
            </a:rPr>
          </a:br>
          <a:r>
            <a:rPr lang="en-US" sz="2800" kern="1200" dirty="0" smtClean="0">
              <a:latin typeface="Benguiat" panose="020B0604020202020204"/>
            </a:rPr>
            <a:t>Tool</a:t>
          </a:r>
          <a:br>
            <a:rPr lang="en-US" sz="2800" kern="1200" dirty="0" smtClean="0">
              <a:latin typeface="Benguiat" panose="020B0604020202020204"/>
            </a:rPr>
          </a:br>
          <a:r>
            <a:rPr lang="en-US" sz="2800" kern="1200" dirty="0" smtClean="0">
              <a:latin typeface="Benguiat" panose="020B0604020202020204"/>
            </a:rPr>
            <a:t>Runbooks</a:t>
          </a:r>
        </a:p>
        <a:p>
          <a:pPr lvl="0" algn="ctr" defTabSz="1244600">
            <a:lnSpc>
              <a:spcPct val="90000"/>
            </a:lnSpc>
            <a:spcBef>
              <a:spcPct val="0"/>
            </a:spcBef>
            <a:spcAft>
              <a:spcPct val="35000"/>
            </a:spcAft>
          </a:pPr>
          <a:r>
            <a:rPr lang="en-US" sz="2000" kern="1200" dirty="0" smtClean="0">
              <a:latin typeface="Benguiat" panose="020B0604020202020204"/>
            </a:rPr>
            <a:t>The procedures</a:t>
          </a:r>
          <a:endParaRPr lang="en-US" sz="2000" kern="1200" dirty="0">
            <a:latin typeface="Benguiat" panose="020B0604020202020204"/>
          </a:endParaRPr>
        </a:p>
      </dsp:txBody>
      <dsp:txXfrm>
        <a:off x="3505200" y="0"/>
        <a:ext cx="3505200" cy="1582737"/>
      </dsp:txXfrm>
    </dsp:sp>
    <dsp:sp modelId="{6E680A27-9ED7-4D07-9DAA-BE9DF77129A9}">
      <dsp:nvSpPr>
        <dsp:cNvPr id="0" name=""/>
        <dsp:cNvSpPr/>
      </dsp:nvSpPr>
      <dsp:spPr>
        <a:xfrm>
          <a:off x="1752599" y="1582737"/>
          <a:ext cx="7010400" cy="1582737"/>
        </a:xfrm>
        <a:prstGeom prst="trapezoid">
          <a:avLst>
            <a:gd name="adj" fmla="val 1107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a:lnSpc>
              <a:spcPct val="90000"/>
            </a:lnSpc>
            <a:spcBef>
              <a:spcPct val="0"/>
            </a:spcBef>
            <a:spcAft>
              <a:spcPct val="35000"/>
            </a:spcAft>
          </a:pPr>
          <a:r>
            <a:rPr lang="en-US" sz="4500" kern="1200" dirty="0" smtClean="0">
              <a:latin typeface="Benguiat" panose="020B0604020202020204"/>
            </a:rPr>
            <a:t>IR Play Books</a:t>
          </a:r>
        </a:p>
        <a:p>
          <a:pPr lvl="0" algn="ctr" defTabSz="2000250">
            <a:lnSpc>
              <a:spcPct val="90000"/>
            </a:lnSpc>
            <a:spcBef>
              <a:spcPct val="0"/>
            </a:spcBef>
            <a:spcAft>
              <a:spcPct val="35000"/>
            </a:spcAft>
          </a:pPr>
          <a:r>
            <a:rPr lang="en-US" sz="3600" kern="1200" dirty="0" smtClean="0">
              <a:latin typeface="Benguiat" panose="020B0604020202020204"/>
            </a:rPr>
            <a:t>The process</a:t>
          </a:r>
          <a:endParaRPr lang="en-US" sz="3600" kern="1200" dirty="0">
            <a:latin typeface="Benguiat" panose="020B0604020202020204"/>
          </a:endParaRPr>
        </a:p>
      </dsp:txBody>
      <dsp:txXfrm>
        <a:off x="2979419" y="1582737"/>
        <a:ext cx="4556760" cy="1582737"/>
      </dsp:txXfrm>
    </dsp:sp>
    <dsp:sp modelId="{101497B6-0A51-4891-9E51-48C9BA7F3C59}">
      <dsp:nvSpPr>
        <dsp:cNvPr id="0" name=""/>
        <dsp:cNvSpPr/>
      </dsp:nvSpPr>
      <dsp:spPr>
        <a:xfrm>
          <a:off x="0" y="3165475"/>
          <a:ext cx="10515600" cy="1582737"/>
        </a:xfrm>
        <a:prstGeom prst="trapezoid">
          <a:avLst>
            <a:gd name="adj" fmla="val 11073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10" tIns="67310" rIns="67310" bIns="67310" numCol="1" spcCol="1270" anchor="ctr" anchorCtr="0">
          <a:noAutofit/>
        </a:bodyPr>
        <a:lstStyle/>
        <a:p>
          <a:pPr lvl="0" algn="ctr" defTabSz="2355850">
            <a:lnSpc>
              <a:spcPct val="90000"/>
            </a:lnSpc>
            <a:spcBef>
              <a:spcPct val="0"/>
            </a:spcBef>
            <a:spcAft>
              <a:spcPct val="35000"/>
            </a:spcAft>
          </a:pPr>
          <a:r>
            <a:rPr lang="en-US" sz="5300" kern="1200" dirty="0" smtClean="0">
              <a:latin typeface="Benguiat" panose="020B0604020202020204"/>
            </a:rPr>
            <a:t>IR Plan</a:t>
          </a:r>
          <a:br>
            <a:rPr lang="en-US" sz="5300" kern="1200" dirty="0" smtClean="0">
              <a:latin typeface="Benguiat" panose="020B0604020202020204"/>
            </a:rPr>
          </a:br>
          <a:r>
            <a:rPr lang="en-US" sz="4400" kern="1200" dirty="0" smtClean="0">
              <a:latin typeface="Benguiat" panose="020B0604020202020204"/>
            </a:rPr>
            <a:t>The foundation</a:t>
          </a:r>
          <a:endParaRPr lang="en-US" sz="4400" kern="1200" dirty="0">
            <a:latin typeface="Benguiat" panose="020B0604020202020204"/>
          </a:endParaRPr>
        </a:p>
      </dsp:txBody>
      <dsp:txXfrm>
        <a:off x="1840229" y="3165475"/>
        <a:ext cx="6835140" cy="158273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F1DD5-A805-4B2D-95D4-3BB01081EB7E}"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8A6B0-3672-4CC8-A492-BEA9828737DB}" type="slidenum">
              <a:rPr lang="en-US" smtClean="0"/>
              <a:t>‹#›</a:t>
            </a:fld>
            <a:endParaRPr lang="en-US"/>
          </a:p>
        </p:txBody>
      </p:sp>
    </p:spTree>
    <p:extLst>
      <p:ext uri="{BB962C8B-B14F-4D97-AF65-F5344CB8AC3E}">
        <p14:creationId xmlns:p14="http://schemas.microsoft.com/office/powerpoint/2010/main" val="14908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8A6B0-3672-4CC8-A492-BEA9828737DB}" type="slidenum">
              <a:rPr lang="en-US" smtClean="0"/>
              <a:t>3</a:t>
            </a:fld>
            <a:endParaRPr lang="en-US"/>
          </a:p>
        </p:txBody>
      </p:sp>
    </p:spTree>
    <p:extLst>
      <p:ext uri="{BB962C8B-B14F-4D97-AF65-F5344CB8AC3E}">
        <p14:creationId xmlns:p14="http://schemas.microsoft.com/office/powerpoint/2010/main" val="278456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IR Plan acts as the foundation for your incident response program. This will document how the team gets engaged and what the communication paths are both internally and externally.</a:t>
            </a:r>
          </a:p>
          <a:p>
            <a:r>
              <a:rPr lang="en-US" baseline="0" dirty="0" smtClean="0"/>
              <a:t>As we previously discussed, the IRP could/should point to a repository of IRPB documents that cover various incident types. One example might be a phishing campaign. Based on your IR plan this may not reach the level of criticality to enact the IR Plan, but your team can still find the appropriate IRPB to act on a phishing incident. </a:t>
            </a:r>
          </a:p>
          <a:p>
            <a:r>
              <a:rPr lang="en-US" baseline="0" dirty="0" smtClean="0"/>
              <a:t>That IRPB for phishing will have the process level steps to take. Maybe log into your SIEM and check out the mail transaction logs. </a:t>
            </a:r>
          </a:p>
          <a:p>
            <a:r>
              <a:rPr lang="en-US" baseline="0" dirty="0" smtClean="0"/>
              <a:t>This is where the runbooks come into play. These runbooks will document small specific procedures. For example: How to connect to your SIEM. How to search mail transaction logs. </a:t>
            </a:r>
          </a:p>
          <a:p>
            <a:r>
              <a:rPr lang="en-US" baseline="0" dirty="0" smtClean="0"/>
              <a:t>The idea is to create small easy to follow and update procedures for tools and log sources that are commonly used and then refer to them in your playbooks. The playbooks will focus on the </a:t>
            </a:r>
            <a:r>
              <a:rPr lang="en-US" baseline="0" dirty="0" err="1" smtClean="0"/>
              <a:t>higer</a:t>
            </a:r>
            <a:r>
              <a:rPr lang="en-US" baseline="0" dirty="0" smtClean="0"/>
              <a:t> level process for the incident type and the IR Play will be the foundational document that explains how incidents are classified and who gets contacted at what level of criticality. </a:t>
            </a:r>
            <a:endParaRPr lang="en-US" dirty="0"/>
          </a:p>
        </p:txBody>
      </p:sp>
      <p:sp>
        <p:nvSpPr>
          <p:cNvPr id="4" name="Slide Number Placeholder 3"/>
          <p:cNvSpPr>
            <a:spLocks noGrp="1"/>
          </p:cNvSpPr>
          <p:nvPr>
            <p:ph type="sldNum" sz="quarter" idx="10"/>
          </p:nvPr>
        </p:nvSpPr>
        <p:spPr/>
        <p:txBody>
          <a:bodyPr/>
          <a:lstStyle/>
          <a:p>
            <a:fld id="{42B8A6B0-3672-4CC8-A492-BEA9828737DB}" type="slidenum">
              <a:rPr lang="en-US" smtClean="0"/>
              <a:t>5</a:t>
            </a:fld>
            <a:endParaRPr lang="en-US"/>
          </a:p>
        </p:txBody>
      </p:sp>
    </p:spTree>
    <p:extLst>
      <p:ext uri="{BB962C8B-B14F-4D97-AF65-F5344CB8AC3E}">
        <p14:creationId xmlns:p14="http://schemas.microsoft.com/office/powerpoint/2010/main" val="2813783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30DB9-A1F2-4054-C100-A2B75D3CC791}"/>
              </a:ext>
            </a:extLst>
          </p:cNvPr>
          <p:cNvSpPr>
            <a:spLocks noGrp="1"/>
          </p:cNvSpPr>
          <p:nvPr>
            <p:ph type="ctrTitle" hasCustomPrompt="1"/>
          </p:nvPr>
        </p:nvSpPr>
        <p:spPr>
          <a:xfrm>
            <a:off x="2622431" y="2319633"/>
            <a:ext cx="7444595" cy="1655762"/>
          </a:xfrm>
        </p:spPr>
        <p:txBody>
          <a:bodyPr anchor="ctr">
            <a:noAutofit/>
          </a:bodyPr>
          <a:lstStyle>
            <a:lvl1pPr algn="ctr">
              <a:defRPr sz="3600" b="1">
                <a:solidFill>
                  <a:schemeClr val="accent4"/>
                </a:solidFill>
              </a:defRPr>
            </a:lvl1pPr>
          </a:lstStyle>
          <a:p>
            <a:r>
              <a:rPr lang="en-US" dirty="0"/>
              <a:t>Click to edit Station Name</a:t>
            </a:r>
            <a:br>
              <a:rPr lang="en-US" dirty="0"/>
            </a:br>
            <a:endParaRPr lang="en-US" dirty="0"/>
          </a:p>
        </p:txBody>
      </p:sp>
      <p:sp>
        <p:nvSpPr>
          <p:cNvPr id="3" name="Subtitle 2">
            <a:extLst>
              <a:ext uri="{FF2B5EF4-FFF2-40B4-BE49-F238E27FC236}">
                <a16:creationId xmlns:a16="http://schemas.microsoft.com/office/drawing/2014/main" xmlns="" id="{BE6DF376-549B-DCC9-A075-9993D8DCA78D}"/>
              </a:ext>
            </a:extLst>
          </p:cNvPr>
          <p:cNvSpPr>
            <a:spLocks noGrp="1"/>
          </p:cNvSpPr>
          <p:nvPr>
            <p:ph type="subTitle" idx="1" hasCustomPrompt="1"/>
          </p:nvPr>
        </p:nvSpPr>
        <p:spPr>
          <a:xfrm>
            <a:off x="2622430" y="4105275"/>
            <a:ext cx="7444595"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5" name="Footer Placeholder 4">
            <a:extLst>
              <a:ext uri="{FF2B5EF4-FFF2-40B4-BE49-F238E27FC236}">
                <a16:creationId xmlns:a16="http://schemas.microsoft.com/office/drawing/2014/main" xmlns=""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xmlns=""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tx2"/>
                </a:solidFill>
                <a:latin typeface="Freeway Gothic" panose="00000400000000000000" pitchFamily="2" charset="0"/>
              </a:rPr>
              <a:t>Project Obsidian</a:t>
            </a:r>
          </a:p>
          <a:p>
            <a:pPr algn="ctr"/>
            <a:endParaRPr lang="en-US" dirty="0"/>
          </a:p>
        </p:txBody>
      </p:sp>
      <p:pic>
        <p:nvPicPr>
          <p:cNvPr id="7" name="Picture 6">
            <a:extLst>
              <a:ext uri="{FF2B5EF4-FFF2-40B4-BE49-F238E27FC236}">
                <a16:creationId xmlns:a16="http://schemas.microsoft.com/office/drawing/2014/main" xmlns="" id="{E045FC7E-C8C9-3BFD-20D3-1884047E1F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xmlns=""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Tree>
    <p:extLst>
      <p:ext uri="{BB962C8B-B14F-4D97-AF65-F5344CB8AC3E}">
        <p14:creationId xmlns:p14="http://schemas.microsoft.com/office/powerpoint/2010/main" val="78445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xmlns=""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accent4"/>
                </a:solidFill>
                <a:latin typeface="Freeway Gothic" panose="00000400000000000000" pitchFamily="2" charset="0"/>
              </a:rPr>
              <a:t>Thank you!</a:t>
            </a:r>
          </a:p>
          <a:p>
            <a:pPr algn="ctr"/>
            <a:endParaRPr lang="en-US" dirty="0"/>
          </a:p>
        </p:txBody>
      </p:sp>
      <p:pic>
        <p:nvPicPr>
          <p:cNvPr id="7" name="Picture 6">
            <a:extLst>
              <a:ext uri="{FF2B5EF4-FFF2-40B4-BE49-F238E27FC236}">
                <a16:creationId xmlns:a16="http://schemas.microsoft.com/office/drawing/2014/main" xmlns="" id="{E045FC7E-C8C9-3BFD-20D3-1884047E1F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xmlns=""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
        <p:nvSpPr>
          <p:cNvPr id="9" name="TextBox 8">
            <a:extLst>
              <a:ext uri="{FF2B5EF4-FFF2-40B4-BE49-F238E27FC236}">
                <a16:creationId xmlns:a16="http://schemas.microsoft.com/office/drawing/2014/main" xmlns="" id="{B67D9702-BC77-BAED-5F24-89DF2C97C076}"/>
              </a:ext>
            </a:extLst>
          </p:cNvPr>
          <p:cNvSpPr txBox="1"/>
          <p:nvPr userDrawn="1"/>
        </p:nvSpPr>
        <p:spPr>
          <a:xfrm>
            <a:off x="2682872" y="4067097"/>
            <a:ext cx="7444594" cy="2308324"/>
          </a:xfrm>
          <a:prstGeom prst="rect">
            <a:avLst/>
          </a:prstGeom>
          <a:noFill/>
        </p:spPr>
        <p:txBody>
          <a:bodyPr wrap="square">
            <a:spAutoFit/>
          </a:bodyPr>
          <a:lstStyle/>
          <a:p>
            <a:pPr algn="ctr"/>
            <a:r>
              <a:rPr lang="en-US" sz="2400" dirty="0">
                <a:solidFill>
                  <a:schemeClr val="accent4"/>
                </a:solidFill>
                <a:latin typeface="Benguiat" panose="020B7200000000000000" pitchFamily="34" charset="0"/>
              </a:rPr>
              <a:t>Did you enjoy the session?</a:t>
            </a:r>
          </a:p>
          <a:p>
            <a:pPr algn="ctr"/>
            <a:r>
              <a:rPr lang="en-US" sz="2400" dirty="0">
                <a:solidFill>
                  <a:schemeClr val="accent4"/>
                </a:solidFill>
                <a:latin typeface="Benguiat" panose="020B7200000000000000" pitchFamily="34" charset="0"/>
              </a:rPr>
              <a:t>Did we miss something?</a:t>
            </a:r>
          </a:p>
          <a:p>
            <a:pPr algn="ctr"/>
            <a:r>
              <a:rPr lang="en-US" sz="2400" dirty="0">
                <a:solidFill>
                  <a:schemeClr val="accent4"/>
                </a:solidFill>
                <a:latin typeface="Benguiat" panose="020B7200000000000000" pitchFamily="34" charset="0"/>
              </a:rPr>
              <a:t>Was anything unclear or confusing?</a:t>
            </a:r>
          </a:p>
          <a:p>
            <a:pPr algn="ctr"/>
            <a:endParaRPr lang="en-US" sz="2400" dirty="0">
              <a:solidFill>
                <a:schemeClr val="accent3"/>
              </a:solidFill>
              <a:latin typeface="Benguiat" panose="020B7200000000000000" pitchFamily="34" charset="0"/>
            </a:endParaRPr>
          </a:p>
          <a:p>
            <a:pPr algn="ctr"/>
            <a:r>
              <a:rPr lang="en-US" sz="2400" dirty="0">
                <a:solidFill>
                  <a:schemeClr val="accent3"/>
                </a:solidFill>
                <a:latin typeface="Benguiat" panose="020B7200000000000000" pitchFamily="34" charset="0"/>
              </a:rPr>
              <a:t>Please Provide Feedback</a:t>
            </a:r>
            <a:r>
              <a:rPr lang="en-US" sz="2400" dirty="0">
                <a:solidFill>
                  <a:schemeClr val="accent6"/>
                </a:solidFill>
                <a:latin typeface="Benguiat" panose="020B7200000000000000" pitchFamily="34" charset="0"/>
              </a:rPr>
              <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feedback-obsidian@blueteamvillage.org</a:t>
            </a:r>
            <a:endParaRPr lang="en-US" sz="2400" dirty="0">
              <a:solidFill>
                <a:schemeClr val="accent6"/>
              </a:solidFill>
              <a:latin typeface="Benguiat" panose="020B7200000000000000" pitchFamily="34" charset="0"/>
            </a:endParaRPr>
          </a:p>
        </p:txBody>
      </p:sp>
      <p:sp>
        <p:nvSpPr>
          <p:cNvPr id="10" name="TextBox 9">
            <a:extLst>
              <a:ext uri="{FF2B5EF4-FFF2-40B4-BE49-F238E27FC236}">
                <a16:creationId xmlns:a16="http://schemas.microsoft.com/office/drawing/2014/main" xmlns="" id="{30E4D5DE-B0DC-F491-A4D0-72678750014C}"/>
              </a:ext>
            </a:extLst>
          </p:cNvPr>
          <p:cNvSpPr txBox="1"/>
          <p:nvPr userDrawn="1"/>
        </p:nvSpPr>
        <p:spPr>
          <a:xfrm>
            <a:off x="2682872" y="2142323"/>
            <a:ext cx="7444594" cy="830997"/>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Join The Conversation</a:t>
            </a:r>
            <a:r>
              <a:rPr lang="en-US" sz="2400" dirty="0">
                <a:solidFill>
                  <a:schemeClr val="accent6"/>
                </a:solidFill>
                <a:latin typeface="Benguiat" panose="020B7200000000000000" pitchFamily="34" charset="0"/>
              </a:rPr>
              <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https://discord.gg/blueteamvillage</a:t>
            </a:r>
            <a:endParaRPr lang="en-US" sz="2400" dirty="0">
              <a:solidFill>
                <a:schemeClr val="accent6"/>
              </a:solidFill>
              <a:latin typeface="Benguiat" panose="020B7200000000000000" pitchFamily="34" charset="0"/>
            </a:endParaRPr>
          </a:p>
        </p:txBody>
      </p:sp>
      <p:sp>
        <p:nvSpPr>
          <p:cNvPr id="11" name="TextBox 10">
            <a:extLst>
              <a:ext uri="{FF2B5EF4-FFF2-40B4-BE49-F238E27FC236}">
                <a16:creationId xmlns:a16="http://schemas.microsoft.com/office/drawing/2014/main" xmlns="" id="{384E5EEE-ED7F-FC9B-5C95-BDE9D02DEBAE}"/>
              </a:ext>
            </a:extLst>
          </p:cNvPr>
          <p:cNvSpPr txBox="1"/>
          <p:nvPr userDrawn="1"/>
        </p:nvSpPr>
        <p:spPr>
          <a:xfrm>
            <a:off x="2682872" y="3283373"/>
            <a:ext cx="7444594" cy="461665"/>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Questions?</a:t>
            </a:r>
          </a:p>
        </p:txBody>
      </p:sp>
    </p:spTree>
    <p:extLst>
      <p:ext uri="{BB962C8B-B14F-4D97-AF65-F5344CB8AC3E}">
        <p14:creationId xmlns:p14="http://schemas.microsoft.com/office/powerpoint/2010/main" val="964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0CC9A-D9F8-C7A2-E2E2-E7E5BE180989}"/>
              </a:ext>
            </a:extLst>
          </p:cNvPr>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CC864C73-084C-A01C-2B6B-A95489993DA9}"/>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Footer Placeholder 4">
            <a:extLst>
              <a:ext uri="{FF2B5EF4-FFF2-40B4-BE49-F238E27FC236}">
                <a16:creationId xmlns:a16="http://schemas.microsoft.com/office/drawing/2014/main" xmlns="" id="{C76F6D17-F880-23B0-D9E5-1BEF2D372C52}"/>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7147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66687-7AC6-E4A1-56DD-5EFD04D8029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3EAFE5-F29E-2927-A67D-EECC7CDC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a:extLst>
              <a:ext uri="{FF2B5EF4-FFF2-40B4-BE49-F238E27FC236}">
                <a16:creationId xmlns:a16="http://schemas.microsoft.com/office/drawing/2014/main" xmlns="" id="{E8215BFE-7B34-9F31-D39E-CF42A99F8CEE}"/>
              </a:ext>
            </a:extLst>
          </p:cNvPr>
          <p:cNvSpPr>
            <a:spLocks noGrp="1"/>
          </p:cNvSpPr>
          <p:nvPr>
            <p:ph type="ftr" sz="quarter" idx="11"/>
          </p:nvPr>
        </p:nvSpPr>
        <p:spPr/>
        <p:txBody>
          <a:bodyPr/>
          <a:lstStyle/>
          <a:p>
            <a:r>
              <a:rPr lang="en-US" dirty="0"/>
              <a:t>Blue Team Village</a:t>
            </a:r>
          </a:p>
        </p:txBody>
      </p:sp>
    </p:spTree>
    <p:extLst>
      <p:ext uri="{BB962C8B-B14F-4D97-AF65-F5344CB8AC3E}">
        <p14:creationId xmlns:p14="http://schemas.microsoft.com/office/powerpoint/2010/main" val="33743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BCDB9-D782-C3C9-D529-2A3069CA5ABE}"/>
              </a:ext>
            </a:extLst>
          </p:cNvPr>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AED22A84-993D-1E01-2E56-F7F4678F9BD2}"/>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a:extLst>
              <a:ext uri="{FF2B5EF4-FFF2-40B4-BE49-F238E27FC236}">
                <a16:creationId xmlns:a16="http://schemas.microsoft.com/office/drawing/2014/main" xmlns="" id="{139CB82D-B736-2BEA-CFDB-5FC2A44C0072}"/>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a:extLst>
              <a:ext uri="{FF2B5EF4-FFF2-40B4-BE49-F238E27FC236}">
                <a16:creationId xmlns:a16="http://schemas.microsoft.com/office/drawing/2014/main" xmlns="" id="{FFA94675-F3B8-AF94-E884-0A096094B3AC}"/>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15651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080AA1-00FC-A0F7-7287-2D5A3501F656}"/>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7204B5FE-79D6-4CAB-07E2-FF43C2E0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76C36CB9-C487-23F9-EB32-2E1F31238442}"/>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a:extLst>
              <a:ext uri="{FF2B5EF4-FFF2-40B4-BE49-F238E27FC236}">
                <a16:creationId xmlns:a16="http://schemas.microsoft.com/office/drawing/2014/main" xmlns="" id="{BF46777B-5DC1-5E0D-DA1F-6F7E7A519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63BC9F72-5536-A079-1D4F-652E478F3EDD}"/>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Footer Placeholder 7">
            <a:extLst>
              <a:ext uri="{FF2B5EF4-FFF2-40B4-BE49-F238E27FC236}">
                <a16:creationId xmlns:a16="http://schemas.microsoft.com/office/drawing/2014/main" xmlns="" id="{28ECB4EB-6641-6FCB-AA2B-BA9289B35C9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395729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9BB2D8-2497-F2C4-9838-526A41748992}"/>
              </a:ext>
            </a:extLst>
          </p:cNvPr>
          <p:cNvSpPr>
            <a:spLocks noGrp="1"/>
          </p:cNvSpPr>
          <p:nvPr>
            <p:ph type="title"/>
          </p:nvPr>
        </p:nvSpPr>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3">
            <a:extLst>
              <a:ext uri="{FF2B5EF4-FFF2-40B4-BE49-F238E27FC236}">
                <a16:creationId xmlns:a16="http://schemas.microsoft.com/office/drawing/2014/main" xmlns="" id="{F703C7BE-1E0B-6797-63E1-A209DF78555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7769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F326D185-E44D-A32B-2BD2-0FD4D5A078E3}"/>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5106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D44B6-84B3-F887-4D13-6153481A1FB9}"/>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015A701E-0A21-AA66-E8EB-6EDAE2D53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a:extLst>
              <a:ext uri="{FF2B5EF4-FFF2-40B4-BE49-F238E27FC236}">
                <a16:creationId xmlns:a16="http://schemas.microsoft.com/office/drawing/2014/main" xmlns="" id="{7106AAFA-F398-8ECB-98DF-2651B44D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a16="http://schemas.microsoft.com/office/drawing/2014/main" xmlns="" id="{E414B651-E6C2-9F1A-252B-34B565ED90BF}"/>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40053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94781-403B-10D7-9C10-E447E38C8360}"/>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smtClean="0"/>
              <a:t>Click to edit Master title style</a:t>
            </a:r>
            <a:endParaRPr lang="en-US" dirty="0"/>
          </a:p>
        </p:txBody>
      </p:sp>
      <p:sp>
        <p:nvSpPr>
          <p:cNvPr id="3" name="Picture Placeholder 2">
            <a:extLst>
              <a:ext uri="{FF2B5EF4-FFF2-40B4-BE49-F238E27FC236}">
                <a16:creationId xmlns:a16="http://schemas.microsoft.com/office/drawing/2014/main" xmlns="" id="{33087E8C-DEBC-B851-41BB-82C259C66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EAF9AC55-F10E-4A66-D6C2-A9C3844B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a:extLst>
              <a:ext uri="{FF2B5EF4-FFF2-40B4-BE49-F238E27FC236}">
                <a16:creationId xmlns:a16="http://schemas.microsoft.com/office/drawing/2014/main" xmlns="" id="{A255C88B-BB83-F415-109C-E2FB3FA5F145}"/>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9811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creativecommons.org/licenses/by-nc-sa/4.0/?ref=chooser-v1"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7CC8D6-F725-D0E3-A273-7383B6BD9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54817D3A-3697-D2FF-220C-2AB150994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xmlns="" id="{015EF23F-7FC5-0840-1551-00E1039BD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Blue Team Village</a:t>
            </a:r>
            <a:r>
              <a:rPr lang="en-US" dirty="0">
                <a:hlinkClick r:id="rId12">
                  <a:extLst>
                    <a:ext uri="{A12FA001-AC4F-418D-AE19-62706E023703}">
                      <ahyp:hlinkClr xmlns:ahyp="http://schemas.microsoft.com/office/drawing/2018/hyperlinkcolor" xmlns="" val="tx"/>
                    </a:ext>
                  </a:extLst>
                </a:hlinkClick>
              </a:rPr>
              <a:t> </a:t>
            </a:r>
            <a:endParaRPr lang="en-US" dirty="0"/>
          </a:p>
        </p:txBody>
      </p:sp>
      <p:pic>
        <p:nvPicPr>
          <p:cNvPr id="7" name="Picture 6">
            <a:extLst>
              <a:ext uri="{FF2B5EF4-FFF2-40B4-BE49-F238E27FC236}">
                <a16:creationId xmlns:a16="http://schemas.microsoft.com/office/drawing/2014/main" xmlns="" id="{E9821793-D552-3ACE-A513-05B04EAABCF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353800" y="6111875"/>
            <a:ext cx="762000" cy="762000"/>
          </a:xfrm>
          <a:prstGeom prst="rect">
            <a:avLst/>
          </a:prstGeom>
        </p:spPr>
      </p:pic>
    </p:spTree>
    <p:extLst>
      <p:ext uri="{BB962C8B-B14F-4D97-AF65-F5344CB8AC3E}">
        <p14:creationId xmlns:p14="http://schemas.microsoft.com/office/powerpoint/2010/main" val="2256351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85A6A-D034-8ABC-8FF6-D7F45FB90AE3}"/>
              </a:ext>
            </a:extLst>
          </p:cNvPr>
          <p:cNvSpPr>
            <a:spLocks noGrp="1"/>
          </p:cNvSpPr>
          <p:nvPr>
            <p:ph type="ctrTitle"/>
          </p:nvPr>
        </p:nvSpPr>
        <p:spPr/>
        <p:txBody>
          <a:bodyPr>
            <a:normAutofit/>
          </a:bodyPr>
          <a:lstStyle/>
          <a:p>
            <a:r>
              <a:rPr lang="en-US" sz="4400" dirty="0" smtClean="0">
                <a:latin typeface="Freeway Gothic" panose="00000400000000000000" pitchFamily="2" charset="0"/>
              </a:rPr>
              <a:t>Incident Response Station</a:t>
            </a:r>
            <a:endParaRPr lang="en-US" sz="4400" dirty="0">
              <a:latin typeface="Freeway Gothic" panose="00000400000000000000" pitchFamily="2" charset="0"/>
            </a:endParaRPr>
          </a:p>
        </p:txBody>
      </p:sp>
      <p:sp>
        <p:nvSpPr>
          <p:cNvPr id="3" name="Subtitle 2">
            <a:extLst>
              <a:ext uri="{FF2B5EF4-FFF2-40B4-BE49-F238E27FC236}">
                <a16:creationId xmlns:a16="http://schemas.microsoft.com/office/drawing/2014/main" xmlns="" id="{E28B766A-2A19-BDC0-89A0-CFD8BD2DDF0D}"/>
              </a:ext>
            </a:extLst>
          </p:cNvPr>
          <p:cNvSpPr>
            <a:spLocks noGrp="1"/>
          </p:cNvSpPr>
          <p:nvPr>
            <p:ph type="subTitle" idx="1"/>
          </p:nvPr>
        </p:nvSpPr>
        <p:spPr/>
        <p:txBody>
          <a:bodyPr/>
          <a:lstStyle/>
          <a:p>
            <a:r>
              <a:rPr lang="en-US" dirty="0" smtClean="0">
                <a:latin typeface="Freeway Gothic" panose="00000400000000000000" pitchFamily="2" charset="0"/>
              </a:rPr>
              <a:t>IR 101 Track</a:t>
            </a:r>
          </a:p>
          <a:p>
            <a:r>
              <a:rPr lang="en-US" dirty="0" smtClean="0">
                <a:latin typeface="Freeway Gothic" panose="00000400000000000000" pitchFamily="2" charset="0"/>
              </a:rPr>
              <a:t>Module 3: IR Plans and Playbooks</a:t>
            </a:r>
            <a:endParaRPr lang="en-US" dirty="0">
              <a:latin typeface="Freeway Gothic" panose="00000400000000000000" pitchFamily="2" charset="0"/>
            </a:endParaRPr>
          </a:p>
        </p:txBody>
      </p:sp>
    </p:spTree>
    <p:extLst>
      <p:ext uri="{BB962C8B-B14F-4D97-AF65-F5344CB8AC3E}">
        <p14:creationId xmlns:p14="http://schemas.microsoft.com/office/powerpoint/2010/main" val="169141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86C245-B912-DA74-7EDB-CFCFC78FDC31}"/>
              </a:ext>
            </a:extLst>
          </p:cNvPr>
          <p:cNvSpPr>
            <a:spLocks noGrp="1"/>
          </p:cNvSpPr>
          <p:nvPr>
            <p:ph type="title"/>
          </p:nvPr>
        </p:nvSpPr>
        <p:spPr/>
        <p:txBody>
          <a:bodyPr/>
          <a:lstStyle/>
          <a:p>
            <a:r>
              <a:rPr lang="en-US" dirty="0" smtClean="0"/>
              <a:t>Outline</a:t>
            </a:r>
            <a:endParaRPr lang="en-US" dirty="0"/>
          </a:p>
        </p:txBody>
      </p:sp>
      <p:sp>
        <p:nvSpPr>
          <p:cNvPr id="3" name="Content Placeholder 2">
            <a:extLst>
              <a:ext uri="{FF2B5EF4-FFF2-40B4-BE49-F238E27FC236}">
                <a16:creationId xmlns:a16="http://schemas.microsoft.com/office/drawing/2014/main" xmlns="" id="{C998AEDC-2143-3CC7-E4FB-A127CC53ED67}"/>
              </a:ext>
            </a:extLst>
          </p:cNvPr>
          <p:cNvSpPr>
            <a:spLocks noGrp="1"/>
          </p:cNvSpPr>
          <p:nvPr>
            <p:ph idx="1"/>
          </p:nvPr>
        </p:nvSpPr>
        <p:spPr>
          <a:xfrm>
            <a:off x="5183188" y="1518557"/>
            <a:ext cx="6172200" cy="4342493"/>
          </a:xfrm>
        </p:spPr>
        <p:txBody>
          <a:bodyPr/>
          <a:lstStyle/>
          <a:p>
            <a:r>
              <a:rPr lang="en-US" dirty="0" smtClean="0"/>
              <a:t>What is an incident response plan? </a:t>
            </a:r>
          </a:p>
          <a:p>
            <a:r>
              <a:rPr lang="en-US" dirty="0" smtClean="0"/>
              <a:t>What is an incident response playbook / </a:t>
            </a:r>
            <a:r>
              <a:rPr lang="en-US" dirty="0" smtClean="0"/>
              <a:t>process?</a:t>
            </a:r>
            <a:endParaRPr lang="en-US" dirty="0" smtClean="0"/>
          </a:p>
          <a:p>
            <a:r>
              <a:rPr lang="en-US" dirty="0" smtClean="0"/>
              <a:t>How do these documents work together</a:t>
            </a:r>
            <a:r>
              <a:rPr lang="en-US" dirty="0" smtClean="0"/>
              <a:t>?</a:t>
            </a:r>
            <a:endParaRPr lang="en-US" dirty="0"/>
          </a:p>
          <a:p>
            <a:pPr marL="0" indent="0">
              <a:buNone/>
            </a:pPr>
            <a:endParaRPr lang="en-US" dirty="0"/>
          </a:p>
        </p:txBody>
      </p:sp>
      <p:pic>
        <p:nvPicPr>
          <p:cNvPr id="1030" name="Picture 6" descr="https://lh6.googleusercontent.com/xnCLpoLAVL66hbnu9Z8tDJSa5DbT83ZS-d-bGWhOehieQc79JsRR8tgKL-ooPP5mdGshTOumTHUhflKNvCd2MOiz_LU0VxvAC7We1KrJeS52dYolYr4kk0a2fb1w5V2S7td5Y38ZF0tPrjRxNYNrG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2520042"/>
            <a:ext cx="3685424"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083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IRP - Lifecycle</a:t>
            </a:r>
            <a:endParaRPr lang="en-US" dirty="0"/>
          </a:p>
        </p:txBody>
      </p:sp>
      <p:pic>
        <p:nvPicPr>
          <p:cNvPr id="12" name="Picture Placeholder 1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241090" y="1787525"/>
            <a:ext cx="6458851" cy="3296110"/>
          </a:xfrm>
          <a:prstGeom prst="rect">
            <a:avLst/>
          </a:prstGeom>
          <a:noFill/>
          <a:ln>
            <a:noFill/>
          </a:ln>
        </p:spPr>
      </p:pic>
      <p:sp>
        <p:nvSpPr>
          <p:cNvPr id="7" name="Text Placeholder 6"/>
          <p:cNvSpPr>
            <a:spLocks noGrp="1"/>
          </p:cNvSpPr>
          <p:nvPr>
            <p:ph type="body" sz="half" idx="2"/>
          </p:nvPr>
        </p:nvSpPr>
        <p:spPr/>
        <p:txBody>
          <a:bodyPr>
            <a:normAutofit lnSpcReduction="10000"/>
          </a:bodyPr>
          <a:lstStyle/>
          <a:p>
            <a:r>
              <a:rPr lang="en-US" sz="1800" dirty="0" smtClean="0"/>
              <a:t>The IRP will define the incident response lifecycle in your organization</a:t>
            </a:r>
            <a:r>
              <a:rPr lang="en-US" sz="1800" dirty="0" smtClean="0"/>
              <a:t>.</a:t>
            </a:r>
          </a:p>
          <a:p>
            <a:endParaRPr lang="en-US" sz="1800" dirty="0" smtClean="0"/>
          </a:p>
          <a:p>
            <a:r>
              <a:rPr lang="en-US" sz="1800" dirty="0" smtClean="0"/>
              <a:t>Depicted is the NIST incident response lifecycle.</a:t>
            </a:r>
          </a:p>
          <a:p>
            <a:endParaRPr lang="en-US" sz="1800" dirty="0" smtClean="0"/>
          </a:p>
          <a:p>
            <a:r>
              <a:rPr lang="en-US" sz="1800" dirty="0" smtClean="0"/>
              <a:t>Your </a:t>
            </a:r>
            <a:r>
              <a:rPr lang="en-US" sz="1800" dirty="0" smtClean="0"/>
              <a:t>IRP should define what happens in each of these phases and who is responsible. </a:t>
            </a:r>
          </a:p>
          <a:p>
            <a:endParaRPr lang="en-US" dirty="0" smtClean="0"/>
          </a:p>
          <a:p>
            <a:r>
              <a:rPr lang="en-US" dirty="0" smtClean="0"/>
              <a:t>Homework: Check out the NIST document SP800-61r2. </a:t>
            </a:r>
            <a:endParaRPr lang="en-US" dirty="0"/>
          </a:p>
        </p:txBody>
      </p:sp>
    </p:spTree>
    <p:extLst>
      <p:ext uri="{BB962C8B-B14F-4D97-AF65-F5344CB8AC3E}">
        <p14:creationId xmlns:p14="http://schemas.microsoft.com/office/powerpoint/2010/main" val="319963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is an Incident Response Playbook (IRPB)?</a:t>
            </a:r>
            <a:endParaRPr lang="en-US" dirty="0"/>
          </a:p>
        </p:txBody>
      </p:sp>
      <p:sp>
        <p:nvSpPr>
          <p:cNvPr id="6" name="Content Placeholder 5"/>
          <p:cNvSpPr>
            <a:spLocks noGrp="1"/>
          </p:cNvSpPr>
          <p:nvPr>
            <p:ph idx="1"/>
          </p:nvPr>
        </p:nvSpPr>
        <p:spPr/>
        <p:txBody>
          <a:bodyPr>
            <a:normAutofit fontScale="85000" lnSpcReduction="10000"/>
          </a:bodyPr>
          <a:lstStyle/>
          <a:p>
            <a:pPr fontAlgn="base"/>
            <a:r>
              <a:rPr lang="en-US" dirty="0"/>
              <a:t>Also known as </a:t>
            </a:r>
            <a:r>
              <a:rPr lang="en-US" dirty="0" smtClean="0"/>
              <a:t>process, </a:t>
            </a:r>
            <a:r>
              <a:rPr lang="en-US" dirty="0"/>
              <a:t>these are the guides for specific actions related to a type of threat. </a:t>
            </a:r>
            <a:endParaRPr lang="en-US" sz="1800" dirty="0"/>
          </a:p>
          <a:p>
            <a:pPr lvl="1" fontAlgn="base"/>
            <a:r>
              <a:rPr lang="en-US" dirty="0"/>
              <a:t>Example: IRPB-Phishing. This playbook should have documented steps on how to respond to a phishing campaign / message in your environment.</a:t>
            </a:r>
            <a:endParaRPr lang="en-US" sz="1800" dirty="0"/>
          </a:p>
          <a:p>
            <a:pPr lvl="1" fontAlgn="base"/>
            <a:r>
              <a:rPr lang="en-US" dirty="0"/>
              <a:t>Specific tools and how to use them can also be </a:t>
            </a:r>
            <a:r>
              <a:rPr lang="en-US" dirty="0" smtClean="0"/>
              <a:t>linked, </a:t>
            </a:r>
            <a:r>
              <a:rPr lang="en-US" dirty="0"/>
              <a:t>creating a coordinated environment of documentation on how to achieve the goals</a:t>
            </a:r>
            <a:r>
              <a:rPr lang="en-US" dirty="0" smtClean="0"/>
              <a:t>.</a:t>
            </a:r>
          </a:p>
          <a:p>
            <a:pPr lvl="1" fontAlgn="base"/>
            <a:r>
              <a:rPr lang="en-US" dirty="0" smtClean="0"/>
              <a:t>Those linked documents may be known as runbooks or procedural documents.</a:t>
            </a:r>
            <a:r>
              <a:rPr lang="en-US" dirty="0"/>
              <a:t> </a:t>
            </a:r>
            <a:endParaRPr lang="en-US" sz="1800" dirty="0"/>
          </a:p>
          <a:p>
            <a:pPr fontAlgn="base"/>
            <a:r>
              <a:rPr lang="en-US" dirty="0"/>
              <a:t>Your IRP should link to your repository of IRPB documents.</a:t>
            </a:r>
            <a:endParaRPr lang="en-US" sz="1800" dirty="0"/>
          </a:p>
          <a:p>
            <a:pPr lvl="1" fontAlgn="base"/>
            <a:r>
              <a:rPr lang="en-US" dirty="0"/>
              <a:t>This will be where the analysts go to find out how to do things.</a:t>
            </a:r>
            <a:endParaRPr lang="en-US" sz="1800" dirty="0"/>
          </a:p>
          <a:p>
            <a:pPr lvl="1" fontAlgn="base"/>
            <a:r>
              <a:rPr lang="en-US" dirty="0"/>
              <a:t>These should be living documents that are specific to your </a:t>
            </a:r>
            <a:r>
              <a:rPr lang="en-US" dirty="0" smtClean="0"/>
              <a:t>organization.</a:t>
            </a:r>
            <a:endParaRPr lang="en-US" sz="1800" dirty="0"/>
          </a:p>
          <a:p>
            <a:pPr marL="0" indent="0" fontAlgn="base">
              <a:buNone/>
            </a:pPr>
            <a:endParaRPr lang="en-US" sz="1900" dirty="0" smtClean="0"/>
          </a:p>
          <a:p>
            <a:pPr marL="0" indent="0" fontAlgn="base">
              <a:buNone/>
            </a:pPr>
            <a:r>
              <a:rPr lang="en-US" sz="1700" dirty="0" smtClean="0"/>
              <a:t>Homework: Check </a:t>
            </a:r>
            <a:r>
              <a:rPr lang="en-US" sz="1700" dirty="0"/>
              <a:t>out some IRPB templates from @</a:t>
            </a:r>
            <a:r>
              <a:rPr lang="en-US" sz="1700" dirty="0" err="1"/>
              <a:t>ScoubiMtl</a:t>
            </a:r>
            <a:r>
              <a:rPr lang="en-US" sz="1700" dirty="0"/>
              <a:t>:</a:t>
            </a:r>
            <a:br>
              <a:rPr lang="en-US" sz="1700" dirty="0"/>
            </a:br>
            <a:r>
              <a:rPr lang="en-US" sz="1700" dirty="0"/>
              <a:t>https://gitlab.com/syntax-ir/playbooks</a:t>
            </a:r>
          </a:p>
        </p:txBody>
      </p:sp>
    </p:spTree>
    <p:extLst>
      <p:ext uri="{BB962C8B-B14F-4D97-AF65-F5344CB8AC3E}">
        <p14:creationId xmlns:p14="http://schemas.microsoft.com/office/powerpoint/2010/main" val="334851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these work together?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4563534"/>
              </p:ext>
            </p:extLst>
          </p:nvPr>
        </p:nvGraphicFramePr>
        <p:xfrm>
          <a:off x="838200" y="1428750"/>
          <a:ext cx="10515600" cy="4748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182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955817"/>
      </p:ext>
    </p:extLst>
  </p:cSld>
  <p:clrMapOvr>
    <a:masterClrMapping/>
  </p:clrMapOvr>
</p:sld>
</file>

<file path=ppt/theme/theme1.xml><?xml version="1.0" encoding="utf-8"?>
<a:theme xmlns:a="http://schemas.openxmlformats.org/drawingml/2006/main" name="Office Theme">
  <a:themeElements>
    <a:clrScheme name="DEFCON 31">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DEFCON 31">
      <a:majorFont>
        <a:latin typeface="Freewa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V - Project Obsidian - Template - Dark Mode - DC31" id="{398DFA3A-410E-4CFB-9743-56DCD0D504A1}" vid="{B4A70147-E78B-4E6D-8ED0-4B3FF3BDD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BTV - Project Obsidian - Template - Dark Mode - DC31</Template>
  <TotalTime>46</TotalTime>
  <Words>352</Words>
  <Application>Microsoft Office PowerPoint</Application>
  <PresentationFormat>Widescreen</PresentationFormat>
  <Paragraphs>38</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Courier New</vt:lpstr>
      <vt:lpstr>Freeway Gothic</vt:lpstr>
      <vt:lpstr>Calibri</vt:lpstr>
      <vt:lpstr>Benguiat</vt:lpstr>
      <vt:lpstr>Arial</vt:lpstr>
      <vt:lpstr>Wingdings</vt:lpstr>
      <vt:lpstr>Office Theme</vt:lpstr>
      <vt:lpstr>Incident Response Station</vt:lpstr>
      <vt:lpstr>Outline</vt:lpstr>
      <vt:lpstr>IRP - Lifecycle</vt:lpstr>
      <vt:lpstr>What is an Incident Response Playbook (IRPB)?</vt:lpstr>
      <vt:lpstr>How do these work together?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Response Station</dc:title>
  <dc:creator>David Roman</dc:creator>
  <cp:lastModifiedBy>David Roman</cp:lastModifiedBy>
  <cp:revision>7</cp:revision>
  <dcterms:created xsi:type="dcterms:W3CDTF">2023-03-28T23:27:31Z</dcterms:created>
  <dcterms:modified xsi:type="dcterms:W3CDTF">2023-04-12T23:43:07Z</dcterms:modified>
</cp:coreProperties>
</file>