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ae93ccf5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ae93ccf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EEBF6"/>
                </a:solidFill>
              </a:rPr>
              <a:t>Create runbooks for triage, analysis and response</a:t>
            </a:r>
            <a:endParaRPr sz="2800">
              <a:solidFill>
                <a:srgbClr val="DEEBF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EEBF6"/>
                </a:solidFill>
              </a:rPr>
              <a:t>Train security operations on how to use the runbooks, report and validate threats</a:t>
            </a:r>
            <a:endParaRPr sz="2800">
              <a:solidFill>
                <a:srgbClr val="DEEBF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EEBF6"/>
                </a:solidFill>
              </a:rPr>
              <a:t>Setup a feedback loop for false positives (on slack / discord)</a:t>
            </a:r>
            <a:endParaRPr sz="2800">
              <a:solidFill>
                <a:srgbClr val="DEEBF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DEEBF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DEEBF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ae93ccf5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ae93ccf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ae93ccf5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ae93ccf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92559f19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92559f1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92559f1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92559f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92559f19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92559f1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e18f4e5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e18f4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ae18f4e5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ae18f4e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ae18f4e5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ae18f4e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>
                <a:solidFill>
                  <a:schemeClr val="dk1"/>
                </a:solidFill>
              </a:rPr>
              <a:t>D</a:t>
            </a:r>
            <a:r>
              <a:rPr lang="en-US" sz="1400">
                <a:solidFill>
                  <a:schemeClr val="dk1"/>
                </a:solidFill>
              </a:rPr>
              <a:t>o not just focus on “initial access”, ring fencing your key assets / datastores is easier than you think.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ae18f4e5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ae18f4e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Build a detection with indicators / signatures from one or preferably two common log sources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Validate detections (if possible) using internal kb or recorded baselines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Validate detections with attributions from external sources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Setup automations for validation and possible response scenarios / runbooks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622431" y="2319633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b="1"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22430" y="4105275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1188666" y="817870"/>
            <a:ext cx="9814667" cy="1371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Obsidian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7466" y="2973320"/>
            <a:ext cx="2004149" cy="20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5557" y="1818829"/>
            <a:ext cx="4313131" cy="431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1188666" y="817870"/>
            <a:ext cx="9814667" cy="1371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7466" y="2973320"/>
            <a:ext cx="2004149" cy="20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5557" y="1818829"/>
            <a:ext cx="4313131" cy="431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Did you enjoy the session?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Did we miss something?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Was anything unclear or confusing?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Please Provide Feedback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feedback-obsidian@blueteamvillage.org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Join The Conversation</a:t>
            </a:r>
            <a:b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https://discord.gg/blueteamvillage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o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⮚"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53800" y="611187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22430" y="4105275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/>
              <a:t>oldmonk / kobaltfox</a:t>
            </a:r>
            <a:endParaRPr/>
          </a:p>
        </p:txBody>
      </p:sp>
      <p:sp>
        <p:nvSpPr>
          <p:cNvPr id="65" name="Google Shape;65;p12"/>
          <p:cNvSpPr txBox="1"/>
          <p:nvPr>
            <p:ph type="ctrTitle"/>
          </p:nvPr>
        </p:nvSpPr>
        <p:spPr>
          <a:xfrm>
            <a:off x="2622431" y="2319633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lang="en-US" sz="4400"/>
              <a:t>Detection Engineering</a:t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</a:pPr>
            <a:r>
              <a:rPr b="0" lang="en-US" sz="2300">
                <a:solidFill>
                  <a:schemeClr val="accent6"/>
                </a:solidFill>
              </a:rPr>
              <a:t>Kill Chain Track</a:t>
            </a:r>
            <a:endParaRPr b="0" sz="2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/ Documentation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Visualize</a:t>
            </a:r>
            <a:r>
              <a:rPr lang="en-US"/>
              <a:t> - be aware of</a:t>
            </a:r>
            <a:r>
              <a:rPr lang="en-US"/>
              <a:t> corner cases, fp scenarios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Scenarios</a:t>
            </a:r>
            <a:r>
              <a:rPr lang="en-US"/>
              <a:t> - write down test scenarios, its non negotiable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Test</a:t>
            </a:r>
            <a:r>
              <a:rPr lang="en-US"/>
              <a:t> - in the lab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Test</a:t>
            </a:r>
            <a:r>
              <a:rPr lang="en-US"/>
              <a:t> - on the </a:t>
            </a:r>
            <a:r>
              <a:rPr lang="en-US"/>
              <a:t>battlefield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Document</a:t>
            </a:r>
            <a:r>
              <a:rPr lang="en-US"/>
              <a:t> - for yourself, team, SOC and the boss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Maintain</a:t>
            </a:r>
            <a:r>
              <a:rPr lang="en-US"/>
              <a:t> - watch outcomes, setup up an audit cycle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838200" y="1311500"/>
            <a:ext cx="80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Don’t stop at the build, test and document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837825" y="1362325"/>
            <a:ext cx="105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Logs / Packets are noisy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Logging is expensive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90/10 rule of logging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But ~!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No data no signals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Forensics not possible with 90/10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838200" y="1311500"/>
            <a:ext cx="80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Struggle</a:t>
            </a:r>
            <a:r>
              <a:rPr lang="en-US" sz="1700">
                <a:solidFill>
                  <a:schemeClr val="accent2"/>
                </a:solidFill>
              </a:rPr>
              <a:t> between Need and Want !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>
            <a:off x="837825" y="1362325"/>
            <a:ext cx="105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650" y="1563475"/>
            <a:ext cx="4940276" cy="3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Slide - Pointers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Frameworks for 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MITRE ATT&amp;CK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ADS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Detection as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Sigma Rules (for your SIEM)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Detection Lifecycle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38200" y="1311500"/>
            <a:ext cx="80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Clearly we ran out of time ~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837825" y="1362325"/>
            <a:ext cx="105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" name="Google Shape;164;p23"/>
          <p:cNvGrpSpPr/>
          <p:nvPr/>
        </p:nvGrpSpPr>
        <p:grpSpPr>
          <a:xfrm>
            <a:off x="7710025" y="1568875"/>
            <a:ext cx="3668899" cy="4199450"/>
            <a:chOff x="7710025" y="1568875"/>
            <a:chExt cx="3668899" cy="4199450"/>
          </a:xfrm>
        </p:grpSpPr>
        <p:pic>
          <p:nvPicPr>
            <p:cNvPr id="165" name="Google Shape;16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0025" y="1568875"/>
              <a:ext cx="3668899" cy="3668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3"/>
            <p:cNvSpPr txBox="1"/>
            <p:nvPr/>
          </p:nvSpPr>
          <p:spPr>
            <a:xfrm>
              <a:off x="7810475" y="5368125"/>
              <a:ext cx="346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Awesome Detection Engineering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In two parts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What, how… the process - oldmonk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Hands on - building it up and setting the trap - kobaltfox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Breaking the rule!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oldmonk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We’re covering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is detection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Trigger points - where do we start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Sharpen your craft - finer points to consider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Detection Engineering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complex process of </a:t>
            </a:r>
            <a:r>
              <a:rPr i="1" lang="en-US"/>
              <a:t>understanding your threat landscap</a:t>
            </a:r>
            <a:r>
              <a:rPr lang="en-US"/>
              <a:t>e, </a:t>
            </a:r>
            <a:r>
              <a:rPr i="1" lang="en-US"/>
              <a:t>capturing key characteristics</a:t>
            </a:r>
            <a:r>
              <a:rPr lang="en-US"/>
              <a:t> of threats and </a:t>
            </a:r>
            <a:r>
              <a:rPr i="1" lang="en-US"/>
              <a:t>building rules / models / automation</a:t>
            </a:r>
            <a:r>
              <a:rPr lang="en-US"/>
              <a:t> to detect and respond to them.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It’s the process of building detections that are effective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 points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838200" y="1311512"/>
            <a:ext cx="346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Kick starting the process</a:t>
            </a:r>
            <a:endParaRPr sz="1700">
              <a:solidFill>
                <a:schemeClr val="lt2"/>
              </a:solidFill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742750" y="1966875"/>
            <a:ext cx="5129700" cy="1577125"/>
            <a:chOff x="742750" y="1966875"/>
            <a:chExt cx="5129700" cy="1577125"/>
          </a:xfrm>
        </p:grpSpPr>
        <p:pic>
          <p:nvPicPr>
            <p:cNvPr id="97" name="Google Shape;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200" y="1966875"/>
              <a:ext cx="1888400" cy="117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7"/>
            <p:cNvSpPr txBox="1"/>
            <p:nvPr/>
          </p:nvSpPr>
          <p:spPr>
            <a:xfrm>
              <a:off x="742750" y="3143800"/>
              <a:ext cx="207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The Internet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822050" y="2355250"/>
              <a:ext cx="305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accent4"/>
                  </a:solidFill>
                </a:rPr>
                <a:t>Hey Anderson - Wake Up</a:t>
              </a:r>
              <a:br>
                <a:rPr i="1" lang="en-US" sz="1800">
                  <a:solidFill>
                    <a:schemeClr val="accent4"/>
                  </a:solidFill>
                </a:rPr>
              </a:br>
              <a:r>
                <a:rPr i="1" lang="en-US" sz="1800">
                  <a:solidFill>
                    <a:schemeClr val="accent4"/>
                  </a:solidFill>
                </a:rPr>
                <a:t>Hacker released a RCE on MS Exchange, the Internet is breaking!!</a:t>
              </a:r>
              <a:endParaRPr i="1" sz="1800">
                <a:solidFill>
                  <a:schemeClr val="accent4"/>
                </a:solidFill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742750" y="4773452"/>
            <a:ext cx="5129700" cy="1562298"/>
            <a:chOff x="742750" y="4773452"/>
            <a:chExt cx="5129700" cy="1562298"/>
          </a:xfrm>
        </p:grpSpPr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200" y="4773452"/>
              <a:ext cx="1888400" cy="1162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7"/>
            <p:cNvSpPr txBox="1"/>
            <p:nvPr/>
          </p:nvSpPr>
          <p:spPr>
            <a:xfrm>
              <a:off x="742750" y="5935550"/>
              <a:ext cx="207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Threat Hunters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2822050" y="5154400"/>
              <a:ext cx="305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accent3"/>
                  </a:solidFill>
                </a:rPr>
                <a:t>Mr. Anderson</a:t>
              </a:r>
              <a:br>
                <a:rPr i="1" lang="en-US" sz="1800">
                  <a:solidFill>
                    <a:schemeClr val="accent3"/>
                  </a:solidFill>
                </a:rPr>
              </a:br>
              <a:r>
                <a:rPr i="1" lang="en-US" sz="1800">
                  <a:solidFill>
                    <a:schemeClr val="accent3"/>
                  </a:solidFill>
                </a:rPr>
                <a:t>We found traces of an APT, help us automate detection and response</a:t>
              </a:r>
              <a:endParaRPr i="1" sz="18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5872450" y="2404075"/>
            <a:ext cx="5481350" cy="2950425"/>
            <a:chOff x="5872450" y="2404075"/>
            <a:chExt cx="5481350" cy="2950425"/>
          </a:xfrm>
        </p:grpSpPr>
        <p:grpSp>
          <p:nvGrpSpPr>
            <p:cNvPr id="105" name="Google Shape;105;p17"/>
            <p:cNvGrpSpPr/>
            <p:nvPr/>
          </p:nvGrpSpPr>
          <p:grpSpPr>
            <a:xfrm>
              <a:off x="7885800" y="2404075"/>
              <a:ext cx="3468000" cy="2750313"/>
              <a:chOff x="8070275" y="1290637"/>
              <a:chExt cx="3468000" cy="2750313"/>
            </a:xfrm>
          </p:grpSpPr>
          <p:pic>
            <p:nvPicPr>
              <p:cNvPr id="106" name="Google Shape;10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254745" y="1290637"/>
                <a:ext cx="3099051" cy="2324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07;p17"/>
              <p:cNvSpPr txBox="1"/>
              <p:nvPr/>
            </p:nvSpPr>
            <p:spPr>
              <a:xfrm>
                <a:off x="8070275" y="3640750"/>
                <a:ext cx="3468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</a:rPr>
                  <a:t>Detection Engineering Group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8" name="Google Shape;108;p17"/>
            <p:cNvCxnSpPr>
              <a:stCxn id="99" idx="3"/>
              <a:endCxn id="106" idx="1"/>
            </p:cNvCxnSpPr>
            <p:nvPr/>
          </p:nvCxnSpPr>
          <p:spPr>
            <a:xfrm>
              <a:off x="5872450" y="2555350"/>
              <a:ext cx="2197800" cy="10110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09" name="Google Shape;109;p17"/>
            <p:cNvCxnSpPr>
              <a:stCxn id="103" idx="3"/>
              <a:endCxn id="106" idx="1"/>
            </p:cNvCxnSpPr>
            <p:nvPr/>
          </p:nvCxnSpPr>
          <p:spPr>
            <a:xfrm flipH="1" rot="10800000">
              <a:off x="5872450" y="3566200"/>
              <a:ext cx="2197800" cy="1788300"/>
            </a:xfrm>
            <a:prstGeom prst="curved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cxnSp>
        <p:nvCxnSpPr>
          <p:cNvPr id="110" name="Google Shape;110;p17"/>
          <p:cNvCxnSpPr/>
          <p:nvPr/>
        </p:nvCxnSpPr>
        <p:spPr>
          <a:xfrm>
            <a:off x="837825" y="1362325"/>
            <a:ext cx="105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 (is simple)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Study / Research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Documentation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Maintenance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424275" y="2045525"/>
            <a:ext cx="3911400" cy="3911400"/>
          </a:xfrm>
          <a:prstGeom prst="flowChartConnector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410400" y="5129700"/>
            <a:ext cx="3842100" cy="1269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>
            <a:off x="5494966" y="5143475"/>
            <a:ext cx="13107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9956177" y="5143475"/>
            <a:ext cx="13107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5775825" y="5697950"/>
            <a:ext cx="52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6"/>
                </a:solidFill>
              </a:rPr>
              <a:t>You can’t rinse repeat this one </a:t>
            </a:r>
            <a:r>
              <a:rPr i="1" lang="en-US" sz="2000">
                <a:solidFill>
                  <a:schemeClr val="accent6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😆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775825" y="5316950"/>
            <a:ext cx="520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accent3"/>
                </a:solidFill>
              </a:rPr>
              <a:t>The Detection Engineering Process</a:t>
            </a:r>
            <a:endParaRPr b="1"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Study / Research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E</a:t>
            </a:r>
            <a:r>
              <a:rPr lang="en-US">
                <a:solidFill>
                  <a:schemeClr val="accent3"/>
                </a:solidFill>
              </a:rPr>
              <a:t>xposure</a:t>
            </a:r>
            <a:r>
              <a:rPr lang="en-US"/>
              <a:t> - find trends, how your industry gets attacked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Targets</a:t>
            </a:r>
            <a:r>
              <a:rPr lang="en-US"/>
              <a:t> - what gets attacked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Coverage</a:t>
            </a:r>
            <a:r>
              <a:rPr lang="en-US"/>
              <a:t> - Use a framework to remain structured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Prioritize</a:t>
            </a:r>
            <a:r>
              <a:rPr lang="en-US"/>
              <a:t> - Techniques that need detection cover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Spread</a:t>
            </a:r>
            <a:r>
              <a:rPr lang="en-US"/>
              <a:t> - Pick techniques across the kill chain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Anchors</a:t>
            </a:r>
            <a:r>
              <a:rPr lang="en-US"/>
              <a:t> - Resources vs Suspects vs Targets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838200" y="1311500"/>
            <a:ext cx="80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Explore and learn, figure what to prioritize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837825" y="1362325"/>
            <a:ext cx="105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 / Engineering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Trials</a:t>
            </a:r>
            <a:r>
              <a:rPr lang="en-US"/>
              <a:t> - look for POCs, malware dbs, </a:t>
            </a:r>
            <a:r>
              <a:rPr lang="en-US"/>
              <a:t>simulation</a:t>
            </a:r>
            <a:r>
              <a:rPr lang="en-US"/>
              <a:t> platforms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Indicators</a:t>
            </a:r>
            <a:r>
              <a:rPr lang="en-US"/>
              <a:t> - circle out key success factors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Sources</a:t>
            </a:r>
            <a:r>
              <a:rPr lang="en-US"/>
              <a:t> - do you have the log, packets, dumps.. go figure!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Engineer</a:t>
            </a:r>
            <a:r>
              <a:rPr lang="en-US"/>
              <a:t> - build detection, possibly with more than one source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Validate</a:t>
            </a:r>
            <a:r>
              <a:rPr lang="en-US"/>
              <a:t> - automate to double check with an external source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olidFill>
                  <a:schemeClr val="accent3"/>
                </a:solidFill>
              </a:rPr>
              <a:t>Ideas</a:t>
            </a:r>
            <a:r>
              <a:rPr lang="en-US"/>
              <a:t> - opportunities to cut time for your SOC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838200" y="1311500"/>
            <a:ext cx="800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2"/>
                </a:solidFill>
              </a:rPr>
              <a:t>The </a:t>
            </a:r>
            <a:r>
              <a:rPr lang="en-US" sz="1700">
                <a:solidFill>
                  <a:schemeClr val="accent2"/>
                </a:solidFill>
              </a:rPr>
              <a:t>business end</a:t>
            </a:r>
            <a:r>
              <a:rPr lang="en-US" sz="1700">
                <a:solidFill>
                  <a:schemeClr val="accent2"/>
                </a:solidFill>
              </a:rPr>
              <a:t> of building detections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837825" y="1362325"/>
            <a:ext cx="105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EFCON 31">
      <a:dk1>
        <a:srgbClr val="000000"/>
      </a:dk1>
      <a:lt1>
        <a:srgbClr val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