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82" r:id="rId4"/>
    <p:sldId id="261" r:id="rId5"/>
    <p:sldId id="266" r:id="rId6"/>
    <p:sldId id="267" r:id="rId7"/>
    <p:sldId id="268" r:id="rId8"/>
    <p:sldId id="269" r:id="rId9"/>
    <p:sldId id="259" r:id="rId10"/>
    <p:sldId id="270" r:id="rId11"/>
    <p:sldId id="260" r:id="rId12"/>
    <p:sldId id="271" r:id="rId13"/>
    <p:sldId id="272" r:id="rId14"/>
    <p:sldId id="273" r:id="rId15"/>
    <p:sldId id="274" r:id="rId16"/>
    <p:sldId id="275" r:id="rId17"/>
    <p:sldId id="276" r:id="rId18"/>
    <p:sldId id="283" r:id="rId19"/>
    <p:sldId id="262" r:id="rId20"/>
    <p:sldId id="280" r:id="rId21"/>
    <p:sldId id="263" r:id="rId22"/>
    <p:sldId id="281" r:id="rId23"/>
    <p:sldId id="284" r:id="rId24"/>
    <p:sldId id="286" r:id="rId25"/>
    <p:sldId id="288" r:id="rId26"/>
    <p:sldId id="289" r:id="rId27"/>
    <p:sldId id="290" r:id="rId28"/>
    <p:sldId id="257" r:id="rId29"/>
  </p:sldIdLst>
  <p:sldSz cx="12192000" cy="6858000"/>
  <p:notesSz cx="6858000" cy="9144000"/>
  <p:embeddedFontLst>
    <p:embeddedFont>
      <p:font typeface="Benguiat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Freeway Gothic" panose="020B060402020202020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66639" autoAdjust="0"/>
  </p:normalViewPr>
  <p:slideViewPr>
    <p:cSldViewPr snapToGrid="0">
      <p:cViewPr varScale="1">
        <p:scale>
          <a:sx n="106" d="100"/>
          <a:sy n="106" d="100"/>
        </p:scale>
        <p:origin x="21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582A5F-CBD5-4AF9-98D4-148879DD7AF1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D82A23-F8E7-4834-B936-2543D900C046}">
      <dgm:prSet/>
      <dgm:spPr/>
      <dgm:t>
        <a:bodyPr/>
        <a:lstStyle/>
        <a:p>
          <a:r>
            <a:rPr lang="en-US" dirty="0"/>
            <a:t>When you look on the internet there are various definitions of Cyber Threat Hunting.</a:t>
          </a:r>
        </a:p>
      </dgm:t>
    </dgm:pt>
    <dgm:pt modelId="{AEC9ABAA-7757-431F-B106-E8B6E0D6491E}" type="parTrans" cxnId="{F5416B67-55A9-44A9-A4A7-5D82605E11A0}">
      <dgm:prSet/>
      <dgm:spPr/>
      <dgm:t>
        <a:bodyPr/>
        <a:lstStyle/>
        <a:p>
          <a:endParaRPr lang="en-US"/>
        </a:p>
      </dgm:t>
    </dgm:pt>
    <dgm:pt modelId="{8AE7BCA6-0602-492C-A682-BB7070C9E2AA}" type="sibTrans" cxnId="{F5416B67-55A9-44A9-A4A7-5D82605E11A0}">
      <dgm:prSet/>
      <dgm:spPr/>
      <dgm:t>
        <a:bodyPr/>
        <a:lstStyle/>
        <a:p>
          <a:endParaRPr lang="en-US"/>
        </a:p>
      </dgm:t>
    </dgm:pt>
    <dgm:pt modelId="{AC7BF732-308D-4A43-9AD4-88B046CD3AD9}">
      <dgm:prSet/>
      <dgm:spPr/>
      <dgm:t>
        <a:bodyPr/>
        <a:lstStyle/>
        <a:p>
          <a:r>
            <a:rPr lang="en-US" dirty="0"/>
            <a:t>Let's look at what Wikipedia defines Cyber Threat Hunting as. </a:t>
          </a:r>
        </a:p>
      </dgm:t>
    </dgm:pt>
    <dgm:pt modelId="{143CF5F3-0C8A-48E4-89E6-544566F38D41}" type="parTrans" cxnId="{6A542BF9-88AA-4124-B25F-B35C51A804B3}">
      <dgm:prSet/>
      <dgm:spPr/>
      <dgm:t>
        <a:bodyPr/>
        <a:lstStyle/>
        <a:p>
          <a:endParaRPr lang="en-US"/>
        </a:p>
      </dgm:t>
    </dgm:pt>
    <dgm:pt modelId="{7B572799-D6CC-4246-AE58-FCDAAF484934}" type="sibTrans" cxnId="{6A542BF9-88AA-4124-B25F-B35C51A804B3}">
      <dgm:prSet/>
      <dgm:spPr/>
      <dgm:t>
        <a:bodyPr/>
        <a:lstStyle/>
        <a:p>
          <a:endParaRPr lang="en-US"/>
        </a:p>
      </dgm:t>
    </dgm:pt>
    <dgm:pt modelId="{71DAB1DB-BDCC-4BED-BD17-877635233F0C}" type="pres">
      <dgm:prSet presAssocID="{FD582A5F-CBD5-4AF9-98D4-148879DD7AF1}" presName="root" presStyleCnt="0">
        <dgm:presLayoutVars>
          <dgm:dir/>
          <dgm:resizeHandles val="exact"/>
        </dgm:presLayoutVars>
      </dgm:prSet>
      <dgm:spPr/>
    </dgm:pt>
    <dgm:pt modelId="{1B5E65CC-3CFA-4AF2-9177-3561C8F78598}" type="pres">
      <dgm:prSet presAssocID="{DCD82A23-F8E7-4834-B936-2543D900C046}" presName="compNode" presStyleCnt="0"/>
      <dgm:spPr/>
    </dgm:pt>
    <dgm:pt modelId="{3058BF09-1FE1-412C-BA1E-FE5792CE25C6}" type="pres">
      <dgm:prSet presAssocID="{DCD82A23-F8E7-4834-B936-2543D900C0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CBB6E6AC-F7C3-4151-B52D-E15F4A6C762F}" type="pres">
      <dgm:prSet presAssocID="{DCD82A23-F8E7-4834-B936-2543D900C046}" presName="spaceRect" presStyleCnt="0"/>
      <dgm:spPr/>
    </dgm:pt>
    <dgm:pt modelId="{B2D71573-915F-4CDA-A5C3-B5A0F731962B}" type="pres">
      <dgm:prSet presAssocID="{DCD82A23-F8E7-4834-B936-2543D900C046}" presName="textRect" presStyleLbl="revTx" presStyleIdx="0" presStyleCnt="2">
        <dgm:presLayoutVars>
          <dgm:chMax val="1"/>
          <dgm:chPref val="1"/>
        </dgm:presLayoutVars>
      </dgm:prSet>
      <dgm:spPr/>
    </dgm:pt>
    <dgm:pt modelId="{FE5A5701-DFCB-4183-9855-28118C07EACA}" type="pres">
      <dgm:prSet presAssocID="{8AE7BCA6-0602-492C-A682-BB7070C9E2AA}" presName="sibTrans" presStyleCnt="0"/>
      <dgm:spPr/>
    </dgm:pt>
    <dgm:pt modelId="{D4CFCCD4-1D4A-438B-9817-C4A179F65E17}" type="pres">
      <dgm:prSet presAssocID="{AC7BF732-308D-4A43-9AD4-88B046CD3AD9}" presName="compNode" presStyleCnt="0"/>
      <dgm:spPr/>
    </dgm:pt>
    <dgm:pt modelId="{5E52B52C-EE41-4EC8-82C3-3A445E7191BD}" type="pres">
      <dgm:prSet presAssocID="{AC7BF732-308D-4A43-9AD4-88B046CD3A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log with solid fill"/>
        </a:ext>
      </dgm:extLst>
    </dgm:pt>
    <dgm:pt modelId="{BFEEB230-235C-4805-8A4F-4E05CEA0F96C}" type="pres">
      <dgm:prSet presAssocID="{AC7BF732-308D-4A43-9AD4-88B046CD3AD9}" presName="spaceRect" presStyleCnt="0"/>
      <dgm:spPr/>
    </dgm:pt>
    <dgm:pt modelId="{00D80A00-AF23-4353-9A04-C35F4A17A879}" type="pres">
      <dgm:prSet presAssocID="{AC7BF732-308D-4A43-9AD4-88B046CD3AD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63DF333-2ECB-4110-912A-547126895E8C}" type="presOf" srcId="{AC7BF732-308D-4A43-9AD4-88B046CD3AD9}" destId="{00D80A00-AF23-4353-9A04-C35F4A17A879}" srcOrd="0" destOrd="0" presId="urn:microsoft.com/office/officeart/2018/2/layout/IconLabelList"/>
    <dgm:cxn modelId="{F5416B67-55A9-44A9-A4A7-5D82605E11A0}" srcId="{FD582A5F-CBD5-4AF9-98D4-148879DD7AF1}" destId="{DCD82A23-F8E7-4834-B936-2543D900C046}" srcOrd="0" destOrd="0" parTransId="{AEC9ABAA-7757-431F-B106-E8B6E0D6491E}" sibTransId="{8AE7BCA6-0602-492C-A682-BB7070C9E2AA}"/>
    <dgm:cxn modelId="{382F888E-9280-4748-A49C-07D28630C357}" type="presOf" srcId="{DCD82A23-F8E7-4834-B936-2543D900C046}" destId="{B2D71573-915F-4CDA-A5C3-B5A0F731962B}" srcOrd="0" destOrd="0" presId="urn:microsoft.com/office/officeart/2018/2/layout/IconLabelList"/>
    <dgm:cxn modelId="{9AA994CE-A84C-4E47-9FB5-02391E5AB6BF}" type="presOf" srcId="{FD582A5F-CBD5-4AF9-98D4-148879DD7AF1}" destId="{71DAB1DB-BDCC-4BED-BD17-877635233F0C}" srcOrd="0" destOrd="0" presId="urn:microsoft.com/office/officeart/2018/2/layout/IconLabelList"/>
    <dgm:cxn modelId="{6A542BF9-88AA-4124-B25F-B35C51A804B3}" srcId="{FD582A5F-CBD5-4AF9-98D4-148879DD7AF1}" destId="{AC7BF732-308D-4A43-9AD4-88B046CD3AD9}" srcOrd="1" destOrd="0" parTransId="{143CF5F3-0C8A-48E4-89E6-544566F38D41}" sibTransId="{7B572799-D6CC-4246-AE58-FCDAAF484934}"/>
    <dgm:cxn modelId="{F57D2697-85B6-44B5-AAF3-246FDF08A401}" type="presParOf" srcId="{71DAB1DB-BDCC-4BED-BD17-877635233F0C}" destId="{1B5E65CC-3CFA-4AF2-9177-3561C8F78598}" srcOrd="0" destOrd="0" presId="urn:microsoft.com/office/officeart/2018/2/layout/IconLabelList"/>
    <dgm:cxn modelId="{1458F418-D7B3-4E1B-BF38-4ED15BDE4172}" type="presParOf" srcId="{1B5E65CC-3CFA-4AF2-9177-3561C8F78598}" destId="{3058BF09-1FE1-412C-BA1E-FE5792CE25C6}" srcOrd="0" destOrd="0" presId="urn:microsoft.com/office/officeart/2018/2/layout/IconLabelList"/>
    <dgm:cxn modelId="{96F592B0-AB20-48C9-95FD-121C4F27EF16}" type="presParOf" srcId="{1B5E65CC-3CFA-4AF2-9177-3561C8F78598}" destId="{CBB6E6AC-F7C3-4151-B52D-E15F4A6C762F}" srcOrd="1" destOrd="0" presId="urn:microsoft.com/office/officeart/2018/2/layout/IconLabelList"/>
    <dgm:cxn modelId="{329AC524-F3CA-417C-8B4E-862E43A8B3DD}" type="presParOf" srcId="{1B5E65CC-3CFA-4AF2-9177-3561C8F78598}" destId="{B2D71573-915F-4CDA-A5C3-B5A0F731962B}" srcOrd="2" destOrd="0" presId="urn:microsoft.com/office/officeart/2018/2/layout/IconLabelList"/>
    <dgm:cxn modelId="{7611FE9E-2819-4108-B90C-2B8F781CE9E0}" type="presParOf" srcId="{71DAB1DB-BDCC-4BED-BD17-877635233F0C}" destId="{FE5A5701-DFCB-4183-9855-28118C07EACA}" srcOrd="1" destOrd="0" presId="urn:microsoft.com/office/officeart/2018/2/layout/IconLabelList"/>
    <dgm:cxn modelId="{6E21AFA0-28CA-4FC3-A4E0-045E5669C174}" type="presParOf" srcId="{71DAB1DB-BDCC-4BED-BD17-877635233F0C}" destId="{D4CFCCD4-1D4A-438B-9817-C4A179F65E17}" srcOrd="2" destOrd="0" presId="urn:microsoft.com/office/officeart/2018/2/layout/IconLabelList"/>
    <dgm:cxn modelId="{D3B15E3C-79BF-4DDB-BA23-C405B2DCF77D}" type="presParOf" srcId="{D4CFCCD4-1D4A-438B-9817-C4A179F65E17}" destId="{5E52B52C-EE41-4EC8-82C3-3A445E7191BD}" srcOrd="0" destOrd="0" presId="urn:microsoft.com/office/officeart/2018/2/layout/IconLabelList"/>
    <dgm:cxn modelId="{C83AE3F2-8733-4956-8466-EEBFA3BBF22B}" type="presParOf" srcId="{D4CFCCD4-1D4A-438B-9817-C4A179F65E17}" destId="{BFEEB230-235C-4805-8A4F-4E05CEA0F96C}" srcOrd="1" destOrd="0" presId="urn:microsoft.com/office/officeart/2018/2/layout/IconLabelList"/>
    <dgm:cxn modelId="{4E82B87F-3CC7-4816-9E12-BC24B9CB2156}" type="presParOf" srcId="{D4CFCCD4-1D4A-438B-9817-C4A179F65E17}" destId="{00D80A00-AF23-4353-9A04-C35F4A17A8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8BF09-1FE1-412C-BA1E-FE5792CE25C6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71573-915F-4CDA-A5C3-B5A0F731962B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When you look on the internet there are various definitions of Cyber Threat Hunting.</a:t>
          </a:r>
        </a:p>
      </dsp:txBody>
      <dsp:txXfrm>
        <a:off x="559800" y="3022743"/>
        <a:ext cx="4320000" cy="720000"/>
      </dsp:txXfrm>
    </dsp:sp>
    <dsp:sp modelId="{5E52B52C-EE41-4EC8-82C3-3A445E7191BD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0A00-AF23-4353-9A04-C35F4A17A879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Let's look at what Wikipedia defines Cyber Threat Hunting as. 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790DE-554A-4D91-B6D1-97972CB3CDE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0448F-1185-4051-B443-58BC726D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Blue Team Village’s Project Obsidian Cyber Threat Hunting 101: Introduction to Cyber Threat Hunting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0448F-1185-4051-B443-58BC726DA9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things we will cover in this session are some terms that are good to know about when understanding Cyber Threat Hunting. </a:t>
            </a:r>
          </a:p>
          <a:p>
            <a:r>
              <a:rPr lang="en-US" dirty="0"/>
              <a:t>What Cyber Threat Hunting or Threat Hunting as some call it is.</a:t>
            </a:r>
          </a:p>
          <a:p>
            <a:r>
              <a:rPr lang="en-US" dirty="0"/>
              <a:t>Why Cyber Threat Hunting is important to an organization or company.</a:t>
            </a:r>
          </a:p>
          <a:p>
            <a:r>
              <a:rPr lang="en-US" dirty="0"/>
              <a:t>Where does the Cyber Threat Hunting Team fit into a company or organization.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0448F-1185-4051-B443-58BC726DA9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start with some terminology that is good to know when understanding Cyber Threat Hunting. This is not an large list of terms as there are many terms withing Cyber Security / information security. We could spend many hours attempting to cover them 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0448F-1185-4051-B443-58BC726DA9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73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0448F-1185-4051-B443-58BC726DA9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23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0448F-1185-4051-B443-58BC726DA9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9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0448F-1185-4051-B443-58BC726DA9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4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0DB9-A1F2-4054-C100-A2B75D3CC7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2431" y="2319633"/>
            <a:ext cx="7444595" cy="1655762"/>
          </a:xfrm>
        </p:spPr>
        <p:txBody>
          <a:bodyPr anchor="ctr">
            <a:noAutofit/>
          </a:bodyPr>
          <a:lstStyle>
            <a:lvl1pPr algn="ctr">
              <a:defRPr sz="36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Station Name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DF376-549B-DCC9-A075-9993D8DCA7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22430" y="4105275"/>
            <a:ext cx="7444595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6A381-897F-2104-4660-B6E0C61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39F529-0C3F-41AD-B1EF-BEF78FB53B6E}"/>
              </a:ext>
            </a:extLst>
          </p:cNvPr>
          <p:cNvSpPr txBox="1">
            <a:spLocks/>
          </p:cNvSpPr>
          <p:nvPr userDrawn="1"/>
        </p:nvSpPr>
        <p:spPr>
          <a:xfrm>
            <a:off x="1188666" y="817870"/>
            <a:ext cx="9814667" cy="137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tx2"/>
                </a:solidFill>
                <a:latin typeface="Freeway Gothic" panose="00000400000000000000" pitchFamily="2" charset="0"/>
              </a:rPr>
              <a:t>Project Obsidian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5FC7E-C8C9-3BFD-20D3-1884047E1F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66" y="2973320"/>
            <a:ext cx="2004149" cy="2004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B9500F-A1F4-0F0E-0B07-473110C707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557" y="1818829"/>
            <a:ext cx="4313131" cy="43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5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6A381-897F-2104-4660-B6E0C61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39F529-0C3F-41AD-B1EF-BEF78FB53B6E}"/>
              </a:ext>
            </a:extLst>
          </p:cNvPr>
          <p:cNvSpPr txBox="1">
            <a:spLocks/>
          </p:cNvSpPr>
          <p:nvPr userDrawn="1"/>
        </p:nvSpPr>
        <p:spPr>
          <a:xfrm>
            <a:off x="1188666" y="817870"/>
            <a:ext cx="9814667" cy="137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accent4"/>
                </a:solidFill>
                <a:latin typeface="Freeway Gothic" panose="00000400000000000000" pitchFamily="2" charset="0"/>
              </a:rPr>
              <a:t>Thank you!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5FC7E-C8C9-3BFD-20D3-1884047E1F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66" y="2973320"/>
            <a:ext cx="2004149" cy="2004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B9500F-A1F4-0F0E-0B07-473110C707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557" y="1818829"/>
            <a:ext cx="4313131" cy="43131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D9702-BC77-BAED-5F24-89DF2C97C076}"/>
              </a:ext>
            </a:extLst>
          </p:cNvPr>
          <p:cNvSpPr txBox="1"/>
          <p:nvPr userDrawn="1"/>
        </p:nvSpPr>
        <p:spPr>
          <a:xfrm>
            <a:off x="2682872" y="4067097"/>
            <a:ext cx="74445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Benguiat" panose="020B7200000000000000" pitchFamily="34" charset="0"/>
              </a:rPr>
              <a:t>Did you enjoy the session?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  <a:latin typeface="Benguiat" panose="020B7200000000000000" pitchFamily="34" charset="0"/>
              </a:rPr>
              <a:t>Did we miss something?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  <a:latin typeface="Benguiat" panose="020B7200000000000000" pitchFamily="34" charset="0"/>
              </a:rPr>
              <a:t>Was anything unclear or confusing?</a:t>
            </a:r>
          </a:p>
          <a:p>
            <a:pPr algn="ctr"/>
            <a:endParaRPr lang="en-US" sz="2400" dirty="0">
              <a:solidFill>
                <a:schemeClr val="accent3"/>
              </a:solidFill>
              <a:latin typeface="Benguiat" panose="020B7200000000000000" pitchFamily="34" charset="0"/>
            </a:endParaRPr>
          </a:p>
          <a:p>
            <a:pPr algn="ctr"/>
            <a:r>
              <a:rPr lang="en-US" sz="2400" dirty="0">
                <a:solidFill>
                  <a:schemeClr val="accent3"/>
                </a:solidFill>
                <a:latin typeface="Benguiat" panose="020B7200000000000000" pitchFamily="34" charset="0"/>
              </a:rPr>
              <a:t>Please Provide Feedback</a:t>
            </a:r>
            <a:br>
              <a:rPr lang="en-US" sz="2400" dirty="0">
                <a:solidFill>
                  <a:schemeClr val="accent6"/>
                </a:solidFill>
                <a:latin typeface="Benguiat" panose="020B7200000000000000" pitchFamily="34" charset="0"/>
              </a:rPr>
            </a:br>
            <a:r>
              <a:rPr lang="en-US" sz="2400" b="0" i="0" dirty="0">
                <a:solidFill>
                  <a:schemeClr val="accent6"/>
                </a:solidFill>
                <a:effectLst/>
                <a:latin typeface="Benguiat" panose="020B7200000000000000" pitchFamily="34" charset="0"/>
              </a:rPr>
              <a:t>feedback-obsidian@blueteamvillage.org</a:t>
            </a:r>
            <a:endParaRPr lang="en-US" sz="2400" dirty="0">
              <a:solidFill>
                <a:schemeClr val="accent6"/>
              </a:solidFill>
              <a:latin typeface="Benguiat" panose="020B7200000000000000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4D5DE-B0DC-F491-A4D0-72678750014C}"/>
              </a:ext>
            </a:extLst>
          </p:cNvPr>
          <p:cNvSpPr txBox="1"/>
          <p:nvPr userDrawn="1"/>
        </p:nvSpPr>
        <p:spPr>
          <a:xfrm>
            <a:off x="2682872" y="2142323"/>
            <a:ext cx="74445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Benguiat" panose="020B7200000000000000" pitchFamily="34" charset="0"/>
              </a:rPr>
              <a:t>Join The Conversation</a:t>
            </a:r>
            <a:br>
              <a:rPr lang="en-US" sz="2400" dirty="0">
                <a:solidFill>
                  <a:schemeClr val="accent6"/>
                </a:solidFill>
                <a:latin typeface="Benguiat" panose="020B7200000000000000" pitchFamily="34" charset="0"/>
              </a:rPr>
            </a:br>
            <a:r>
              <a:rPr lang="en-US" sz="2400" b="0" i="0" dirty="0">
                <a:solidFill>
                  <a:schemeClr val="accent6"/>
                </a:solidFill>
                <a:effectLst/>
                <a:latin typeface="Benguiat" panose="020B7200000000000000" pitchFamily="34" charset="0"/>
              </a:rPr>
              <a:t>https://discord.gg/blueteamvillage</a:t>
            </a:r>
            <a:endParaRPr lang="en-US" sz="2400" dirty="0">
              <a:solidFill>
                <a:schemeClr val="accent6"/>
              </a:solidFill>
              <a:latin typeface="Benguiat" panose="020B7200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E5EEE-ED7F-FC9B-5C95-BDE9D02DEBAE}"/>
              </a:ext>
            </a:extLst>
          </p:cNvPr>
          <p:cNvSpPr txBox="1"/>
          <p:nvPr userDrawn="1"/>
        </p:nvSpPr>
        <p:spPr>
          <a:xfrm>
            <a:off x="2682872" y="3283373"/>
            <a:ext cx="7444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Benguiat" panose="020B7200000000000000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6458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CC9A-D9F8-C7A2-E2E2-E7E5BE18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4C73-084C-A01C-2B6B-A9548999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6D17-F880-23B0-D9E5-1BEF2D37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0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6687-7AC6-E4A1-56DD-5EFD04D8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EAFE5-F29E-2927-A67D-EECC7CDC3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15BFE-7B34-9F31-D39E-CF42A99F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</a:p>
        </p:txBody>
      </p:sp>
    </p:spTree>
    <p:extLst>
      <p:ext uri="{BB962C8B-B14F-4D97-AF65-F5344CB8AC3E}">
        <p14:creationId xmlns:p14="http://schemas.microsoft.com/office/powerpoint/2010/main" val="337437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CDB9-D782-C3C9-D529-2A3069CA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22A84-993D-1E01-2E56-F7F4678F9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CB82D-B736-2BEA-CFDB-5FC2A44C0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94675-F3B8-AF94-E884-0A096094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2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0AA1-00FC-A0F7-7287-2D5A3501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4B5FE-79D6-4CAB-07E2-FF43C2E05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36CB9-C487-23F9-EB32-2E1F31238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6777B-5DC1-5E0D-DA1F-6F7E7A519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C9F72-5536-A079-1D4F-652E478F3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CB4EB-6641-6FCB-AA2B-BA9289B3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B2D8-2497-F2C4-9838-526A4174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3C7BE-1E0B-6797-63E1-A209DF78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6D185-E44D-A32B-2BD2-0FD4D5A0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44B6-84B3-F887-4D13-6153481A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A701E-0A21-AA66-E8EB-6EDAE2D5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AAFA-F398-8ECB-98DF-2651B44DB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4B651-E6C2-9F1A-252B-34B565ED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0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4781-403B-10D7-9C10-E447E38C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87E8C-DEBC-B851-41BB-82C259C66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9AC55-F10E-4A66-D6C2-A9C3844B6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C88B-BB83-F415-109C-E2FB3FA5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0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creativecommons.org/licenses/by-nc-sa/4.0/?ref=chooser-v1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CC8D6-F725-D0E3-A273-7383B6BD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17D3A-3697-D2FF-220C-2AB150994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EF23F-7FC5-0840-1551-00E1039BD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Blue Team Village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21793-D552-3ACE-A513-05B04EAABCF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1187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1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penthreatresearch.com/" TargetMode="External"/><Relationship Id="rId7" Type="http://schemas.openxmlformats.org/officeDocument/2006/relationships/hyperlink" Target="https://training.dfirdiva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khosting/awesome-cyber-security" TargetMode="External"/><Relationship Id="rId5" Type="http://schemas.openxmlformats.org/officeDocument/2006/relationships/hyperlink" Target="https://holdmybeersecurity.com/" TargetMode="External"/><Relationship Id="rId4" Type="http://schemas.openxmlformats.org/officeDocument/2006/relationships/hyperlink" Target="https://github.com/OTRF/ThreatHunter-Playbook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5A6A-D034-8ABC-8FF6-D7F45FB9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Freeway Gothic" panose="00000400000000000000" pitchFamily="2" charset="0"/>
              </a:rPr>
              <a:t>Cyber </a:t>
            </a:r>
            <a:r>
              <a:rPr lang="en-US" sz="4400" dirty="0">
                <a:solidFill>
                  <a:srgbClr val="F8A28B"/>
                </a:solidFill>
                <a:latin typeface="Freeway Gothic" panose="00000400000000000000" pitchFamily="2" charset="0"/>
              </a:rPr>
              <a:t>Threat</a:t>
            </a:r>
            <a:r>
              <a:rPr lang="en-US" sz="4400" dirty="0">
                <a:latin typeface="Freeway Gothic" panose="00000400000000000000" pitchFamily="2" charset="0"/>
              </a:rPr>
              <a:t> Hunting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B766A-2A19-BDC0-89A0-CFD8BD2DD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reeway Gothic" panose="00000400000000000000" pitchFamily="2" charset="0"/>
              </a:rPr>
              <a:t>Introduction to Cyber Threat Hunting</a:t>
            </a:r>
          </a:p>
        </p:txBody>
      </p:sp>
    </p:spTree>
    <p:extLst>
      <p:ext uri="{BB962C8B-B14F-4D97-AF65-F5344CB8AC3E}">
        <p14:creationId xmlns:p14="http://schemas.microsoft.com/office/powerpoint/2010/main" val="169141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86A4-5CF0-40DE-92EB-5EC4FE05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Cyber Threat Hunting?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D388B-C47F-1CCB-DDDD-F7FDF40F5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“The process of </a:t>
            </a:r>
            <a:r>
              <a:rPr lang="en-US" dirty="0">
                <a:solidFill>
                  <a:schemeClr val="accent4"/>
                </a:solidFill>
              </a:rPr>
              <a:t>proactively</a:t>
            </a:r>
            <a:r>
              <a:rPr lang="en-US" dirty="0">
                <a:solidFill>
                  <a:schemeClr val="accent2"/>
                </a:solidFill>
              </a:rPr>
              <a:t> and iteratively searching through networks to detect and isolate advance threats that evade existing security solutions.” – </a:t>
            </a:r>
            <a:r>
              <a:rPr lang="en-US" dirty="0">
                <a:solidFill>
                  <a:schemeClr val="accent2"/>
                </a:solidFill>
                <a:latin typeface="Freeway Gothic" panose="020B0604020202020204" charset="0"/>
              </a:rPr>
              <a:t>Wikipedia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phic 6" descr="Blog with solid fill">
            <a:extLst>
              <a:ext uri="{FF2B5EF4-FFF2-40B4-BE49-F238E27FC236}">
                <a16:creationId xmlns:a16="http://schemas.microsoft.com/office/drawing/2014/main" id="{4883ECC8-30EF-FD04-2705-412CB40B9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6200" y="4197773"/>
            <a:ext cx="1879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6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6208-B60F-1932-5B85-BCAD4D51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Threat Hunting is..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A84E-EA58-E83B-E820-F228EEB3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 methodology to proactively look for </a:t>
            </a:r>
            <a:r>
              <a:rPr lang="en-US" dirty="0">
                <a:solidFill>
                  <a:schemeClr val="accent4"/>
                </a:solidFill>
              </a:rPr>
              <a:t>unknown unknowns </a:t>
            </a:r>
            <a:r>
              <a:rPr lang="en-US" dirty="0">
                <a:solidFill>
                  <a:schemeClr val="tx1"/>
                </a:solidFill>
              </a:rPr>
              <a:t>in your environment.”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ask, well what is an Unknown Unknown?</a:t>
            </a:r>
          </a:p>
        </p:txBody>
      </p:sp>
    </p:spTree>
    <p:extLst>
      <p:ext uri="{BB962C8B-B14F-4D97-AF65-F5344CB8AC3E}">
        <p14:creationId xmlns:p14="http://schemas.microsoft.com/office/powerpoint/2010/main" val="50585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848A-F512-2444-C75D-A172CFA1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dirty="0"/>
              <a:t>The Known and Unknowns</a:t>
            </a:r>
          </a:p>
        </p:txBody>
      </p:sp>
    </p:spTree>
    <p:extLst>
      <p:ext uri="{BB962C8B-B14F-4D97-AF65-F5344CB8AC3E}">
        <p14:creationId xmlns:p14="http://schemas.microsoft.com/office/powerpoint/2010/main" val="119419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316F96F-2FAA-0A5F-588B-88FA7196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Known and Unknowns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73D990-4FFA-B10A-FEC1-DB80C1FB7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Known Knowns</a:t>
            </a:r>
          </a:p>
          <a:p>
            <a:r>
              <a:rPr lang="en-US" dirty="0">
                <a:solidFill>
                  <a:schemeClr val="accent2"/>
                </a:solidFill>
              </a:rPr>
              <a:t>Known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Unknowns</a:t>
            </a:r>
          </a:p>
          <a:p>
            <a:r>
              <a:rPr lang="en-US" dirty="0">
                <a:solidFill>
                  <a:schemeClr val="accent4"/>
                </a:solidFill>
              </a:rPr>
              <a:t>Unknown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Knowns</a:t>
            </a:r>
          </a:p>
          <a:p>
            <a:r>
              <a:rPr lang="en-US" dirty="0">
                <a:solidFill>
                  <a:schemeClr val="accent4"/>
                </a:solidFill>
              </a:rPr>
              <a:t>Unknown Unknowns</a:t>
            </a:r>
          </a:p>
        </p:txBody>
      </p:sp>
    </p:spTree>
    <p:extLst>
      <p:ext uri="{BB962C8B-B14F-4D97-AF65-F5344CB8AC3E}">
        <p14:creationId xmlns:p14="http://schemas.microsoft.com/office/powerpoint/2010/main" val="41831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E60F-86C9-C38B-96B0-C4CA83D7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Known Knowns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D6BF-E7AE-5774-3E00-8839E5C4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Known</a:t>
            </a:r>
            <a:r>
              <a:rPr lang="en-US" dirty="0"/>
              <a:t> – Things we know</a:t>
            </a:r>
          </a:p>
          <a:p>
            <a:pPr lvl="0"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Knowns</a:t>
            </a:r>
            <a:r>
              <a:rPr lang="en-US" dirty="0"/>
              <a:t> – Things an adversary knows</a:t>
            </a:r>
          </a:p>
        </p:txBody>
      </p:sp>
      <p:pic>
        <p:nvPicPr>
          <p:cNvPr id="5" name="Graphic 4" descr="Brain in head with solid fill">
            <a:extLst>
              <a:ext uri="{FF2B5EF4-FFF2-40B4-BE49-F238E27FC236}">
                <a16:creationId xmlns:a16="http://schemas.microsoft.com/office/drawing/2014/main" id="{EF3F5895-9A56-C89C-AD47-7476247B6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5700" y="3776132"/>
            <a:ext cx="1828800" cy="1828800"/>
          </a:xfrm>
          <a:prstGeom prst="rect">
            <a:avLst/>
          </a:prstGeom>
        </p:spPr>
      </p:pic>
      <p:pic>
        <p:nvPicPr>
          <p:cNvPr id="8" name="Graphic 7" descr="Brain in head with solid fill">
            <a:extLst>
              <a:ext uri="{FF2B5EF4-FFF2-40B4-BE49-F238E27FC236}">
                <a16:creationId xmlns:a16="http://schemas.microsoft.com/office/drawing/2014/main" id="{27CA9B42-DA18-8349-8A14-0DF114B0F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889750" y="377613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4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2D09-B032-9B1C-EBDE-61072316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Unknowns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4B93-AA67-244F-7F13-21C17CD61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Known</a:t>
            </a:r>
            <a:r>
              <a:rPr lang="en-US" dirty="0"/>
              <a:t> – Things we know</a:t>
            </a:r>
          </a:p>
          <a:p>
            <a:r>
              <a:rPr lang="en-US" dirty="0">
                <a:solidFill>
                  <a:schemeClr val="accent4"/>
                </a:solidFill>
              </a:rPr>
              <a:t>Unknowns</a:t>
            </a:r>
            <a:r>
              <a:rPr lang="en-US" dirty="0"/>
              <a:t> – Things an adversary does </a:t>
            </a:r>
            <a:r>
              <a:rPr lang="en-US" dirty="0">
                <a:solidFill>
                  <a:schemeClr val="accent4"/>
                </a:solidFill>
              </a:rPr>
              <a:t>NOT</a:t>
            </a:r>
            <a:r>
              <a:rPr lang="en-US" dirty="0"/>
              <a:t> know</a:t>
            </a:r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111E2736-AA92-61D7-45DC-F6C123641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5041" y="3649132"/>
            <a:ext cx="2082799" cy="2082799"/>
          </a:xfrm>
          <a:prstGeom prst="rect">
            <a:avLst/>
          </a:prstGeom>
        </p:spPr>
      </p:pic>
      <p:pic>
        <p:nvPicPr>
          <p:cNvPr id="5" name="Graphic 4" descr="Brain in head with solid fill">
            <a:extLst>
              <a:ext uri="{FF2B5EF4-FFF2-40B4-BE49-F238E27FC236}">
                <a16:creationId xmlns:a16="http://schemas.microsoft.com/office/drawing/2014/main" id="{2FC3E123-1E47-31E1-64B9-29272D1AF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5700" y="377613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2D09-B032-9B1C-EBDE-61072316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Knowns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4B93-AA67-244F-7F13-21C17CD61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Unknown</a:t>
            </a:r>
            <a:r>
              <a:rPr lang="en-US" dirty="0"/>
              <a:t> – Things we do </a:t>
            </a:r>
            <a:r>
              <a:rPr lang="en-US" dirty="0">
                <a:solidFill>
                  <a:schemeClr val="accent4"/>
                </a:solidFill>
              </a:rPr>
              <a:t>NOT</a:t>
            </a:r>
            <a:r>
              <a:rPr lang="en-US" dirty="0"/>
              <a:t> know</a:t>
            </a:r>
          </a:p>
          <a:p>
            <a:r>
              <a:rPr lang="en-US" dirty="0">
                <a:solidFill>
                  <a:schemeClr val="accent2"/>
                </a:solidFill>
              </a:rPr>
              <a:t>Knowns</a:t>
            </a:r>
            <a:r>
              <a:rPr lang="en-US" dirty="0"/>
              <a:t> – Things an adversary knows</a:t>
            </a:r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0A4FD5B0-DE1D-3D52-8E47-AC96FE5E6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567" y="3607568"/>
            <a:ext cx="2082799" cy="2082799"/>
          </a:xfrm>
          <a:prstGeom prst="rect">
            <a:avLst/>
          </a:prstGeom>
        </p:spPr>
      </p:pic>
      <p:pic>
        <p:nvPicPr>
          <p:cNvPr id="6" name="Graphic 5" descr="Brain in head with solid fill">
            <a:extLst>
              <a:ext uri="{FF2B5EF4-FFF2-40B4-BE49-F238E27FC236}">
                <a16:creationId xmlns:a16="http://schemas.microsoft.com/office/drawing/2014/main" id="{3B940557-64D9-4B8E-B3D7-4C678BF41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889750" y="377613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2D09-B032-9B1C-EBDE-61072316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Unknowns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4B93-AA67-244F-7F13-21C17CD61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Unknown</a:t>
            </a:r>
            <a:r>
              <a:rPr lang="en-US" dirty="0"/>
              <a:t> – Things we may </a:t>
            </a:r>
            <a:r>
              <a:rPr lang="en-US" dirty="0">
                <a:solidFill>
                  <a:schemeClr val="accent4"/>
                </a:solidFill>
              </a:rPr>
              <a:t>NOT</a:t>
            </a:r>
            <a:r>
              <a:rPr lang="en-US" dirty="0"/>
              <a:t> know</a:t>
            </a:r>
          </a:p>
          <a:p>
            <a:r>
              <a:rPr lang="en-US" dirty="0">
                <a:solidFill>
                  <a:schemeClr val="accent4"/>
                </a:solidFill>
              </a:rPr>
              <a:t>Unknowns</a:t>
            </a:r>
            <a:r>
              <a:rPr lang="en-US" dirty="0"/>
              <a:t> – Things an adversary may </a:t>
            </a:r>
            <a:r>
              <a:rPr lang="en-US" dirty="0">
                <a:solidFill>
                  <a:schemeClr val="accent4"/>
                </a:solidFill>
              </a:rPr>
              <a:t>NOT</a:t>
            </a:r>
            <a:r>
              <a:rPr lang="en-US" dirty="0"/>
              <a:t> knows</a:t>
            </a:r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0C285EB7-096C-1A5E-A6A2-AF1DB0C8C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567" y="3607568"/>
            <a:ext cx="2082799" cy="2082799"/>
          </a:xfrm>
          <a:prstGeom prst="rect">
            <a:avLst/>
          </a:prstGeom>
        </p:spPr>
      </p:pic>
      <p:pic>
        <p:nvPicPr>
          <p:cNvPr id="5" name="Graphic 4" descr="Badge Question Mark with solid fill">
            <a:extLst>
              <a:ext uri="{FF2B5EF4-FFF2-40B4-BE49-F238E27FC236}">
                <a16:creationId xmlns:a16="http://schemas.microsoft.com/office/drawing/2014/main" id="{D55C2CCE-D5C4-EB9E-BB26-E8E102AB4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5041" y="3649132"/>
            <a:ext cx="2082799" cy="208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92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6208-B60F-1932-5B85-BCAD4D51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Threat Hunting is..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A84E-EA58-E83B-E820-F228EEB3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 methodology to proactively look for </a:t>
            </a:r>
            <a:r>
              <a:rPr lang="en-US" dirty="0">
                <a:solidFill>
                  <a:schemeClr val="accent4"/>
                </a:solidFill>
              </a:rPr>
              <a:t>unknown unknowns </a:t>
            </a:r>
            <a:r>
              <a:rPr lang="en-US" dirty="0">
                <a:solidFill>
                  <a:schemeClr val="tx1"/>
                </a:solidFill>
              </a:rPr>
              <a:t>in your environment.”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ask, well what is an Unknown Unknown?</a:t>
            </a:r>
          </a:p>
        </p:txBody>
      </p:sp>
    </p:spTree>
    <p:extLst>
      <p:ext uri="{BB962C8B-B14F-4D97-AF65-F5344CB8AC3E}">
        <p14:creationId xmlns:p14="http://schemas.microsoft.com/office/powerpoint/2010/main" val="2931861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F8B5-39E1-30A7-D62B-4363B9D3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Why is Cyber Threat Hunting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5DA1-2CA8-FA50-607C-DAB04842D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Cyber Threat Hunting is important for many reasons. The first reason is directly related to Hunting for </a:t>
            </a:r>
            <a:r>
              <a:rPr lang="en-US" dirty="0" err="1">
                <a:solidFill>
                  <a:schemeClr val="accent4"/>
                </a:solidFill>
              </a:rPr>
              <a:t>Unknown:Unknowns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3"/>
                </a:solidFill>
              </a:rPr>
              <a:t>Known:Unkowns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within an environment.</a:t>
            </a:r>
          </a:p>
        </p:txBody>
      </p:sp>
      <p:pic>
        <p:nvPicPr>
          <p:cNvPr id="5" name="Graphic 4" descr="Research with solid fill">
            <a:extLst>
              <a:ext uri="{FF2B5EF4-FFF2-40B4-BE49-F238E27FC236}">
                <a16:creationId xmlns:a16="http://schemas.microsoft.com/office/drawing/2014/main" id="{3B78E9A3-BDBA-5C70-2335-F7BDAF0EC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5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C245-B912-DA74-7EDB-CFCFC78F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AEDC-2143-3CC7-E4FB-A127CC53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terminology used in Cyber Threat Hunting (CTH).</a:t>
            </a:r>
          </a:p>
          <a:p>
            <a:r>
              <a:rPr lang="en-US" dirty="0"/>
              <a:t>What is Cyber Threat Hunting.</a:t>
            </a:r>
          </a:p>
          <a:p>
            <a:r>
              <a:rPr lang="en-US" dirty="0"/>
              <a:t>Why is Cyber Threat Hunting important.</a:t>
            </a:r>
          </a:p>
          <a:p>
            <a:r>
              <a:rPr lang="en-US" dirty="0"/>
              <a:t>Where in an organization does a Cyber Threat Hunting Team fit into.</a:t>
            </a:r>
          </a:p>
          <a:p>
            <a:r>
              <a:rPr lang="en-US" dirty="0"/>
              <a:t>Resources to learn more.</a:t>
            </a:r>
          </a:p>
        </p:txBody>
      </p:sp>
    </p:spTree>
    <p:extLst>
      <p:ext uri="{BB962C8B-B14F-4D97-AF65-F5344CB8AC3E}">
        <p14:creationId xmlns:p14="http://schemas.microsoft.com/office/powerpoint/2010/main" val="601083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F8B5-39E1-30A7-D62B-4363B9D3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Why is Cyber Threat Hunting Important?</a:t>
            </a:r>
          </a:p>
        </p:txBody>
      </p:sp>
      <p:pic>
        <p:nvPicPr>
          <p:cNvPr id="5" name="Graphic 4" descr="Eye with solid fill">
            <a:extLst>
              <a:ext uri="{FF2B5EF4-FFF2-40B4-BE49-F238E27FC236}">
                <a16:creationId xmlns:a16="http://schemas.microsoft.com/office/drawing/2014/main" id="{AA7748AF-FC7B-638A-8B8F-05CEC7D1A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5DA1-2CA8-FA50-607C-DAB04842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Another important part of </a:t>
            </a:r>
            <a:r>
              <a:rPr lang="en-US" dirty="0">
                <a:solidFill>
                  <a:schemeClr val="accent4"/>
                </a:solidFill>
              </a:rPr>
              <a:t>Cyber Threat Hunting </a:t>
            </a:r>
            <a:r>
              <a:rPr lang="en-US" dirty="0"/>
              <a:t>is when you are conducting hunts within an environment it will help you </a:t>
            </a:r>
            <a:r>
              <a:rPr lang="en-US" dirty="0">
                <a:solidFill>
                  <a:schemeClr val="accent3"/>
                </a:solidFill>
              </a:rPr>
              <a:t>identify gaps in your visibility</a:t>
            </a:r>
            <a:r>
              <a:rPr lang="en-US" dirty="0"/>
              <a:t> and can lead you to which logging would need to be in place in order to gain the visibility needed.</a:t>
            </a:r>
          </a:p>
        </p:txBody>
      </p:sp>
    </p:spTree>
    <p:extLst>
      <p:ext uri="{BB962C8B-B14F-4D97-AF65-F5344CB8AC3E}">
        <p14:creationId xmlns:p14="http://schemas.microsoft.com/office/powerpoint/2010/main" val="461535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5D6A-54E1-66EE-4FF5-D88730D4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Who is does Cyber Threat Hunting?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9C448-BD6F-7C61-BDF5-E02762995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4"/>
                </a:solidFill>
              </a:rPr>
              <a:t>Cyber Threat Hunting </a:t>
            </a:r>
            <a:r>
              <a:rPr lang="en-US" dirty="0"/>
              <a:t>can be done by various positions withing an organization. This is depending on how large and the maturity of the Security Program / Org.</a:t>
            </a:r>
          </a:p>
        </p:txBody>
      </p:sp>
      <p:pic>
        <p:nvPicPr>
          <p:cNvPr id="5" name="Graphic 4" descr="Building outline">
            <a:extLst>
              <a:ext uri="{FF2B5EF4-FFF2-40B4-BE49-F238E27FC236}">
                <a16:creationId xmlns:a16="http://schemas.microsoft.com/office/drawing/2014/main" id="{F057D414-6330-F8C4-7083-3BF85513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83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5D6A-54E1-66EE-4FF5-D88730D4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Who is does Cyber Threat Hunting?</a:t>
            </a:r>
          </a:p>
        </p:txBody>
      </p:sp>
      <p:pic>
        <p:nvPicPr>
          <p:cNvPr id="5" name="Graphic 4" descr="Group of men with solid fill">
            <a:extLst>
              <a:ext uri="{FF2B5EF4-FFF2-40B4-BE49-F238E27FC236}">
                <a16:creationId xmlns:a16="http://schemas.microsoft.com/office/drawing/2014/main" id="{F057D414-6330-F8C4-7083-3BF85513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253331" y="1825625"/>
            <a:ext cx="4351338" cy="43513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9C448-BD6F-7C61-BDF5-E02762995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 some organizations a </a:t>
            </a:r>
            <a:r>
              <a:rPr lang="en-US" dirty="0">
                <a:solidFill>
                  <a:schemeClr val="accent3"/>
                </a:solidFill>
              </a:rPr>
              <a:t>SOC Analyst</a:t>
            </a:r>
            <a:r>
              <a:rPr lang="en-US" dirty="0"/>
              <a:t> might do some </a:t>
            </a:r>
            <a:r>
              <a:rPr lang="en-US" dirty="0">
                <a:solidFill>
                  <a:schemeClr val="accent4"/>
                </a:solidFill>
              </a:rPr>
              <a:t>Cyber Threat Hunting</a:t>
            </a:r>
            <a:r>
              <a:rPr lang="en-US" dirty="0"/>
              <a:t>. As there might not be a dedicated Cyber Threat Hunting Team.</a:t>
            </a:r>
          </a:p>
        </p:txBody>
      </p:sp>
    </p:spTree>
    <p:extLst>
      <p:ext uri="{BB962C8B-B14F-4D97-AF65-F5344CB8AC3E}">
        <p14:creationId xmlns:p14="http://schemas.microsoft.com/office/powerpoint/2010/main" val="1234201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848A-F512-2444-C75D-A172CFA1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dirty="0"/>
              <a:t>Other resources for further learning</a:t>
            </a:r>
          </a:p>
        </p:txBody>
      </p:sp>
    </p:spTree>
    <p:extLst>
      <p:ext uri="{BB962C8B-B14F-4D97-AF65-F5344CB8AC3E}">
        <p14:creationId xmlns:p14="http://schemas.microsoft.com/office/powerpoint/2010/main" val="4133756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61A3-44B4-DBD7-EFE2-895FFC8D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Obsidian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2043-D8E2-DADE-E8FB-C640548E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Other 101 Sessions provided by the </a:t>
            </a:r>
            <a:r>
              <a:rPr lang="en-US" dirty="0" err="1"/>
              <a:t>BlueTeam</a:t>
            </a:r>
            <a:r>
              <a:rPr lang="en-US" dirty="0"/>
              <a:t> Village Project Obsidian Group:</a:t>
            </a:r>
          </a:p>
          <a:p>
            <a:pPr marL="0" indent="0" algn="ctr">
              <a:buNone/>
            </a:pPr>
            <a:r>
              <a:rPr lang="en-US" dirty="0"/>
              <a:t>https://github.com/blueteamvillage/Project-Obsidian-DC31</a:t>
            </a:r>
          </a:p>
        </p:txBody>
      </p:sp>
    </p:spTree>
    <p:extLst>
      <p:ext uri="{BB962C8B-B14F-4D97-AF65-F5344CB8AC3E}">
        <p14:creationId xmlns:p14="http://schemas.microsoft.com/office/powerpoint/2010/main" val="852144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06C4-1038-6ED9-544C-E25BDFFE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or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23E6-C3E7-B2DB-6839-F4D2DA78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 have found some the following courses to be great for beginners and recommend when someone asks what they could do to break into security.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 err="1">
                <a:solidFill>
                  <a:schemeClr val="accent2"/>
                </a:solidFill>
              </a:rPr>
              <a:t>Antisyphon</a:t>
            </a:r>
            <a:r>
              <a:rPr lang="en-US" dirty="0">
                <a:solidFill>
                  <a:schemeClr val="accent2"/>
                </a:solidFill>
              </a:rPr>
              <a:t> Training </a:t>
            </a:r>
            <a:r>
              <a:rPr lang="en-US" dirty="0"/>
              <a:t>– SOC Core Skills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TryHackMe</a:t>
            </a:r>
            <a:r>
              <a:rPr lang="en-US" dirty="0"/>
              <a:t> – Cyber Defense Learning Path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HackTheBox</a:t>
            </a:r>
            <a:r>
              <a:rPr lang="en-US" dirty="0">
                <a:solidFill>
                  <a:schemeClr val="accent2"/>
                </a:solidFill>
              </a:rPr>
              <a:t> Academy</a:t>
            </a:r>
          </a:p>
          <a:p>
            <a:r>
              <a:rPr lang="en-US" dirty="0">
                <a:solidFill>
                  <a:schemeClr val="accent2"/>
                </a:solidFill>
              </a:rPr>
              <a:t>Blue Team Labs Online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61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10AD-92D7-CC4E-CA8D-8E1F06D0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9282-7848-3CF5-8DBC-1EBC6FAF5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Blue Team Handbook – Don Murdoch</a:t>
            </a:r>
          </a:p>
          <a:p>
            <a:r>
              <a:rPr lang="en-US" sz="2400" dirty="0"/>
              <a:t>Tribe of Hackers: Blue Team – Marcus J. Carey &amp; Jennifer Jin</a:t>
            </a:r>
          </a:p>
          <a:p>
            <a:r>
              <a:rPr lang="en-US" sz="2400" dirty="0"/>
              <a:t>Cybersecurity: The Beginner's Guide – Dr. </a:t>
            </a:r>
            <a:r>
              <a:rPr lang="en-US" sz="2400" dirty="0" err="1"/>
              <a:t>Erdal</a:t>
            </a:r>
            <a:r>
              <a:rPr lang="en-US" sz="2400" dirty="0"/>
              <a:t> </a:t>
            </a:r>
            <a:r>
              <a:rPr lang="en-US" sz="2400" dirty="0" err="1"/>
              <a:t>Ozkaya</a:t>
            </a:r>
            <a:endParaRPr lang="en-US" sz="2400" dirty="0"/>
          </a:p>
          <a:p>
            <a:r>
              <a:rPr lang="en-US" sz="2400" dirty="0"/>
              <a:t>Operator Handbook – Joshua </a:t>
            </a:r>
            <a:r>
              <a:rPr lang="en-US" sz="2400" dirty="0" err="1"/>
              <a:t>Picolet</a:t>
            </a:r>
            <a:endParaRPr lang="en-US" sz="2400" dirty="0"/>
          </a:p>
          <a:p>
            <a:r>
              <a:rPr lang="en-US" sz="2400" dirty="0"/>
              <a:t>Blue Team Field Manual – Alan White &amp; Ben Clark</a:t>
            </a:r>
          </a:p>
        </p:txBody>
      </p:sp>
      <p:pic>
        <p:nvPicPr>
          <p:cNvPr id="5" name="Graphic 4" descr="Storytelling with solid fill">
            <a:extLst>
              <a:ext uri="{FF2B5EF4-FFF2-40B4-BE49-F238E27FC236}">
                <a16:creationId xmlns:a16="http://schemas.microsoft.com/office/drawing/2014/main" id="{07E2F8EB-F877-CAF4-F9FC-C532E5165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2553" y="4065006"/>
            <a:ext cx="2246894" cy="22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4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DAD8-B58C-7457-8A57-8311875E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Blogs and Git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30EC-14A1-E703-72CB-97DCBC4A7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https://blog.openthreatresearch.com/</a:t>
            </a:r>
            <a:endParaRPr lang="en-US" dirty="0"/>
          </a:p>
          <a:p>
            <a:r>
              <a:rPr lang="en-US" dirty="0">
                <a:hlinkClick r:id="rId4"/>
              </a:rPr>
              <a:t>https://github.com/OTRF/ThreatHunter-Playbook</a:t>
            </a:r>
            <a:endParaRPr lang="en-US" dirty="0"/>
          </a:p>
          <a:p>
            <a:r>
              <a:rPr lang="en-US" dirty="0">
                <a:hlinkClick r:id="rId5"/>
              </a:rPr>
              <a:t>https://holdmybeersecurity.com</a:t>
            </a:r>
            <a:endParaRPr lang="en-US" dirty="0"/>
          </a:p>
          <a:p>
            <a:r>
              <a:rPr lang="en-US" dirty="0">
                <a:hlinkClick r:id="rId6"/>
              </a:rPr>
              <a:t>https://github.com/okhosting/awesome-cyber-security</a:t>
            </a:r>
            <a:endParaRPr lang="en-US" dirty="0"/>
          </a:p>
          <a:p>
            <a:r>
              <a:rPr lang="en-US" dirty="0">
                <a:hlinkClick r:id="rId7"/>
              </a:rPr>
              <a:t>https://training.dfirdiva.com/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1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95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5E90-7BC1-30F8-05F4-1222CA37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7301-B93F-ED6F-A54A-3DC95B86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Let's get started with some Terminology that is good to know when exploring the world of </a:t>
            </a:r>
            <a:r>
              <a:rPr lang="en-US" dirty="0">
                <a:solidFill>
                  <a:schemeClr val="accent4"/>
                </a:solidFill>
              </a:rPr>
              <a:t>Cyber Threat Hunting</a:t>
            </a:r>
            <a:r>
              <a:rPr lang="en-US" dirty="0"/>
              <a:t>.</a:t>
            </a:r>
          </a:p>
        </p:txBody>
      </p:sp>
      <p:pic>
        <p:nvPicPr>
          <p:cNvPr id="5" name="Graphic 4" descr="Books with solid fill">
            <a:extLst>
              <a:ext uri="{FF2B5EF4-FFF2-40B4-BE49-F238E27FC236}">
                <a16:creationId xmlns:a16="http://schemas.microsoft.com/office/drawing/2014/main" id="{5F2197FF-CCB2-341F-735B-B95D1F2B4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4746" y="3429000"/>
            <a:ext cx="2435013" cy="243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7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5E90-7BC1-30F8-05F4-1222CA37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7301-B93F-ED6F-A54A-3DC95B86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8A28B"/>
                </a:solidFill>
              </a:rPr>
              <a:t>Threat</a:t>
            </a:r>
            <a:r>
              <a:rPr lang="en-US" sz="2000" dirty="0"/>
              <a:t> – A circumstance or event that has or indicates a potential to exploit vulnerabilities and to adversely impact (create  adverse consequences for) organizational operations, organizational assets (including information and informational systems), individuals, other organizations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767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5E90-7BC1-30F8-05F4-1222CA37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7301-B93F-ED6F-A54A-3DC95B86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8A28B"/>
                </a:solidFill>
              </a:rPr>
              <a:t>Threat</a:t>
            </a:r>
            <a:r>
              <a:rPr lang="en-US" sz="2000" dirty="0"/>
              <a:t> – A circumstance or even that has or indicates a potential to exploit vulnerabilities and to adversely impact (create  adverse consequences for) organizational operations, organizational assets (including information and informational systems), individuals, other organizations, or society</a:t>
            </a:r>
          </a:p>
          <a:p>
            <a:r>
              <a:rPr lang="en-US" sz="2000" dirty="0">
                <a:solidFill>
                  <a:srgbClr val="F8A28B"/>
                </a:solidFill>
              </a:rPr>
              <a:t>Threat Actor </a:t>
            </a:r>
            <a:r>
              <a:rPr lang="en-US" sz="2000" dirty="0"/>
              <a:t>– An individual, group, organization, or government that conducts or has the intent to conduct detrimental activities.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126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5E90-7BC1-30F8-05F4-1222CA37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7301-B93F-ED6F-A54A-3DC95B86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8A28B"/>
                </a:solidFill>
              </a:rPr>
              <a:t>Threat</a:t>
            </a:r>
            <a:r>
              <a:rPr lang="en-US" sz="2000" dirty="0"/>
              <a:t> – A circumstance or event that has or indicates a potential to exploit vulnerabilities and to adversely impact (create  adverse consequences for) organizational operations, organizational assets (including information and informational systems), individuals, other organizations, or society</a:t>
            </a:r>
          </a:p>
          <a:p>
            <a:r>
              <a:rPr lang="en-US" sz="2000" dirty="0">
                <a:solidFill>
                  <a:srgbClr val="F8A28B"/>
                </a:solidFill>
              </a:rPr>
              <a:t>Threat Actor </a:t>
            </a:r>
            <a:r>
              <a:rPr lang="en-US" sz="2000" dirty="0"/>
              <a:t>– An individual, group, organization, or government that conducts or has the intent to conduct detrimental activities.</a:t>
            </a:r>
          </a:p>
          <a:p>
            <a:r>
              <a:rPr lang="en-US" sz="2000" dirty="0">
                <a:solidFill>
                  <a:srgbClr val="F8A28B"/>
                </a:solidFill>
              </a:rPr>
              <a:t>Vulnerablity</a:t>
            </a:r>
            <a:r>
              <a:rPr lang="en-US" sz="2000" dirty="0"/>
              <a:t> – A vulnerablity is a weakness in  system that can be exploited by a threat actor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77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5E90-7BC1-30F8-05F4-1222CA37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7301-B93F-ED6F-A54A-3DC95B86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8A28B"/>
                </a:solidFill>
              </a:rPr>
              <a:t>Threat</a:t>
            </a:r>
            <a:r>
              <a:rPr lang="en-US" sz="2000" dirty="0"/>
              <a:t> – A circumstance or event that has or indicates a potential to exploit vulnerabilities and to adversely impact (create  adverse consequences for) organizational operations, organizational assets (including information and informational systems), individuals, other organizations, or society</a:t>
            </a:r>
          </a:p>
          <a:p>
            <a:r>
              <a:rPr lang="en-US" sz="2000" dirty="0">
                <a:solidFill>
                  <a:srgbClr val="F8A28B"/>
                </a:solidFill>
              </a:rPr>
              <a:t>Threat Actor </a:t>
            </a:r>
            <a:r>
              <a:rPr lang="en-US" sz="2000" dirty="0"/>
              <a:t>– An individual, group, organization, or government that conducts or has the intent to conduct detrimental activities.</a:t>
            </a:r>
          </a:p>
          <a:p>
            <a:r>
              <a:rPr lang="en-US" sz="2000" dirty="0">
                <a:solidFill>
                  <a:srgbClr val="F8A28B"/>
                </a:solidFill>
              </a:rPr>
              <a:t>Vulnerablity</a:t>
            </a:r>
            <a:r>
              <a:rPr lang="en-US" sz="2000" dirty="0"/>
              <a:t> – A vulnerablity is a weakness in  system that can be exploited by a threat actor</a:t>
            </a:r>
          </a:p>
          <a:p>
            <a:r>
              <a:rPr lang="en-US" sz="2000" dirty="0">
                <a:solidFill>
                  <a:srgbClr val="F8A28B"/>
                </a:solidFill>
              </a:rPr>
              <a:t>Exploit</a:t>
            </a:r>
            <a:r>
              <a:rPr lang="en-US" sz="2000" dirty="0"/>
              <a:t> – An exploit is a piece of software, a command, or a methodology that takes advantage of a vulnerability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545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5E90-7BC1-30F8-05F4-1222CA37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7301-B93F-ED6F-A54A-3DC95B86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8A28B"/>
                </a:solidFill>
              </a:rPr>
              <a:t>Threat</a:t>
            </a:r>
            <a:r>
              <a:rPr lang="en-US" sz="2000" dirty="0"/>
              <a:t> – A circumstance or event that has or indicates a potential to exploit vulnerabilities and to adversely impact (create  adverse consequences for) organizational operations, organizational assets (including information and informational systems), individuals, other organizations, or society</a:t>
            </a:r>
          </a:p>
          <a:p>
            <a:r>
              <a:rPr lang="en-US" sz="2000" dirty="0">
                <a:solidFill>
                  <a:srgbClr val="F8A28B"/>
                </a:solidFill>
              </a:rPr>
              <a:t>Threat Actor </a:t>
            </a:r>
            <a:r>
              <a:rPr lang="en-US" sz="2000" dirty="0"/>
              <a:t>– An individual, group, organization, or government that conducts or has the intent to conduct detrimental activities.</a:t>
            </a:r>
          </a:p>
          <a:p>
            <a:r>
              <a:rPr lang="en-US" sz="2000" dirty="0">
                <a:solidFill>
                  <a:srgbClr val="F8A28B"/>
                </a:solidFill>
              </a:rPr>
              <a:t>Vulnerablity</a:t>
            </a:r>
            <a:r>
              <a:rPr lang="en-US" sz="2000" dirty="0"/>
              <a:t> – A vulnerablity is a weakness in  system that can be exploited by a threat actor</a:t>
            </a:r>
          </a:p>
          <a:p>
            <a:r>
              <a:rPr lang="en-US" sz="2000" dirty="0">
                <a:solidFill>
                  <a:srgbClr val="F8A28B"/>
                </a:solidFill>
              </a:rPr>
              <a:t>Exploit</a:t>
            </a:r>
            <a:r>
              <a:rPr lang="en-US" sz="2000" dirty="0"/>
              <a:t> – An exploit is a piece of software, a command, or a methodology that takes advantage of a vulnerability</a:t>
            </a:r>
          </a:p>
          <a:p>
            <a:r>
              <a:rPr lang="en-US" sz="2000" dirty="0">
                <a:solidFill>
                  <a:srgbClr val="F8A28B"/>
                </a:solidFill>
              </a:rPr>
              <a:t>Attack</a:t>
            </a:r>
            <a:r>
              <a:rPr lang="en-US" sz="2000" dirty="0"/>
              <a:t> – An attack is an action taken by a threat actor to exploit a vulnerability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345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86A4-5CF0-40DE-92EB-5EC4FE05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What is Cyber Threat Hunting?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0725FC-1C44-D744-727B-F414B1D20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8127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225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FCON 31">
      <a:dk1>
        <a:sysClr val="windowText" lastClr="000000"/>
      </a:dk1>
      <a:lt1>
        <a:sysClr val="window" lastClr="FFFFFF"/>
      </a:lt1>
      <a:dk2>
        <a:srgbClr val="788DA8"/>
      </a:dk2>
      <a:lt2>
        <a:srgbClr val="E7E6E6"/>
      </a:lt2>
      <a:accent1>
        <a:srgbClr val="686EA0"/>
      </a:accent1>
      <a:accent2>
        <a:srgbClr val="81C8BD"/>
      </a:accent2>
      <a:accent3>
        <a:srgbClr val="ECDA25"/>
      </a:accent3>
      <a:accent4>
        <a:srgbClr val="F8A28B"/>
      </a:accent4>
      <a:accent5>
        <a:srgbClr val="DEEBF6"/>
      </a:accent5>
      <a:accent6>
        <a:srgbClr val="5B9BD5"/>
      </a:accent6>
      <a:hlink>
        <a:srgbClr val="686EA0"/>
      </a:hlink>
      <a:folHlink>
        <a:srgbClr val="686EA0"/>
      </a:folHlink>
    </a:clrScheme>
    <a:fontScheme name="DEFCON 31">
      <a:majorFont>
        <a:latin typeface="Freewa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V - Project Obsidian - Template - Dark Mode - DC31" id="{398DFA3A-410E-4CFB-9743-56DCD0D504A1}" vid="{B4A70147-E78B-4E6D-8ED0-4B3FF3BDDA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BTV - Project Obsidian - Template - Dark Mode - DC31</Template>
  <TotalTime>18906</TotalTime>
  <Words>1149</Words>
  <Application>Microsoft Office PowerPoint</Application>
  <PresentationFormat>Widescreen</PresentationFormat>
  <Paragraphs>108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Benguiat</vt:lpstr>
      <vt:lpstr>Wingdings</vt:lpstr>
      <vt:lpstr>Courier New</vt:lpstr>
      <vt:lpstr>Arial</vt:lpstr>
      <vt:lpstr>Calibri</vt:lpstr>
      <vt:lpstr>Freeway Gothic</vt:lpstr>
      <vt:lpstr>Office Theme</vt:lpstr>
      <vt:lpstr>Cyber Threat Hunting</vt:lpstr>
      <vt:lpstr>What will we learn?</vt:lpstr>
      <vt:lpstr>Terminology</vt:lpstr>
      <vt:lpstr>Terminology</vt:lpstr>
      <vt:lpstr>Terminology</vt:lpstr>
      <vt:lpstr>Terminology</vt:lpstr>
      <vt:lpstr>Terminology</vt:lpstr>
      <vt:lpstr>Terminology</vt:lpstr>
      <vt:lpstr>What is Cyber Threat Hunting?</vt:lpstr>
      <vt:lpstr>What is Cyber Threat Hunting?</vt:lpstr>
      <vt:lpstr>Cyber Threat Hunting is..</vt:lpstr>
      <vt:lpstr>The Known and Unknowns</vt:lpstr>
      <vt:lpstr>Known and Unknowns</vt:lpstr>
      <vt:lpstr>Known Knowns</vt:lpstr>
      <vt:lpstr>Known Unknowns</vt:lpstr>
      <vt:lpstr>Unknown Knowns</vt:lpstr>
      <vt:lpstr>Unknown Unknowns</vt:lpstr>
      <vt:lpstr>Cyber Threat Hunting is..</vt:lpstr>
      <vt:lpstr>Why is Cyber Threat Hunting Important?</vt:lpstr>
      <vt:lpstr>Why is Cyber Threat Hunting Important?</vt:lpstr>
      <vt:lpstr>Who is does Cyber Threat Hunting?</vt:lpstr>
      <vt:lpstr>Who is does Cyber Threat Hunting?</vt:lpstr>
      <vt:lpstr>Other resources for further learning</vt:lpstr>
      <vt:lpstr>Project Obsidian GitHub</vt:lpstr>
      <vt:lpstr>Platforms or Courses</vt:lpstr>
      <vt:lpstr>Books</vt:lpstr>
      <vt:lpstr>Blogs and Git Repos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 Hunting</dc:title>
  <dc:creator>Joel Perez-Sanchez</dc:creator>
  <cp:lastModifiedBy>Joel Perez-Sanchez</cp:lastModifiedBy>
  <cp:revision>10</cp:revision>
  <dcterms:created xsi:type="dcterms:W3CDTF">2023-06-14T20:09:54Z</dcterms:created>
  <dcterms:modified xsi:type="dcterms:W3CDTF">2023-08-05T04:17:38Z</dcterms:modified>
</cp:coreProperties>
</file>