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9.xml.rels" ContentType="application/vnd.openxmlformats-package.relationships+xml"/>
  <Override PartName="/ppt/notesSlides/_rels/notesSlide6.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127"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28"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29"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30"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31"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D2EC888F-6AD4-4309-830A-A1BE3B0846A9}"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685800" y="4343400"/>
            <a:ext cx="5485680" cy="4114080"/>
          </a:xfrm>
          <a:prstGeom prst="rect">
            <a:avLst/>
          </a:prstGeom>
        </p:spPr>
        <p:txBody>
          <a:bodyPr lIns="0" rIns="0" tIns="91440" bIns="91440">
            <a:noAutofit/>
          </a:bodyPr>
          <a:p>
            <a:pPr marL="216000" indent="-216000">
              <a:lnSpc>
                <a:spcPct val="100000"/>
              </a:lnSpc>
              <a:tabLst>
                <a:tab algn="l" pos="0"/>
              </a:tabLst>
            </a:pPr>
            <a:r>
              <a:rPr b="0" lang="en-US" sz="1100" spc="-1" strike="noStrike">
                <a:solidFill>
                  <a:srgbClr val="000000"/>
                </a:solidFill>
                <a:latin typeface="Arial"/>
              </a:rPr>
              <a:t>Threat hunting is a proactive approach to cybersecurity that involves actively searching for threats within an organization's network or systems. Hunting for activity and behaviors that are not currently detected or alerted by Security Tools. </a:t>
            </a:r>
            <a:endParaRPr b="0" lang="en-US" sz="1100" spc="-1" strike="noStrike">
              <a:latin typeface="Arial"/>
            </a:endParaRPr>
          </a:p>
          <a:p>
            <a:pPr marL="216000" indent="-216000">
              <a:lnSpc>
                <a:spcPct val="100000"/>
              </a:lnSpc>
              <a:tabLst>
                <a:tab algn="l" pos="0"/>
              </a:tabLst>
            </a:pPr>
            <a:endParaRPr b="0" lang="en-US" sz="1100" spc="-1" strike="noStrike">
              <a:latin typeface="Arial"/>
            </a:endParaRPr>
          </a:p>
        </p:txBody>
      </p:sp>
      <p:sp>
        <p:nvSpPr>
          <p:cNvPr id="161" name="PlaceHolder 2"/>
          <p:cNvSpPr>
            <a:spLocks noGrp="1"/>
          </p:cNvSpPr>
          <p:nvPr>
            <p:ph type="sldImg"/>
          </p:nvPr>
        </p:nvSpPr>
        <p:spPr>
          <a:xfrm>
            <a:off x="380880" y="685800"/>
            <a:ext cx="6095160" cy="3428280"/>
          </a:xfrm>
          <a:prstGeom prst="rect">
            <a:avLst/>
          </a:prstGeom>
        </p:spPr>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body"/>
          </p:nvPr>
        </p:nvSpPr>
        <p:spPr>
          <a:xfrm>
            <a:off x="685800" y="4343400"/>
            <a:ext cx="5485680" cy="4114080"/>
          </a:xfrm>
          <a:prstGeom prst="rect">
            <a:avLst/>
          </a:prstGeom>
        </p:spPr>
        <p:txBody>
          <a:bodyPr lIns="0" rIns="0" tIns="91440" bIns="91440">
            <a:noAutofit/>
          </a:bodyPr>
          <a:p>
            <a:pPr marL="216000" indent="-216000">
              <a:lnSpc>
                <a:spcPct val="100000"/>
              </a:lnSpc>
              <a:tabLst>
                <a:tab algn="l" pos="0"/>
              </a:tabLst>
            </a:pPr>
            <a:r>
              <a:rPr b="0" lang="en-US" sz="1100" spc="-1" strike="noStrike">
                <a:solidFill>
                  <a:srgbClr val="000000"/>
                </a:solidFill>
                <a:latin typeface="Arial"/>
              </a:rPr>
              <a:t>Signature-based hunting is a methodology that involves searching for known threats based on their unique signatures or patterns. These signatures are often generated by antivirus software or threat intelligence feeds. Signature-based hunting is useful for detecting known malware and other threats that have been previously identified.</a:t>
            </a:r>
            <a:endParaRPr b="0" lang="en-US" sz="1100" spc="-1" strike="noStrike">
              <a:latin typeface="Arial"/>
            </a:endParaRPr>
          </a:p>
          <a:p>
            <a:pPr marL="216000" indent="-216000">
              <a:lnSpc>
                <a:spcPct val="100000"/>
              </a:lnSpc>
              <a:tabLst>
                <a:tab algn="l" pos="0"/>
              </a:tabLst>
            </a:pPr>
            <a:endParaRPr b="0" lang="en-US" sz="1100" spc="-1" strike="noStrike">
              <a:latin typeface="Arial"/>
            </a:endParaRPr>
          </a:p>
        </p:txBody>
      </p:sp>
      <p:sp>
        <p:nvSpPr>
          <p:cNvPr id="163" name="PlaceHolder 2"/>
          <p:cNvSpPr>
            <a:spLocks noGrp="1"/>
          </p:cNvSpPr>
          <p:nvPr>
            <p:ph type="sldImg"/>
          </p:nvPr>
        </p:nvSpPr>
        <p:spPr>
          <a:xfrm>
            <a:off x="380880" y="685800"/>
            <a:ext cx="6095160" cy="3428280"/>
          </a:xfrm>
          <a:prstGeom prst="rect">
            <a:avLst/>
          </a:prstGeom>
        </p:spPr>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body"/>
          </p:nvPr>
        </p:nvSpPr>
        <p:spPr>
          <a:xfrm>
            <a:off x="685800" y="4343400"/>
            <a:ext cx="5485680" cy="4114080"/>
          </a:xfrm>
          <a:prstGeom prst="rect">
            <a:avLst/>
          </a:prstGeom>
        </p:spPr>
        <p:txBody>
          <a:bodyPr lIns="0" rIns="0" tIns="91440" bIns="91440">
            <a:noAutofit/>
          </a:bodyPr>
          <a:p>
            <a:pPr marL="216000" indent="-216000">
              <a:lnSpc>
                <a:spcPct val="100000"/>
              </a:lnSpc>
              <a:tabLst>
                <a:tab algn="l" pos="0"/>
              </a:tabLst>
            </a:pPr>
            <a:r>
              <a:rPr b="0" lang="en-US" sz="1100" spc="-1" strike="noStrike">
                <a:solidFill>
                  <a:srgbClr val="000000"/>
                </a:solidFill>
                <a:latin typeface="Arial"/>
              </a:rPr>
              <a:t>Threat intelligence-based hunting involves using external sources of information to identify potential threats. This may include threat intelligence feeds, open-source intelligence, or information shared within the cybersecurity community. Threat intelligence-based hunting can be used to identify emerging threats and vulnerabilities.</a:t>
            </a:r>
            <a:endParaRPr b="0" lang="en-US" sz="1100" spc="-1" strike="noStrike">
              <a:latin typeface="Arial"/>
            </a:endParaRPr>
          </a:p>
          <a:p>
            <a:pPr marL="216000" indent="-216000">
              <a:lnSpc>
                <a:spcPct val="100000"/>
              </a:lnSpc>
              <a:tabLst>
                <a:tab algn="l" pos="0"/>
              </a:tabLst>
            </a:pPr>
            <a:endParaRPr b="0" lang="en-US" sz="1100" spc="-1" strike="noStrike">
              <a:latin typeface="Arial"/>
            </a:endParaRPr>
          </a:p>
        </p:txBody>
      </p:sp>
      <p:sp>
        <p:nvSpPr>
          <p:cNvPr id="165" name="PlaceHolder 2"/>
          <p:cNvSpPr>
            <a:spLocks noGrp="1"/>
          </p:cNvSpPr>
          <p:nvPr>
            <p:ph type="sldImg"/>
          </p:nvPr>
        </p:nvSpPr>
        <p:spPr>
          <a:xfrm>
            <a:off x="380880" y="685800"/>
            <a:ext cx="6095160" cy="3428280"/>
          </a:xfrm>
          <a:prstGeom prst="rect">
            <a:avLst/>
          </a:prstGeom>
        </p:spPr>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body"/>
          </p:nvPr>
        </p:nvSpPr>
        <p:spPr>
          <a:xfrm>
            <a:off x="685800" y="4343400"/>
            <a:ext cx="5485680" cy="4114080"/>
          </a:xfrm>
          <a:prstGeom prst="rect">
            <a:avLst/>
          </a:prstGeom>
        </p:spPr>
        <p:txBody>
          <a:bodyPr lIns="0" rIns="0" tIns="91440" bIns="91440">
            <a:noAutofit/>
          </a:bodyPr>
          <a:p>
            <a:pPr marL="216000" indent="-216000">
              <a:lnSpc>
                <a:spcPct val="100000"/>
              </a:lnSpc>
              <a:tabLst>
                <a:tab algn="l" pos="0"/>
              </a:tabLst>
            </a:pPr>
            <a:r>
              <a:rPr b="0" lang="en-US" sz="1100" spc="-1" strike="noStrike">
                <a:solidFill>
                  <a:srgbClr val="000000"/>
                </a:solidFill>
                <a:latin typeface="Arial"/>
              </a:rPr>
              <a:t>Behavior-based hunting involves looking for unusual or suspicious activity on the network or systems. Behavior-based hunting can be used to detect new or unknown threats that may not have a known signature.</a:t>
            </a:r>
            <a:endParaRPr b="0" lang="en-US" sz="1100" spc="-1" strike="noStrike">
              <a:latin typeface="Arial"/>
            </a:endParaRPr>
          </a:p>
          <a:p>
            <a:pPr marL="216000" indent="-216000">
              <a:lnSpc>
                <a:spcPct val="100000"/>
              </a:lnSpc>
              <a:tabLst>
                <a:tab algn="l" pos="0"/>
              </a:tabLst>
            </a:pPr>
            <a:endParaRPr b="0" lang="en-US" sz="1100" spc="-1" strike="noStrike">
              <a:latin typeface="Arial"/>
            </a:endParaRPr>
          </a:p>
        </p:txBody>
      </p:sp>
      <p:sp>
        <p:nvSpPr>
          <p:cNvPr id="167" name="PlaceHolder 2"/>
          <p:cNvSpPr>
            <a:spLocks noGrp="1"/>
          </p:cNvSpPr>
          <p:nvPr>
            <p:ph type="sldImg"/>
          </p:nvPr>
        </p:nvSpPr>
        <p:spPr>
          <a:xfrm>
            <a:off x="380880" y="685800"/>
            <a:ext cx="6095160" cy="3428280"/>
          </a:xfrm>
          <a:prstGeom prst="rect">
            <a:avLst/>
          </a:prstGeom>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8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0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1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1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1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2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2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2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2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2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pic>
        <p:nvPicPr>
          <p:cNvPr id="0" name="Google Shape;9;p1" descr=""/>
          <p:cNvPicPr/>
          <p:nvPr/>
        </p:nvPicPr>
        <p:blipFill>
          <a:blip r:embed="rId2"/>
          <a:stretch/>
        </p:blipFill>
        <p:spPr>
          <a:xfrm>
            <a:off x="11353680" y="6111720"/>
            <a:ext cx="761400" cy="761400"/>
          </a:xfrm>
          <a:prstGeom prst="rect">
            <a:avLst/>
          </a:prstGeom>
          <a:ln>
            <a:noFill/>
          </a:ln>
        </p:spPr>
      </p:pic>
      <p:sp>
        <p:nvSpPr>
          <p:cNvPr id="1" name="CustomShape 1"/>
          <p:cNvSpPr/>
          <p:nvPr/>
        </p:nvSpPr>
        <p:spPr>
          <a:xfrm>
            <a:off x="1188720" y="817920"/>
            <a:ext cx="9813960" cy="137124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tabLst>
                <a:tab algn="l" pos="0"/>
              </a:tabLst>
            </a:pPr>
            <a:r>
              <a:rPr b="1" lang="en-US" sz="7200" spc="-1" strike="noStrike">
                <a:solidFill>
                  <a:srgbClr val="e7e6e6"/>
                </a:solidFill>
                <a:latin typeface="Arial"/>
                <a:ea typeface="Arial"/>
              </a:rPr>
              <a:t>Project Obsidian</a:t>
            </a:r>
            <a:endParaRPr b="0" lang="en-US" sz="7200" spc="-1" strike="noStrike">
              <a:latin typeface="Arial"/>
            </a:endParaRPr>
          </a:p>
          <a:p>
            <a:pPr algn="ctr">
              <a:lnSpc>
                <a:spcPct val="90000"/>
              </a:lnSpc>
              <a:tabLst>
                <a:tab algn="l" pos="0"/>
              </a:tabLst>
            </a:pPr>
            <a:endParaRPr b="0" lang="en-US" sz="7200" spc="-1" strike="noStrike">
              <a:latin typeface="Arial"/>
            </a:endParaRPr>
          </a:p>
        </p:txBody>
      </p:sp>
      <p:pic>
        <p:nvPicPr>
          <p:cNvPr id="2" name="Google Shape;15;p2" descr=""/>
          <p:cNvPicPr/>
          <p:nvPr/>
        </p:nvPicPr>
        <p:blipFill>
          <a:blip r:embed="rId3"/>
          <a:stretch/>
        </p:blipFill>
        <p:spPr>
          <a:xfrm>
            <a:off x="10127520" y="2973240"/>
            <a:ext cx="2003400" cy="2003400"/>
          </a:xfrm>
          <a:prstGeom prst="rect">
            <a:avLst/>
          </a:prstGeom>
          <a:ln>
            <a:noFill/>
          </a:ln>
        </p:spPr>
      </p:pic>
      <p:pic>
        <p:nvPicPr>
          <p:cNvPr id="3" name="Google Shape;16;p2" descr=""/>
          <p:cNvPicPr/>
          <p:nvPr/>
        </p:nvPicPr>
        <p:blipFill>
          <a:blip r:embed="rId4"/>
          <a:stretch/>
        </p:blipFill>
        <p:spPr>
          <a:xfrm>
            <a:off x="-855720" y="1818720"/>
            <a:ext cx="4312440" cy="4312440"/>
          </a:xfrm>
          <a:prstGeom prst="rect">
            <a:avLst/>
          </a:prstGeom>
          <a:ln>
            <a:noFill/>
          </a:ln>
        </p:spPr>
      </p:pic>
      <p:sp>
        <p:nvSpPr>
          <p:cNvPr id="4" name="PlaceHolder 2"/>
          <p:cNvSpPr>
            <a:spLocks noGrp="1"/>
          </p:cNvSpPr>
          <p:nvPr>
            <p:ph type="title"/>
          </p:nvPr>
        </p:nvSpPr>
        <p:spPr>
          <a:xfrm>
            <a:off x="609480" y="273600"/>
            <a:ext cx="10972080" cy="11444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5"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pic>
        <p:nvPicPr>
          <p:cNvPr id="42" name="Google Shape;9;p1" descr=""/>
          <p:cNvPicPr/>
          <p:nvPr/>
        </p:nvPicPr>
        <p:blipFill>
          <a:blip r:embed="rId2"/>
          <a:stretch/>
        </p:blipFill>
        <p:spPr>
          <a:xfrm>
            <a:off x="11353680" y="6111720"/>
            <a:ext cx="761400" cy="761400"/>
          </a:xfrm>
          <a:prstGeom prst="rect">
            <a:avLst/>
          </a:prstGeom>
          <a:ln>
            <a:noFill/>
          </a:ln>
        </p:spPr>
      </p:pic>
      <p:sp>
        <p:nvSpPr>
          <p:cNvPr id="4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4"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pic>
        <p:nvPicPr>
          <p:cNvPr id="81" name="Google Shape;9;p1" descr=""/>
          <p:cNvPicPr/>
          <p:nvPr/>
        </p:nvPicPr>
        <p:blipFill>
          <a:blip r:embed="rId2"/>
          <a:stretch/>
        </p:blipFill>
        <p:spPr>
          <a:xfrm>
            <a:off x="11353680" y="6111720"/>
            <a:ext cx="761400" cy="761400"/>
          </a:xfrm>
          <a:prstGeom prst="rect">
            <a:avLst/>
          </a:prstGeom>
          <a:ln>
            <a:noFill/>
          </a:ln>
        </p:spPr>
      </p:pic>
      <p:sp>
        <p:nvSpPr>
          <p:cNvPr id="82" name="CustomShape 1"/>
          <p:cNvSpPr/>
          <p:nvPr/>
        </p:nvSpPr>
        <p:spPr>
          <a:xfrm>
            <a:off x="1188720" y="817920"/>
            <a:ext cx="9813960" cy="137124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tabLst>
                <a:tab algn="l" pos="0"/>
              </a:tabLst>
            </a:pPr>
            <a:r>
              <a:rPr b="1" lang="en-US" sz="7200" spc="-1" strike="noStrike">
                <a:solidFill>
                  <a:srgbClr val="f8a28b"/>
                </a:solidFill>
                <a:latin typeface="Arial"/>
                <a:ea typeface="Arial"/>
              </a:rPr>
              <a:t>Thank you!</a:t>
            </a:r>
            <a:endParaRPr b="0" lang="en-US" sz="7200" spc="-1" strike="noStrike">
              <a:latin typeface="Arial"/>
            </a:endParaRPr>
          </a:p>
          <a:p>
            <a:pPr algn="ctr">
              <a:lnSpc>
                <a:spcPct val="90000"/>
              </a:lnSpc>
              <a:tabLst>
                <a:tab algn="l" pos="0"/>
              </a:tabLst>
            </a:pPr>
            <a:endParaRPr b="0" lang="en-US" sz="7200" spc="-1" strike="noStrike">
              <a:latin typeface="Arial"/>
            </a:endParaRPr>
          </a:p>
        </p:txBody>
      </p:sp>
      <p:pic>
        <p:nvPicPr>
          <p:cNvPr id="83" name="Google Shape;24;p4" descr=""/>
          <p:cNvPicPr/>
          <p:nvPr/>
        </p:nvPicPr>
        <p:blipFill>
          <a:blip r:embed="rId3"/>
          <a:stretch/>
        </p:blipFill>
        <p:spPr>
          <a:xfrm>
            <a:off x="10127520" y="2973240"/>
            <a:ext cx="2003400" cy="2003400"/>
          </a:xfrm>
          <a:prstGeom prst="rect">
            <a:avLst/>
          </a:prstGeom>
          <a:ln>
            <a:noFill/>
          </a:ln>
        </p:spPr>
      </p:pic>
      <p:pic>
        <p:nvPicPr>
          <p:cNvPr id="84" name="Google Shape;25;p4" descr=""/>
          <p:cNvPicPr/>
          <p:nvPr/>
        </p:nvPicPr>
        <p:blipFill>
          <a:blip r:embed="rId4"/>
          <a:stretch/>
        </p:blipFill>
        <p:spPr>
          <a:xfrm>
            <a:off x="-855720" y="1818720"/>
            <a:ext cx="4312440" cy="4312440"/>
          </a:xfrm>
          <a:prstGeom prst="rect">
            <a:avLst/>
          </a:prstGeom>
          <a:ln>
            <a:noFill/>
          </a:ln>
        </p:spPr>
      </p:pic>
      <p:sp>
        <p:nvSpPr>
          <p:cNvPr id="85" name="CustomShape 2"/>
          <p:cNvSpPr/>
          <p:nvPr/>
        </p:nvSpPr>
        <p:spPr>
          <a:xfrm>
            <a:off x="2682720" y="4066920"/>
            <a:ext cx="7443720" cy="2284920"/>
          </a:xfrm>
          <a:prstGeom prst="rect">
            <a:avLst/>
          </a:prstGeom>
          <a:noFill/>
          <a:ln>
            <a:noFill/>
          </a:ln>
        </p:spPr>
        <p:style>
          <a:lnRef idx="0"/>
          <a:fillRef idx="0"/>
          <a:effectRef idx="0"/>
          <a:fontRef idx="minor"/>
        </p:style>
        <p:txBody>
          <a:bodyPr lIns="90000" rIns="90000" tIns="45000" bIns="45000">
            <a:spAutoFit/>
          </a:bodyPr>
          <a:p>
            <a:pPr algn="ctr">
              <a:lnSpc>
                <a:spcPct val="100000"/>
              </a:lnSpc>
              <a:tabLst>
                <a:tab algn="l" pos="0"/>
              </a:tabLst>
            </a:pPr>
            <a:r>
              <a:rPr b="0" lang="en-US" sz="2400" spc="-1" strike="noStrike">
                <a:solidFill>
                  <a:srgbClr val="f8a28b"/>
                </a:solidFill>
                <a:latin typeface="Arial"/>
                <a:ea typeface="Arial"/>
              </a:rPr>
              <a:t>Did you enjoy the session?</a:t>
            </a:r>
            <a:endParaRPr b="0" lang="en-US" sz="2400" spc="-1" strike="noStrike">
              <a:latin typeface="Arial"/>
            </a:endParaRPr>
          </a:p>
          <a:p>
            <a:pPr algn="ctr">
              <a:lnSpc>
                <a:spcPct val="100000"/>
              </a:lnSpc>
              <a:tabLst>
                <a:tab algn="l" pos="0"/>
              </a:tabLst>
            </a:pPr>
            <a:r>
              <a:rPr b="0" lang="en-US" sz="2400" spc="-1" strike="noStrike">
                <a:solidFill>
                  <a:srgbClr val="f8a28b"/>
                </a:solidFill>
                <a:latin typeface="Arial"/>
                <a:ea typeface="Arial"/>
              </a:rPr>
              <a:t>Did we miss something?</a:t>
            </a:r>
            <a:endParaRPr b="0" lang="en-US" sz="2400" spc="-1" strike="noStrike">
              <a:latin typeface="Arial"/>
            </a:endParaRPr>
          </a:p>
          <a:p>
            <a:pPr algn="ctr">
              <a:lnSpc>
                <a:spcPct val="100000"/>
              </a:lnSpc>
              <a:tabLst>
                <a:tab algn="l" pos="0"/>
              </a:tabLst>
            </a:pPr>
            <a:r>
              <a:rPr b="0" lang="en-US" sz="2400" spc="-1" strike="noStrike">
                <a:solidFill>
                  <a:srgbClr val="f8a28b"/>
                </a:solidFill>
                <a:latin typeface="Arial"/>
                <a:ea typeface="Arial"/>
              </a:rPr>
              <a:t>Was anything unclear or confusing?</a:t>
            </a:r>
            <a:endParaRPr b="0" lang="en-US" sz="2400" spc="-1" strike="noStrike">
              <a:latin typeface="Arial"/>
            </a:endParaRPr>
          </a:p>
          <a:p>
            <a:pPr algn="ctr">
              <a:lnSpc>
                <a:spcPct val="100000"/>
              </a:lnSpc>
              <a:tabLst>
                <a:tab algn="l" pos="0"/>
              </a:tabLst>
            </a:pPr>
            <a:endParaRPr b="0" lang="en-US" sz="2400" spc="-1" strike="noStrike">
              <a:latin typeface="Arial"/>
            </a:endParaRPr>
          </a:p>
          <a:p>
            <a:pPr algn="ctr">
              <a:lnSpc>
                <a:spcPct val="100000"/>
              </a:lnSpc>
              <a:tabLst>
                <a:tab algn="l" pos="0"/>
              </a:tabLst>
            </a:pPr>
            <a:r>
              <a:rPr b="0" lang="en-US" sz="2400" spc="-1" strike="noStrike">
                <a:solidFill>
                  <a:srgbClr val="ecda25"/>
                </a:solidFill>
                <a:latin typeface="Arial"/>
                <a:ea typeface="Arial"/>
              </a:rPr>
              <a:t>Please Provide Feedback</a:t>
            </a:r>
            <a:br/>
            <a:r>
              <a:rPr b="0" lang="en-US" sz="2400" spc="-1" strike="noStrike">
                <a:solidFill>
                  <a:srgbClr val="5b9bd5"/>
                </a:solidFill>
                <a:latin typeface="Arial"/>
                <a:ea typeface="Arial"/>
              </a:rPr>
              <a:t>feedback-obsidian@blueteamvillage.org</a:t>
            </a:r>
            <a:endParaRPr b="0" lang="en-US" sz="2400" spc="-1" strike="noStrike">
              <a:latin typeface="Arial"/>
            </a:endParaRPr>
          </a:p>
        </p:txBody>
      </p:sp>
      <p:sp>
        <p:nvSpPr>
          <p:cNvPr id="86" name="CustomShape 3"/>
          <p:cNvSpPr/>
          <p:nvPr/>
        </p:nvSpPr>
        <p:spPr>
          <a:xfrm>
            <a:off x="2682720" y="2142360"/>
            <a:ext cx="7443720" cy="821880"/>
          </a:xfrm>
          <a:prstGeom prst="rect">
            <a:avLst/>
          </a:prstGeom>
          <a:noFill/>
          <a:ln>
            <a:noFill/>
          </a:ln>
        </p:spPr>
        <p:style>
          <a:lnRef idx="0"/>
          <a:fillRef idx="0"/>
          <a:effectRef idx="0"/>
          <a:fontRef idx="minor"/>
        </p:style>
        <p:txBody>
          <a:bodyPr lIns="90000" rIns="90000" tIns="45000" bIns="45000">
            <a:spAutoFit/>
          </a:bodyPr>
          <a:p>
            <a:pPr algn="ctr">
              <a:lnSpc>
                <a:spcPct val="100000"/>
              </a:lnSpc>
              <a:tabLst>
                <a:tab algn="l" pos="0"/>
              </a:tabLst>
            </a:pPr>
            <a:r>
              <a:rPr b="0" lang="en-US" sz="2400" spc="-1" strike="noStrike">
                <a:solidFill>
                  <a:srgbClr val="ecda25"/>
                </a:solidFill>
                <a:latin typeface="Arial"/>
                <a:ea typeface="Arial"/>
              </a:rPr>
              <a:t>Join The Conversation</a:t>
            </a:r>
            <a:br/>
            <a:r>
              <a:rPr b="0" lang="en-US" sz="2400" spc="-1" strike="noStrike">
                <a:solidFill>
                  <a:srgbClr val="5b9bd5"/>
                </a:solidFill>
                <a:latin typeface="Arial"/>
                <a:ea typeface="Arial"/>
              </a:rPr>
              <a:t>https://discord.gg/blueteamvillage</a:t>
            </a:r>
            <a:endParaRPr b="0" lang="en-US" sz="2400" spc="-1" strike="noStrike">
              <a:latin typeface="Arial"/>
            </a:endParaRPr>
          </a:p>
        </p:txBody>
      </p:sp>
      <p:sp>
        <p:nvSpPr>
          <p:cNvPr id="87" name="CustomShape 4"/>
          <p:cNvSpPr/>
          <p:nvPr/>
        </p:nvSpPr>
        <p:spPr>
          <a:xfrm>
            <a:off x="2682720" y="3283200"/>
            <a:ext cx="7443720" cy="456120"/>
          </a:xfrm>
          <a:prstGeom prst="rect">
            <a:avLst/>
          </a:prstGeom>
          <a:noFill/>
          <a:ln>
            <a:noFill/>
          </a:ln>
        </p:spPr>
        <p:style>
          <a:lnRef idx="0"/>
          <a:fillRef idx="0"/>
          <a:effectRef idx="0"/>
          <a:fontRef idx="minor"/>
        </p:style>
        <p:txBody>
          <a:bodyPr lIns="90000" rIns="90000" tIns="45000" bIns="45000">
            <a:spAutoFit/>
          </a:bodyPr>
          <a:p>
            <a:pPr algn="ctr">
              <a:lnSpc>
                <a:spcPct val="100000"/>
              </a:lnSpc>
              <a:tabLst>
                <a:tab algn="l" pos="0"/>
              </a:tabLst>
            </a:pPr>
            <a:r>
              <a:rPr b="0" lang="en-US" sz="2400" spc="-1" strike="noStrike">
                <a:solidFill>
                  <a:srgbClr val="ecda25"/>
                </a:solidFill>
                <a:latin typeface="Arial"/>
                <a:ea typeface="Arial"/>
              </a:rPr>
              <a:t>Questions?</a:t>
            </a:r>
            <a:endParaRPr b="0" lang="en-US" sz="2400" spc="-1" strike="noStrike">
              <a:latin typeface="Arial"/>
            </a:endParaRPr>
          </a:p>
        </p:txBody>
      </p:sp>
      <p:sp>
        <p:nvSpPr>
          <p:cNvPr id="88" name="PlaceHolder 5"/>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89"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2622600" y="2319480"/>
            <a:ext cx="7443720" cy="165492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tabLst>
                <a:tab algn="l" pos="0"/>
              </a:tabLst>
            </a:pPr>
            <a:r>
              <a:rPr b="1" lang="en-US" sz="4400" spc="-1" strike="noStrike">
                <a:solidFill>
                  <a:srgbClr val="f8a28b"/>
                </a:solidFill>
                <a:latin typeface="Arial"/>
                <a:ea typeface="Arial"/>
              </a:rPr>
              <a:t>Cyber Threat Hunting</a:t>
            </a:r>
            <a:endParaRPr b="0" lang="en-US" sz="4400" spc="-1" strike="noStrike">
              <a:latin typeface="Arial"/>
            </a:endParaRPr>
          </a:p>
        </p:txBody>
      </p:sp>
      <p:sp>
        <p:nvSpPr>
          <p:cNvPr id="133" name="CustomShape 2"/>
          <p:cNvSpPr/>
          <p:nvPr/>
        </p:nvSpPr>
        <p:spPr>
          <a:xfrm>
            <a:off x="2622600" y="4105440"/>
            <a:ext cx="7443720" cy="1654920"/>
          </a:xfrm>
          <a:prstGeom prst="rect">
            <a:avLst/>
          </a:prstGeom>
          <a:noFill/>
          <a:ln>
            <a:noFill/>
          </a:ln>
        </p:spPr>
        <p:style>
          <a:lnRef idx="0"/>
          <a:fillRef idx="0"/>
          <a:effectRef idx="0"/>
          <a:fontRef idx="minor"/>
        </p:style>
        <p:txBody>
          <a:bodyPr lIns="90000" rIns="90000" tIns="45000" bIns="45000">
            <a:normAutofit/>
          </a:bodyPr>
          <a:p>
            <a:pPr algn="ctr">
              <a:lnSpc>
                <a:spcPct val="90000"/>
              </a:lnSpc>
              <a:tabLst>
                <a:tab algn="l" pos="0"/>
              </a:tabLst>
            </a:pPr>
            <a:r>
              <a:rPr b="0" lang="en-US" sz="2400" spc="-1" strike="noStrike">
                <a:solidFill>
                  <a:srgbClr val="ecda25"/>
                </a:solidFill>
                <a:latin typeface="Arial"/>
                <a:ea typeface="Arial"/>
              </a:rPr>
              <a:t>CTH 101</a:t>
            </a:r>
            <a:endParaRPr b="0" lang="en-US" sz="2400" spc="-1" strike="noStrike">
              <a:latin typeface="Arial"/>
            </a:endParaRPr>
          </a:p>
          <a:p>
            <a:pPr algn="ctr">
              <a:lnSpc>
                <a:spcPct val="90000"/>
              </a:lnSpc>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838080" y="3429000"/>
            <a:ext cx="1051488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000" spc="-1" strike="noStrike">
                <a:solidFill>
                  <a:srgbClr val="686ea0"/>
                </a:solidFill>
                <a:latin typeface="Arial"/>
                <a:ea typeface="Arial"/>
              </a:rPr>
              <a:t>Cyber Threat Hunting Methodologies</a:t>
            </a:r>
            <a:br/>
            <a:r>
              <a:rPr b="0" lang="en-US" sz="4000" spc="-1" strike="noStrike">
                <a:solidFill>
                  <a:srgbClr val="686ea0"/>
                </a:solidFill>
                <a:latin typeface="Arial"/>
                <a:ea typeface="Arial"/>
              </a:rPr>
              <a:t>Behavior-based Hunting – Demo Video</a:t>
            </a:r>
            <a:endParaRPr b="0" lang="en-US" sz="4000" spc="-1" strike="noStrike">
              <a:latin typeface="Arial"/>
            </a:endParaRPr>
          </a:p>
        </p:txBody>
      </p:sp>
      <p:sp>
        <p:nvSpPr>
          <p:cNvPr id="159" name="CustomShape 2"/>
          <p:cNvSpPr/>
          <p:nvPr/>
        </p:nvSpPr>
        <p:spPr>
          <a:xfrm>
            <a:off x="838080" y="5034600"/>
            <a:ext cx="10514880" cy="1141920"/>
          </a:xfrm>
          <a:prstGeom prst="rect">
            <a:avLst/>
          </a:prstGeom>
          <a:noFill/>
          <a:ln>
            <a:noFill/>
          </a:ln>
        </p:spPr>
        <p:style>
          <a:lnRef idx="0"/>
          <a:fillRef idx="0"/>
          <a:effectRef idx="0"/>
          <a:fontRef idx="minor"/>
        </p:style>
        <p:txBody>
          <a:bodyPr lIns="90000" rIns="90000" tIns="45000" bIns="45000">
            <a:normAutofit/>
          </a:bodyPr>
          <a:p>
            <a:pPr marL="177840" algn="r">
              <a:lnSpc>
                <a:spcPct val="90000"/>
              </a:lnSpc>
              <a:tabLst>
                <a:tab algn="l" pos="0"/>
              </a:tabLst>
            </a:pPr>
            <a:r>
              <a:rPr b="0" lang="en-US" sz="2800" spc="-1" strike="noStrike">
                <a:solidFill>
                  <a:srgbClr val="deebf6"/>
                </a:solidFill>
                <a:latin typeface="Arial"/>
                <a:ea typeface="Arial"/>
              </a:rPr>
              <a:t>@paladin3161</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tabLst>
                <a:tab algn="l" pos="0"/>
              </a:tabLst>
            </a:pPr>
            <a:r>
              <a:rPr b="0" lang="en-US" sz="4000" spc="-1" strike="noStrike">
                <a:solidFill>
                  <a:srgbClr val="686ea0"/>
                </a:solidFill>
                <a:latin typeface="Arial"/>
                <a:ea typeface="Arial"/>
              </a:rPr>
              <a:t>Agenda</a:t>
            </a:r>
            <a:endParaRPr b="0" lang="en-US" sz="4000" spc="-1" strike="noStrike">
              <a:latin typeface="Arial"/>
            </a:endParaRPr>
          </a:p>
        </p:txBody>
      </p:sp>
      <p:sp>
        <p:nvSpPr>
          <p:cNvPr id="13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635040" indent="-456480">
              <a:lnSpc>
                <a:spcPct val="90000"/>
              </a:lnSpc>
              <a:buClr>
                <a:srgbClr val="deebf6"/>
              </a:buClr>
              <a:buFont typeface="Arial"/>
              <a:buChar char="•"/>
            </a:pPr>
            <a:r>
              <a:rPr b="0" lang="en-US" sz="2800" spc="-1" strike="noStrike">
                <a:solidFill>
                  <a:srgbClr val="deebf6"/>
                </a:solidFill>
                <a:latin typeface="Arial"/>
                <a:ea typeface="Arial"/>
              </a:rPr>
              <a:t>Pyramid of Pain</a:t>
            </a:r>
            <a:endParaRPr b="0" lang="en-US" sz="2800" spc="-1" strike="noStrike">
              <a:latin typeface="Arial"/>
            </a:endParaRPr>
          </a:p>
          <a:p>
            <a:pPr marL="635040" indent="-456480">
              <a:lnSpc>
                <a:spcPct val="90000"/>
              </a:lnSpc>
              <a:buClr>
                <a:srgbClr val="deebf6"/>
              </a:buClr>
              <a:buFont typeface="Arial"/>
              <a:buChar char="•"/>
            </a:pPr>
            <a:r>
              <a:rPr b="0" lang="en-US" sz="2800" spc="-1" strike="noStrike">
                <a:solidFill>
                  <a:srgbClr val="deebf6"/>
                </a:solidFill>
                <a:latin typeface="Arial"/>
                <a:ea typeface="Arial"/>
              </a:rPr>
              <a:t>Overview of Hunt Methodologies</a:t>
            </a:r>
            <a:endParaRPr b="0" lang="en-US" sz="2800" spc="-1" strike="noStrike">
              <a:latin typeface="Arial"/>
            </a:endParaRPr>
          </a:p>
          <a:p>
            <a:pPr marL="635040" indent="-456480">
              <a:lnSpc>
                <a:spcPct val="90000"/>
              </a:lnSpc>
              <a:buClr>
                <a:srgbClr val="deebf6"/>
              </a:buClr>
              <a:buFont typeface="Arial"/>
              <a:buChar char="•"/>
            </a:pPr>
            <a:r>
              <a:rPr b="0" lang="en-US" sz="2800" spc="-1" strike="noStrike">
                <a:solidFill>
                  <a:srgbClr val="deebf6"/>
                </a:solidFill>
                <a:latin typeface="Arial"/>
                <a:ea typeface="Arial"/>
              </a:rPr>
              <a:t>Signature-based Hunting</a:t>
            </a:r>
            <a:endParaRPr b="0" lang="en-US" sz="2800" spc="-1" strike="noStrike">
              <a:latin typeface="Arial"/>
            </a:endParaRPr>
          </a:p>
          <a:p>
            <a:pPr marL="635040" indent="-456480">
              <a:lnSpc>
                <a:spcPct val="90000"/>
              </a:lnSpc>
              <a:buClr>
                <a:srgbClr val="deebf6"/>
              </a:buClr>
              <a:buFont typeface="Arial"/>
              <a:buChar char="•"/>
            </a:pPr>
            <a:r>
              <a:rPr b="0" lang="en-US" sz="2800" spc="-1" strike="noStrike">
                <a:solidFill>
                  <a:srgbClr val="deebf6"/>
                </a:solidFill>
                <a:latin typeface="Arial"/>
                <a:ea typeface="Arial"/>
              </a:rPr>
              <a:t>Threat Intelligence-based Hunting</a:t>
            </a:r>
            <a:endParaRPr b="0" lang="en-US" sz="2800" spc="-1" strike="noStrike">
              <a:latin typeface="Arial"/>
            </a:endParaRPr>
          </a:p>
          <a:p>
            <a:pPr marL="635040" indent="-456480">
              <a:lnSpc>
                <a:spcPct val="90000"/>
              </a:lnSpc>
              <a:buClr>
                <a:srgbClr val="deebf6"/>
              </a:buClr>
              <a:buFont typeface="Arial"/>
              <a:buChar char="•"/>
            </a:pPr>
            <a:r>
              <a:rPr b="0" lang="en-US" sz="2800" spc="-1" strike="noStrike">
                <a:solidFill>
                  <a:srgbClr val="deebf6"/>
                </a:solidFill>
                <a:latin typeface="Arial"/>
                <a:ea typeface="Arial"/>
              </a:rPr>
              <a:t>Behavior-based Hunting</a:t>
            </a:r>
            <a:endParaRPr b="0" lang="en-US" sz="2800" spc="-1" strike="noStrike">
              <a:latin typeface="Arial"/>
            </a:endParaRPr>
          </a:p>
          <a:p>
            <a:pPr>
              <a:lnSpc>
                <a:spcPct val="90000"/>
              </a:lnSpc>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838080" y="3429000"/>
            <a:ext cx="1051488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tabLst>
                <a:tab algn="l" pos="0"/>
              </a:tabLst>
            </a:pPr>
            <a:r>
              <a:rPr b="0" lang="en-US" sz="4000" spc="-1" strike="noStrike">
                <a:solidFill>
                  <a:srgbClr val="686ea0"/>
                </a:solidFill>
                <a:latin typeface="Arial"/>
                <a:ea typeface="Arial"/>
              </a:rPr>
              <a:t>Cyber Threat Hunting – Pyramid of Pain</a:t>
            </a:r>
            <a:endParaRPr b="0" lang="en-US" sz="4000" spc="-1" strike="noStrike">
              <a:latin typeface="Arial"/>
            </a:endParaRPr>
          </a:p>
        </p:txBody>
      </p:sp>
      <p:sp>
        <p:nvSpPr>
          <p:cNvPr id="137" name="CustomShape 2"/>
          <p:cNvSpPr/>
          <p:nvPr/>
        </p:nvSpPr>
        <p:spPr>
          <a:xfrm>
            <a:off x="838080" y="5034600"/>
            <a:ext cx="10514880" cy="1141920"/>
          </a:xfrm>
          <a:prstGeom prst="rect">
            <a:avLst/>
          </a:prstGeom>
          <a:noFill/>
          <a:ln>
            <a:noFill/>
          </a:ln>
        </p:spPr>
        <p:style>
          <a:lnRef idx="0"/>
          <a:fillRef idx="0"/>
          <a:effectRef idx="0"/>
          <a:fontRef idx="minor"/>
        </p:style>
        <p:txBody>
          <a:bodyPr lIns="90000" rIns="90000" tIns="45000" bIns="45000">
            <a:normAutofit/>
          </a:bodyPr>
          <a:p>
            <a:pPr marL="177840" algn="r">
              <a:lnSpc>
                <a:spcPct val="90000"/>
              </a:lnSpc>
              <a:tabLst>
                <a:tab algn="l" pos="0"/>
              </a:tabLst>
            </a:pPr>
            <a:r>
              <a:rPr b="0" lang="en-US" sz="2800" spc="-1" strike="noStrike">
                <a:solidFill>
                  <a:srgbClr val="deebf6"/>
                </a:solidFill>
                <a:latin typeface="Arial"/>
                <a:ea typeface="Arial"/>
              </a:rPr>
              <a:t>@paladin3161</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838080" y="5034600"/>
            <a:ext cx="10514880" cy="1141920"/>
          </a:xfrm>
          <a:prstGeom prst="rect">
            <a:avLst/>
          </a:prstGeom>
          <a:noFill/>
          <a:ln>
            <a:noFill/>
          </a:ln>
        </p:spPr>
        <p:style>
          <a:lnRef idx="0"/>
          <a:fillRef idx="0"/>
          <a:effectRef idx="0"/>
          <a:fontRef idx="minor"/>
        </p:style>
        <p:txBody>
          <a:bodyPr lIns="90000" rIns="90000" tIns="45000" bIns="45000">
            <a:normAutofit/>
          </a:bodyPr>
          <a:p>
            <a:pPr marL="177840" algn="r">
              <a:lnSpc>
                <a:spcPct val="90000"/>
              </a:lnSpc>
              <a:tabLst>
                <a:tab algn="l" pos="0"/>
              </a:tabLst>
            </a:pPr>
            <a:r>
              <a:rPr b="0" lang="en-US" sz="2800" spc="-1" strike="noStrike">
                <a:solidFill>
                  <a:srgbClr val="deebf6"/>
                </a:solidFill>
                <a:latin typeface="Arial"/>
                <a:ea typeface="Arial"/>
              </a:rPr>
              <a:t>@paladin3161</a:t>
            </a:r>
            <a:endParaRPr b="0" lang="en-US" sz="2800" spc="-1" strike="noStrike">
              <a:latin typeface="Arial"/>
            </a:endParaRPr>
          </a:p>
        </p:txBody>
      </p:sp>
      <p:pic>
        <p:nvPicPr>
          <p:cNvPr id="139" name="Picture 2" descr=""/>
          <p:cNvPicPr/>
          <p:nvPr/>
        </p:nvPicPr>
        <p:blipFill>
          <a:blip r:embed="rId1"/>
          <a:stretch/>
        </p:blipFill>
        <p:spPr>
          <a:xfrm>
            <a:off x="446040" y="1438560"/>
            <a:ext cx="8250840" cy="4737600"/>
          </a:xfrm>
          <a:prstGeom prst="rect">
            <a:avLst/>
          </a:prstGeom>
          <a:ln>
            <a:noFill/>
          </a:ln>
        </p:spPr>
      </p:pic>
      <p:sp>
        <p:nvSpPr>
          <p:cNvPr id="140" name="CustomShape 2"/>
          <p:cNvSpPr/>
          <p:nvPr/>
        </p:nvSpPr>
        <p:spPr>
          <a:xfrm>
            <a:off x="2536200" y="6176880"/>
            <a:ext cx="4070520" cy="440280"/>
          </a:xfrm>
          <a:prstGeom prst="rect">
            <a:avLst/>
          </a:prstGeom>
          <a:noFill/>
          <a:ln>
            <a:noFill/>
          </a:ln>
        </p:spPr>
        <p:style>
          <a:lnRef idx="0"/>
          <a:fillRef idx="0"/>
          <a:effectRef idx="0"/>
          <a:fontRef idx="minor"/>
        </p:style>
        <p:txBody>
          <a:bodyPr lIns="90000" rIns="90000" tIns="45000" bIns="45000">
            <a:normAutofit/>
          </a:bodyPr>
          <a:p>
            <a:pPr marL="177840">
              <a:lnSpc>
                <a:spcPct val="90000"/>
              </a:lnSpc>
              <a:tabLst>
                <a:tab algn="l" pos="0"/>
              </a:tabLst>
            </a:pPr>
            <a:r>
              <a:rPr b="0" lang="en-US" sz="1800" spc="-1" strike="noStrike">
                <a:solidFill>
                  <a:srgbClr val="deebf6"/>
                </a:solidFill>
                <a:latin typeface="Arial"/>
                <a:ea typeface="Arial"/>
              </a:rPr>
              <a:t>David Bianco – Pyramid of Pain</a:t>
            </a:r>
            <a:endParaRPr b="0" lang="en-US" sz="1800" spc="-1" strike="noStrike">
              <a:latin typeface="Arial"/>
            </a:endParaRPr>
          </a:p>
        </p:txBody>
      </p:sp>
      <p:sp>
        <p:nvSpPr>
          <p:cNvPr id="141" name="CustomShape 3"/>
          <p:cNvSpPr/>
          <p:nvPr/>
        </p:nvSpPr>
        <p:spPr>
          <a:xfrm>
            <a:off x="838080" y="283680"/>
            <a:ext cx="1051488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tabLst>
                <a:tab algn="l" pos="0"/>
              </a:tabLst>
            </a:pPr>
            <a:r>
              <a:rPr b="0" lang="en-US" sz="4000" spc="-1" strike="noStrike">
                <a:solidFill>
                  <a:srgbClr val="686ea0"/>
                </a:solidFill>
                <a:latin typeface="Arial"/>
                <a:ea typeface="Arial"/>
              </a:rPr>
              <a:t>Cyber Threat Hunting – Pyramid of Pain</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838080" y="3429000"/>
            <a:ext cx="1051488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tabLst>
                <a:tab algn="l" pos="0"/>
              </a:tabLst>
            </a:pPr>
            <a:r>
              <a:rPr b="0" lang="en-US" sz="4000" spc="-1" strike="noStrike">
                <a:solidFill>
                  <a:srgbClr val="686ea0"/>
                </a:solidFill>
                <a:latin typeface="Arial"/>
                <a:ea typeface="Arial"/>
              </a:rPr>
              <a:t>Cyber Threat Hunting Methodologies</a:t>
            </a:r>
            <a:endParaRPr b="0" lang="en-US" sz="4000" spc="-1" strike="noStrike">
              <a:latin typeface="Arial"/>
            </a:endParaRPr>
          </a:p>
        </p:txBody>
      </p:sp>
      <p:sp>
        <p:nvSpPr>
          <p:cNvPr id="143" name="CustomShape 2"/>
          <p:cNvSpPr/>
          <p:nvPr/>
        </p:nvSpPr>
        <p:spPr>
          <a:xfrm>
            <a:off x="838080" y="5034600"/>
            <a:ext cx="10514880" cy="1141920"/>
          </a:xfrm>
          <a:prstGeom prst="rect">
            <a:avLst/>
          </a:prstGeom>
          <a:noFill/>
          <a:ln>
            <a:noFill/>
          </a:ln>
        </p:spPr>
        <p:style>
          <a:lnRef idx="0"/>
          <a:fillRef idx="0"/>
          <a:effectRef idx="0"/>
          <a:fontRef idx="minor"/>
        </p:style>
        <p:txBody>
          <a:bodyPr lIns="90000" rIns="90000" tIns="45000" bIns="45000">
            <a:normAutofit/>
          </a:bodyPr>
          <a:p>
            <a:pPr marL="177840" algn="r">
              <a:lnSpc>
                <a:spcPct val="90000"/>
              </a:lnSpc>
              <a:tabLst>
                <a:tab algn="l" pos="0"/>
              </a:tabLst>
            </a:pPr>
            <a:r>
              <a:rPr b="0" lang="en-US" sz="2800" spc="-1" strike="noStrike">
                <a:solidFill>
                  <a:srgbClr val="deebf6"/>
                </a:solidFill>
                <a:latin typeface="Arial"/>
                <a:ea typeface="Arial"/>
              </a:rPr>
              <a:t>@paladin3161</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0" lang="en-US" sz="4000" spc="-1" strike="noStrike">
                <a:solidFill>
                  <a:srgbClr val="686ea0"/>
                </a:solidFill>
                <a:latin typeface="Arial"/>
                <a:ea typeface="Arial"/>
              </a:rPr>
              <a:t>Cyber Threat Hunting Methodologies</a:t>
            </a:r>
            <a:br/>
            <a:r>
              <a:rPr b="0" lang="en-US" sz="4000" spc="-1" strike="noStrike">
                <a:solidFill>
                  <a:srgbClr val="686ea0"/>
                </a:solidFill>
                <a:latin typeface="Arial"/>
                <a:ea typeface="Arial"/>
              </a:rPr>
              <a:t>What is Cyber Threat Hunting (CTH)?</a:t>
            </a:r>
            <a:endParaRPr b="0" lang="en-US" sz="4000" spc="-1" strike="noStrike">
              <a:latin typeface="Arial"/>
            </a:endParaRPr>
          </a:p>
        </p:txBody>
      </p:sp>
      <p:sp>
        <p:nvSpPr>
          <p:cNvPr id="145" name="CustomShape 2"/>
          <p:cNvSpPr/>
          <p:nvPr/>
        </p:nvSpPr>
        <p:spPr>
          <a:xfrm>
            <a:off x="838080" y="1825560"/>
            <a:ext cx="10838880" cy="4350600"/>
          </a:xfrm>
          <a:prstGeom prst="rect">
            <a:avLst/>
          </a:prstGeom>
          <a:noFill/>
          <a:ln>
            <a:noFill/>
          </a:ln>
        </p:spPr>
        <p:style>
          <a:lnRef idx="0"/>
          <a:fillRef idx="0"/>
          <a:effectRef idx="0"/>
          <a:fontRef idx="minor"/>
        </p:style>
        <p:txBody>
          <a:bodyPr lIns="90000" rIns="90000" tIns="45000" bIns="45000">
            <a:normAutofit/>
          </a:bodyPr>
          <a:p>
            <a:pPr marL="177840">
              <a:lnSpc>
                <a:spcPct val="90000"/>
              </a:lnSpc>
              <a:tabLst>
                <a:tab algn="l" pos="0"/>
              </a:tabLst>
            </a:pPr>
            <a:r>
              <a:rPr b="0" lang="en-US" sz="4800" spc="-1" strike="noStrike">
                <a:solidFill>
                  <a:srgbClr val="deebf6"/>
                </a:solidFill>
                <a:latin typeface="Arial"/>
                <a:ea typeface="Arial"/>
              </a:rPr>
              <a:t>What is Cyber Threat Hunting (CTH)?</a:t>
            </a:r>
            <a:endParaRPr b="0" lang="en-US" sz="4800" spc="-1" strike="noStrike">
              <a:latin typeface="Arial"/>
            </a:endParaRPr>
          </a:p>
          <a:p>
            <a:pPr marL="177840">
              <a:lnSpc>
                <a:spcPct val="90000"/>
              </a:lnSpc>
              <a:tabLst>
                <a:tab algn="l" pos="0"/>
              </a:tabLst>
            </a:pPr>
            <a:endParaRPr b="0" lang="en-US" sz="4800" spc="-1" strike="noStrike">
              <a:latin typeface="Arial"/>
            </a:endParaRPr>
          </a:p>
          <a:p>
            <a:pPr marL="177840">
              <a:lnSpc>
                <a:spcPct val="90000"/>
              </a:lnSpc>
              <a:tabLst>
                <a:tab algn="l" pos="0"/>
              </a:tabLst>
            </a:pPr>
            <a:endParaRPr b="0" lang="en-US" sz="4800" spc="-1" strike="noStrike">
              <a:latin typeface="Arial"/>
            </a:endParaRPr>
          </a:p>
          <a:p>
            <a:pPr marL="177840">
              <a:lnSpc>
                <a:spcPct val="90000"/>
              </a:lnSpc>
              <a:tabLst>
                <a:tab algn="l" pos="0"/>
              </a:tabLst>
            </a:pPr>
            <a:r>
              <a:rPr b="0" lang="en-US" sz="2800" spc="-1" strike="noStrike">
                <a:solidFill>
                  <a:srgbClr val="deebf6"/>
                </a:solidFill>
                <a:latin typeface="Arial"/>
                <a:ea typeface="Arial"/>
              </a:rPr>
              <a:t>Threat Hunting Methodologies</a:t>
            </a:r>
            <a:endParaRPr b="0" lang="en-US" sz="2800" spc="-1" strike="noStrike">
              <a:latin typeface="Arial"/>
            </a:endParaRPr>
          </a:p>
          <a:p>
            <a:pPr marL="635040" indent="-456480">
              <a:lnSpc>
                <a:spcPct val="90000"/>
              </a:lnSpc>
              <a:buClr>
                <a:srgbClr val="deebf6"/>
              </a:buClr>
              <a:buFont typeface="Arial"/>
              <a:buChar char="•"/>
              <a:tabLst>
                <a:tab algn="l" pos="0"/>
              </a:tabLst>
            </a:pPr>
            <a:r>
              <a:rPr b="0" lang="en-US" sz="2800" spc="-1" strike="noStrike">
                <a:solidFill>
                  <a:srgbClr val="deebf6"/>
                </a:solidFill>
                <a:latin typeface="Arial"/>
                <a:ea typeface="Arial"/>
              </a:rPr>
              <a:t>Signature-based Hunting</a:t>
            </a:r>
            <a:endParaRPr b="0" lang="en-US" sz="2800" spc="-1" strike="noStrike">
              <a:latin typeface="Arial"/>
            </a:endParaRPr>
          </a:p>
          <a:p>
            <a:pPr marL="635040" indent="-456480">
              <a:lnSpc>
                <a:spcPct val="90000"/>
              </a:lnSpc>
              <a:buClr>
                <a:srgbClr val="deebf6"/>
              </a:buClr>
              <a:buFont typeface="Arial"/>
              <a:buChar char="•"/>
              <a:tabLst>
                <a:tab algn="l" pos="0"/>
              </a:tabLst>
            </a:pPr>
            <a:r>
              <a:rPr b="0" lang="en-US" sz="2800" spc="-1" strike="noStrike">
                <a:solidFill>
                  <a:srgbClr val="deebf6"/>
                </a:solidFill>
                <a:latin typeface="Arial"/>
                <a:ea typeface="Arial"/>
              </a:rPr>
              <a:t>Threat intelligence-based Hunting</a:t>
            </a:r>
            <a:endParaRPr b="0" lang="en-US" sz="2800" spc="-1" strike="noStrike">
              <a:latin typeface="Arial"/>
            </a:endParaRPr>
          </a:p>
          <a:p>
            <a:pPr marL="635040" indent="-456480">
              <a:lnSpc>
                <a:spcPct val="90000"/>
              </a:lnSpc>
              <a:buClr>
                <a:srgbClr val="deebf6"/>
              </a:buClr>
              <a:buFont typeface="Arial"/>
              <a:buChar char="•"/>
              <a:tabLst>
                <a:tab algn="l" pos="0"/>
              </a:tabLst>
            </a:pPr>
            <a:r>
              <a:rPr b="0" lang="en-US" sz="2800" spc="-1" strike="noStrike">
                <a:solidFill>
                  <a:srgbClr val="deebf6"/>
                </a:solidFill>
                <a:latin typeface="Arial"/>
                <a:ea typeface="Arial"/>
              </a:rPr>
              <a:t>Behavior-based Hunting</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0" lang="en-US" sz="4000" spc="-1" strike="noStrike">
                <a:solidFill>
                  <a:srgbClr val="686ea0"/>
                </a:solidFill>
                <a:latin typeface="Arial"/>
                <a:ea typeface="Arial"/>
              </a:rPr>
              <a:t>Cyber Threat Hunting Methodologies</a:t>
            </a:r>
            <a:br/>
            <a:r>
              <a:rPr b="0" lang="en-US" sz="4000" spc="-1" strike="noStrike">
                <a:solidFill>
                  <a:srgbClr val="686ea0"/>
                </a:solidFill>
                <a:latin typeface="Arial"/>
                <a:ea typeface="Arial"/>
              </a:rPr>
              <a:t>What is Signature-based Hunting?</a:t>
            </a:r>
            <a:endParaRPr b="0" lang="en-US" sz="4000" spc="-1" strike="noStrike">
              <a:latin typeface="Arial"/>
            </a:endParaRPr>
          </a:p>
        </p:txBody>
      </p:sp>
      <p:sp>
        <p:nvSpPr>
          <p:cNvPr id="147" name="CustomShape 2"/>
          <p:cNvSpPr/>
          <p:nvPr/>
        </p:nvSpPr>
        <p:spPr>
          <a:xfrm>
            <a:off x="838080" y="1825560"/>
            <a:ext cx="10514880" cy="4666680"/>
          </a:xfrm>
          <a:prstGeom prst="rect">
            <a:avLst/>
          </a:prstGeom>
          <a:noFill/>
          <a:ln>
            <a:noFill/>
          </a:ln>
        </p:spPr>
        <p:style>
          <a:lnRef idx="0"/>
          <a:fillRef idx="0"/>
          <a:effectRef idx="0"/>
          <a:fontRef idx="minor"/>
        </p:style>
        <p:txBody>
          <a:bodyPr lIns="90000" rIns="90000" tIns="45000" bIns="45000">
            <a:normAutofit/>
          </a:bodyPr>
          <a:p>
            <a:pPr marL="177840">
              <a:lnSpc>
                <a:spcPct val="90000"/>
              </a:lnSpc>
              <a:tabLst>
                <a:tab algn="l" pos="0"/>
              </a:tabLst>
            </a:pPr>
            <a:r>
              <a:rPr b="0" lang="en-US" sz="4800" spc="-1" strike="noStrike">
                <a:solidFill>
                  <a:srgbClr val="deebf6"/>
                </a:solidFill>
                <a:latin typeface="Arial"/>
                <a:ea typeface="Arial"/>
              </a:rPr>
              <a:t>What is Signature-based Hunting?</a:t>
            </a:r>
            <a:endParaRPr b="0" lang="en-US" sz="4800" spc="-1" strike="noStrike">
              <a:latin typeface="Arial"/>
            </a:endParaRPr>
          </a:p>
        </p:txBody>
      </p:sp>
      <p:sp>
        <p:nvSpPr>
          <p:cNvPr id="148" name="CustomShape 3"/>
          <p:cNvSpPr/>
          <p:nvPr/>
        </p:nvSpPr>
        <p:spPr>
          <a:xfrm>
            <a:off x="838080" y="4266360"/>
            <a:ext cx="5482440" cy="1909800"/>
          </a:xfrm>
          <a:prstGeom prst="rect">
            <a:avLst/>
          </a:prstGeom>
          <a:noFill/>
          <a:ln>
            <a:noFill/>
          </a:ln>
        </p:spPr>
        <p:style>
          <a:lnRef idx="0"/>
          <a:fillRef idx="0"/>
          <a:effectRef idx="0"/>
          <a:fontRef idx="minor"/>
        </p:style>
        <p:txBody>
          <a:bodyPr lIns="90000" rIns="90000" tIns="45000" bIns="45000">
            <a:normAutofit/>
          </a:bodyPr>
          <a:p>
            <a:pPr marL="177840">
              <a:lnSpc>
                <a:spcPct val="90000"/>
              </a:lnSpc>
              <a:tabLst>
                <a:tab algn="l" pos="0"/>
              </a:tabLst>
            </a:pPr>
            <a:r>
              <a:rPr b="0" lang="en-US" sz="2000" spc="-1" strike="noStrike">
                <a:solidFill>
                  <a:srgbClr val="deebf6"/>
                </a:solidFill>
                <a:latin typeface="Arial"/>
                <a:ea typeface="Arial"/>
              </a:rPr>
              <a:t>Advantages of signature-based hunting</a:t>
            </a:r>
            <a:endParaRPr b="0" lang="en-US" sz="2000" spc="-1" strike="noStrike">
              <a:latin typeface="Arial"/>
            </a:endParaRPr>
          </a:p>
          <a:p>
            <a:pPr marL="177840">
              <a:lnSpc>
                <a:spcPct val="90000"/>
              </a:lnSpc>
              <a:tabLst>
                <a:tab algn="l" pos="0"/>
              </a:tabLst>
            </a:pPr>
            <a:endParaRPr b="0" lang="en-US" sz="2000" spc="-1" strike="noStrike">
              <a:latin typeface="Arial"/>
            </a:endParaRPr>
          </a:p>
          <a:p>
            <a:pPr marL="520560" indent="-342360">
              <a:lnSpc>
                <a:spcPct val="90000"/>
              </a:lnSpc>
              <a:buClr>
                <a:srgbClr val="deebf6"/>
              </a:buClr>
              <a:buFont typeface="Arial"/>
              <a:buChar char="•"/>
              <a:tabLst>
                <a:tab algn="l" pos="0"/>
              </a:tabLst>
            </a:pPr>
            <a:r>
              <a:rPr b="0" lang="en-US" sz="2000" spc="-1" strike="noStrike">
                <a:solidFill>
                  <a:srgbClr val="deebf6"/>
                </a:solidFill>
                <a:latin typeface="Arial"/>
                <a:ea typeface="Arial"/>
              </a:rPr>
              <a:t>Easy to implement</a:t>
            </a:r>
            <a:endParaRPr b="0" lang="en-US" sz="2000" spc="-1" strike="noStrike">
              <a:latin typeface="Arial"/>
            </a:endParaRPr>
          </a:p>
          <a:p>
            <a:pPr marL="520560" indent="-342360">
              <a:lnSpc>
                <a:spcPct val="90000"/>
              </a:lnSpc>
              <a:buClr>
                <a:srgbClr val="deebf6"/>
              </a:buClr>
              <a:buFont typeface="Arial"/>
              <a:buChar char="•"/>
              <a:tabLst>
                <a:tab algn="l" pos="0"/>
              </a:tabLst>
            </a:pPr>
            <a:r>
              <a:rPr b="0" lang="en-US" sz="2000" spc="-1" strike="noStrike">
                <a:solidFill>
                  <a:srgbClr val="deebf6"/>
                </a:solidFill>
                <a:latin typeface="Arial"/>
                <a:ea typeface="Arial"/>
              </a:rPr>
              <a:t>Effective against known threats</a:t>
            </a:r>
            <a:endParaRPr b="0" lang="en-US" sz="2000" spc="-1" strike="noStrike">
              <a:latin typeface="Arial"/>
            </a:endParaRPr>
          </a:p>
          <a:p>
            <a:pPr marL="520560" indent="-342360">
              <a:lnSpc>
                <a:spcPct val="90000"/>
              </a:lnSpc>
              <a:buClr>
                <a:srgbClr val="deebf6"/>
              </a:buClr>
              <a:buFont typeface="Arial"/>
              <a:buChar char="•"/>
              <a:tabLst>
                <a:tab algn="l" pos="0"/>
              </a:tabLst>
            </a:pPr>
            <a:r>
              <a:rPr b="0" lang="en-US" sz="2000" spc="-1" strike="noStrike">
                <a:solidFill>
                  <a:srgbClr val="deebf6"/>
                </a:solidFill>
                <a:latin typeface="Arial"/>
                <a:ea typeface="Arial"/>
              </a:rPr>
              <a:t>Can be automated</a:t>
            </a:r>
            <a:endParaRPr b="0" lang="en-US" sz="2000" spc="-1" strike="noStrike">
              <a:latin typeface="Arial"/>
            </a:endParaRPr>
          </a:p>
        </p:txBody>
      </p:sp>
      <p:sp>
        <p:nvSpPr>
          <p:cNvPr id="149" name="CustomShape 4"/>
          <p:cNvSpPr/>
          <p:nvPr/>
        </p:nvSpPr>
        <p:spPr>
          <a:xfrm>
            <a:off x="6095880" y="4266360"/>
            <a:ext cx="5257080" cy="1909800"/>
          </a:xfrm>
          <a:prstGeom prst="rect">
            <a:avLst/>
          </a:prstGeom>
          <a:noFill/>
          <a:ln>
            <a:noFill/>
          </a:ln>
        </p:spPr>
        <p:style>
          <a:lnRef idx="0"/>
          <a:fillRef idx="0"/>
          <a:effectRef idx="0"/>
          <a:fontRef idx="minor"/>
        </p:style>
        <p:txBody>
          <a:bodyPr lIns="90000" rIns="90000" tIns="45000" bIns="45000">
            <a:noAutofit/>
          </a:bodyPr>
          <a:p>
            <a:pPr marL="177840">
              <a:lnSpc>
                <a:spcPct val="90000"/>
              </a:lnSpc>
              <a:tabLst>
                <a:tab algn="l" pos="0"/>
              </a:tabLst>
            </a:pPr>
            <a:r>
              <a:rPr b="0" lang="en-US" sz="2000" spc="-1" strike="noStrike">
                <a:solidFill>
                  <a:srgbClr val="deebf6"/>
                </a:solidFill>
                <a:latin typeface="Arial"/>
                <a:ea typeface="Arial"/>
              </a:rPr>
              <a:t>Limitations of signature-based hunting</a:t>
            </a:r>
            <a:endParaRPr b="0" lang="en-US" sz="2000" spc="-1" strike="noStrike">
              <a:latin typeface="Arial"/>
            </a:endParaRPr>
          </a:p>
          <a:p>
            <a:pPr marL="177840">
              <a:lnSpc>
                <a:spcPct val="90000"/>
              </a:lnSpc>
              <a:tabLst>
                <a:tab algn="l" pos="0"/>
              </a:tabLst>
            </a:pPr>
            <a:endParaRPr b="0" lang="en-US" sz="2000" spc="-1" strike="noStrike">
              <a:latin typeface="Arial"/>
            </a:endParaRPr>
          </a:p>
          <a:p>
            <a:pPr marL="520560" indent="-342360">
              <a:lnSpc>
                <a:spcPct val="90000"/>
              </a:lnSpc>
              <a:buClr>
                <a:srgbClr val="deebf6"/>
              </a:buClr>
              <a:buFont typeface="Arial"/>
              <a:buChar char="•"/>
              <a:tabLst>
                <a:tab algn="l" pos="0"/>
              </a:tabLst>
            </a:pPr>
            <a:r>
              <a:rPr b="0" lang="en-US" sz="2000" spc="-1" strike="noStrike">
                <a:solidFill>
                  <a:srgbClr val="deebf6"/>
                </a:solidFill>
                <a:latin typeface="Arial"/>
                <a:ea typeface="Arial"/>
              </a:rPr>
              <a:t>Ineffective against new or unknown threats</a:t>
            </a:r>
            <a:endParaRPr b="0" lang="en-US" sz="2000" spc="-1" strike="noStrike">
              <a:latin typeface="Arial"/>
            </a:endParaRPr>
          </a:p>
          <a:p>
            <a:pPr marL="520560" indent="-342360">
              <a:lnSpc>
                <a:spcPct val="90000"/>
              </a:lnSpc>
              <a:buClr>
                <a:srgbClr val="deebf6"/>
              </a:buClr>
              <a:buFont typeface="Arial"/>
              <a:buChar char="•"/>
              <a:tabLst>
                <a:tab algn="l" pos="0"/>
              </a:tabLst>
            </a:pPr>
            <a:r>
              <a:rPr b="0" lang="en-US" sz="2000" spc="-1" strike="noStrike">
                <a:solidFill>
                  <a:srgbClr val="deebf6"/>
                </a:solidFill>
                <a:latin typeface="Arial"/>
                <a:ea typeface="Arial"/>
              </a:rPr>
              <a:t>Can produce many false positives or false negatives</a:t>
            </a:r>
            <a:endParaRPr b="0" lang="en-US" sz="2000" spc="-1" strike="noStrike">
              <a:latin typeface="Arial"/>
            </a:endParaRPr>
          </a:p>
          <a:p>
            <a:pPr marL="520560" indent="-342360">
              <a:lnSpc>
                <a:spcPct val="90000"/>
              </a:lnSpc>
              <a:buClr>
                <a:srgbClr val="deebf6"/>
              </a:buClr>
              <a:buFont typeface="Arial"/>
              <a:buChar char="•"/>
              <a:tabLst>
                <a:tab algn="l" pos="0"/>
              </a:tabLst>
            </a:pPr>
            <a:r>
              <a:rPr b="0" lang="en-US" sz="2000" spc="-1" strike="noStrike">
                <a:solidFill>
                  <a:srgbClr val="deebf6"/>
                </a:solidFill>
                <a:latin typeface="Arial"/>
                <a:ea typeface="Arial"/>
              </a:rPr>
              <a:t>Requires frequent updates to keep up with new threats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0" lang="en-US" sz="4000" spc="-1" strike="noStrike">
                <a:solidFill>
                  <a:srgbClr val="686ea0"/>
                </a:solidFill>
                <a:latin typeface="Arial"/>
                <a:ea typeface="Arial"/>
              </a:rPr>
              <a:t>Cyber Threat Hunting Methodologies</a:t>
            </a:r>
            <a:br/>
            <a:r>
              <a:rPr b="0" lang="en-US" sz="4000" spc="-1" strike="noStrike">
                <a:solidFill>
                  <a:srgbClr val="686ea0"/>
                </a:solidFill>
                <a:latin typeface="Arial"/>
                <a:ea typeface="Arial"/>
              </a:rPr>
              <a:t>What is Threat intelligence-based Hunting?</a:t>
            </a:r>
            <a:endParaRPr b="0" lang="en-US" sz="4000" spc="-1" strike="noStrike">
              <a:latin typeface="Arial"/>
            </a:endParaRPr>
          </a:p>
        </p:txBody>
      </p:sp>
      <p:sp>
        <p:nvSpPr>
          <p:cNvPr id="151" name="CustomShape 2"/>
          <p:cNvSpPr/>
          <p:nvPr/>
        </p:nvSpPr>
        <p:spPr>
          <a:xfrm>
            <a:off x="838080" y="1825560"/>
            <a:ext cx="10949040" cy="4456080"/>
          </a:xfrm>
          <a:prstGeom prst="rect">
            <a:avLst/>
          </a:prstGeom>
          <a:noFill/>
          <a:ln>
            <a:noFill/>
          </a:ln>
        </p:spPr>
        <p:style>
          <a:lnRef idx="0"/>
          <a:fillRef idx="0"/>
          <a:effectRef idx="0"/>
          <a:fontRef idx="minor"/>
        </p:style>
        <p:txBody>
          <a:bodyPr lIns="90000" rIns="90000" tIns="45000" bIns="45000">
            <a:normAutofit/>
          </a:bodyPr>
          <a:p>
            <a:pPr marL="177840" algn="ctr">
              <a:lnSpc>
                <a:spcPct val="90000"/>
              </a:lnSpc>
              <a:tabLst>
                <a:tab algn="l" pos="0"/>
              </a:tabLst>
            </a:pPr>
            <a:r>
              <a:rPr b="0" lang="en-US" sz="4800" spc="-1" strike="noStrike">
                <a:solidFill>
                  <a:srgbClr val="deebf6"/>
                </a:solidFill>
                <a:latin typeface="Arial"/>
                <a:ea typeface="Arial"/>
              </a:rPr>
              <a:t>What is Threat intelligence-based Hunting?</a:t>
            </a:r>
            <a:endParaRPr b="0" lang="en-US" sz="4800" spc="-1" strike="noStrike">
              <a:latin typeface="Arial"/>
            </a:endParaRPr>
          </a:p>
        </p:txBody>
      </p:sp>
      <p:sp>
        <p:nvSpPr>
          <p:cNvPr id="152" name="CustomShape 3"/>
          <p:cNvSpPr/>
          <p:nvPr/>
        </p:nvSpPr>
        <p:spPr>
          <a:xfrm>
            <a:off x="838080" y="4501080"/>
            <a:ext cx="5482440" cy="1909800"/>
          </a:xfrm>
          <a:prstGeom prst="rect">
            <a:avLst/>
          </a:prstGeom>
          <a:noFill/>
          <a:ln>
            <a:noFill/>
          </a:ln>
        </p:spPr>
        <p:style>
          <a:lnRef idx="0"/>
          <a:fillRef idx="0"/>
          <a:effectRef idx="0"/>
          <a:fontRef idx="minor"/>
        </p:style>
        <p:txBody>
          <a:bodyPr lIns="90000" rIns="90000" tIns="45000" bIns="45000">
            <a:normAutofit fontScale="60000"/>
          </a:bodyPr>
          <a:p>
            <a:pPr marL="177840">
              <a:lnSpc>
                <a:spcPct val="90000"/>
              </a:lnSpc>
              <a:tabLst>
                <a:tab algn="l" pos="0"/>
              </a:tabLst>
            </a:pPr>
            <a:r>
              <a:rPr b="0" lang="en-US" sz="2200" spc="-1" strike="noStrike">
                <a:solidFill>
                  <a:srgbClr val="deebf6"/>
                </a:solidFill>
                <a:latin typeface="Arial"/>
                <a:ea typeface="Arial"/>
              </a:rPr>
              <a:t>Advantages of threat intelligence-based hunting</a:t>
            </a:r>
            <a:endParaRPr b="0" lang="en-US" sz="2200" spc="-1" strike="noStrike">
              <a:latin typeface="Arial"/>
            </a:endParaRPr>
          </a:p>
          <a:p>
            <a:pPr marL="177840">
              <a:lnSpc>
                <a:spcPct val="90000"/>
              </a:lnSpc>
              <a:tabLst>
                <a:tab algn="l" pos="0"/>
              </a:tabLst>
            </a:pPr>
            <a:endParaRPr b="0" lang="en-US" sz="2200" spc="-1" strike="noStrike">
              <a:latin typeface="Arial"/>
            </a:endParaRPr>
          </a:p>
          <a:p>
            <a:pPr marL="520560" indent="-342360">
              <a:lnSpc>
                <a:spcPct val="90000"/>
              </a:lnSpc>
              <a:buClr>
                <a:srgbClr val="deebf6"/>
              </a:buClr>
              <a:buFont typeface="Arial"/>
              <a:buChar char="•"/>
              <a:tabLst>
                <a:tab algn="l" pos="0"/>
              </a:tabLst>
            </a:pPr>
            <a:r>
              <a:rPr b="0" lang="en-US" sz="2200" spc="-1" strike="noStrike">
                <a:solidFill>
                  <a:srgbClr val="deebf6"/>
                </a:solidFill>
                <a:latin typeface="Arial"/>
                <a:ea typeface="Arial"/>
              </a:rPr>
              <a:t>Effective at identifying emerging threats</a:t>
            </a:r>
            <a:endParaRPr b="0" lang="en-US" sz="2200" spc="-1" strike="noStrike">
              <a:latin typeface="Arial"/>
            </a:endParaRPr>
          </a:p>
          <a:p>
            <a:pPr marL="520560" indent="-342360">
              <a:lnSpc>
                <a:spcPct val="90000"/>
              </a:lnSpc>
              <a:buClr>
                <a:srgbClr val="deebf6"/>
              </a:buClr>
              <a:buFont typeface="Arial"/>
              <a:buChar char="•"/>
              <a:tabLst>
                <a:tab algn="l" pos="0"/>
              </a:tabLst>
            </a:pPr>
            <a:r>
              <a:rPr b="0" lang="en-US" sz="2200" spc="-1" strike="noStrike">
                <a:solidFill>
                  <a:srgbClr val="deebf6"/>
                </a:solidFill>
                <a:latin typeface="Arial"/>
                <a:ea typeface="Arial"/>
              </a:rPr>
              <a:t>Provides context and background information on threats</a:t>
            </a:r>
            <a:endParaRPr b="0" lang="en-US" sz="2200" spc="-1" strike="noStrike">
              <a:latin typeface="Arial"/>
            </a:endParaRPr>
          </a:p>
          <a:p>
            <a:pPr marL="520560" indent="-342360">
              <a:lnSpc>
                <a:spcPct val="90000"/>
              </a:lnSpc>
              <a:buClr>
                <a:srgbClr val="deebf6"/>
              </a:buClr>
              <a:buFont typeface="Arial"/>
              <a:buChar char="•"/>
              <a:tabLst>
                <a:tab algn="l" pos="0"/>
              </a:tabLst>
            </a:pPr>
            <a:r>
              <a:rPr b="0" lang="en-US" sz="2200" spc="-1" strike="noStrike">
                <a:solidFill>
                  <a:srgbClr val="deebf6"/>
                </a:solidFill>
                <a:latin typeface="Arial"/>
                <a:ea typeface="Arial"/>
              </a:rPr>
              <a:t>Can be used to identify vulnerabilities in the organization's systems</a:t>
            </a:r>
            <a:endParaRPr b="0" lang="en-US" sz="2200" spc="-1" strike="noStrike">
              <a:latin typeface="Arial"/>
            </a:endParaRPr>
          </a:p>
        </p:txBody>
      </p:sp>
      <p:sp>
        <p:nvSpPr>
          <p:cNvPr id="153" name="CustomShape 4"/>
          <p:cNvSpPr/>
          <p:nvPr/>
        </p:nvSpPr>
        <p:spPr>
          <a:xfrm>
            <a:off x="6208560" y="4501080"/>
            <a:ext cx="5257080" cy="1909800"/>
          </a:xfrm>
          <a:prstGeom prst="rect">
            <a:avLst/>
          </a:prstGeom>
          <a:noFill/>
          <a:ln>
            <a:noFill/>
          </a:ln>
        </p:spPr>
        <p:style>
          <a:lnRef idx="0"/>
          <a:fillRef idx="0"/>
          <a:effectRef idx="0"/>
          <a:fontRef idx="minor"/>
        </p:style>
        <p:txBody>
          <a:bodyPr lIns="90000" rIns="90000" tIns="45000" bIns="45000">
            <a:normAutofit fontScale="51000"/>
          </a:bodyPr>
          <a:p>
            <a:pPr marL="177840">
              <a:lnSpc>
                <a:spcPct val="90000"/>
              </a:lnSpc>
              <a:tabLst>
                <a:tab algn="l" pos="0"/>
              </a:tabLst>
            </a:pPr>
            <a:r>
              <a:rPr b="0" lang="en-US" sz="2200" spc="-1" strike="noStrike">
                <a:solidFill>
                  <a:srgbClr val="deebf6"/>
                </a:solidFill>
                <a:latin typeface="Arial"/>
                <a:ea typeface="Arial"/>
              </a:rPr>
              <a:t>Limitations of </a:t>
            </a:r>
            <a:r>
              <a:rPr b="0" lang="en-US" sz="2200" spc="-1" strike="noStrike">
                <a:solidFill>
                  <a:srgbClr val="deebf6"/>
                </a:solidFill>
                <a:latin typeface="Arial"/>
                <a:ea typeface="Arial"/>
              </a:rPr>
              <a:t>threat intelligence-based hunting</a:t>
            </a:r>
            <a:endParaRPr b="0" lang="en-US" sz="2200" spc="-1" strike="noStrike">
              <a:latin typeface="Arial"/>
            </a:endParaRPr>
          </a:p>
          <a:p>
            <a:pPr marL="177840">
              <a:lnSpc>
                <a:spcPct val="90000"/>
              </a:lnSpc>
              <a:tabLst>
                <a:tab algn="l" pos="0"/>
              </a:tabLst>
            </a:pPr>
            <a:endParaRPr b="0" lang="en-US" sz="2200" spc="-1" strike="noStrike">
              <a:latin typeface="Arial"/>
            </a:endParaRPr>
          </a:p>
          <a:p>
            <a:pPr marL="520560" indent="-342360">
              <a:lnSpc>
                <a:spcPct val="90000"/>
              </a:lnSpc>
              <a:buClr>
                <a:srgbClr val="deebf6"/>
              </a:buClr>
              <a:buFont typeface="Arial"/>
              <a:buChar char="•"/>
              <a:tabLst>
                <a:tab algn="l" pos="0"/>
              </a:tabLst>
            </a:pPr>
            <a:r>
              <a:rPr b="0" lang="en-US" sz="2200" spc="-1" strike="noStrike">
                <a:solidFill>
                  <a:srgbClr val="deebf6"/>
                </a:solidFill>
                <a:latin typeface="Arial"/>
                <a:ea typeface="Arial"/>
              </a:rPr>
              <a:t>Requires access to reliable sources of threat intelligence</a:t>
            </a:r>
            <a:endParaRPr b="0" lang="en-US" sz="2200" spc="-1" strike="noStrike">
              <a:latin typeface="Arial"/>
            </a:endParaRPr>
          </a:p>
          <a:p>
            <a:pPr marL="520560" indent="-342360">
              <a:lnSpc>
                <a:spcPct val="90000"/>
              </a:lnSpc>
              <a:buClr>
                <a:srgbClr val="deebf6"/>
              </a:buClr>
              <a:buFont typeface="Arial"/>
              <a:buChar char="•"/>
              <a:tabLst>
                <a:tab algn="l" pos="0"/>
              </a:tabLst>
            </a:pPr>
            <a:r>
              <a:rPr b="0" lang="en-US" sz="2200" spc="-1" strike="noStrike">
                <a:solidFill>
                  <a:srgbClr val="deebf6"/>
                </a:solidFill>
                <a:latin typeface="Arial"/>
                <a:ea typeface="Arial"/>
              </a:rPr>
              <a:t>Can be time-consuming to sift through large amounts of information</a:t>
            </a:r>
            <a:endParaRPr b="0" lang="en-US" sz="2200" spc="-1" strike="noStrike">
              <a:latin typeface="Arial"/>
            </a:endParaRPr>
          </a:p>
          <a:p>
            <a:pPr marL="520560" indent="-342360">
              <a:lnSpc>
                <a:spcPct val="90000"/>
              </a:lnSpc>
              <a:buClr>
                <a:srgbClr val="deebf6"/>
              </a:buClr>
              <a:buFont typeface="Arial"/>
              <a:buChar char="•"/>
              <a:tabLst>
                <a:tab algn="l" pos="0"/>
              </a:tabLst>
            </a:pPr>
            <a:r>
              <a:rPr b="0" lang="en-US" sz="2200" spc="-1" strike="noStrike">
                <a:solidFill>
                  <a:srgbClr val="deebf6"/>
                </a:solidFill>
                <a:latin typeface="Arial"/>
                <a:ea typeface="Arial"/>
              </a:rPr>
              <a:t>May not provide a complete picture of the organization's security posture</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0" lang="en-US" sz="4000" spc="-1" strike="noStrike">
                <a:solidFill>
                  <a:srgbClr val="686ea0"/>
                </a:solidFill>
                <a:latin typeface="Arial"/>
                <a:ea typeface="Arial"/>
              </a:rPr>
              <a:t>Cyber Threat Hunting Methodologies</a:t>
            </a:r>
            <a:br/>
            <a:endParaRPr b="0" lang="en-US" sz="4000" spc="-1" strike="noStrike">
              <a:latin typeface="Arial"/>
            </a:endParaRPr>
          </a:p>
        </p:txBody>
      </p:sp>
      <p:sp>
        <p:nvSpPr>
          <p:cNvPr id="15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177840">
              <a:lnSpc>
                <a:spcPct val="90000"/>
              </a:lnSpc>
              <a:tabLst>
                <a:tab algn="l" pos="0"/>
              </a:tabLst>
            </a:pPr>
            <a:r>
              <a:rPr b="0" lang="en-US" sz="4800" spc="-1" strike="noStrike">
                <a:solidFill>
                  <a:srgbClr val="deebf6"/>
                </a:solidFill>
                <a:latin typeface="Arial"/>
                <a:ea typeface="Arial"/>
              </a:rPr>
              <a:t>What is Behavior-based Hunting?</a:t>
            </a:r>
            <a:endParaRPr b="0" lang="en-US" sz="4800" spc="-1" strike="noStrike">
              <a:latin typeface="Arial"/>
            </a:endParaRPr>
          </a:p>
        </p:txBody>
      </p:sp>
      <p:sp>
        <p:nvSpPr>
          <p:cNvPr id="156" name="CustomShape 3"/>
          <p:cNvSpPr/>
          <p:nvPr/>
        </p:nvSpPr>
        <p:spPr>
          <a:xfrm>
            <a:off x="838080" y="4005720"/>
            <a:ext cx="5482440" cy="2486520"/>
          </a:xfrm>
          <a:prstGeom prst="rect">
            <a:avLst/>
          </a:prstGeom>
          <a:noFill/>
          <a:ln>
            <a:noFill/>
          </a:ln>
        </p:spPr>
        <p:style>
          <a:lnRef idx="0"/>
          <a:fillRef idx="0"/>
          <a:effectRef idx="0"/>
          <a:fontRef idx="minor"/>
        </p:style>
        <p:txBody>
          <a:bodyPr lIns="90000" rIns="90000" tIns="45000" bIns="45000">
            <a:normAutofit fontScale="91000"/>
          </a:bodyPr>
          <a:p>
            <a:pPr marL="177840">
              <a:lnSpc>
                <a:spcPct val="90000"/>
              </a:lnSpc>
              <a:tabLst>
                <a:tab algn="l" pos="0"/>
              </a:tabLst>
            </a:pPr>
            <a:r>
              <a:rPr b="0" lang="en-US" sz="2200" spc="-1" strike="noStrike">
                <a:solidFill>
                  <a:srgbClr val="deebf6"/>
                </a:solidFill>
                <a:latin typeface="Arial"/>
                <a:ea typeface="Arial"/>
              </a:rPr>
              <a:t>Advantages of behavior-based hunting</a:t>
            </a:r>
            <a:endParaRPr b="0" lang="en-US" sz="2200" spc="-1" strike="noStrike">
              <a:latin typeface="Arial"/>
            </a:endParaRPr>
          </a:p>
          <a:p>
            <a:pPr marL="177840">
              <a:lnSpc>
                <a:spcPct val="90000"/>
              </a:lnSpc>
              <a:tabLst>
                <a:tab algn="l" pos="0"/>
              </a:tabLst>
            </a:pPr>
            <a:endParaRPr b="0" lang="en-US" sz="2200" spc="-1" strike="noStrike">
              <a:latin typeface="Arial"/>
            </a:endParaRPr>
          </a:p>
          <a:p>
            <a:pPr marL="520560" indent="-342360">
              <a:lnSpc>
                <a:spcPct val="90000"/>
              </a:lnSpc>
              <a:buClr>
                <a:srgbClr val="deebf6"/>
              </a:buClr>
              <a:buFont typeface="Arial"/>
              <a:buChar char="•"/>
              <a:tabLst>
                <a:tab algn="l" pos="0"/>
              </a:tabLst>
            </a:pPr>
            <a:r>
              <a:rPr b="0" lang="en-US" sz="2200" spc="-1" strike="noStrike">
                <a:solidFill>
                  <a:srgbClr val="deebf6"/>
                </a:solidFill>
                <a:latin typeface="Arial"/>
                <a:ea typeface="Arial"/>
              </a:rPr>
              <a:t>Advanced Hunt Techniques</a:t>
            </a:r>
            <a:endParaRPr b="0" lang="en-US" sz="2200" spc="-1" strike="noStrike">
              <a:latin typeface="Arial"/>
            </a:endParaRPr>
          </a:p>
          <a:p>
            <a:pPr marL="520560" indent="-342360">
              <a:lnSpc>
                <a:spcPct val="90000"/>
              </a:lnSpc>
              <a:buClr>
                <a:srgbClr val="deebf6"/>
              </a:buClr>
              <a:buFont typeface="Arial"/>
              <a:buChar char="•"/>
              <a:tabLst>
                <a:tab algn="l" pos="0"/>
              </a:tabLst>
            </a:pPr>
            <a:r>
              <a:rPr b="0" lang="en-US" sz="2200" spc="-1" strike="noStrike">
                <a:solidFill>
                  <a:srgbClr val="deebf6"/>
                </a:solidFill>
                <a:latin typeface="Arial"/>
                <a:ea typeface="Arial"/>
              </a:rPr>
              <a:t>Effective against new or unknown threats</a:t>
            </a:r>
            <a:endParaRPr b="0" lang="en-US" sz="2200" spc="-1" strike="noStrike">
              <a:latin typeface="Arial"/>
            </a:endParaRPr>
          </a:p>
          <a:p>
            <a:pPr marL="520560" indent="-342360">
              <a:lnSpc>
                <a:spcPct val="90000"/>
              </a:lnSpc>
              <a:buClr>
                <a:srgbClr val="deebf6"/>
              </a:buClr>
              <a:buFont typeface="Arial"/>
              <a:buChar char="•"/>
              <a:tabLst>
                <a:tab algn="l" pos="0"/>
              </a:tabLst>
            </a:pPr>
            <a:r>
              <a:rPr b="0" lang="en-US" sz="2200" spc="-1" strike="noStrike">
                <a:solidFill>
                  <a:srgbClr val="deebf6"/>
                </a:solidFill>
                <a:latin typeface="Arial"/>
                <a:ea typeface="Arial"/>
              </a:rPr>
              <a:t>Can lead to high confidence detections</a:t>
            </a:r>
            <a:endParaRPr b="0" lang="en-US" sz="2200" spc="-1" strike="noStrike">
              <a:latin typeface="Arial"/>
            </a:endParaRPr>
          </a:p>
          <a:p>
            <a:pPr marL="520560" indent="-342360">
              <a:lnSpc>
                <a:spcPct val="90000"/>
              </a:lnSpc>
              <a:buClr>
                <a:srgbClr val="deebf6"/>
              </a:buClr>
              <a:buFont typeface="Arial"/>
              <a:buChar char="•"/>
              <a:tabLst>
                <a:tab algn="l" pos="0"/>
              </a:tabLst>
            </a:pPr>
            <a:r>
              <a:rPr b="0" lang="en-US" sz="2200" spc="-1" strike="noStrike">
                <a:solidFill>
                  <a:srgbClr val="deebf6"/>
                </a:solidFill>
                <a:latin typeface="Arial"/>
                <a:ea typeface="Arial"/>
              </a:rPr>
              <a:t>Demonstrate proof of value</a:t>
            </a:r>
            <a:endParaRPr b="0" lang="en-US" sz="2200" spc="-1" strike="noStrike">
              <a:latin typeface="Arial"/>
            </a:endParaRPr>
          </a:p>
          <a:p>
            <a:pPr marL="520560" indent="-342360">
              <a:lnSpc>
                <a:spcPct val="90000"/>
              </a:lnSpc>
              <a:buClr>
                <a:srgbClr val="deebf6"/>
              </a:buClr>
              <a:buFont typeface="Arial"/>
              <a:buChar char="•"/>
              <a:tabLst>
                <a:tab algn="l" pos="0"/>
              </a:tabLst>
            </a:pPr>
            <a:r>
              <a:rPr b="0" lang="en-US" sz="2200" spc="-1" strike="noStrike">
                <a:solidFill>
                  <a:srgbClr val="deebf6"/>
                </a:solidFill>
                <a:latin typeface="Arial"/>
                <a:ea typeface="Arial"/>
              </a:rPr>
              <a:t>Can leverage multiple hunts together</a:t>
            </a:r>
            <a:endParaRPr b="0" lang="en-US" sz="2200" spc="-1" strike="noStrike">
              <a:latin typeface="Arial"/>
            </a:endParaRPr>
          </a:p>
        </p:txBody>
      </p:sp>
      <p:sp>
        <p:nvSpPr>
          <p:cNvPr id="157" name="CustomShape 4"/>
          <p:cNvSpPr/>
          <p:nvPr/>
        </p:nvSpPr>
        <p:spPr>
          <a:xfrm>
            <a:off x="6208560" y="4005720"/>
            <a:ext cx="5257080" cy="2486520"/>
          </a:xfrm>
          <a:prstGeom prst="rect">
            <a:avLst/>
          </a:prstGeom>
          <a:noFill/>
          <a:ln>
            <a:noFill/>
          </a:ln>
        </p:spPr>
        <p:style>
          <a:lnRef idx="0"/>
          <a:fillRef idx="0"/>
          <a:effectRef idx="0"/>
          <a:fontRef idx="minor"/>
        </p:style>
        <p:txBody>
          <a:bodyPr lIns="90000" rIns="90000" tIns="45000" bIns="45000">
            <a:normAutofit fontScale="91000"/>
          </a:bodyPr>
          <a:p>
            <a:pPr marL="177840">
              <a:lnSpc>
                <a:spcPct val="90000"/>
              </a:lnSpc>
              <a:tabLst>
                <a:tab algn="l" pos="0"/>
              </a:tabLst>
            </a:pPr>
            <a:r>
              <a:rPr b="0" lang="en-US" sz="2200" spc="-1" strike="noStrike">
                <a:solidFill>
                  <a:srgbClr val="deebf6"/>
                </a:solidFill>
                <a:latin typeface="Arial"/>
                <a:ea typeface="Arial"/>
              </a:rPr>
              <a:t>Limitations of </a:t>
            </a:r>
            <a:r>
              <a:rPr b="0" lang="en-US" sz="2200" spc="-1" strike="noStrike">
                <a:solidFill>
                  <a:srgbClr val="deebf6"/>
                </a:solidFill>
                <a:latin typeface="Arial"/>
                <a:ea typeface="Arial"/>
              </a:rPr>
              <a:t>behavior-based hunting</a:t>
            </a:r>
            <a:endParaRPr b="0" lang="en-US" sz="2200" spc="-1" strike="noStrike">
              <a:latin typeface="Arial"/>
            </a:endParaRPr>
          </a:p>
          <a:p>
            <a:pPr marL="177840">
              <a:lnSpc>
                <a:spcPct val="90000"/>
              </a:lnSpc>
              <a:tabLst>
                <a:tab algn="l" pos="0"/>
              </a:tabLst>
            </a:pPr>
            <a:endParaRPr b="0" lang="en-US" sz="2200" spc="-1" strike="noStrike">
              <a:latin typeface="Arial"/>
            </a:endParaRPr>
          </a:p>
          <a:p>
            <a:pPr marL="520560" indent="-342360">
              <a:lnSpc>
                <a:spcPct val="90000"/>
              </a:lnSpc>
              <a:buClr>
                <a:srgbClr val="deebf6"/>
              </a:buClr>
              <a:buFont typeface="Arial"/>
              <a:buChar char="•"/>
              <a:tabLst>
                <a:tab algn="l" pos="0"/>
              </a:tabLst>
            </a:pPr>
            <a:r>
              <a:rPr b="0" lang="en-US" sz="2200" spc="-1" strike="noStrike">
                <a:solidFill>
                  <a:srgbClr val="deebf6"/>
                </a:solidFill>
                <a:latin typeface="Arial"/>
                <a:ea typeface="Arial"/>
              </a:rPr>
              <a:t>Can produce false positives if legitimate activity is flagged as suspicious</a:t>
            </a:r>
            <a:endParaRPr b="0" lang="en-US" sz="2200" spc="-1" strike="noStrike">
              <a:latin typeface="Arial"/>
            </a:endParaRPr>
          </a:p>
          <a:p>
            <a:pPr marL="520560" indent="-342360">
              <a:lnSpc>
                <a:spcPct val="90000"/>
              </a:lnSpc>
              <a:buClr>
                <a:srgbClr val="deebf6"/>
              </a:buClr>
              <a:buFont typeface="Arial"/>
              <a:buChar char="•"/>
              <a:tabLst>
                <a:tab algn="l" pos="0"/>
              </a:tabLst>
            </a:pPr>
            <a:r>
              <a:rPr b="0" lang="en-US" sz="2200" spc="-1" strike="noStrike">
                <a:solidFill>
                  <a:srgbClr val="deebf6"/>
                </a:solidFill>
                <a:latin typeface="Arial"/>
                <a:ea typeface="Arial"/>
              </a:rPr>
              <a:t>Requires a baseline of normal behavior to identify deviations</a:t>
            </a:r>
            <a:endParaRPr b="0" lang="en-US" sz="2200" spc="-1" strike="noStrike">
              <a:latin typeface="Arial"/>
            </a:endParaRPr>
          </a:p>
          <a:p>
            <a:pPr marL="520560" indent="-342360">
              <a:lnSpc>
                <a:spcPct val="90000"/>
              </a:lnSpc>
              <a:buClr>
                <a:srgbClr val="deebf6"/>
              </a:buClr>
              <a:buFont typeface="Arial"/>
              <a:buChar char="•"/>
              <a:tabLst>
                <a:tab algn="l" pos="0"/>
              </a:tabLst>
            </a:pPr>
            <a:r>
              <a:rPr b="0" lang="en-US" sz="2200" spc="-1" strike="noStrike">
                <a:solidFill>
                  <a:srgbClr val="deebf6"/>
                </a:solidFill>
                <a:latin typeface="Arial"/>
                <a:ea typeface="Arial"/>
              </a:rPr>
              <a:t>Can be time consuming/requires a lot of testing to get it right</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88da8"/>
      </a:dk2>
      <a:lt2>
        <a:srgbClr val="e7e6e6"/>
      </a:lt2>
      <a:accent1>
        <a:srgbClr val="686ea0"/>
      </a:accent1>
      <a:accent2>
        <a:srgbClr val="81c8bd"/>
      </a:accent2>
      <a:accent3>
        <a:srgbClr val="ecda25"/>
      </a:accent3>
      <a:accent4>
        <a:srgbClr val="f8a28b"/>
      </a:accent4>
      <a:accent5>
        <a:srgbClr val="deebf6"/>
      </a:accent5>
      <a:accent6>
        <a:srgbClr val="5b9bd5"/>
      </a:accent6>
      <a:hlink>
        <a:srgbClr val="686ea0"/>
      </a:hlink>
      <a:folHlink>
        <a:srgbClr val="686ea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88da8"/>
      </a:dk2>
      <a:lt2>
        <a:srgbClr val="e7e6e6"/>
      </a:lt2>
      <a:accent1>
        <a:srgbClr val="686ea0"/>
      </a:accent1>
      <a:accent2>
        <a:srgbClr val="81c8bd"/>
      </a:accent2>
      <a:accent3>
        <a:srgbClr val="ecda25"/>
      </a:accent3>
      <a:accent4>
        <a:srgbClr val="f8a28b"/>
      </a:accent4>
      <a:accent5>
        <a:srgbClr val="deebf6"/>
      </a:accent5>
      <a:accent6>
        <a:srgbClr val="5b9bd5"/>
      </a:accent6>
      <a:hlink>
        <a:srgbClr val="686ea0"/>
      </a:hlink>
      <a:folHlink>
        <a:srgbClr val="686ea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788da8"/>
      </a:dk2>
      <a:lt2>
        <a:srgbClr val="e7e6e6"/>
      </a:lt2>
      <a:accent1>
        <a:srgbClr val="686ea0"/>
      </a:accent1>
      <a:accent2>
        <a:srgbClr val="81c8bd"/>
      </a:accent2>
      <a:accent3>
        <a:srgbClr val="ecda25"/>
      </a:accent3>
      <a:accent4>
        <a:srgbClr val="f8a28b"/>
      </a:accent4>
      <a:accent5>
        <a:srgbClr val="deebf6"/>
      </a:accent5>
      <a:accent6>
        <a:srgbClr val="5b9bd5"/>
      </a:accent6>
      <a:hlink>
        <a:srgbClr val="686ea0"/>
      </a:hlink>
      <a:folHlink>
        <a:srgbClr val="686ea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788da8"/>
      </a:dk2>
      <a:lt2>
        <a:srgbClr val="e7e6e6"/>
      </a:lt2>
      <a:accent1>
        <a:srgbClr val="686ea0"/>
      </a:accent1>
      <a:accent2>
        <a:srgbClr val="81c8bd"/>
      </a:accent2>
      <a:accent3>
        <a:srgbClr val="ecda25"/>
      </a:accent3>
      <a:accent4>
        <a:srgbClr val="f8a28b"/>
      </a:accent4>
      <a:accent5>
        <a:srgbClr val="deebf6"/>
      </a:accent5>
      <a:accent6>
        <a:srgbClr val="5b9bd5"/>
      </a:accent6>
      <a:hlink>
        <a:srgbClr val="686ea0"/>
      </a:hlink>
      <a:folHlink>
        <a:srgbClr val="686ea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606</TotalTime>
  <Application>LibreOffice/6.4.7.2$Linux_X86_64 LibreOffice_project/40$Build-2</Application>
  <Words>507</Words>
  <Paragraphs>74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dc:description/>
  <dc:language>en-US</dc:language>
  <cp:lastModifiedBy/>
  <dcterms:modified xsi:type="dcterms:W3CDTF">2023-07-18T12:26:07Z</dcterms:modified>
  <cp:revision>48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14</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14</vt:i4>
  </property>
</Properties>
</file>