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70" r:id="rId6"/>
    <p:sldId id="271" r:id="rId7"/>
    <p:sldId id="272" r:id="rId8"/>
    <p:sldId id="273" r:id="rId9"/>
    <p:sldId id="275" r:id="rId10"/>
    <p:sldId id="274" r:id="rId11"/>
    <p:sldId id="25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05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324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8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9205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797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310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184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082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194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22431" y="2319633"/>
            <a:ext cx="744459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1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22430" y="4105275"/>
            <a:ext cx="744459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1188666" y="817870"/>
            <a:ext cx="9814667" cy="1371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Project Obsidian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27466" y="2973320"/>
            <a:ext cx="2004149" cy="200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5557" y="1818829"/>
            <a:ext cx="4313131" cy="4313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⮚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1188666" y="817870"/>
            <a:ext cx="9814667" cy="1371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27466" y="2973320"/>
            <a:ext cx="2004149" cy="200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5557" y="1818829"/>
            <a:ext cx="4313131" cy="431313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2682872" y="4067097"/>
            <a:ext cx="744459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Did you enjoy the session?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Did we miss something?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Was anything unclear or confusing?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Please Provide Feedback</a:t>
            </a:r>
            <a:b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feedback-obsidian@blueteamvillage.org</a:t>
            </a:r>
            <a:endParaRPr sz="2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2682872" y="2142323"/>
            <a:ext cx="74445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Join The Conversation</a:t>
            </a:r>
            <a:b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https://discord.gg/blueteamvillage</a:t>
            </a:r>
            <a:endParaRPr sz="2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2682872" y="3283373"/>
            <a:ext cx="74445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⮚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⮚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⮚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⮚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o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⮚"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353800" y="6111875"/>
            <a:ext cx="762000" cy="76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2622431" y="2319633"/>
            <a:ext cx="744459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 sz="4400" dirty="0">
                <a:latin typeface="Arial"/>
                <a:ea typeface="Arial"/>
                <a:cs typeface="Arial"/>
                <a:sym typeface="Arial"/>
              </a:rPr>
              <a:t>Detection Engineering</a:t>
            </a:r>
            <a:endParaRPr sz="4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2622430" y="4105275"/>
            <a:ext cx="744459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Building a Detection Alert from a Threat Hunt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</a:pPr>
            <a:r>
              <a:rPr lang="en-US" dirty="0" err="1"/>
              <a:t>killchain</a:t>
            </a:r>
            <a:r>
              <a:rPr lang="en-US" dirty="0"/>
              <a:t> track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en-US" dirty="0"/>
              <a:t>Final Steps</a:t>
            </a: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F057E243-81E2-8741-0F4C-9704E92B8E64}"/>
              </a:ext>
            </a:extLst>
          </p:cNvPr>
          <p:cNvSpPr/>
          <p:nvPr/>
        </p:nvSpPr>
        <p:spPr>
          <a:xfrm>
            <a:off x="617336" y="4716732"/>
            <a:ext cx="3926542" cy="3926542"/>
          </a:xfrm>
          <a:prstGeom prst="blockArc">
            <a:avLst>
              <a:gd name="adj1" fmla="val 10800000"/>
              <a:gd name="adj2" fmla="val 16170589"/>
              <a:gd name="adj3" fmla="val 233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BB2B9-9CA2-2A39-624B-8A0EC87957C9}"/>
              </a:ext>
            </a:extLst>
          </p:cNvPr>
          <p:cNvSpPr txBox="1"/>
          <p:nvPr/>
        </p:nvSpPr>
        <p:spPr>
          <a:xfrm>
            <a:off x="-582140" y="4716732"/>
            <a:ext cx="2108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/>
                </a:solidFill>
              </a:rPr>
              <a:t>Document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741A9B-530E-2D70-F153-506B18A68E76}"/>
              </a:ext>
            </a:extLst>
          </p:cNvPr>
          <p:cNvGrpSpPr/>
          <p:nvPr/>
        </p:nvGrpSpPr>
        <p:grpSpPr>
          <a:xfrm>
            <a:off x="2848780" y="2026237"/>
            <a:ext cx="7752545" cy="2354946"/>
            <a:chOff x="2705905" y="1855637"/>
            <a:chExt cx="7752545" cy="23549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F9B70E-4BB0-215C-C25E-4BA1B1CF2B04}"/>
                </a:ext>
              </a:extLst>
            </p:cNvPr>
            <p:cNvSpPr txBox="1"/>
            <p:nvPr/>
          </p:nvSpPr>
          <p:spPr>
            <a:xfrm>
              <a:off x="3360107" y="1855637"/>
              <a:ext cx="7098343" cy="22667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250000"/>
                </a:lnSpc>
                <a:buClr>
                  <a:schemeClr val="tx2"/>
                </a:buClr>
                <a:buFont typeface="+mj-lt"/>
                <a:buAutoNum type="arabicPeriod"/>
              </a:pPr>
              <a:r>
                <a:rPr lang="en-US" sz="2000" b="1" i="0" u="none" strike="noStrike" dirty="0">
                  <a:solidFill>
                    <a:schemeClr val="tx2"/>
                  </a:solidFill>
                  <a:effectLst/>
                  <a:latin typeface="Arial" panose="020B0604020202020204" pitchFamily="34" charset="0"/>
                </a:rPr>
                <a:t>Document centrally each detection use case</a:t>
              </a:r>
            </a:p>
            <a:p>
              <a:pPr marL="342900" indent="-342900">
                <a:lnSpc>
                  <a:spcPct val="250000"/>
                </a:lnSpc>
                <a:buClr>
                  <a:schemeClr val="tx2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Establish a formal process for review and refinement.</a:t>
              </a:r>
            </a:p>
            <a:p>
              <a:pPr marL="342900" indent="-342900">
                <a:lnSpc>
                  <a:spcPct val="250000"/>
                </a:lnSpc>
                <a:buClr>
                  <a:schemeClr val="tx2"/>
                </a:buClr>
                <a:buFont typeface="+mj-lt"/>
                <a:buAutoNum type="arabicPeriod"/>
              </a:pPr>
              <a:r>
                <a:rPr lang="en-US" sz="2000" b="1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Remember, you can’t pro</a:t>
              </a:r>
              <a:r>
                <a:rPr lang="en-US" sz="2000" b="1" dirty="0">
                  <a:solidFill>
                    <a:schemeClr val="accent3"/>
                  </a:solidFill>
                  <a:latin typeface="Arial" panose="020B0604020202020204" pitchFamily="34" charset="0"/>
                </a:rPr>
                <a:t>tect what you don’t see.</a:t>
              </a:r>
              <a:endParaRPr lang="en-US" sz="2000" b="1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8" name="Graphic 7" descr="Document with solid fill">
              <a:extLst>
                <a:ext uri="{FF2B5EF4-FFF2-40B4-BE49-F238E27FC236}">
                  <a16:creationId xmlns:a16="http://schemas.microsoft.com/office/drawing/2014/main" id="{EEF306E4-F100-2A9E-571C-E8A537A02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57113" y="2094572"/>
              <a:ext cx="551782" cy="551782"/>
            </a:xfrm>
            <a:prstGeom prst="rect">
              <a:avLst/>
            </a:prstGeom>
          </p:spPr>
        </p:pic>
        <p:pic>
          <p:nvPicPr>
            <p:cNvPr id="10" name="Graphic 9" descr="Factory with solid fill">
              <a:extLst>
                <a:ext uri="{FF2B5EF4-FFF2-40B4-BE49-F238E27FC236}">
                  <a16:creationId xmlns:a16="http://schemas.microsoft.com/office/drawing/2014/main" id="{D4F1CF6B-B092-23AC-C403-C5188B645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57113" y="2823375"/>
              <a:ext cx="551783" cy="551783"/>
            </a:xfrm>
            <a:prstGeom prst="rect">
              <a:avLst/>
            </a:prstGeom>
          </p:spPr>
        </p:pic>
        <p:pic>
          <p:nvPicPr>
            <p:cNvPr id="14" name="Graphic 13" descr="3d Glasses with solid fill">
              <a:extLst>
                <a:ext uri="{FF2B5EF4-FFF2-40B4-BE49-F238E27FC236}">
                  <a16:creationId xmlns:a16="http://schemas.microsoft.com/office/drawing/2014/main" id="{8791451D-82D4-3ED3-6817-636758F5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05905" y="3556382"/>
              <a:ext cx="654201" cy="654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628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89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The cycle of detection engineering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Sources for detections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Starting with a threat hunt report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Outline of steps for detection alert building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Walkthrough for alert building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dirty="0"/>
              <a:t>Refining and researching the use case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dirty="0"/>
              <a:t>Save the query into an alert</a:t>
            </a:r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en-US" dirty="0"/>
              <a:t>Title</a:t>
            </a:r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en-US" dirty="0"/>
              <a:t>Type</a:t>
            </a:r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en-US" dirty="0"/>
              <a:t>Schedule</a:t>
            </a:r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en-US" dirty="0"/>
              <a:t>Expiration</a:t>
            </a:r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en-US" dirty="0"/>
              <a:t>Trigger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Conclusion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endParaRPr lang="en-US" dirty="0"/>
          </a:p>
          <a:p>
            <a:pPr marL="1092200" lvl="1" indent="-457200">
              <a:spcBef>
                <a:spcPts val="0"/>
              </a:spcBef>
              <a:buSzPts val="2800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38200" y="34290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dirty="0"/>
              <a:t>Detection Engineering Walkthrough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838200" y="5034455"/>
            <a:ext cx="10515600" cy="114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indent="0" algn="r">
              <a:spcBef>
                <a:spcPts val="0"/>
              </a:spcBef>
              <a:buSzPts val="2800"/>
              <a:buNone/>
            </a:pPr>
            <a:r>
              <a:rPr lang="en-US" dirty="0"/>
              <a:t>@kobaltfox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13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en-US" dirty="0"/>
              <a:t>The Cycle of Detection Engineering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F17536-9AA4-43B8-6013-FCA898815E2A}"/>
              </a:ext>
            </a:extLst>
          </p:cNvPr>
          <p:cNvGrpSpPr/>
          <p:nvPr/>
        </p:nvGrpSpPr>
        <p:grpSpPr>
          <a:xfrm>
            <a:off x="2395369" y="1801962"/>
            <a:ext cx="7401261" cy="3926542"/>
            <a:chOff x="1882589" y="1830537"/>
            <a:chExt cx="7401261" cy="3926542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881E8579-63BE-1E73-18A4-B474735A939E}"/>
                </a:ext>
              </a:extLst>
            </p:cNvPr>
            <p:cNvSpPr/>
            <p:nvPr/>
          </p:nvSpPr>
          <p:spPr>
            <a:xfrm>
              <a:off x="3668358" y="1830537"/>
              <a:ext cx="3926542" cy="3926542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D5A22282-F731-2199-C1BD-625928A86EBF}"/>
                </a:ext>
              </a:extLst>
            </p:cNvPr>
            <p:cNvSpPr/>
            <p:nvPr/>
          </p:nvSpPr>
          <p:spPr>
            <a:xfrm rot="5400000">
              <a:off x="3668358" y="1830537"/>
              <a:ext cx="3926542" cy="3926542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3A41DE55-B9D1-B375-6CD0-C5F59B977AF3}"/>
                </a:ext>
              </a:extLst>
            </p:cNvPr>
            <p:cNvSpPr/>
            <p:nvPr/>
          </p:nvSpPr>
          <p:spPr>
            <a:xfrm rot="10800000">
              <a:off x="3668358" y="1830537"/>
              <a:ext cx="3926542" cy="3926542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1890231D-B023-D97B-FE44-2155475F24E3}"/>
                </a:ext>
              </a:extLst>
            </p:cNvPr>
            <p:cNvSpPr/>
            <p:nvPr/>
          </p:nvSpPr>
          <p:spPr>
            <a:xfrm rot="16200000">
              <a:off x="3668358" y="1830537"/>
              <a:ext cx="3926542" cy="3926542"/>
            </a:xfrm>
            <a:prstGeom prst="blockArc">
              <a:avLst>
                <a:gd name="adj1" fmla="val 10800000"/>
                <a:gd name="adj2" fmla="val 16209443"/>
                <a:gd name="adj3" fmla="val 25068"/>
              </a:avLst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38DCF0-5D64-13E1-83F5-BB658DAFAE96}"/>
                </a:ext>
              </a:extLst>
            </p:cNvPr>
            <p:cNvSpPr txBox="1"/>
            <p:nvPr/>
          </p:nvSpPr>
          <p:spPr>
            <a:xfrm>
              <a:off x="7175352" y="2216074"/>
              <a:ext cx="2108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Research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AA38AF-9D62-A0F2-C1CA-395A94046CB8}"/>
                </a:ext>
              </a:extLst>
            </p:cNvPr>
            <p:cNvSpPr txBox="1"/>
            <p:nvPr/>
          </p:nvSpPr>
          <p:spPr>
            <a:xfrm>
              <a:off x="7175352" y="4956498"/>
              <a:ext cx="2108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Collect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357FFF-B5B0-A928-9593-3F85B5043A76}"/>
                </a:ext>
              </a:extLst>
            </p:cNvPr>
            <p:cNvSpPr txBox="1"/>
            <p:nvPr/>
          </p:nvSpPr>
          <p:spPr>
            <a:xfrm>
              <a:off x="1882589" y="4956498"/>
              <a:ext cx="2108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4"/>
                  </a:solidFill>
                </a:rPr>
                <a:t>Engineer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48272D-8881-C9AF-F7DF-78483A821981}"/>
                </a:ext>
              </a:extLst>
            </p:cNvPr>
            <p:cNvSpPr txBox="1"/>
            <p:nvPr/>
          </p:nvSpPr>
          <p:spPr>
            <a:xfrm>
              <a:off x="1882589" y="2216074"/>
              <a:ext cx="2108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1"/>
                  </a:solidFill>
                </a:rPr>
                <a:t>Document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940ADD-FEB8-ADF7-B41E-A6CE80117D92}"/>
              </a:ext>
            </a:extLst>
          </p:cNvPr>
          <p:cNvGrpSpPr/>
          <p:nvPr/>
        </p:nvGrpSpPr>
        <p:grpSpPr>
          <a:xfrm>
            <a:off x="4181138" y="1801960"/>
            <a:ext cx="6194612" cy="3926542"/>
            <a:chOff x="4181138" y="1801960"/>
            <a:chExt cx="6194612" cy="3926542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8F7760C6-F168-2954-EA2D-C0688AC38BB8}"/>
                </a:ext>
              </a:extLst>
            </p:cNvPr>
            <p:cNvSpPr/>
            <p:nvPr/>
          </p:nvSpPr>
          <p:spPr>
            <a:xfrm rot="5400000">
              <a:off x="4181138" y="1801960"/>
              <a:ext cx="3926542" cy="3926542"/>
            </a:xfrm>
            <a:prstGeom prst="blockArc">
              <a:avLst>
                <a:gd name="adj1" fmla="val 10782907"/>
                <a:gd name="adj2" fmla="val 21581119"/>
                <a:gd name="adj3" fmla="val 5836"/>
              </a:avLst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4EC3D0-3FD0-A044-CA1B-A0E76CA7D69B}"/>
                </a:ext>
              </a:extLst>
            </p:cNvPr>
            <p:cNvSpPr/>
            <p:nvPr/>
          </p:nvSpPr>
          <p:spPr>
            <a:xfrm>
              <a:off x="8056245" y="3728093"/>
              <a:ext cx="211007" cy="92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9D3C72-0F07-14E0-B5A4-026CFD492CAB}"/>
                </a:ext>
              </a:extLst>
            </p:cNvPr>
            <p:cNvSpPr txBox="1"/>
            <p:nvPr/>
          </p:nvSpPr>
          <p:spPr>
            <a:xfrm>
              <a:off x="8267252" y="3565176"/>
              <a:ext cx="2108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</a:rPr>
                <a:t>Threat Hunting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32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38200" y="34290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Detection Engineering Walkthrough – creating an alert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838200" y="5034455"/>
            <a:ext cx="10515600" cy="114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indent="0" algn="r">
              <a:spcBef>
                <a:spcPts val="0"/>
              </a:spcBef>
              <a:buSzPts val="2800"/>
              <a:buNone/>
            </a:pPr>
            <a:r>
              <a:rPr lang="en-US" dirty="0"/>
              <a:t>@kobaltfox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4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en-US" dirty="0"/>
              <a:t>Scenario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52F795-B1B6-A98B-BB95-488A2829693D}"/>
              </a:ext>
            </a:extLst>
          </p:cNvPr>
          <p:cNvSpPr txBox="1"/>
          <p:nvPr/>
        </p:nvSpPr>
        <p:spPr>
          <a:xfrm>
            <a:off x="3953693" y="4242896"/>
            <a:ext cx="19621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</a:rPr>
              <a:t>Detection Engineer</a:t>
            </a:r>
          </a:p>
        </p:txBody>
      </p:sp>
      <p:pic>
        <p:nvPicPr>
          <p:cNvPr id="21" name="Graphic 20" descr="Modern architecture with solid fill">
            <a:extLst>
              <a:ext uri="{FF2B5EF4-FFF2-40B4-BE49-F238E27FC236}">
                <a16:creationId xmlns:a16="http://schemas.microsoft.com/office/drawing/2014/main" id="{767F2A73-EFFD-46AF-E3A2-53E73165C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8550" y="2201093"/>
            <a:ext cx="2303413" cy="23034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5DE80A3-B9A4-556A-30C3-039F270DA60A}"/>
              </a:ext>
            </a:extLst>
          </p:cNvPr>
          <p:cNvSpPr txBox="1"/>
          <p:nvPr/>
        </p:nvSpPr>
        <p:spPr>
          <a:xfrm>
            <a:off x="6952431" y="4242896"/>
            <a:ext cx="3295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Magnum Tempus </a:t>
            </a:r>
          </a:p>
        </p:txBody>
      </p:sp>
      <p:pic>
        <p:nvPicPr>
          <p:cNvPr id="25" name="Graphic 24" descr="Programmer male with solid fill">
            <a:extLst>
              <a:ext uri="{FF2B5EF4-FFF2-40B4-BE49-F238E27FC236}">
                <a16:creationId xmlns:a16="http://schemas.microsoft.com/office/drawing/2014/main" id="{B00C3C16-74D2-73BE-DCDB-A57039CCA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53693" y="2280746"/>
            <a:ext cx="1962150" cy="1962150"/>
          </a:xfrm>
          <a:prstGeom prst="rect">
            <a:avLst/>
          </a:prstGeom>
        </p:spPr>
      </p:pic>
      <p:pic>
        <p:nvPicPr>
          <p:cNvPr id="27" name="Graphic 26" descr="Programmer female with solid fill">
            <a:extLst>
              <a:ext uri="{FF2B5EF4-FFF2-40B4-BE49-F238E27FC236}">
                <a16:creationId xmlns:a16="http://schemas.microsoft.com/office/drawing/2014/main" id="{326169BB-EC79-9415-C295-D2F50F6F4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87512" y="1406525"/>
            <a:ext cx="1152525" cy="11525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4E9EE8D-8011-5C91-E330-9138F1E6D225}"/>
              </a:ext>
            </a:extLst>
          </p:cNvPr>
          <p:cNvSpPr txBox="1"/>
          <p:nvPr/>
        </p:nvSpPr>
        <p:spPr>
          <a:xfrm>
            <a:off x="882699" y="2559050"/>
            <a:ext cx="1962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Threat Hunter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C6A1BC8-AF5D-28F5-2710-AB1676B77B0F}"/>
              </a:ext>
            </a:extLst>
          </p:cNvPr>
          <p:cNvSpPr/>
          <p:nvPr/>
        </p:nvSpPr>
        <p:spPr>
          <a:xfrm rot="1907776">
            <a:off x="2833687" y="2760254"/>
            <a:ext cx="1247775" cy="609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</a:t>
            </a:r>
          </a:p>
        </p:txBody>
      </p:sp>
      <p:pic>
        <p:nvPicPr>
          <p:cNvPr id="32" name="Graphic 31" descr="Warning with solid fill">
            <a:extLst>
              <a:ext uri="{FF2B5EF4-FFF2-40B4-BE49-F238E27FC236}">
                <a16:creationId xmlns:a16="http://schemas.microsoft.com/office/drawing/2014/main" id="{4165296B-73F2-2A27-F12C-61188F24B7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24687" y="2147539"/>
            <a:ext cx="914400" cy="9144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14172BB-F32D-9C25-324B-AD204DE0277B}"/>
              </a:ext>
            </a:extLst>
          </p:cNvPr>
          <p:cNvSpPr/>
          <p:nvPr/>
        </p:nvSpPr>
        <p:spPr>
          <a:xfrm>
            <a:off x="1685925" y="2201093"/>
            <a:ext cx="333375" cy="27617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A5CABE-B82C-421F-DD33-691D0B615CA9}"/>
              </a:ext>
            </a:extLst>
          </p:cNvPr>
          <p:cNvSpPr/>
          <p:nvPr/>
        </p:nvSpPr>
        <p:spPr>
          <a:xfrm>
            <a:off x="4552950" y="3652839"/>
            <a:ext cx="753885" cy="41433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0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en-US" dirty="0"/>
              <a:t>Magnum Tempus – Detection Engineer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901F49-A8B2-54FF-2E05-430678F50A21}"/>
              </a:ext>
            </a:extLst>
          </p:cNvPr>
          <p:cNvGrpSpPr/>
          <p:nvPr/>
        </p:nvGrpSpPr>
        <p:grpSpPr>
          <a:xfrm>
            <a:off x="-268341" y="2019726"/>
            <a:ext cx="5137845" cy="3256697"/>
            <a:chOff x="4181138" y="1801960"/>
            <a:chExt cx="6194612" cy="3926544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D5A22282-F731-2199-C1BD-625928A86EBF}"/>
                </a:ext>
              </a:extLst>
            </p:cNvPr>
            <p:cNvSpPr/>
            <p:nvPr/>
          </p:nvSpPr>
          <p:spPr>
            <a:xfrm rot="5400000">
              <a:off x="4181138" y="1801962"/>
              <a:ext cx="3926542" cy="3926542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3A41DE55-B9D1-B375-6CD0-C5F59B977AF3}"/>
                </a:ext>
              </a:extLst>
            </p:cNvPr>
            <p:cNvSpPr/>
            <p:nvPr/>
          </p:nvSpPr>
          <p:spPr>
            <a:xfrm rot="10800000">
              <a:off x="4181138" y="1801962"/>
              <a:ext cx="3926542" cy="3926542"/>
            </a:xfrm>
            <a:prstGeom prst="blockArc">
              <a:avLst>
                <a:gd name="adj1" fmla="val 10800000"/>
                <a:gd name="adj2" fmla="val 16235687"/>
                <a:gd name="adj3" fmla="val 25256"/>
              </a:avLst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38DCF0-5D64-13E1-83F5-BB658DAFAE96}"/>
                </a:ext>
              </a:extLst>
            </p:cNvPr>
            <p:cNvSpPr txBox="1"/>
            <p:nvPr/>
          </p:nvSpPr>
          <p:spPr>
            <a:xfrm>
              <a:off x="7688132" y="2187499"/>
              <a:ext cx="2108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Research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AA38AF-9D62-A0F2-C1CA-395A94046CB8}"/>
                </a:ext>
              </a:extLst>
            </p:cNvPr>
            <p:cNvSpPr txBox="1"/>
            <p:nvPr/>
          </p:nvSpPr>
          <p:spPr>
            <a:xfrm>
              <a:off x="7688132" y="4927923"/>
              <a:ext cx="2108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Collect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8F7760C6-F168-2954-EA2D-C0688AC38BB8}"/>
                </a:ext>
              </a:extLst>
            </p:cNvPr>
            <p:cNvSpPr/>
            <p:nvPr/>
          </p:nvSpPr>
          <p:spPr>
            <a:xfrm rot="5400000">
              <a:off x="4181138" y="1801960"/>
              <a:ext cx="3926542" cy="3926542"/>
            </a:xfrm>
            <a:prstGeom prst="blockArc">
              <a:avLst>
                <a:gd name="adj1" fmla="val 10782907"/>
                <a:gd name="adj2" fmla="val 21581119"/>
                <a:gd name="adj3" fmla="val 5836"/>
              </a:avLst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4EC3D0-3FD0-A044-CA1B-A0E76CA7D69B}"/>
                </a:ext>
              </a:extLst>
            </p:cNvPr>
            <p:cNvSpPr/>
            <p:nvPr/>
          </p:nvSpPr>
          <p:spPr>
            <a:xfrm>
              <a:off x="8056245" y="3728093"/>
              <a:ext cx="211007" cy="92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9D3C72-0F07-14E0-B5A4-026CFD492CAB}"/>
                </a:ext>
              </a:extLst>
            </p:cNvPr>
            <p:cNvSpPr txBox="1"/>
            <p:nvPr/>
          </p:nvSpPr>
          <p:spPr>
            <a:xfrm>
              <a:off x="8267252" y="3565176"/>
              <a:ext cx="2108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</a:rPr>
                <a:t>Threat Hunting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F9B70E-4BB0-215C-C25E-4BA1B1CF2B04}"/>
              </a:ext>
            </a:extLst>
          </p:cNvPr>
          <p:cNvSpPr txBox="1"/>
          <p:nvPr/>
        </p:nvSpPr>
        <p:spPr>
          <a:xfrm>
            <a:off x="4869503" y="1890300"/>
            <a:ext cx="6893871" cy="3653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sz="16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Playbook Title: </a:t>
            </a:r>
            <a:r>
              <a:rPr lang="en-US" sz="16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Detecting Reconnaissance in Company Environment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MITRE Tactic:</a:t>
            </a: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T1021 - Remote Services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MITRE Sub Technique:</a:t>
            </a: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None Yet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Hypothesis:</a:t>
            </a: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Reconnaissance activity is occurring in the Magnum Tempus environment, and some of the activity is malicious in nature.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Proposed Detection Query:</a:t>
            </a: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 IN (</a:t>
            </a:r>
            <a:r>
              <a:rPr lang="en-US" sz="1400" b="0" i="0" u="none" strike="noStrike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windows,sysmon</a:t>
            </a: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400" b="0" i="0" u="none" strike="noStrike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AND host="</a:t>
            </a:r>
            <a:r>
              <a:rPr lang="en-US" sz="1400" b="0" i="0" u="none" strike="noStrike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iot-jumpbox.magnumtempus.financial</a:t>
            </a: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Simulation Details</a:t>
            </a: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NONE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Hunter Limitations/Observation Notes:</a:t>
            </a: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None so far.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Hunt Findings</a:t>
            </a:r>
            <a:r>
              <a:rPr lang="en-US" sz="14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There may be some fishy activity occurring, since we detected probing on an uncommon port associated with PLC/SCADA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en-US" dirty="0"/>
              <a:t>Building a SIEM Alert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9B70E-4BB0-215C-C25E-4BA1B1CF2B04}"/>
              </a:ext>
            </a:extLst>
          </p:cNvPr>
          <p:cNvSpPr txBox="1"/>
          <p:nvPr/>
        </p:nvSpPr>
        <p:spPr>
          <a:xfrm>
            <a:off x="2151314" y="1717487"/>
            <a:ext cx="8289421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Run the proposed detection query and modify where needed.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Create the alert. (e.g., save to an alert, create a new watch)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70C58A6A-12AB-A144-B9CF-3C641B41C7FA}"/>
              </a:ext>
            </a:extLst>
          </p:cNvPr>
          <p:cNvSpPr/>
          <p:nvPr/>
        </p:nvSpPr>
        <p:spPr>
          <a:xfrm rot="16200000">
            <a:off x="1218863" y="3308817"/>
            <a:ext cx="3272958" cy="3272958"/>
          </a:xfrm>
          <a:prstGeom prst="blockArc">
            <a:avLst>
              <a:gd name="adj1" fmla="val 10800000"/>
              <a:gd name="adj2" fmla="val 16209443"/>
              <a:gd name="adj3" fmla="val 25068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5CFB1-AD74-7CB7-F951-984A24B31FD5}"/>
              </a:ext>
            </a:extLst>
          </p:cNvPr>
          <p:cNvSpPr txBox="1"/>
          <p:nvPr/>
        </p:nvSpPr>
        <p:spPr>
          <a:xfrm>
            <a:off x="-297743" y="5825178"/>
            <a:ext cx="1757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4"/>
                </a:solidFill>
              </a:rPr>
              <a:t>Engineer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87339-FB86-3839-D165-86CF916B84B6}"/>
              </a:ext>
            </a:extLst>
          </p:cNvPr>
          <p:cNvSpPr txBox="1"/>
          <p:nvPr/>
        </p:nvSpPr>
        <p:spPr>
          <a:xfrm>
            <a:off x="2724149" y="2676147"/>
            <a:ext cx="7210425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+mj-lt"/>
              <a:buAutoNum type="alphaLcParenR"/>
            </a:pPr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Provide key information such as ‘title, description’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+mj-lt"/>
              <a:buAutoNum type="alphaLcParenR"/>
            </a:pPr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Determine Alert Type: Scheduled vs Real-Time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+mj-lt"/>
              <a:buAutoNum type="alphaLcParenR"/>
            </a:pPr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Define the query/condition of detection event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+mj-lt"/>
              <a:buAutoNum type="alphaLcParenR"/>
            </a:pPr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Tune the triggering conditions (e.g., quantity, frequency)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+mj-lt"/>
              <a:buAutoNum type="alphaLcParenR"/>
            </a:pPr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Determine response action(s) (e.g., email, run a script, call a webhook, output results)</a:t>
            </a:r>
          </a:p>
        </p:txBody>
      </p:sp>
      <p:pic>
        <p:nvPicPr>
          <p:cNvPr id="13" name="Graphic 12" descr="Performance Curtains with solid fill">
            <a:extLst>
              <a:ext uri="{FF2B5EF4-FFF2-40B4-BE49-F238E27FC236}">
                <a16:creationId xmlns:a16="http://schemas.microsoft.com/office/drawing/2014/main" id="{B39E60E0-56B3-323E-1FF9-5DE2315FD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5345" y="-88283"/>
            <a:ext cx="1786720" cy="17867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017722-337B-88C4-17BD-BE59E76B0C51}"/>
              </a:ext>
            </a:extLst>
          </p:cNvPr>
          <p:cNvSpPr txBox="1"/>
          <p:nvPr/>
        </p:nvSpPr>
        <p:spPr>
          <a:xfrm>
            <a:off x="10104530" y="1512987"/>
            <a:ext cx="1757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5971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en-US" dirty="0"/>
              <a:t>Control For Delay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70C58A6A-12AB-A144-B9CF-3C641B41C7FA}"/>
              </a:ext>
            </a:extLst>
          </p:cNvPr>
          <p:cNvSpPr/>
          <p:nvPr/>
        </p:nvSpPr>
        <p:spPr>
          <a:xfrm rot="16200000">
            <a:off x="1218863" y="3308817"/>
            <a:ext cx="3272958" cy="3272958"/>
          </a:xfrm>
          <a:prstGeom prst="blockArc">
            <a:avLst>
              <a:gd name="adj1" fmla="val 10800000"/>
              <a:gd name="adj2" fmla="val 16209443"/>
              <a:gd name="adj3" fmla="val 25068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5CFB1-AD74-7CB7-F951-984A24B31FD5}"/>
              </a:ext>
            </a:extLst>
          </p:cNvPr>
          <p:cNvSpPr txBox="1"/>
          <p:nvPr/>
        </p:nvSpPr>
        <p:spPr>
          <a:xfrm>
            <a:off x="-297743" y="5825178"/>
            <a:ext cx="1757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4"/>
                </a:solidFill>
              </a:rPr>
              <a:t>Engineer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723D85-5DBD-3D6D-471E-DBE85EF6D688}"/>
              </a:ext>
            </a:extLst>
          </p:cNvPr>
          <p:cNvSpPr/>
          <p:nvPr/>
        </p:nvSpPr>
        <p:spPr>
          <a:xfrm>
            <a:off x="1046763" y="3373970"/>
            <a:ext cx="3508374" cy="3592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96D9E335-72ED-B406-4FA8-C89466C20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776326"/>
              </p:ext>
            </p:extLst>
          </p:nvPr>
        </p:nvGraphicFramePr>
        <p:xfrm>
          <a:off x="1072162" y="3003130"/>
          <a:ext cx="10499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636">
                  <a:extLst>
                    <a:ext uri="{9D8B030D-6E8A-4147-A177-3AD203B41FA5}">
                      <a16:colId xmlns:a16="http://schemas.microsoft.com/office/drawing/2014/main" val="195896341"/>
                    </a:ext>
                  </a:extLst>
                </a:gridCol>
                <a:gridCol w="1166636">
                  <a:extLst>
                    <a:ext uri="{9D8B030D-6E8A-4147-A177-3AD203B41FA5}">
                      <a16:colId xmlns:a16="http://schemas.microsoft.com/office/drawing/2014/main" val="3777375116"/>
                    </a:ext>
                  </a:extLst>
                </a:gridCol>
                <a:gridCol w="1166636">
                  <a:extLst>
                    <a:ext uri="{9D8B030D-6E8A-4147-A177-3AD203B41FA5}">
                      <a16:colId xmlns:a16="http://schemas.microsoft.com/office/drawing/2014/main" val="2031784005"/>
                    </a:ext>
                  </a:extLst>
                </a:gridCol>
                <a:gridCol w="1166636">
                  <a:extLst>
                    <a:ext uri="{9D8B030D-6E8A-4147-A177-3AD203B41FA5}">
                      <a16:colId xmlns:a16="http://schemas.microsoft.com/office/drawing/2014/main" val="2299440534"/>
                    </a:ext>
                  </a:extLst>
                </a:gridCol>
                <a:gridCol w="1166636">
                  <a:extLst>
                    <a:ext uri="{9D8B030D-6E8A-4147-A177-3AD203B41FA5}">
                      <a16:colId xmlns:a16="http://schemas.microsoft.com/office/drawing/2014/main" val="2072064841"/>
                    </a:ext>
                  </a:extLst>
                </a:gridCol>
                <a:gridCol w="1166636">
                  <a:extLst>
                    <a:ext uri="{9D8B030D-6E8A-4147-A177-3AD203B41FA5}">
                      <a16:colId xmlns:a16="http://schemas.microsoft.com/office/drawing/2014/main" val="1405252740"/>
                    </a:ext>
                  </a:extLst>
                </a:gridCol>
                <a:gridCol w="1166636">
                  <a:extLst>
                    <a:ext uri="{9D8B030D-6E8A-4147-A177-3AD203B41FA5}">
                      <a16:colId xmlns:a16="http://schemas.microsoft.com/office/drawing/2014/main" val="576227096"/>
                    </a:ext>
                  </a:extLst>
                </a:gridCol>
                <a:gridCol w="1166636">
                  <a:extLst>
                    <a:ext uri="{9D8B030D-6E8A-4147-A177-3AD203B41FA5}">
                      <a16:colId xmlns:a16="http://schemas.microsoft.com/office/drawing/2014/main" val="1021414448"/>
                    </a:ext>
                  </a:extLst>
                </a:gridCol>
                <a:gridCol w="1166636">
                  <a:extLst>
                    <a:ext uri="{9D8B030D-6E8A-4147-A177-3AD203B41FA5}">
                      <a16:colId xmlns:a16="http://schemas.microsoft.com/office/drawing/2014/main" val="243214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084620"/>
                  </a:ext>
                </a:extLst>
              </a:tr>
            </a:tbl>
          </a:graphicData>
        </a:graphic>
      </p:graphicFrame>
      <p:sp>
        <p:nvSpPr>
          <p:cNvPr id="7" name="Star: 5 Points 6">
            <a:extLst>
              <a:ext uri="{FF2B5EF4-FFF2-40B4-BE49-F238E27FC236}">
                <a16:creationId xmlns:a16="http://schemas.microsoft.com/office/drawing/2014/main" id="{9C2A743D-8238-FF9D-69AC-41DEC3359A7C}"/>
              </a:ext>
            </a:extLst>
          </p:cNvPr>
          <p:cNvSpPr/>
          <p:nvPr/>
        </p:nvSpPr>
        <p:spPr>
          <a:xfrm>
            <a:off x="4555137" y="2644460"/>
            <a:ext cx="203200" cy="1962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0078C-7E74-792C-46C6-F32CE7FB1488}"/>
              </a:ext>
            </a:extLst>
          </p:cNvPr>
          <p:cNvSpPr txBox="1"/>
          <p:nvPr/>
        </p:nvSpPr>
        <p:spPr>
          <a:xfrm>
            <a:off x="4758337" y="2594433"/>
            <a:ext cx="176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31-minute delay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BFDE2-233B-AB74-29A4-566949999C57}"/>
              </a:ext>
            </a:extLst>
          </p:cNvPr>
          <p:cNvSpPr/>
          <p:nvPr/>
        </p:nvSpPr>
        <p:spPr>
          <a:xfrm>
            <a:off x="4555137" y="3373970"/>
            <a:ext cx="3508374" cy="3592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5E0312-E077-A880-5371-4E5D00A1A174}"/>
              </a:ext>
            </a:extLst>
          </p:cNvPr>
          <p:cNvSpPr/>
          <p:nvPr/>
        </p:nvSpPr>
        <p:spPr>
          <a:xfrm>
            <a:off x="8063510" y="3373970"/>
            <a:ext cx="3508374" cy="3592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</a:t>
            </a: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CC489958-14AB-CDB3-61E4-49CF7CD7C04B}"/>
              </a:ext>
            </a:extLst>
          </p:cNvPr>
          <p:cNvSpPr/>
          <p:nvPr/>
        </p:nvSpPr>
        <p:spPr>
          <a:xfrm>
            <a:off x="8571512" y="2644459"/>
            <a:ext cx="203200" cy="1962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FE9E80-F538-0911-1439-AA6A06E523BF}"/>
              </a:ext>
            </a:extLst>
          </p:cNvPr>
          <p:cNvCxnSpPr/>
          <p:nvPr/>
        </p:nvCxnSpPr>
        <p:spPr>
          <a:xfrm>
            <a:off x="4758337" y="2877701"/>
            <a:ext cx="3914775" cy="0"/>
          </a:xfrm>
          <a:prstGeom prst="straightConnector1">
            <a:avLst/>
          </a:prstGeom>
          <a:ln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4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FCON 31">
      <a:dk1>
        <a:srgbClr val="000000"/>
      </a:dk1>
      <a:lt1>
        <a:srgbClr val="FFFFFF"/>
      </a:lt1>
      <a:dk2>
        <a:srgbClr val="788DA8"/>
      </a:dk2>
      <a:lt2>
        <a:srgbClr val="E7E6E6"/>
      </a:lt2>
      <a:accent1>
        <a:srgbClr val="686EA0"/>
      </a:accent1>
      <a:accent2>
        <a:srgbClr val="81C8BD"/>
      </a:accent2>
      <a:accent3>
        <a:srgbClr val="ECDA25"/>
      </a:accent3>
      <a:accent4>
        <a:srgbClr val="F8A28B"/>
      </a:accent4>
      <a:accent5>
        <a:srgbClr val="DEEBF6"/>
      </a:accent5>
      <a:accent6>
        <a:srgbClr val="5B9BD5"/>
      </a:accent6>
      <a:hlink>
        <a:srgbClr val="686EA0"/>
      </a:hlink>
      <a:folHlink>
        <a:srgbClr val="686E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339</Words>
  <Application>Microsoft Office PowerPoint</Application>
  <PresentationFormat>Widescreen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Noto Sans Symbols</vt:lpstr>
      <vt:lpstr>Office Theme</vt:lpstr>
      <vt:lpstr>Detection Engineering</vt:lpstr>
      <vt:lpstr>Agenda</vt:lpstr>
      <vt:lpstr>Detection Engineering Walkthrough</vt:lpstr>
      <vt:lpstr>The Cycle of Detection Engineering</vt:lpstr>
      <vt:lpstr>Detection Engineering Walkthrough – creating an alert</vt:lpstr>
      <vt:lpstr>Scenario</vt:lpstr>
      <vt:lpstr>Magnum Tempus – Detection Engineer</vt:lpstr>
      <vt:lpstr>Building a SIEM Alert</vt:lpstr>
      <vt:lpstr>Control For Delay</vt:lpstr>
      <vt:lpstr>Final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Fletcher, Todd</cp:lastModifiedBy>
  <cp:revision>59</cp:revision>
  <dcterms:modified xsi:type="dcterms:W3CDTF">2023-07-22T01:23:40Z</dcterms:modified>
</cp:coreProperties>
</file>