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82" r:id="rId4"/>
    <p:sldId id="283" r:id="rId5"/>
    <p:sldId id="284" r:id="rId6"/>
    <p:sldId id="285" r:id="rId7"/>
    <p:sldId id="287" r:id="rId8"/>
    <p:sldId id="272" r:id="rId9"/>
    <p:sldId id="257" r:id="rId10"/>
    <p:sldId id="276" r:id="rId11"/>
    <p:sldId id="277" r:id="rId12"/>
    <p:sldId id="278" r:id="rId13"/>
  </p:sldIdLst>
  <p:sldSz cx="12192000" cy="6858000"/>
  <p:notesSz cx="6858000" cy="9144000"/>
  <p:embeddedFontLst>
    <p:embeddedFont>
      <p:font typeface="Benguiat" panose="020B7200000000000000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reeway Gothic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0" autoAdjust="0"/>
    <p:restoredTop sz="91828"/>
  </p:normalViewPr>
  <p:slideViewPr>
    <p:cSldViewPr snapToGrid="0">
      <p:cViewPr varScale="1">
        <p:scale>
          <a:sx n="150" d="100"/>
          <a:sy n="150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-5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093D3-A121-C64E-85F7-B7179BA99A4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3E818-A64A-964D-AC3E-09EB9DD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Last updated: 2023/05/14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3E818-A64A-964D-AC3E-09EB9DDEA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/wiki/PDCA#/media/</a:t>
            </a:r>
            <a:r>
              <a:rPr lang="en-US" dirty="0" err="1"/>
              <a:t>File:PDCA_Process.png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3E818-A64A-964D-AC3E-09EB9DDEA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+ How'd we get there? Story in /</a:t>
            </a:r>
            <a:r>
              <a:rPr lang="en-US" dirty="0" err="1">
                <a:latin typeface="+mn-lt"/>
              </a:rPr>
              <a:t>threadHow</a:t>
            </a:r>
            <a:r>
              <a:rPr lang="en-US" dirty="0">
                <a:latin typeface="+mn-lt"/>
              </a:rPr>
              <a:t> do you measure #SOC quality? 🤔</a:t>
            </a:r>
          </a:p>
          <a:p>
            <a:r>
              <a:rPr lang="en-US" dirty="0">
                <a:latin typeface="+mn-lt"/>
              </a:rPr>
              <a:t>1. ISO 2859-1 (#AQL) to determine sample size </a:t>
            </a:r>
          </a:p>
          <a:p>
            <a:r>
              <a:rPr lang="en-US" dirty="0">
                <a:latin typeface="+mn-lt"/>
              </a:rPr>
              <a:t>2. #Python #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 to perform random selection</a:t>
            </a:r>
          </a:p>
          <a:p>
            <a:r>
              <a:rPr lang="en-US" dirty="0">
                <a:latin typeface="+mn-lt"/>
              </a:rPr>
              <a:t>3. Check sheet to spot defects </a:t>
            </a:r>
          </a:p>
          <a:p>
            <a:r>
              <a:rPr lang="en-US" dirty="0">
                <a:latin typeface="+mn-lt"/>
              </a:rPr>
              <a:t>4. Process runs every 24 </a:t>
            </a:r>
            <a:r>
              <a:rPr lang="en-US" dirty="0" err="1">
                <a:latin typeface="+mn-lt"/>
              </a:rPr>
              <a:t>hrs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5. (Digestible) #Metrics to improve</a:t>
            </a:r>
          </a:p>
          <a:p>
            <a:r>
              <a:rPr lang="en-US" dirty="0">
                <a:latin typeface="+mn-lt"/>
              </a:rPr>
              <a:t>How'd we get there? Story in /thread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CCCCCC"/>
                </a:solidFill>
                <a:effectLst/>
                <a:latin typeface="+mn-lt"/>
              </a:rPr>
              <a:t>https://</a:t>
            </a:r>
            <a:r>
              <a:rPr lang="en-CA" b="0" dirty="0" err="1">
                <a:solidFill>
                  <a:srgbClr val="CCCCCC"/>
                </a:solidFill>
                <a:effectLst/>
                <a:latin typeface="+mn-lt"/>
              </a:rPr>
              <a:t>twitter.com</a:t>
            </a:r>
            <a:r>
              <a:rPr lang="en-CA" b="0" dirty="0">
                <a:solidFill>
                  <a:srgbClr val="CCCCCC"/>
                </a:solidFill>
                <a:effectLst/>
                <a:latin typeface="+mn-lt"/>
              </a:rPr>
              <a:t>/</a:t>
            </a:r>
            <a:r>
              <a:rPr lang="en-CA" b="0" dirty="0" err="1">
                <a:solidFill>
                  <a:srgbClr val="CCCCCC"/>
                </a:solidFill>
                <a:effectLst/>
                <a:latin typeface="+mn-lt"/>
              </a:rPr>
              <a:t>jhencinski</a:t>
            </a:r>
            <a:r>
              <a:rPr lang="en-CA" b="0" dirty="0">
                <a:solidFill>
                  <a:srgbClr val="CCCCCC"/>
                </a:solidFill>
                <a:effectLst/>
                <a:latin typeface="+mn-lt"/>
              </a:rPr>
              <a:t>/status/1254465280367083521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3E818-A64A-964D-AC3E-09EB9DDEA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b="0" dirty="0">
                <a:solidFill>
                  <a:srgbClr val="D4D4D4"/>
                </a:solidFill>
                <a:effectLst/>
                <a:latin typeface="+mn-lt"/>
              </a:rPr>
              <a:t>[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1. Never stop learning.2.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See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failure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as a beginning.3.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Teach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others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what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you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know.4. Assume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nothing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, question everything.5.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Analyze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objectively.6. Practice humility.7. Respect constructive criticism.8. Love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what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you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do.9.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Give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credit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where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it's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due.10.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Take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initiative. </a:t>
            </a:r>
            <a:r>
              <a:rPr lang="fr-CA" b="0" dirty="0" err="1">
                <a:solidFill>
                  <a:srgbClr val="CE9178"/>
                </a:solidFill>
                <a:effectLst/>
                <a:latin typeface="+mn-lt"/>
              </a:rPr>
              <a:t>Feb</a:t>
            </a:r>
            <a:r>
              <a:rPr lang="fr-CA" b="0" dirty="0">
                <a:solidFill>
                  <a:srgbClr val="CE9178"/>
                </a:solidFill>
                <a:effectLst/>
                <a:latin typeface="+mn-lt"/>
              </a:rPr>
              <a:t> 2023</a:t>
            </a:r>
            <a:r>
              <a:rPr lang="fr-CA" b="0" dirty="0">
                <a:solidFill>
                  <a:srgbClr val="D4D4D4"/>
                </a:solidFill>
                <a:effectLst/>
                <a:latin typeface="+mn-lt"/>
              </a:rPr>
              <a:t>](</a:t>
            </a:r>
            <a:r>
              <a:rPr lang="fr-CA" b="0" u="sng" dirty="0">
                <a:solidFill>
                  <a:srgbClr val="D4D4D4"/>
                </a:solidFill>
                <a:effectLst/>
                <a:latin typeface="+mn-lt"/>
              </a:rPr>
              <a:t>https://</a:t>
            </a:r>
            <a:r>
              <a:rPr lang="fr-CA" b="0" u="sng" dirty="0" err="1">
                <a:solidFill>
                  <a:srgbClr val="D4D4D4"/>
                </a:solidFill>
                <a:effectLst/>
                <a:latin typeface="+mn-lt"/>
              </a:rPr>
              <a:t>twitter.com</a:t>
            </a:r>
            <a:r>
              <a:rPr lang="fr-CA" b="0" u="sng" dirty="0">
                <a:solidFill>
                  <a:srgbClr val="D4D4D4"/>
                </a:solidFill>
                <a:effectLst/>
                <a:latin typeface="+mn-lt"/>
              </a:rPr>
              <a:t>/</a:t>
            </a:r>
            <a:r>
              <a:rPr lang="fr-CA" b="0" u="sng" dirty="0" err="1">
                <a:solidFill>
                  <a:srgbClr val="D4D4D4"/>
                </a:solidFill>
                <a:effectLst/>
                <a:latin typeface="+mn-lt"/>
              </a:rPr>
              <a:t>ProfFeynman</a:t>
            </a:r>
            <a:r>
              <a:rPr lang="fr-CA" b="0" u="sng" dirty="0">
                <a:solidFill>
                  <a:srgbClr val="D4D4D4"/>
                </a:solidFill>
                <a:effectLst/>
                <a:latin typeface="+mn-lt"/>
              </a:rPr>
              <a:t>/</a:t>
            </a:r>
            <a:r>
              <a:rPr lang="fr-CA" b="0" u="sng" dirty="0" err="1">
                <a:solidFill>
                  <a:srgbClr val="D4D4D4"/>
                </a:solidFill>
                <a:effectLst/>
                <a:latin typeface="+mn-lt"/>
              </a:rPr>
              <a:t>status</a:t>
            </a:r>
            <a:r>
              <a:rPr lang="fr-CA" b="0" u="sng" dirty="0">
                <a:solidFill>
                  <a:srgbClr val="D4D4D4"/>
                </a:solidFill>
                <a:effectLst/>
                <a:latin typeface="+mn-lt"/>
              </a:rPr>
              <a:t>/1627127271671861249</a:t>
            </a:r>
            <a:r>
              <a:rPr lang="fr-CA" b="0" dirty="0">
                <a:solidFill>
                  <a:srgbClr val="D4D4D4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67728-BE9C-AE41-86BB-E7927CAFA6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/>
              <a:t>Five_whys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3E818-A64A-964D-AC3E-09EB9DDEA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4.0/?ref=chooser-v1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0DB9-A1F2-4054-C100-A2B75D3CC7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22431" y="2319633"/>
            <a:ext cx="7444595" cy="1655762"/>
          </a:xfr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Station 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DF376-549B-DCC9-A075-9993D8DC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22430" y="4105275"/>
            <a:ext cx="744459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Freeway Gothic" panose="00000400000000000000" pitchFamily="2" charset="0"/>
              </a:rPr>
              <a:t>Project Obsidian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381-897F-2104-4660-B6E0C61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9F529-0C3F-41AD-B1EF-BEF78FB53B6E}"/>
              </a:ext>
            </a:extLst>
          </p:cNvPr>
          <p:cNvSpPr txBox="1">
            <a:spLocks/>
          </p:cNvSpPr>
          <p:nvPr userDrawn="1"/>
        </p:nvSpPr>
        <p:spPr>
          <a:xfrm>
            <a:off x="1188666" y="817870"/>
            <a:ext cx="9814667" cy="137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accent4"/>
                </a:solidFill>
                <a:latin typeface="Freeway Gothic" panose="00000400000000000000" pitchFamily="2" charset="0"/>
              </a:rPr>
              <a:t>Thank you!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FC7E-C8C9-3BFD-20D3-1884047E1F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66" y="2973320"/>
            <a:ext cx="2004149" cy="2004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9500F-A1F4-0F0E-0B07-473110C707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557" y="1818829"/>
            <a:ext cx="4313131" cy="4313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D9702-BC77-BAED-5F24-89DF2C97C076}"/>
              </a:ext>
            </a:extLst>
          </p:cNvPr>
          <p:cNvSpPr txBox="1"/>
          <p:nvPr userDrawn="1"/>
        </p:nvSpPr>
        <p:spPr>
          <a:xfrm>
            <a:off x="2682872" y="4067097"/>
            <a:ext cx="7444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you enjoy the session?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Did we miss something?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Benguiat" panose="020B7200000000000000" pitchFamily="34" charset="0"/>
              </a:rPr>
              <a:t>Was anything unclear or confusing?</a:t>
            </a:r>
          </a:p>
          <a:p>
            <a:pPr algn="ctr"/>
            <a:endParaRPr lang="en-US" sz="2400" dirty="0">
              <a:solidFill>
                <a:schemeClr val="accent3"/>
              </a:solidFill>
              <a:latin typeface="Benguiat" panose="020B7200000000000000" pitchFamily="34" charset="0"/>
            </a:endParaRP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Please Provide Feedback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feedback-obsidian@blueteamvillage.org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4D5DE-B0DC-F491-A4D0-72678750014C}"/>
              </a:ext>
            </a:extLst>
          </p:cNvPr>
          <p:cNvSpPr txBox="1"/>
          <p:nvPr userDrawn="1"/>
        </p:nvSpPr>
        <p:spPr>
          <a:xfrm>
            <a:off x="2682872" y="2142323"/>
            <a:ext cx="7444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Join The Conversation</a:t>
            </a:r>
            <a:br>
              <a:rPr lang="en-US" sz="2400" dirty="0">
                <a:solidFill>
                  <a:schemeClr val="accent6"/>
                </a:solidFill>
                <a:latin typeface="Benguiat" panose="020B7200000000000000" pitchFamily="34" charset="0"/>
              </a:rPr>
            </a:br>
            <a:r>
              <a:rPr lang="en-US" sz="2400" b="0" i="0" dirty="0">
                <a:solidFill>
                  <a:schemeClr val="accent6"/>
                </a:solidFill>
                <a:effectLst/>
                <a:latin typeface="Benguiat" panose="020B7200000000000000" pitchFamily="34" charset="0"/>
              </a:rPr>
              <a:t>https://discord.gg/blueteamvillage</a:t>
            </a:r>
            <a:endParaRPr lang="en-US" sz="2400" dirty="0">
              <a:solidFill>
                <a:schemeClr val="accent6"/>
              </a:solidFill>
              <a:latin typeface="Benguiat" panose="020B72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E5EEE-ED7F-FC9B-5C95-BDE9D02DEBAE}"/>
              </a:ext>
            </a:extLst>
          </p:cNvPr>
          <p:cNvSpPr txBox="1"/>
          <p:nvPr userDrawn="1"/>
        </p:nvSpPr>
        <p:spPr>
          <a:xfrm>
            <a:off x="2682872" y="3283373"/>
            <a:ext cx="7444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Benguiat" panose="020B7200000000000000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45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CC9A-D9F8-C7A2-E2E2-E7E5BE1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4C73-084C-A01C-2B6B-A9548999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6D17-F880-23B0-D9E5-1BEF2D37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6687-7AC6-E4A1-56DD-5EFD04D8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EAFE5-F29E-2927-A67D-EECC7CDC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5BFE-7B34-9F31-D39E-CF42A99F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</a:p>
        </p:txBody>
      </p:sp>
    </p:spTree>
    <p:extLst>
      <p:ext uri="{BB962C8B-B14F-4D97-AF65-F5344CB8AC3E}">
        <p14:creationId xmlns:p14="http://schemas.microsoft.com/office/powerpoint/2010/main" val="33743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CDB9-D782-C3C9-D529-2A3069CA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2A84-993D-1E01-2E56-F7F4678F9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CB82D-B736-2BEA-CFDB-5FC2A44C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4675-F3B8-AF94-E884-0A096094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AA1-00FC-A0F7-7287-2D5A3501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B5FE-79D6-4CAB-07E2-FF43C2E0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6CB9-C487-23F9-EB32-2E1F3123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777B-5DC1-5E0D-DA1F-6F7E7A519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C9F72-5536-A079-1D4F-652E478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CB4EB-6641-6FCB-AA2B-BA9289B3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B2D8-2497-F2C4-9838-526A4174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C7BE-1E0B-6797-63E1-A209DF78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6D185-E44D-A32B-2BD2-0FD4D5A0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44B6-84B3-F887-4D13-6153481A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701E-0A21-AA66-E8EB-6EDAE2D5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AAFA-F398-8ECB-98DF-2651B44D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B651-E6C2-9F1A-252B-34B565ED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4781-403B-10D7-9C10-E447E38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87E8C-DEBC-B851-41BB-82C259C66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9AC55-F10E-4A66-D6C2-A9C3844B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C88B-BB83-F415-109C-E2FB3FA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Blue Team Village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creativecommons.org/licenses/by-nc-sa/4.0/?ref=chooser-v1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CC8D6-F725-D0E3-A273-7383B6BD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7D3A-3697-D2FF-220C-2AB15099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F23F-7FC5-0840-1551-00E1039B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Blue Team Village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21793-D552-3ACE-A513-05B04EAABCF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1187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accent5"/>
          </a:solidFill>
          <a:latin typeface="Benguiat" panose="020B7200000000000000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sf.tools/reference/cloud-controls-matrix/version-3-0-1/sef/sef-05/" TargetMode="External"/><Relationship Id="rId3" Type="http://schemas.openxmlformats.org/officeDocument/2006/relationships/hyperlink" Target="http://veriscommunity.net/" TargetMode="External"/><Relationship Id="rId7" Type="http://schemas.openxmlformats.org/officeDocument/2006/relationships/hyperlink" Target="https://www.etsi.org/deliver/etsi_gs/isi/001_099/003/01.02.01_60/gs_isi003v010201p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ist.gov/system/files/documents/2016/09/16/mandiant_rfi_response.pdf" TargetMode="External"/><Relationship Id="rId5" Type="http://schemas.openxmlformats.org/officeDocument/2006/relationships/hyperlink" Target="https://nvlpubs.nist.gov/nistpubs/specialpublications/nist.sp.800-61r2.pdf" TargetMode="External"/><Relationship Id="rId10" Type="http://schemas.openxmlformats.org/officeDocument/2006/relationships/hyperlink" Target="https://github.com/d3sre/Use_Case_Applicability" TargetMode="External"/><Relationship Id="rId4" Type="http://schemas.openxmlformats.org/officeDocument/2006/relationships/hyperlink" Target="https://www.usenix.org/conference/srecon15/program/presentation/alvidrez" TargetMode="External"/><Relationship Id="rId9" Type="http://schemas.openxmlformats.org/officeDocument/2006/relationships/hyperlink" Target="https://www.microsoft.com/security/blog/2019/02/21/lessons-learned-from-the-microsoft-soc-part-1-organization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xpel.com/blog/how-to-measure-soc-quality/" TargetMode="External"/><Relationship Id="rId3" Type="http://schemas.openxmlformats.org/officeDocument/2006/relationships/hyperlink" Target="https://twitter.com/MalwareJake/status/1282762490758209537" TargetMode="External"/><Relationship Id="rId7" Type="http://schemas.openxmlformats.org/officeDocument/2006/relationships/hyperlink" Target="https://expel.com/blog/performance-metrics-part-3-success-stories/" TargetMode="External"/><Relationship Id="rId2" Type="http://schemas.openxmlformats.org/officeDocument/2006/relationships/hyperlink" Target="https://twitter.com/jhencinski/status/12544652803670835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el.com/blog/how-to-create-and-share-good-cybersecurity-metrics/" TargetMode="External"/><Relationship Id="rId5" Type="http://schemas.openxmlformats.org/officeDocument/2006/relationships/hyperlink" Target="https://expel.com/blog/performance-metrics-keeping-things-under-control/" TargetMode="External"/><Relationship Id="rId4" Type="http://schemas.openxmlformats.org/officeDocument/2006/relationships/hyperlink" Target="https://expel.io/blog/performance-metrics-measuring-soc-efficiency/" TargetMode="External"/><Relationship Id="rId9" Type="http://schemas.openxmlformats.org/officeDocument/2006/relationships/hyperlink" Target="https://www.mitre.org/sites/default/files/2022-04/11-strategies-of-a-world-class-cybersecurity-operations-center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standard/1141.html" TargetMode="External"/><Relationship Id="rId2" Type="http://schemas.openxmlformats.org/officeDocument/2006/relationships/hyperlink" Target="https://en.wikipedia.org/wiki/PD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A6A-D034-8ABC-8FF6-D7F45FB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Freeway Gothic" panose="00000400000000000000" pitchFamily="2" charset="0"/>
              </a:rPr>
              <a:t>IR 101 Metrics</a:t>
            </a:r>
            <a:br>
              <a:rPr lang="en-US" sz="4400" dirty="0">
                <a:latin typeface="Freeway Gothic" panose="00000400000000000000" pitchFamily="2" charset="0"/>
              </a:rPr>
            </a:br>
            <a:r>
              <a:rPr lang="en-US" sz="4400" dirty="0">
                <a:latin typeface="Freeway Gothic" panose="00000400000000000000" pitchFamily="2" charset="0"/>
              </a:rPr>
              <a:t>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B766A-2A19-BDC0-89A0-CFD8BD2DD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reeway Gothic" panose="00000400000000000000" pitchFamily="2" charset="0"/>
              </a:rPr>
              <a:t>@juju43, Defcon 31, Aug 2023</a:t>
            </a:r>
          </a:p>
        </p:txBody>
      </p:sp>
    </p:spTree>
    <p:extLst>
      <p:ext uri="{BB962C8B-B14F-4D97-AF65-F5344CB8AC3E}">
        <p14:creationId xmlns:p14="http://schemas.microsoft.com/office/powerpoint/2010/main" val="359674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0A0D2-3FF7-A533-34C9-244D9CAE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Methodologies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EFE8E-4698-E3C8-2D14-19436811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Vocabulary for Event Recording and Incident Sharing (VERIS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Error Budgets and Risks</a:t>
            </a:r>
            <a:r>
              <a:rPr lang="en-US" dirty="0"/>
              <a:t>, Marc </a:t>
            </a:r>
            <a:r>
              <a:rPr lang="en-US" dirty="0" err="1"/>
              <a:t>Alvidrez</a:t>
            </a:r>
            <a:r>
              <a:rPr lang="en-US" dirty="0"/>
              <a:t>, Google, </a:t>
            </a:r>
            <a:r>
              <a:rPr lang="en-US" dirty="0" err="1"/>
              <a:t>SRECon</a:t>
            </a:r>
            <a:r>
              <a:rPr lang="en-US" dirty="0"/>
              <a:t> 2015</a:t>
            </a:r>
          </a:p>
          <a:p>
            <a:r>
              <a:rPr lang="en-US" dirty="0">
                <a:hlinkClick r:id="rId5"/>
              </a:rPr>
              <a:t>Computer Security Incident Handling Guide SP800-61r2</a:t>
            </a:r>
            <a:r>
              <a:rPr lang="en-US" dirty="0"/>
              <a:t>, NIST: 3.4.2 Using Collected Incident Data</a:t>
            </a:r>
          </a:p>
          <a:p>
            <a:r>
              <a:rPr lang="en-US" dirty="0">
                <a:hlinkClick r:id="rId6"/>
              </a:rPr>
              <a:t>Using Metrics to Mature Incident Response Capabilities</a:t>
            </a:r>
            <a:r>
              <a:rPr lang="en-US" dirty="0"/>
              <a:t>, Mandiant, 2014 – DRAIN CVR</a:t>
            </a:r>
          </a:p>
          <a:p>
            <a:r>
              <a:rPr lang="en-US" dirty="0">
                <a:hlinkClick r:id="rId7"/>
              </a:rPr>
              <a:t>ETSI GS ISI 003 V1.2.1 (2018-01) Information Security Indicators (ISI); Key Performance Security Indicators (KPSI) to evaluate the maturity of security event detection</a:t>
            </a:r>
            <a:endParaRPr lang="en-US" dirty="0"/>
          </a:p>
          <a:p>
            <a:r>
              <a:rPr lang="en-US" dirty="0">
                <a:hlinkClick r:id="rId8"/>
              </a:rPr>
              <a:t>SEF-05: Incident Response Metrics</a:t>
            </a:r>
            <a:r>
              <a:rPr lang="en-US" dirty="0"/>
              <a:t>, CSA Cloud Controls Matrix</a:t>
            </a:r>
          </a:p>
          <a:p>
            <a:r>
              <a:rPr lang="en-US" dirty="0">
                <a:hlinkClick r:id="rId9"/>
              </a:rPr>
              <a:t>Lessons learned from the Microsoft SOC, Part 1: Organization</a:t>
            </a:r>
            <a:r>
              <a:rPr lang="en-US" dirty="0"/>
              <a:t>, Feb 2019: Time to acknowledge (TTA), Time to remediate (TTR), Incidents remediated (manually/with automation), Escalations between each tier</a:t>
            </a:r>
          </a:p>
          <a:p>
            <a:r>
              <a:rPr lang="en-US" dirty="0">
                <a:hlinkClick r:id="rId10"/>
              </a:rPr>
              <a:t>Use Case Applicability: How to better integrate Continuous Improvement into Security Monitoring</a:t>
            </a:r>
            <a:r>
              <a:rPr lang="en-US" dirty="0"/>
              <a:t>, Jun 2019</a:t>
            </a:r>
          </a:p>
        </p:txBody>
      </p:sp>
    </p:spTree>
    <p:extLst>
      <p:ext uri="{BB962C8B-B14F-4D97-AF65-F5344CB8AC3E}">
        <p14:creationId xmlns:p14="http://schemas.microsoft.com/office/powerpoint/2010/main" val="333172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0E2C4-24FB-97A2-B960-BEC78CF9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F9593-58EA-4E42-A7EF-9F8FA2D8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How do you measure #SOC quality? … How'd we get there? Story in /thread</a:t>
            </a:r>
            <a:r>
              <a:rPr lang="en-US" dirty="0"/>
              <a:t>, Apr 2020</a:t>
            </a:r>
          </a:p>
          <a:p>
            <a:r>
              <a:rPr lang="en-US" dirty="0">
                <a:hlinkClick r:id="rId3"/>
              </a:rPr>
              <a:t>Hey SOC peeps, if you have to use a SINGLE metric to communicate #SOC value proposition to stakeholders (esp laypeople), what is it and how does it define value?</a:t>
            </a:r>
            <a:r>
              <a:rPr lang="en-US" dirty="0"/>
              <a:t> Jul 2020</a:t>
            </a:r>
          </a:p>
          <a:p>
            <a:r>
              <a:rPr lang="en-US" dirty="0">
                <a:hlinkClick r:id="rId4"/>
              </a:rPr>
              <a:t>Performance metrics, part 1: Measuring SOC efficiency</a:t>
            </a:r>
            <a:r>
              <a:rPr lang="en-US" dirty="0"/>
              <a:t>, Sep 2020: When do alerts show up? How long do alerts wait? How long does it take to go from alert to fix?</a:t>
            </a:r>
          </a:p>
          <a:p>
            <a:r>
              <a:rPr lang="en-US" dirty="0">
                <a:hlinkClick r:id="rId5"/>
              </a:rPr>
              <a:t>Performance metrics, part 2: Keeping things under control</a:t>
            </a:r>
            <a:r>
              <a:rPr lang="en-US" dirty="0"/>
              <a:t>, Oct 2020</a:t>
            </a:r>
          </a:p>
          <a:p>
            <a:r>
              <a:rPr lang="en-US" dirty="0">
                <a:hlinkClick r:id="rId6"/>
              </a:rPr>
              <a:t>How to create (and share) good cybersecurity metrics</a:t>
            </a:r>
            <a:r>
              <a:rPr lang="en-US" dirty="0"/>
              <a:t>, Mar 2021</a:t>
            </a:r>
          </a:p>
          <a:p>
            <a:r>
              <a:rPr lang="en-US" dirty="0">
                <a:hlinkClick r:id="rId7"/>
              </a:rPr>
              <a:t>Performance metrics, part 3: Success stories</a:t>
            </a:r>
            <a:r>
              <a:rPr lang="en-US" dirty="0"/>
              <a:t>, May 2021</a:t>
            </a:r>
          </a:p>
          <a:p>
            <a:r>
              <a:rPr lang="en-US" dirty="0">
                <a:hlinkClick r:id="rId8"/>
              </a:rPr>
              <a:t>How to measure SOC quality</a:t>
            </a:r>
            <a:r>
              <a:rPr lang="en-US" dirty="0"/>
              <a:t>, Jun 2021</a:t>
            </a:r>
          </a:p>
          <a:p>
            <a:r>
              <a:rPr lang="en-US" dirty="0">
                <a:hlinkClick r:id="rId9"/>
              </a:rPr>
              <a:t>11 Strategies of a World-Class Cybersecurity Operations Center</a:t>
            </a:r>
            <a:r>
              <a:rPr lang="en-US" dirty="0"/>
              <a:t>, MITRE, Mar 2022: Strategy 10: Measure Performance to Improve Performance, references</a:t>
            </a:r>
          </a:p>
        </p:txBody>
      </p:sp>
    </p:spTree>
    <p:extLst>
      <p:ext uri="{BB962C8B-B14F-4D97-AF65-F5344CB8AC3E}">
        <p14:creationId xmlns:p14="http://schemas.microsoft.com/office/powerpoint/2010/main" val="33808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D3580-A2E7-B68E-B658-4FF748DA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02637-11C8-834B-20B4-FC316CCC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PDCA</a:t>
            </a:r>
            <a:r>
              <a:rPr lang="en-US" dirty="0"/>
              <a:t> (plan–do–check–act or plan–do–check–adjust)</a:t>
            </a:r>
          </a:p>
          <a:p>
            <a:r>
              <a:rPr lang="en-US" dirty="0">
                <a:hlinkClick r:id="rId3"/>
              </a:rPr>
              <a:t>ISO 2859-1:1999 Sampling procedures for inspection by attributes </a:t>
            </a:r>
            <a:r>
              <a:rPr lang="en-US" dirty="0"/>
              <a:t>— Part 1: Sampling schemes indexed by acceptance quality limit (AQL) for lot-by-lot inspection</a:t>
            </a:r>
          </a:p>
        </p:txBody>
      </p:sp>
    </p:spTree>
    <p:extLst>
      <p:ext uri="{BB962C8B-B14F-4D97-AF65-F5344CB8AC3E}">
        <p14:creationId xmlns:p14="http://schemas.microsoft.com/office/powerpoint/2010/main" val="303841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245-B912-DA74-7EDB-CFCFC78F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AEDC-2143-3CC7-E4FB-A127CC53E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 are a requirement to evaluate impact and make improvements over incidents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5143D-F129-5B46-3807-50BF0D204B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Those should help to identify easily which risk, platform or component is most often at stake and where improvements are more valuable.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EA5E9A-6AA8-B631-CA25-EF810873C4AF}"/>
              </a:ext>
            </a:extLst>
          </p:cNvPr>
          <p:cNvSpPr txBox="1"/>
          <p:nvPr/>
        </p:nvSpPr>
        <p:spPr>
          <a:xfrm>
            <a:off x="985157" y="5623521"/>
            <a:ext cx="10221686" cy="46166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Often ignored or feared by individual contributor</a:t>
            </a:r>
          </a:p>
        </p:txBody>
      </p:sp>
    </p:spTree>
    <p:extLst>
      <p:ext uri="{BB962C8B-B14F-4D97-AF65-F5344CB8AC3E}">
        <p14:creationId xmlns:p14="http://schemas.microsoft.com/office/powerpoint/2010/main" val="245542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3907-E110-0772-3FCE-EFF23A5A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3C4A-720D-6E22-BE4B-9627F327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easy</a:t>
            </a:r>
          </a:p>
          <a:p>
            <a:r>
              <a:rPr lang="en-US" dirty="0"/>
              <a:t>Make it automatable</a:t>
            </a:r>
          </a:p>
          <a:p>
            <a:r>
              <a:rPr lang="en-US" dirty="0"/>
              <a:t>Tell a story</a:t>
            </a:r>
          </a:p>
          <a:p>
            <a:r>
              <a:rPr lang="en-US" dirty="0"/>
              <a:t>Allow to get more context</a:t>
            </a:r>
          </a:p>
          <a:p>
            <a:r>
              <a:rPr lang="en-US" dirty="0"/>
              <a:t>Fit for audience</a:t>
            </a:r>
          </a:p>
          <a:p>
            <a:pPr lvl="1"/>
            <a:r>
              <a:rPr lang="en-US" dirty="0"/>
              <a:t>Operations, Tactical</a:t>
            </a:r>
          </a:p>
          <a:p>
            <a:pPr lvl="1"/>
            <a:r>
              <a:rPr lang="en-US" dirty="0"/>
              <a:t>Management, Strategic</a:t>
            </a:r>
          </a:p>
        </p:txBody>
      </p:sp>
    </p:spTree>
    <p:extLst>
      <p:ext uri="{BB962C8B-B14F-4D97-AF65-F5344CB8AC3E}">
        <p14:creationId xmlns:p14="http://schemas.microsoft.com/office/powerpoint/2010/main" val="15530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9AA7-BCA5-05C3-A66C-2E9B0B10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3E47-C614-1A31-201B-90448A73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incidents per severity, per hour of day or day of week, per application/platform or geography</a:t>
            </a:r>
          </a:p>
          <a:p>
            <a:r>
              <a:rPr lang="en-US" dirty="0"/>
              <a:t>Mean-Time-To-Acknowledge</a:t>
            </a:r>
          </a:p>
          <a:p>
            <a:r>
              <a:rPr lang="en-US" dirty="0"/>
              <a:t>Mean-Time-To-Repair (MTTR) or Contain or Fix, Cost of repair (hours)</a:t>
            </a:r>
          </a:p>
          <a:p>
            <a:r>
              <a:rPr lang="en-US" dirty="0"/>
              <a:t>Mean-Time-Between-Failure (MTBF)</a:t>
            </a:r>
          </a:p>
          <a:p>
            <a:r>
              <a:rPr lang="en-US" dirty="0"/>
              <a:t>Availability: either as uptime, either as successful requests (if using Error budget)</a:t>
            </a:r>
          </a:p>
          <a:p>
            <a:r>
              <a:rPr lang="en-US" dirty="0"/>
              <a:t>Error budget (Google Site Reliability Engineering): one minus the availability target</a:t>
            </a:r>
          </a:p>
        </p:txBody>
      </p:sp>
    </p:spTree>
    <p:extLst>
      <p:ext uri="{BB962C8B-B14F-4D97-AF65-F5344CB8AC3E}">
        <p14:creationId xmlns:p14="http://schemas.microsoft.com/office/powerpoint/2010/main" val="290812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5C6E-A469-AB86-83CC-CBEFF321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SOC/IR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343C-CFCA-395A-F6F9-54BA3347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Dwell time: time between cause of incident/compromission and discovery</a:t>
            </a:r>
          </a:p>
          <a:p>
            <a:r>
              <a:rPr lang="en-US" dirty="0"/>
              <a:t>Kill Chain, MITRE ATT&amp;CK</a:t>
            </a:r>
          </a:p>
          <a:p>
            <a:r>
              <a:rPr lang="en-US" dirty="0"/>
              <a:t>Outcome: false-positive, true-positive, duplicate...</a:t>
            </a:r>
          </a:p>
          <a:p>
            <a:r>
              <a:rPr lang="en-US" dirty="0"/>
              <a:t>Identified loss, money, time, staff involved, systems rebuilt, external communication</a:t>
            </a:r>
          </a:p>
          <a:p>
            <a:r>
              <a:rPr lang="en-US" dirty="0"/>
              <a:t>Source of notification: automated system, manual, 3rd party</a:t>
            </a:r>
          </a:p>
          <a:p>
            <a:r>
              <a:rPr lang="en-US" dirty="0"/>
              <a:t>Controls involved</a:t>
            </a:r>
          </a:p>
        </p:txBody>
      </p:sp>
    </p:spTree>
    <p:extLst>
      <p:ext uri="{BB962C8B-B14F-4D97-AF65-F5344CB8AC3E}">
        <p14:creationId xmlns:p14="http://schemas.microsoft.com/office/powerpoint/2010/main" val="139844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5B73-2955-06A5-EACC-E25E5B44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Check aka Quality Assurance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4BB3A61-1E8F-8FAD-8E80-2176A154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4" y="1690688"/>
            <a:ext cx="6334432" cy="45080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476C-43B0-DC42-718E-8A99D79E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9896" y="1825625"/>
            <a:ext cx="4313903" cy="4351338"/>
          </a:xfrm>
        </p:spPr>
        <p:txBody>
          <a:bodyPr>
            <a:normAutofit/>
          </a:bodyPr>
          <a:lstStyle/>
          <a:p>
            <a:r>
              <a:rPr lang="en-US" dirty="0"/>
              <a:t>Shewhart or Deming Wheel, ISO9001 and others</a:t>
            </a:r>
          </a:p>
          <a:p>
            <a:r>
              <a:rPr lang="en-US" dirty="0"/>
              <a:t>Plan-Do-*Check*-Act or PDCA</a:t>
            </a:r>
          </a:p>
        </p:txBody>
      </p:sp>
    </p:spTree>
    <p:extLst>
      <p:ext uri="{BB962C8B-B14F-4D97-AF65-F5344CB8AC3E}">
        <p14:creationId xmlns:p14="http://schemas.microsoft.com/office/powerpoint/2010/main" val="169099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8A1D42-20F2-7950-FDEF-17DEE519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Check (2)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89C9B1-9DA3-B2B5-6ADE-3BA78100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Peer review and dual control are critical in security.</a:t>
            </a:r>
          </a:p>
          <a:p>
            <a:r>
              <a:rPr lang="en-US" dirty="0"/>
              <a:t>Make it easy: random selection, google/o365 short form for quick evaluation</a:t>
            </a:r>
          </a:p>
          <a:p>
            <a:r>
              <a:rPr lang="en-US" dirty="0"/>
              <a:t>Appropriate handling, good communication, lessons learned...</a:t>
            </a:r>
          </a:p>
          <a:p>
            <a:r>
              <a:rPr lang="en-US" dirty="0"/>
              <a:t>Share back: in ticketing, in team chat, to analyst, to management...</a:t>
            </a:r>
          </a:p>
        </p:txBody>
      </p:sp>
    </p:spTree>
    <p:extLst>
      <p:ext uri="{BB962C8B-B14F-4D97-AF65-F5344CB8AC3E}">
        <p14:creationId xmlns:p14="http://schemas.microsoft.com/office/powerpoint/2010/main" val="84219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86F5D-9C09-4EC4-9EA0-B7582392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E16DF-E3F7-D0CB-07B1-3CA150112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Don’t assume, Verify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Automate</a:t>
            </a:r>
          </a:p>
          <a:p>
            <a:r>
              <a:rPr lang="en-US" dirty="0"/>
              <a:t>Communicate</a:t>
            </a:r>
          </a:p>
          <a:p>
            <a:r>
              <a:rPr lang="en-US" dirty="0"/>
              <a:t>Show value with less bias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BE110-C163-F2D1-B7DF-798F26566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1" y="1825625"/>
            <a:ext cx="50015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944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55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EFCON 31">
      <a:dk1>
        <a:sysClr val="windowText" lastClr="000000"/>
      </a:dk1>
      <a:lt1>
        <a:sysClr val="window" lastClr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DEFCON 31">
      <a:majorFont>
        <a:latin typeface="Freewa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V - Project Obsidian - Template - Dark Mode - DC31" id="{398DFA3A-410E-4CFB-9743-56DCD0D504A1}" vid="{B4A70147-E78B-4E6D-8ED0-4B3FF3BDDA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619</TotalTime>
  <Words>870</Words>
  <Application>Microsoft Macintosh PowerPoint</Application>
  <PresentationFormat>Widescreen</PresentationFormat>
  <Paragraphs>80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Benguiat</vt:lpstr>
      <vt:lpstr>Calibri</vt:lpstr>
      <vt:lpstr>Wingdings</vt:lpstr>
      <vt:lpstr>Freeway Gothic</vt:lpstr>
      <vt:lpstr>Courier New</vt:lpstr>
      <vt:lpstr>Arial</vt:lpstr>
      <vt:lpstr>Thème Office</vt:lpstr>
      <vt:lpstr>IR 101 Metrics Quality Assurance</vt:lpstr>
      <vt:lpstr>Intro</vt:lpstr>
      <vt:lpstr>Recommendations </vt:lpstr>
      <vt:lpstr>Common metrics</vt:lpstr>
      <vt:lpstr>More SOC/IR metrics</vt:lpstr>
      <vt:lpstr>Check aka Quality Assurance</vt:lpstr>
      <vt:lpstr>Check (2)</vt:lpstr>
      <vt:lpstr>Summary</vt:lpstr>
      <vt:lpstr>PowerPoint Presentation</vt:lpstr>
      <vt:lpstr>References - Methodologies</vt:lpstr>
      <vt:lpstr>References (2)</vt:lpstr>
      <vt:lpstr>References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Touche</dc:creator>
  <cp:lastModifiedBy>Julien Touche</cp:lastModifiedBy>
  <cp:revision>37</cp:revision>
  <dcterms:created xsi:type="dcterms:W3CDTF">2023-04-02T23:03:48Z</dcterms:created>
  <dcterms:modified xsi:type="dcterms:W3CDTF">2023-05-14T14:32:54Z</dcterms:modified>
</cp:coreProperties>
</file>