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8"/>
  </p:notesMasterIdLst>
  <p:sldIdLst>
    <p:sldId id="256" r:id="rId2"/>
    <p:sldId id="257" r:id="rId3"/>
    <p:sldId id="278" r:id="rId4"/>
    <p:sldId id="259" r:id="rId5"/>
    <p:sldId id="275" r:id="rId6"/>
    <p:sldId id="276" r:id="rId7"/>
    <p:sldId id="274" r:id="rId8"/>
    <p:sldId id="273" r:id="rId9"/>
    <p:sldId id="272" r:id="rId10"/>
    <p:sldId id="277" r:id="rId11"/>
    <p:sldId id="271" r:id="rId12"/>
    <p:sldId id="270" r:id="rId13"/>
    <p:sldId id="269" r:id="rId14"/>
    <p:sldId id="268" r:id="rId15"/>
    <p:sldId id="267" r:id="rId16"/>
    <p:sldId id="266" r:id="rId17"/>
    <p:sldId id="265" r:id="rId18"/>
    <p:sldId id="264" r:id="rId19"/>
    <p:sldId id="263" r:id="rId20"/>
    <p:sldId id="262" r:id="rId21"/>
    <p:sldId id="261" r:id="rId22"/>
    <p:sldId id="279" r:id="rId23"/>
    <p:sldId id="280" r:id="rId24"/>
    <p:sldId id="281" r:id="rId25"/>
    <p:sldId id="260" r:id="rId26"/>
    <p:sldId id="258"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791" autoAdjust="0"/>
  </p:normalViewPr>
  <p:slideViewPr>
    <p:cSldViewPr snapToGrid="0">
      <p:cViewPr varScale="1">
        <p:scale>
          <a:sx n="100" d="100"/>
          <a:sy n="100" d="100"/>
        </p:scale>
        <p:origin x="18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Armstrong" userId="1b7563e2-8bbf-4ba7-a638-c992a80d00ce" providerId="ADAL" clId="{D274B8C7-A88A-4016-8B3C-063C502E6E64}"/>
    <pc:docChg chg="modSld">
      <pc:chgData name="Jason Armstrong" userId="1b7563e2-8bbf-4ba7-a638-c992a80d00ce" providerId="ADAL" clId="{D274B8C7-A88A-4016-8B3C-063C502E6E64}" dt="2023-07-30T01:16:47.008" v="7" actId="122"/>
      <pc:docMkLst>
        <pc:docMk/>
      </pc:docMkLst>
      <pc:sldChg chg="modSp mod">
        <pc:chgData name="Jason Armstrong" userId="1b7563e2-8bbf-4ba7-a638-c992a80d00ce" providerId="ADAL" clId="{D274B8C7-A88A-4016-8B3C-063C502E6E64}" dt="2023-07-30T01:15:40.846" v="5" actId="20577"/>
        <pc:sldMkLst>
          <pc:docMk/>
          <pc:sldMk cId="18373479" sldId="259"/>
        </pc:sldMkLst>
        <pc:spChg chg="mod">
          <ac:chgData name="Jason Armstrong" userId="1b7563e2-8bbf-4ba7-a638-c992a80d00ce" providerId="ADAL" clId="{D274B8C7-A88A-4016-8B3C-063C502E6E64}" dt="2023-07-30T01:15:40.846" v="5" actId="20577"/>
          <ac:spMkLst>
            <pc:docMk/>
            <pc:sldMk cId="18373479" sldId="259"/>
            <ac:spMk id="71" creationId="{00000000-0000-0000-0000-000000000000}"/>
          </ac:spMkLst>
        </pc:spChg>
      </pc:sldChg>
      <pc:sldChg chg="modSp mod">
        <pc:chgData name="Jason Armstrong" userId="1b7563e2-8bbf-4ba7-a638-c992a80d00ce" providerId="ADAL" clId="{D274B8C7-A88A-4016-8B3C-063C502E6E64}" dt="2023-07-30T01:16:47.008" v="7" actId="122"/>
        <pc:sldMkLst>
          <pc:docMk/>
          <pc:sldMk cId="1632207685" sldId="276"/>
        </pc:sldMkLst>
        <pc:spChg chg="mod">
          <ac:chgData name="Jason Armstrong" userId="1b7563e2-8bbf-4ba7-a638-c992a80d00ce" providerId="ADAL" clId="{D274B8C7-A88A-4016-8B3C-063C502E6E64}" dt="2023-07-30T01:16:47.008" v="7" actId="122"/>
          <ac:spMkLst>
            <pc:docMk/>
            <pc:sldMk cId="1632207685" sldId="276"/>
            <ac:spMk id="7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8500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$23,000 Human Machine Interface (HMI), which is the touch screen used to control a process is not uncommon. Special environmental requirements such as needing to operate in 120°, no/limited mechanical parts due to high vibration often drive up the costs substantially.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Depending on the environment Federal certifications may apply. I have seen these in regards to medical, food inspection and critical safety process equipment. The challenge this presents is that the whole configuration will have to be recertified if a patch is applied. This often takes a long time and requires the equipment to not be in production until the verification and recertification is completed.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Due to the federal certifications a limited number of vendors and integrators are available to perform this work. In one recent case I was dealing with there are only two companies in the US that can provide these certified systems. So trying to push them to improve security is challenging as you cannot simply find someone else to do the work.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Storytime: Patching in the OT environment is risky. When </a:t>
            </a:r>
            <a:r>
              <a:rPr lang="en-US" dirty="0" err="1"/>
              <a:t>Wannacry</a:t>
            </a:r>
            <a:r>
              <a:rPr lang="en-US" dirty="0"/>
              <a:t> hit some of the patches effectively, and rightfully turned off, SMBv1. While this didn’t significantly impact the IT operations for some areas of the OT environment this brought things to a dead stop. Some of the equipment was running on Windows NT, 2000 and XP. These systems were maintained because they directly supported critical equipment for the process control and the vendor had either gone out of business or was simply charging too much to upgrade the system when it was still working just fine. Turning off SMBv1 however shut down how they were doing background data transfers and prevented the equipment from knowing what to make next. Ultimately SMBv2 and 3 were implemented across most of the network, but jump hosts for the background transfer were built to allow SMBv1 to run to certain machines that couldn’t be upgraded and the rest of the network on the updated versions.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Having to hold onto old equipment is more of the norm than anything and can result in interesting issues such as people buying old replacement equipment off </a:t>
            </a:r>
            <a:r>
              <a:rPr lang="en-US" dirty="0" err="1"/>
              <a:t>ebay</a:t>
            </a:r>
            <a:r>
              <a:rPr lang="en-US" dirty="0"/>
              <a:t>.</a:t>
            </a: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09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b) Identity and access management</a:t>
            </a:r>
          </a:p>
          <a:p>
            <a:pPr marL="0" lvl="0" indent="0" algn="l" rtl="0">
              <a:spcBef>
                <a:spcPts val="0"/>
              </a:spcBef>
              <a:spcAft>
                <a:spcPts val="0"/>
              </a:spcAft>
              <a:buNone/>
            </a:pPr>
            <a:r>
              <a:rPr lang="en-US" dirty="0"/>
              <a:t>        1) Ideal</a:t>
            </a:r>
          </a:p>
          <a:p>
            <a:pPr marL="0" lvl="0" indent="0" algn="l" rtl="0">
              <a:spcBef>
                <a:spcPts val="0"/>
              </a:spcBef>
              <a:spcAft>
                <a:spcPts val="0"/>
              </a:spcAft>
              <a:buNone/>
            </a:pPr>
            <a:r>
              <a:rPr lang="en-US" dirty="0"/>
              <a:t>            a) Domain connected and controlled</a:t>
            </a:r>
          </a:p>
          <a:p>
            <a:pPr marL="0" lvl="0" indent="0" algn="l" rtl="0">
              <a:spcBef>
                <a:spcPts val="0"/>
              </a:spcBef>
              <a:spcAft>
                <a:spcPts val="0"/>
              </a:spcAft>
              <a:buNone/>
            </a:pPr>
            <a:r>
              <a:rPr lang="en-US" dirty="0"/>
              <a:t>            b) user specific credentials with rotation and complexity</a:t>
            </a:r>
          </a:p>
          <a:p>
            <a:pPr marL="0" lvl="0" indent="0" algn="l" rtl="0">
              <a:spcBef>
                <a:spcPts val="0"/>
              </a:spcBef>
              <a:spcAft>
                <a:spcPts val="0"/>
              </a:spcAft>
              <a:buNone/>
            </a:pPr>
            <a:r>
              <a:rPr lang="en-US" dirty="0"/>
              <a:t>            c) Logging of security events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2) Real</a:t>
            </a:r>
          </a:p>
          <a:p>
            <a:pPr marL="0" lvl="0" indent="0" algn="l" rtl="0">
              <a:spcBef>
                <a:spcPts val="0"/>
              </a:spcBef>
              <a:spcAft>
                <a:spcPts val="0"/>
              </a:spcAft>
              <a:buNone/>
            </a:pPr>
            <a:r>
              <a:rPr lang="en-US" dirty="0"/>
              <a:t>            a) Local accounts</a:t>
            </a:r>
          </a:p>
          <a:p>
            <a:pPr marL="0" lvl="0" indent="0" algn="l" rtl="0">
              <a:spcBef>
                <a:spcPts val="0"/>
              </a:spcBef>
              <a:spcAft>
                <a:spcPts val="0"/>
              </a:spcAft>
              <a:buNone/>
            </a:pPr>
            <a:r>
              <a:rPr lang="en-US" dirty="0"/>
              <a:t>            b) Shared names and credentials</a:t>
            </a:r>
          </a:p>
          <a:p>
            <a:pPr marL="0" lvl="0" indent="0" algn="l" rtl="0">
              <a:spcBef>
                <a:spcPts val="0"/>
              </a:spcBef>
              <a:spcAft>
                <a:spcPts val="0"/>
              </a:spcAft>
              <a:buNone/>
            </a:pPr>
            <a:r>
              <a:rPr lang="en-US" dirty="0"/>
              <a:t>            c) No logging capabilities or configurations completed</a:t>
            </a: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8263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networks were not originally designed to be connected to the enterprise however a desire for real time data has pushed these areas to be connected. The OT network is significantly less dynamic than the IT, but it also has older equipment that has been customized to focus on speed of control instead of networking protocol support.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picture shows the upgrade from an older PLC5 to an Allen-Bradley Logix system. This upgrade probably cost $100,000-$150,000. Alternatively some sites, that still have older hardware available will opt to put a protocol converter in front of the PLC5 and convert TCP/IP over to a serial protocol that the PLC5 supports. This option will cost them $500-$2,000.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 Network architecture</a:t>
            </a:r>
          </a:p>
          <a:p>
            <a:pPr marL="0" lvl="0" indent="0" algn="l" rtl="0">
              <a:spcBef>
                <a:spcPts val="0"/>
              </a:spcBef>
              <a:spcAft>
                <a:spcPts val="0"/>
              </a:spcAft>
              <a:buNone/>
            </a:pPr>
            <a:r>
              <a:rPr lang="en-US" dirty="0"/>
              <a:t>        1) Ideal</a:t>
            </a:r>
          </a:p>
          <a:p>
            <a:pPr marL="0" lvl="0" indent="0" algn="l" rtl="0">
              <a:spcBef>
                <a:spcPts val="0"/>
              </a:spcBef>
              <a:spcAft>
                <a:spcPts val="0"/>
              </a:spcAft>
              <a:buNone/>
            </a:pPr>
            <a:r>
              <a:rPr lang="en-US" dirty="0"/>
              <a:t>            a) Accurately Documented</a:t>
            </a:r>
          </a:p>
          <a:p>
            <a:pPr marL="0" lvl="0" indent="0" algn="l" rtl="0">
              <a:spcBef>
                <a:spcPts val="0"/>
              </a:spcBef>
              <a:spcAft>
                <a:spcPts val="0"/>
              </a:spcAft>
              <a:buNone/>
            </a:pPr>
            <a:r>
              <a:rPr lang="en-US" dirty="0"/>
              <a:t>            b) Segmentation</a:t>
            </a:r>
          </a:p>
          <a:p>
            <a:pPr marL="0" lvl="0" indent="0" algn="l" rtl="0">
              <a:spcBef>
                <a:spcPts val="0"/>
              </a:spcBef>
              <a:spcAft>
                <a:spcPts val="0"/>
              </a:spcAft>
              <a:buNone/>
            </a:pPr>
            <a:r>
              <a:rPr lang="en-US" dirty="0"/>
              <a:t>            c) Standardized remote access with visibility</a:t>
            </a:r>
          </a:p>
          <a:p>
            <a:pPr marL="0" lvl="0" indent="0" algn="l" rtl="0">
              <a:spcBef>
                <a:spcPts val="0"/>
              </a:spcBef>
              <a:spcAft>
                <a:spcPts val="0"/>
              </a:spcAft>
              <a:buNone/>
            </a:pPr>
            <a:r>
              <a:rPr lang="en-US" dirty="0"/>
              <a:t>            d) Standard security tools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2) Real</a:t>
            </a:r>
          </a:p>
          <a:p>
            <a:pPr marL="0" lvl="0" indent="0" algn="l" rtl="0">
              <a:spcBef>
                <a:spcPts val="0"/>
              </a:spcBef>
              <a:spcAft>
                <a:spcPts val="0"/>
              </a:spcAft>
              <a:buNone/>
            </a:pPr>
            <a:r>
              <a:rPr lang="en-US" dirty="0"/>
              <a:t>            a) What documentation exists is an excel spread sheet that should be about 85% correct hopefully; not all equipment is listed, some might have never been reported to the facility during installation (remote access &amp; support)</a:t>
            </a:r>
          </a:p>
          <a:p>
            <a:pPr marL="0" lvl="0" indent="0" algn="l" rtl="0">
              <a:spcBef>
                <a:spcPts val="0"/>
              </a:spcBef>
              <a:spcAft>
                <a:spcPts val="0"/>
              </a:spcAft>
              <a:buNone/>
            </a:pPr>
            <a:r>
              <a:rPr lang="en-US" dirty="0"/>
              <a:t>            b) Might be a firewall at the border between IT &amp; OT because both sides were tired of IT scans causing problems; other than that limited segmentation via VLANs w/o ACL</a:t>
            </a:r>
          </a:p>
          <a:p>
            <a:pPr marL="0" lvl="0" indent="0" algn="l" rtl="0">
              <a:spcBef>
                <a:spcPts val="0"/>
              </a:spcBef>
              <a:spcAft>
                <a:spcPts val="0"/>
              </a:spcAft>
              <a:buNone/>
            </a:pPr>
            <a:r>
              <a:rPr lang="en-US" dirty="0"/>
              <a:t>            c) The network gets bridged by cellular hot spots and modems whenever remote support is needed</a:t>
            </a:r>
          </a:p>
          <a:p>
            <a:pPr marL="0" lvl="0" indent="0" algn="l" rtl="0">
              <a:spcBef>
                <a:spcPts val="0"/>
              </a:spcBef>
              <a:spcAft>
                <a:spcPts val="0"/>
              </a:spcAft>
              <a:buNone/>
            </a:pPr>
            <a:r>
              <a:rPr lang="en-US" dirty="0"/>
              <a:t>            d) No/limited logging; AV/EDR is almost non-</a:t>
            </a:r>
            <a:r>
              <a:rPr lang="en-US" dirty="0" err="1"/>
              <a:t>existant</a:t>
            </a:r>
            <a:r>
              <a:rPr lang="en-US" dirty="0"/>
              <a:t> (may impact availability of controls)</a:t>
            </a: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4694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TAM: Use an OT specific solution not all equipment supports SNMP, WINRM or full SSH. Look for a solution that can address not only IP layer devices, but one that supports CIP, S7, Data Highway+ and other serial protocols</a:t>
            </a:r>
          </a:p>
          <a:p>
            <a:pPr marL="0" lvl="0" indent="0" algn="l" rtl="0">
              <a:spcBef>
                <a:spcPts val="0"/>
              </a:spcBef>
              <a:spcAft>
                <a:spcPts val="0"/>
              </a:spcAft>
              <a:buNone/>
            </a:pPr>
            <a:r>
              <a:rPr lang="en-US" dirty="0"/>
              <a:t>Network Detection: Often requires a fair amount of additional networking to support span ports, one of the least invasive ways to monitor the OT environment for malicious activities</a:t>
            </a:r>
          </a:p>
          <a:p>
            <a:pPr marL="0" lvl="0" indent="0" algn="l" rtl="0">
              <a:spcBef>
                <a:spcPts val="0"/>
              </a:spcBef>
              <a:spcAft>
                <a:spcPts val="0"/>
              </a:spcAft>
              <a:buNone/>
            </a:pPr>
            <a:r>
              <a:rPr lang="en-US" dirty="0"/>
              <a:t>EDR: Can be typically placed on servers, however lower level devices such as windows based PLCs and HMIs it is often not done. This is because of the risk of it consuming too much memory or processor during critical control actions on the equipment. This can result in a safety risk.</a:t>
            </a:r>
          </a:p>
          <a:p>
            <a:pPr marL="0" lvl="0" indent="0" algn="l" rtl="0">
              <a:spcBef>
                <a:spcPts val="0"/>
              </a:spcBef>
              <a:spcAft>
                <a:spcPts val="0"/>
              </a:spcAft>
              <a:buNone/>
            </a:pPr>
            <a:r>
              <a:rPr lang="en-US" dirty="0"/>
              <a:t>AV: Same as EDR</a:t>
            </a:r>
          </a:p>
          <a:p>
            <a:pPr marL="0" lvl="0" indent="0" algn="l" rtl="0">
              <a:spcBef>
                <a:spcPts val="0"/>
              </a:spcBef>
              <a:spcAft>
                <a:spcPts val="0"/>
              </a:spcAft>
              <a:buNone/>
            </a:pPr>
            <a:r>
              <a:rPr lang="en-US" dirty="0"/>
              <a:t>Application Allowlisting: Often a good solution when EDR &amp; AV are not available for a device. It provides protection while also being tuned to permit normal software packages on that system</a:t>
            </a:r>
          </a:p>
          <a:p>
            <a:pPr marL="0" lvl="0" indent="0" algn="l" rtl="0">
              <a:spcBef>
                <a:spcPts val="0"/>
              </a:spcBef>
              <a:spcAft>
                <a:spcPts val="0"/>
              </a:spcAft>
              <a:buNone/>
            </a:pPr>
            <a:r>
              <a:rPr lang="en-US" dirty="0"/>
              <a:t>Integrated logging: is often easily done at the server level but as you progress to the lower devices such as PLCs and HMIs it is not always feasible. The device may not have the capacity to forward the logs, or in some cases it may not even collect logs at all.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c) Security tooling</a:t>
            </a:r>
          </a:p>
          <a:p>
            <a:pPr marL="0" lvl="0" indent="0" algn="l" rtl="0">
              <a:spcBef>
                <a:spcPts val="0"/>
              </a:spcBef>
              <a:spcAft>
                <a:spcPts val="0"/>
              </a:spcAft>
              <a:buNone/>
            </a:pPr>
            <a:r>
              <a:rPr lang="en-US" dirty="0"/>
              <a:t>        1) Ideal</a:t>
            </a:r>
          </a:p>
          <a:p>
            <a:pPr marL="0" lvl="0" indent="0" algn="l" rtl="0">
              <a:spcBef>
                <a:spcPts val="0"/>
              </a:spcBef>
              <a:spcAft>
                <a:spcPts val="0"/>
              </a:spcAft>
              <a:buNone/>
            </a:pPr>
            <a:r>
              <a:rPr lang="en-US" dirty="0"/>
              <a:t>            a) Network Security monitoring</a:t>
            </a:r>
          </a:p>
          <a:p>
            <a:pPr marL="0" lvl="0" indent="0" algn="l" rtl="0">
              <a:spcBef>
                <a:spcPts val="0"/>
              </a:spcBef>
              <a:spcAft>
                <a:spcPts val="0"/>
              </a:spcAft>
              <a:buNone/>
            </a:pPr>
            <a:r>
              <a:rPr lang="en-US" dirty="0"/>
              <a:t>            b) log forwarding</a:t>
            </a:r>
          </a:p>
          <a:p>
            <a:pPr marL="0" lvl="0" indent="0" algn="l" rtl="0">
              <a:spcBef>
                <a:spcPts val="0"/>
              </a:spcBef>
              <a:spcAft>
                <a:spcPts val="0"/>
              </a:spcAft>
              <a:buNone/>
            </a:pPr>
            <a:r>
              <a:rPr lang="en-US" dirty="0"/>
              <a:t>            c) Asset identification &amp; management</a:t>
            </a:r>
          </a:p>
          <a:p>
            <a:pPr marL="0" lvl="0" indent="0" algn="l" rtl="0">
              <a:spcBef>
                <a:spcPts val="0"/>
              </a:spcBef>
              <a:spcAft>
                <a:spcPts val="0"/>
              </a:spcAft>
              <a:buNone/>
            </a:pPr>
            <a:r>
              <a:rPr lang="en-US" dirty="0"/>
              <a:t>            d) AV/EDR on OS based equipment</a:t>
            </a:r>
          </a:p>
          <a:p>
            <a:pPr marL="0" lvl="0" indent="0" algn="l" rtl="0">
              <a:spcBef>
                <a:spcPts val="0"/>
              </a:spcBef>
              <a:spcAft>
                <a:spcPts val="0"/>
              </a:spcAft>
              <a:buNone/>
            </a:pPr>
            <a:r>
              <a:rPr lang="en-US" dirty="0"/>
              <a:t>            e)  Application allow listing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2) Real</a:t>
            </a:r>
          </a:p>
          <a:p>
            <a:pPr marL="0" lvl="0" indent="0" algn="l" rtl="0">
              <a:spcBef>
                <a:spcPts val="0"/>
              </a:spcBef>
              <a:spcAft>
                <a:spcPts val="0"/>
              </a:spcAft>
              <a:buNone/>
            </a:pPr>
            <a:r>
              <a:rPr lang="en-US" dirty="0"/>
              <a:t>            a) Very few companies apply those solutions to the OT environment unless required to</a:t>
            </a: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312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5308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Gov’t after me? Certain sectors tend to generate a lot more probes and attacks against the OT environment. These include power generation, water treatment and military production.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Malware that targets OT devices is increasing. Over the last several years we have seen things such as Stuxnet, DarkEnergy2, </a:t>
            </a:r>
            <a:r>
              <a:rPr lang="en-US" dirty="0" err="1"/>
              <a:t>CrashOverride</a:t>
            </a:r>
            <a:r>
              <a:rPr lang="en-US" dirty="0"/>
              <a:t>, </a:t>
            </a:r>
            <a:r>
              <a:rPr lang="en-US" dirty="0" err="1"/>
              <a:t>Trisis</a:t>
            </a:r>
            <a:r>
              <a:rPr lang="en-US" dirty="0"/>
              <a:t>, </a:t>
            </a:r>
            <a:r>
              <a:rPr lang="en-US" dirty="0" err="1"/>
              <a:t>Industroyer</a:t>
            </a:r>
            <a:r>
              <a:rPr lang="en-US" dirty="0"/>
              <a:t> and Pipedream to name a few. Pipedream is one of the latest that appears to be modular and potentially intended to support further development by users within that space.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Why aren’t Nation States the primary risk in OT security? Most companies are looking to make a profit, as such they are more concerned about product and market share. While some segments of the critical infrastructure are significantly more targeted by Nation States most of the manufacturing and operations are outside of these industries. Military components, chemical &amp; oil refining, power generation &amp; distribution and water treatment a high value targets for a Nation State to have access to for when they want to cause damage. However some Nation States are interested in IP theft more than damage.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Cyber criminal organizations are looking for profit and are willing to take anyone that they can hit. Their potential target pool is larger but also more focused on the IT side of the house currently.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Story time: </a:t>
            </a:r>
            <a:r>
              <a:rPr lang="en-US" dirty="0" err="1"/>
              <a:t>Sofail</a:t>
            </a:r>
            <a:r>
              <a:rPr lang="en-US" dirty="0"/>
              <a:t>. A firewall that was deployed on a significant number of drilling rigs ended up having a vulnerability that allowed for the attacker to force it to call back to a listening server. The attackers then remounted the memory that the embedded </a:t>
            </a:r>
            <a:r>
              <a:rPr lang="en-US" dirty="0" err="1"/>
              <a:t>linux</a:t>
            </a:r>
            <a:r>
              <a:rPr lang="en-US" dirty="0"/>
              <a:t> OS was running on and modified several things such as where to get updates from, adding persistence and enabling their C2 to scan and push data through the network. This resulted in malware being pushed to several machines (which most were fortunately patched). Ultimately The firewalls were restored and the affected servers were taken offline. The hard drives were removed and new ones were put in and imaged with a recent backup. Minimal impact was experienced by the rigs. If it had been a Nation State then they would have done significantly more data exfiltration to understand what safeties were in place, what the PLC code was doing and protecting and how it could be bypassed. These activities would have taken a while to perform, but would have allowed them to perform a significant attack.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d) Threat Landscape</a:t>
            </a:r>
          </a:p>
          <a:p>
            <a:pPr marL="0" lvl="0" indent="0" algn="l" rtl="0">
              <a:spcBef>
                <a:spcPts val="0"/>
              </a:spcBef>
              <a:spcAft>
                <a:spcPts val="0"/>
              </a:spcAft>
              <a:buNone/>
            </a:pPr>
            <a:r>
              <a:rPr lang="en-US" dirty="0"/>
              <a:t>        0) Objectives</a:t>
            </a:r>
          </a:p>
          <a:p>
            <a:pPr marL="0" lvl="0" indent="0" algn="l" rtl="0">
              <a:spcBef>
                <a:spcPts val="0"/>
              </a:spcBef>
              <a:spcAft>
                <a:spcPts val="0"/>
              </a:spcAft>
              <a:buNone/>
            </a:pPr>
            <a:r>
              <a:rPr lang="en-US" dirty="0"/>
              <a:t>            a) Research for a more targeted attack (what PLCs, HMIs, OSes exist)</a:t>
            </a:r>
          </a:p>
          <a:p>
            <a:pPr marL="0" lvl="0" indent="0" algn="l" rtl="0">
              <a:spcBef>
                <a:spcPts val="0"/>
              </a:spcBef>
              <a:spcAft>
                <a:spcPts val="0"/>
              </a:spcAft>
              <a:buNone/>
            </a:pPr>
            <a:r>
              <a:rPr lang="en-US" dirty="0"/>
              <a:t>            b) Intellectual Property Theft</a:t>
            </a:r>
          </a:p>
          <a:p>
            <a:pPr marL="0" lvl="0" indent="0" algn="l" rtl="0">
              <a:spcBef>
                <a:spcPts val="0"/>
              </a:spcBef>
              <a:spcAft>
                <a:spcPts val="0"/>
              </a:spcAft>
              <a:buNone/>
            </a:pPr>
            <a:r>
              <a:rPr lang="en-US" dirty="0"/>
              <a:t>            c) Force quality issues (Early Stuxnet versions)</a:t>
            </a:r>
          </a:p>
          <a:p>
            <a:pPr marL="0" lvl="0" indent="0" algn="l" rtl="0">
              <a:spcBef>
                <a:spcPts val="0"/>
              </a:spcBef>
              <a:spcAft>
                <a:spcPts val="0"/>
              </a:spcAft>
              <a:buNone/>
            </a:pPr>
            <a:r>
              <a:rPr lang="en-US" dirty="0"/>
              <a:t>            d) Force downtime (ransomware; </a:t>
            </a:r>
            <a:r>
              <a:rPr lang="en-US" dirty="0" err="1"/>
              <a:t>Wannacry</a:t>
            </a:r>
            <a:r>
              <a:rPr lang="en-US" dirty="0"/>
              <a:t>)</a:t>
            </a:r>
          </a:p>
          <a:p>
            <a:pPr marL="0" lvl="0" indent="0" algn="l" rtl="0">
              <a:spcBef>
                <a:spcPts val="0"/>
              </a:spcBef>
              <a:spcAft>
                <a:spcPts val="0"/>
              </a:spcAft>
              <a:buNone/>
            </a:pPr>
            <a:r>
              <a:rPr lang="en-US" dirty="0"/>
              <a:t>        1) Ideal</a:t>
            </a:r>
          </a:p>
          <a:p>
            <a:pPr marL="0" lvl="0" indent="0" algn="l" rtl="0">
              <a:spcBef>
                <a:spcPts val="0"/>
              </a:spcBef>
              <a:spcAft>
                <a:spcPts val="0"/>
              </a:spcAft>
              <a:buNone/>
            </a:pPr>
            <a:r>
              <a:rPr lang="en-US" dirty="0"/>
              <a:t>            a) Limited to Nation States and advanced cyber criminals</a:t>
            </a:r>
          </a:p>
          <a:p>
            <a:pPr marL="0" lvl="0" indent="0" algn="l" rtl="0">
              <a:spcBef>
                <a:spcPts val="0"/>
              </a:spcBef>
              <a:spcAft>
                <a:spcPts val="0"/>
              </a:spcAft>
              <a:buNone/>
            </a:pPr>
            <a:r>
              <a:rPr lang="en-US" dirty="0"/>
              <a:t>        2) Real</a:t>
            </a:r>
          </a:p>
          <a:p>
            <a:pPr marL="0" lvl="0" indent="0" algn="l" rtl="0">
              <a:spcBef>
                <a:spcPts val="0"/>
              </a:spcBef>
              <a:spcAft>
                <a:spcPts val="0"/>
              </a:spcAft>
              <a:buNone/>
            </a:pPr>
            <a:r>
              <a:rPr lang="en-US" dirty="0"/>
              <a:t>             a) Everything from the last 20 years is still a threat because we don't deploy AV/EDR to a deep level (</a:t>
            </a:r>
            <a:r>
              <a:rPr lang="en-US" dirty="0" err="1"/>
              <a:t>Nimda</a:t>
            </a:r>
            <a:r>
              <a:rPr lang="en-US" dirty="0"/>
              <a:t> &amp; </a:t>
            </a:r>
            <a:r>
              <a:rPr lang="en-US" dirty="0" err="1"/>
              <a:t>Conficker</a:t>
            </a:r>
            <a:r>
              <a:rPr lang="en-US" dirty="0"/>
              <a:t>)</a:t>
            </a:r>
          </a:p>
          <a:p>
            <a:pPr marL="0" lvl="0" indent="0" algn="l" rtl="0">
              <a:spcBef>
                <a:spcPts val="0"/>
              </a:spcBef>
              <a:spcAft>
                <a:spcPts val="0"/>
              </a:spcAft>
              <a:buNone/>
            </a:pPr>
            <a:r>
              <a:rPr lang="en-US" dirty="0"/>
              <a:t>            b) reference CISA: information is not fully accurate. limited segments are mandated to report incidents, most are voluntary</a:t>
            </a: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9162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Memory only malware is useful in the OT environment because of the reduced frequency with which reboots are done on the systems</a:t>
            </a: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0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2090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OpenPLC</a:t>
            </a:r>
            <a:r>
              <a:rPr lang="en-US" dirty="0"/>
              <a:t> was selected as it conforms to the standard PLC programming languages and support structures. It is also deployable as a docker image, installed on </a:t>
            </a:r>
            <a:r>
              <a:rPr lang="en-US" dirty="0" err="1"/>
              <a:t>linux</a:t>
            </a:r>
            <a:r>
              <a:rPr lang="en-US" dirty="0"/>
              <a:t> or run on Raspberry Pi hardware.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ScadaBR</a:t>
            </a:r>
            <a:r>
              <a:rPr lang="en-US" dirty="0"/>
              <a:t> was selected as an open an available HMI design interface that uses the standard Modbus communication port 502. </a:t>
            </a:r>
            <a:r>
              <a:rPr lang="en-US" dirty="0" err="1"/>
              <a:t>OpcUA</a:t>
            </a:r>
            <a:r>
              <a:rPr lang="en-US" dirty="0"/>
              <a:t> was a desired option, but wasn’t located as a free option during our initial research</a:t>
            </a: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7627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666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165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5) Foundational requirements for IR in OT    </a:t>
            </a:r>
          </a:p>
          <a:p>
            <a:pPr marL="0" lvl="0" indent="0" algn="l" rtl="0">
              <a:spcBef>
                <a:spcPts val="0"/>
              </a:spcBef>
              <a:spcAft>
                <a:spcPts val="0"/>
              </a:spcAft>
              <a:buNone/>
            </a:pPr>
            <a:r>
              <a:rPr lang="en-US" dirty="0"/>
              <a:t>     Understand dependencies internal to the process and external to the organization (Colonial Pipeline)        </a:t>
            </a:r>
          </a:p>
          <a:p>
            <a:pPr marL="0" lvl="0" indent="0" algn="l" rtl="0">
              <a:spcBef>
                <a:spcPts val="0"/>
              </a:spcBef>
              <a:spcAft>
                <a:spcPts val="0"/>
              </a:spcAft>
              <a:buNone/>
            </a:pPr>
            <a:r>
              <a:rPr lang="en-US" dirty="0"/>
              <a:t>        If product intake is shut down, how long can they operate</a:t>
            </a:r>
          </a:p>
          <a:p>
            <a:pPr marL="0" lvl="0" indent="0" algn="l" rtl="0">
              <a:spcBef>
                <a:spcPts val="0"/>
              </a:spcBef>
              <a:spcAft>
                <a:spcPts val="0"/>
              </a:spcAft>
              <a:buNone/>
            </a:pPr>
            <a:r>
              <a:rPr lang="en-US" dirty="0"/>
              <a:t>        If the logistics server in the enterprise area is ransomed, does the facility shut down?</a:t>
            </a:r>
          </a:p>
          <a:p>
            <a:pPr marL="0" lvl="0" indent="0" algn="l" rtl="0">
              <a:spcBef>
                <a:spcPts val="0"/>
              </a:spcBef>
              <a:spcAft>
                <a:spcPts val="0"/>
              </a:spcAft>
              <a:buNone/>
            </a:pPr>
            <a:r>
              <a:rPr lang="en-US" dirty="0"/>
              <a:t>        Are there any gov't required logging &amp; reporting expectations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Define &amp; pre-stage tools</a:t>
            </a:r>
          </a:p>
          <a:p>
            <a:pPr marL="0" lvl="0" indent="0" algn="l" rtl="0">
              <a:spcBef>
                <a:spcPts val="0"/>
              </a:spcBef>
              <a:spcAft>
                <a:spcPts val="0"/>
              </a:spcAft>
              <a:buNone/>
            </a:pPr>
            <a:r>
              <a:rPr lang="en-US" dirty="0"/>
              <a:t>         Tools for getting images, memory, logs, </a:t>
            </a:r>
            <a:r>
              <a:rPr lang="en-US" dirty="0" err="1"/>
              <a:t>etc</a:t>
            </a:r>
            <a:endParaRPr lang="en-US" dirty="0"/>
          </a:p>
          <a:p>
            <a:pPr marL="0" lvl="0" indent="0" algn="l" rtl="0">
              <a:spcBef>
                <a:spcPts val="0"/>
              </a:spcBef>
              <a:spcAft>
                <a:spcPts val="0"/>
              </a:spcAft>
              <a:buNone/>
            </a:pPr>
            <a:r>
              <a:rPr lang="en-US" dirty="0"/>
              <a:t>        custom scripts may be needed; these have to be developed based on the systems in the environment; </a:t>
            </a:r>
            <a:r>
              <a:rPr lang="en-US" dirty="0" err="1"/>
              <a:t>powershell</a:t>
            </a:r>
            <a:r>
              <a:rPr lang="en-US" dirty="0"/>
              <a:t> isn't everywhere and PS 2 isn't as capable as PS 5</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Define an incident access plan (if we cut the internet to a facility, are we going to wait to get someone on site to deal with it, or are we going to open up some remote support connections)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Who can make certain decisions</a:t>
            </a:r>
          </a:p>
          <a:p>
            <a:pPr marL="0" lvl="0" indent="0" algn="l" rtl="0">
              <a:spcBef>
                <a:spcPts val="0"/>
              </a:spcBef>
              <a:spcAft>
                <a:spcPts val="0"/>
              </a:spcAft>
              <a:buNone/>
            </a:pPr>
            <a:r>
              <a:rPr lang="en-US" dirty="0"/>
              <a:t>        RACI - Responsible Accountable Consulted Informed</a:t>
            </a:r>
          </a:p>
          <a:p>
            <a:pPr marL="0" lvl="0" indent="0" algn="l" rtl="0">
              <a:spcBef>
                <a:spcPts val="0"/>
              </a:spcBef>
              <a:spcAft>
                <a:spcPts val="0"/>
              </a:spcAft>
              <a:buNone/>
            </a:pPr>
            <a:r>
              <a:rPr lang="en-US" dirty="0"/>
              <a:t>        Isolate the plant from the enterprise network</a:t>
            </a:r>
          </a:p>
          <a:p>
            <a:pPr marL="0" lvl="0" indent="0" algn="l" rtl="0">
              <a:spcBef>
                <a:spcPts val="0"/>
              </a:spcBef>
              <a:spcAft>
                <a:spcPts val="0"/>
              </a:spcAft>
              <a:buNone/>
            </a:pPr>
            <a:r>
              <a:rPr lang="en-US" dirty="0"/>
              <a:t>        stop production within the plant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How &amp; When should a location reach out to IR; what information needs to be shared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Define Roles</a:t>
            </a:r>
          </a:p>
          <a:p>
            <a:pPr marL="0" lvl="0" indent="0" algn="l" rtl="0">
              <a:spcBef>
                <a:spcPts val="0"/>
              </a:spcBef>
              <a:spcAft>
                <a:spcPts val="0"/>
              </a:spcAft>
              <a:buNone/>
            </a:pPr>
            <a:r>
              <a:rPr lang="en-US" dirty="0"/>
              <a:t>        Incident Director/Commander - communicates with leadership &amp; risk teams</a:t>
            </a:r>
          </a:p>
          <a:p>
            <a:pPr marL="0" lvl="0" indent="0" algn="l" rtl="0">
              <a:spcBef>
                <a:spcPts val="0"/>
              </a:spcBef>
              <a:spcAft>
                <a:spcPts val="0"/>
              </a:spcAft>
              <a:buNone/>
            </a:pPr>
            <a:r>
              <a:rPr lang="en-US" dirty="0"/>
              <a:t>        Lead Responder - Guides and directs activities for the investigation; main technical lead for the incident</a:t>
            </a:r>
          </a:p>
          <a:p>
            <a:pPr marL="0" lvl="0" indent="0" algn="l" rtl="0">
              <a:spcBef>
                <a:spcPts val="0"/>
              </a:spcBef>
              <a:spcAft>
                <a:spcPts val="0"/>
              </a:spcAft>
              <a:buNone/>
            </a:pPr>
            <a:r>
              <a:rPr lang="en-US" dirty="0"/>
              <a:t>        Evidence &amp; Incident Handlers - acquire and analyze evidence as directed</a:t>
            </a:r>
          </a:p>
          <a:p>
            <a:pPr marL="0" lvl="0" indent="0" algn="l" rtl="0">
              <a:spcBef>
                <a:spcPts val="0"/>
              </a:spcBef>
              <a:spcAft>
                <a:spcPts val="0"/>
              </a:spcAft>
              <a:buNone/>
            </a:pPr>
            <a:r>
              <a:rPr lang="en-US" dirty="0"/>
              <a:t>        Archivist - Project Manager for the incident (creates task lists, timeline entries for actions taken, documents findings)</a:t>
            </a:r>
          </a:p>
          <a:p>
            <a:pPr marL="0" lvl="0" indent="0" algn="l" rtl="0">
              <a:spcBef>
                <a:spcPts val="0"/>
              </a:spcBef>
              <a:spcAft>
                <a:spcPts val="0"/>
              </a:spcAft>
              <a:buNone/>
            </a:pPr>
            <a:endParaRPr lang="en-US"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0514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6) Working an Incident in OT</a:t>
            </a:r>
          </a:p>
          <a:p>
            <a:pPr marL="0" lvl="0" indent="0" algn="l" rtl="0">
              <a:spcBef>
                <a:spcPts val="0"/>
              </a:spcBef>
              <a:spcAft>
                <a:spcPts val="0"/>
              </a:spcAft>
              <a:buNone/>
            </a:pPr>
            <a:r>
              <a:rPr lang="en-US" dirty="0"/>
              <a:t>    1) Leverage IR, networking and controls engineers to understand the impact to processes; focus on major questions, timely analysis &amp; advisement for moving forward</a:t>
            </a:r>
          </a:p>
          <a:p>
            <a:pPr marL="0" lvl="0" indent="0" algn="l" rtl="0">
              <a:spcBef>
                <a:spcPts val="0"/>
              </a:spcBef>
              <a:spcAft>
                <a:spcPts val="0"/>
              </a:spcAft>
              <a:buNone/>
            </a:pPr>
            <a:r>
              <a:rPr lang="en-US" dirty="0"/>
              <a:t>    2) Determine scale of the incident (malware vs remote access)</a:t>
            </a:r>
          </a:p>
          <a:p>
            <a:pPr marL="0" lvl="0" indent="0" algn="l" rtl="0">
              <a:spcBef>
                <a:spcPts val="0"/>
              </a:spcBef>
              <a:spcAft>
                <a:spcPts val="0"/>
              </a:spcAft>
              <a:buNone/>
            </a:pPr>
            <a:r>
              <a:rPr lang="en-US" dirty="0"/>
              <a:t>        a) Technical Asset Management (provide context on IP addresses)</a:t>
            </a:r>
          </a:p>
          <a:p>
            <a:pPr marL="0" lvl="0" indent="0" algn="l" rtl="0">
              <a:spcBef>
                <a:spcPts val="0"/>
              </a:spcBef>
              <a:spcAft>
                <a:spcPts val="0"/>
              </a:spcAft>
              <a:buNone/>
            </a:pPr>
            <a:r>
              <a:rPr lang="en-US" dirty="0"/>
              <a:t>        b) Network Security Monitoring (visualize &amp; hunt external and abnormal connections)</a:t>
            </a:r>
          </a:p>
          <a:p>
            <a:pPr marL="0" lvl="0" indent="0" algn="l" rtl="0">
              <a:spcBef>
                <a:spcPts val="0"/>
              </a:spcBef>
              <a:spcAft>
                <a:spcPts val="0"/>
              </a:spcAft>
              <a:buNone/>
            </a:pPr>
            <a:r>
              <a:rPr lang="en-US" dirty="0"/>
              <a:t>        c) Baseline equipment &amp; </a:t>
            </a:r>
            <a:r>
              <a:rPr lang="en-US" dirty="0" err="1"/>
              <a:t>IoCs</a:t>
            </a:r>
            <a:r>
              <a:rPr lang="en-US" dirty="0"/>
              <a:t> (OT software is different and not what we stare at daily; having a snapshot of a known good clean state gives us a way to compare processes, </a:t>
            </a:r>
            <a:r>
              <a:rPr lang="en-US" dirty="0" err="1"/>
              <a:t>registeries</a:t>
            </a:r>
            <a:r>
              <a:rPr lang="en-US" dirty="0"/>
              <a:t>, connections, </a:t>
            </a:r>
            <a:r>
              <a:rPr lang="en-US" dirty="0" err="1"/>
              <a:t>etc</a:t>
            </a:r>
            <a:r>
              <a:rPr lang="en-US" dirty="0"/>
              <a:t>)</a:t>
            </a:r>
          </a:p>
          <a:p>
            <a:pPr marL="0" lvl="0" indent="0" algn="l" rtl="0">
              <a:spcBef>
                <a:spcPts val="0"/>
              </a:spcBef>
              <a:spcAft>
                <a:spcPts val="0"/>
              </a:spcAft>
              <a:buNone/>
            </a:pPr>
            <a:r>
              <a:rPr lang="en-US" dirty="0"/>
              <a:t>    3) Does it affect safety</a:t>
            </a:r>
          </a:p>
          <a:p>
            <a:pPr marL="0" lvl="0" indent="0" algn="l" rtl="0">
              <a:spcBef>
                <a:spcPts val="0"/>
              </a:spcBef>
              <a:spcAft>
                <a:spcPts val="0"/>
              </a:spcAft>
              <a:buNone/>
            </a:pPr>
            <a:r>
              <a:rPr lang="en-US" dirty="0"/>
              <a:t>    4) Does it pose a risk to production</a:t>
            </a:r>
          </a:p>
          <a:p>
            <a:pPr marL="0" lvl="0" indent="0" algn="l" rtl="0">
              <a:spcBef>
                <a:spcPts val="0"/>
              </a:spcBef>
              <a:spcAft>
                <a:spcPts val="0"/>
              </a:spcAft>
              <a:buNone/>
            </a:pPr>
            <a:r>
              <a:rPr lang="en-US" dirty="0"/>
              <a:t>                a) Can this spread to other processes or to the enterprise side</a:t>
            </a:r>
          </a:p>
          <a:p>
            <a:pPr marL="0" lvl="0" indent="0" algn="l" rtl="0">
              <a:spcBef>
                <a:spcPts val="0"/>
              </a:spcBef>
              <a:spcAft>
                <a:spcPts val="0"/>
              </a:spcAft>
              <a:buNone/>
            </a:pPr>
            <a:r>
              <a:rPr lang="en-US" dirty="0"/>
              <a:t>    5) Systems to prioritize for evidence collection (Generally in this order but adjustable based on the situation)</a:t>
            </a:r>
          </a:p>
          <a:p>
            <a:pPr marL="0" lvl="0" indent="0" algn="l" rtl="0">
              <a:spcBef>
                <a:spcPts val="0"/>
              </a:spcBef>
              <a:spcAft>
                <a:spcPts val="0"/>
              </a:spcAft>
              <a:buNone/>
            </a:pPr>
            <a:r>
              <a:rPr lang="en-US" dirty="0"/>
              <a:t>        a) Engineering Work Stations</a:t>
            </a:r>
          </a:p>
          <a:p>
            <a:pPr marL="0" lvl="0" indent="0" algn="l" rtl="0">
              <a:spcBef>
                <a:spcPts val="0"/>
              </a:spcBef>
              <a:spcAft>
                <a:spcPts val="0"/>
              </a:spcAft>
              <a:buNone/>
            </a:pPr>
            <a:r>
              <a:rPr lang="en-US" dirty="0"/>
              <a:t>        b) Servers (historians, visualization, backup, </a:t>
            </a:r>
            <a:r>
              <a:rPr lang="en-US" dirty="0" err="1"/>
              <a:t>etc</a:t>
            </a:r>
            <a:r>
              <a:rPr lang="en-US" dirty="0"/>
              <a:t>)</a:t>
            </a:r>
          </a:p>
          <a:p>
            <a:pPr marL="0" lvl="0" indent="0" algn="l" rtl="0">
              <a:spcBef>
                <a:spcPts val="0"/>
              </a:spcBef>
              <a:spcAft>
                <a:spcPts val="0"/>
              </a:spcAft>
              <a:buNone/>
            </a:pPr>
            <a:r>
              <a:rPr lang="en-US" dirty="0"/>
              <a:t>        c) HMIs</a:t>
            </a:r>
          </a:p>
          <a:p>
            <a:pPr marL="0" lvl="0" indent="0" algn="l" rtl="0">
              <a:spcBef>
                <a:spcPts val="0"/>
              </a:spcBef>
              <a:spcAft>
                <a:spcPts val="0"/>
              </a:spcAft>
              <a:buNone/>
            </a:pPr>
            <a:r>
              <a:rPr lang="en-US" dirty="0"/>
              <a:t>        d) PLCs, remote IO &amp; other embedded level devices</a:t>
            </a:r>
          </a:p>
          <a:p>
            <a:pPr marL="0" lvl="0" indent="0" algn="l" rtl="0">
              <a:spcBef>
                <a:spcPts val="0"/>
              </a:spcBef>
              <a:spcAft>
                <a:spcPts val="0"/>
              </a:spcAft>
              <a:buNone/>
            </a:pPr>
            <a:r>
              <a:rPr lang="en-US" dirty="0"/>
              <a:t>    6) How do we collect evidence (Order of volatility &amp; value for FORENSICS)</a:t>
            </a:r>
          </a:p>
          <a:p>
            <a:pPr marL="0" lvl="0" indent="0" algn="l" rtl="0">
              <a:spcBef>
                <a:spcPts val="0"/>
              </a:spcBef>
              <a:spcAft>
                <a:spcPts val="0"/>
              </a:spcAft>
              <a:buNone/>
            </a:pPr>
            <a:r>
              <a:rPr lang="en-US" dirty="0"/>
              <a:t>        a) Running memory collection</a:t>
            </a:r>
          </a:p>
          <a:p>
            <a:pPr marL="0" lvl="0" indent="0" algn="l" rtl="0">
              <a:spcBef>
                <a:spcPts val="0"/>
              </a:spcBef>
              <a:spcAft>
                <a:spcPts val="0"/>
              </a:spcAft>
              <a:buNone/>
            </a:pPr>
            <a:r>
              <a:rPr lang="en-US" dirty="0"/>
              <a:t>        b) Cache &amp; Register data</a:t>
            </a:r>
          </a:p>
          <a:p>
            <a:pPr marL="0" lvl="0" indent="0" algn="l" rtl="0">
              <a:spcBef>
                <a:spcPts val="0"/>
              </a:spcBef>
              <a:spcAft>
                <a:spcPts val="0"/>
              </a:spcAft>
              <a:buNone/>
            </a:pPr>
            <a:r>
              <a:rPr lang="en-US" dirty="0"/>
              <a:t>        c) Network status (ARP, routing tables, connections)</a:t>
            </a:r>
          </a:p>
          <a:p>
            <a:pPr marL="0" lvl="0" indent="0" algn="l" rtl="0">
              <a:spcBef>
                <a:spcPts val="0"/>
              </a:spcBef>
              <a:spcAft>
                <a:spcPts val="0"/>
              </a:spcAft>
              <a:buNone/>
            </a:pPr>
            <a:r>
              <a:rPr lang="en-US" dirty="0"/>
              <a:t>         d) System Processes</a:t>
            </a:r>
          </a:p>
          <a:p>
            <a:pPr marL="0" lvl="0" indent="0" algn="l" rtl="0">
              <a:spcBef>
                <a:spcPts val="0"/>
              </a:spcBef>
              <a:spcAft>
                <a:spcPts val="0"/>
              </a:spcAft>
              <a:buNone/>
            </a:pPr>
            <a:r>
              <a:rPr lang="en-US" dirty="0"/>
              <a:t>        e) Temp Files</a:t>
            </a:r>
          </a:p>
          <a:p>
            <a:pPr marL="0" lvl="0" indent="0" algn="l" rtl="0">
              <a:spcBef>
                <a:spcPts val="0"/>
              </a:spcBef>
              <a:spcAft>
                <a:spcPts val="0"/>
              </a:spcAft>
              <a:buNone/>
            </a:pPr>
            <a:r>
              <a:rPr lang="en-US" dirty="0"/>
              <a:t>        f) Hard drive image</a:t>
            </a:r>
          </a:p>
          <a:p>
            <a:pPr marL="0" lvl="0" indent="0" algn="l" rtl="0">
              <a:spcBef>
                <a:spcPts val="0"/>
              </a:spcBef>
              <a:spcAft>
                <a:spcPts val="0"/>
              </a:spcAft>
              <a:buNone/>
            </a:pPr>
            <a:r>
              <a:rPr lang="en-US" dirty="0"/>
              <a:t>    7) How can the facility proceed with recovery activities (Make sure you have collected everything you need for forensics)</a:t>
            </a:r>
          </a:p>
          <a:p>
            <a:pPr marL="0" lvl="0" indent="0" algn="l" rtl="0">
              <a:spcBef>
                <a:spcPts val="0"/>
              </a:spcBef>
              <a:spcAft>
                <a:spcPts val="0"/>
              </a:spcAft>
              <a:buNone/>
            </a:pPr>
            <a:r>
              <a:rPr lang="en-US" dirty="0"/>
              <a:t>        a) Recovery actions are generally well handled in the OT side of things; IT recovery can get substantially more murky for the local teams</a:t>
            </a:r>
          </a:p>
          <a:p>
            <a:pPr marL="0" lvl="0" indent="0" algn="l" rtl="0">
              <a:spcBef>
                <a:spcPts val="0"/>
              </a:spcBef>
              <a:spcAft>
                <a:spcPts val="0"/>
              </a:spcAft>
              <a:buNone/>
            </a:pPr>
            <a:r>
              <a:rPr lang="en-US" dirty="0"/>
              <a:t>    8) Post fire</a:t>
            </a:r>
          </a:p>
          <a:p>
            <a:pPr marL="0" lvl="0" indent="0" algn="l" rtl="0">
              <a:spcBef>
                <a:spcPts val="0"/>
              </a:spcBef>
              <a:spcAft>
                <a:spcPts val="0"/>
              </a:spcAft>
              <a:buNone/>
            </a:pPr>
            <a:r>
              <a:rPr lang="en-US" dirty="0"/>
              <a:t>        a) Identify &amp; Fix root cause</a:t>
            </a:r>
          </a:p>
          <a:p>
            <a:pPr marL="0" lvl="0" indent="0" algn="l" rtl="0">
              <a:spcBef>
                <a:spcPts val="0"/>
              </a:spcBef>
              <a:spcAft>
                <a:spcPts val="0"/>
              </a:spcAft>
              <a:buNone/>
            </a:pPr>
            <a:r>
              <a:rPr lang="en-US" dirty="0"/>
              <a:t>        b) After action review / post </a:t>
            </a:r>
            <a:r>
              <a:rPr lang="en-US" dirty="0" err="1"/>
              <a:t>mortum</a:t>
            </a:r>
            <a:r>
              <a:rPr lang="en-US" dirty="0"/>
              <a:t>/ retrospective / never let a good incident go to waste</a:t>
            </a: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4435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6) Working an Incident in OT</a:t>
            </a:r>
          </a:p>
          <a:p>
            <a:pPr marL="0" lvl="0" indent="0" algn="l" rtl="0">
              <a:spcBef>
                <a:spcPts val="0"/>
              </a:spcBef>
              <a:spcAft>
                <a:spcPts val="0"/>
              </a:spcAft>
              <a:buNone/>
            </a:pPr>
            <a:r>
              <a:rPr lang="en-US" dirty="0"/>
              <a:t>    1) Leverage IR, networking and controls engineers to understand the impact to processes; focus on major questions, timely analysis &amp; advisement for moving forward</a:t>
            </a:r>
          </a:p>
          <a:p>
            <a:pPr marL="0" lvl="0" indent="0" algn="l" rtl="0">
              <a:spcBef>
                <a:spcPts val="0"/>
              </a:spcBef>
              <a:spcAft>
                <a:spcPts val="0"/>
              </a:spcAft>
              <a:buNone/>
            </a:pPr>
            <a:r>
              <a:rPr lang="en-US" dirty="0"/>
              <a:t>    2) Determine scale of the incident (malware vs remote access)</a:t>
            </a:r>
          </a:p>
          <a:p>
            <a:pPr marL="0" lvl="0" indent="0" algn="l" rtl="0">
              <a:spcBef>
                <a:spcPts val="0"/>
              </a:spcBef>
              <a:spcAft>
                <a:spcPts val="0"/>
              </a:spcAft>
              <a:buNone/>
            </a:pPr>
            <a:r>
              <a:rPr lang="en-US" dirty="0"/>
              <a:t>        a) Technical Asset Management (provide context on IP addresses)</a:t>
            </a:r>
          </a:p>
          <a:p>
            <a:pPr marL="0" lvl="0" indent="0" algn="l" rtl="0">
              <a:spcBef>
                <a:spcPts val="0"/>
              </a:spcBef>
              <a:spcAft>
                <a:spcPts val="0"/>
              </a:spcAft>
              <a:buNone/>
            </a:pPr>
            <a:r>
              <a:rPr lang="en-US" dirty="0"/>
              <a:t>        b) Network Security Monitoring (visualize &amp; hunt external and abnormal connections)</a:t>
            </a:r>
          </a:p>
          <a:p>
            <a:pPr marL="0" lvl="0" indent="0" algn="l" rtl="0">
              <a:spcBef>
                <a:spcPts val="0"/>
              </a:spcBef>
              <a:spcAft>
                <a:spcPts val="0"/>
              </a:spcAft>
              <a:buNone/>
            </a:pPr>
            <a:r>
              <a:rPr lang="en-US" dirty="0"/>
              <a:t>        c) Baseline equipment &amp; </a:t>
            </a:r>
            <a:r>
              <a:rPr lang="en-US" dirty="0" err="1"/>
              <a:t>IoCs</a:t>
            </a:r>
            <a:r>
              <a:rPr lang="en-US" dirty="0"/>
              <a:t> (OT software is different and not what we stare at daily; having a snapshot of a known good clean state gives us a way to compare processes, </a:t>
            </a:r>
            <a:r>
              <a:rPr lang="en-US" dirty="0" err="1"/>
              <a:t>registeries</a:t>
            </a:r>
            <a:r>
              <a:rPr lang="en-US" dirty="0"/>
              <a:t>, connections, </a:t>
            </a:r>
            <a:r>
              <a:rPr lang="en-US" dirty="0" err="1"/>
              <a:t>etc</a:t>
            </a:r>
            <a:r>
              <a:rPr lang="en-US" dirty="0"/>
              <a:t>)</a:t>
            </a:r>
          </a:p>
          <a:p>
            <a:pPr marL="0" lvl="0" indent="0" algn="l" rtl="0">
              <a:spcBef>
                <a:spcPts val="0"/>
              </a:spcBef>
              <a:spcAft>
                <a:spcPts val="0"/>
              </a:spcAft>
              <a:buNone/>
            </a:pPr>
            <a:r>
              <a:rPr lang="en-US" dirty="0"/>
              <a:t>    3) Does it affect safety</a:t>
            </a:r>
          </a:p>
          <a:p>
            <a:pPr marL="0" lvl="0" indent="0" algn="l" rtl="0">
              <a:spcBef>
                <a:spcPts val="0"/>
              </a:spcBef>
              <a:spcAft>
                <a:spcPts val="0"/>
              </a:spcAft>
              <a:buNone/>
            </a:pPr>
            <a:r>
              <a:rPr lang="en-US" dirty="0"/>
              <a:t>    4) Does it pose a risk to production</a:t>
            </a:r>
          </a:p>
          <a:p>
            <a:pPr marL="0" lvl="0" indent="0" algn="l" rtl="0">
              <a:spcBef>
                <a:spcPts val="0"/>
              </a:spcBef>
              <a:spcAft>
                <a:spcPts val="0"/>
              </a:spcAft>
              <a:buNone/>
            </a:pPr>
            <a:r>
              <a:rPr lang="en-US" dirty="0"/>
              <a:t>                a) Can this spread to other processes or to the enterprise side</a:t>
            </a:r>
          </a:p>
          <a:p>
            <a:pPr marL="0" lvl="0" indent="0" algn="l" rtl="0">
              <a:spcBef>
                <a:spcPts val="0"/>
              </a:spcBef>
              <a:spcAft>
                <a:spcPts val="0"/>
              </a:spcAft>
              <a:buNone/>
            </a:pPr>
            <a:r>
              <a:rPr lang="en-US" dirty="0"/>
              <a:t>    5) Systems to prioritize for evidence collection (Generally in this order but adjustable based on the situation)</a:t>
            </a:r>
          </a:p>
          <a:p>
            <a:pPr marL="0" lvl="0" indent="0" algn="l" rtl="0">
              <a:spcBef>
                <a:spcPts val="0"/>
              </a:spcBef>
              <a:spcAft>
                <a:spcPts val="0"/>
              </a:spcAft>
              <a:buNone/>
            </a:pPr>
            <a:r>
              <a:rPr lang="en-US" dirty="0"/>
              <a:t>        a) Engineering Work Stations</a:t>
            </a:r>
          </a:p>
          <a:p>
            <a:pPr marL="0" lvl="0" indent="0" algn="l" rtl="0">
              <a:spcBef>
                <a:spcPts val="0"/>
              </a:spcBef>
              <a:spcAft>
                <a:spcPts val="0"/>
              </a:spcAft>
              <a:buNone/>
            </a:pPr>
            <a:r>
              <a:rPr lang="en-US" dirty="0"/>
              <a:t>        b) Servers (historians, visualization, backup, </a:t>
            </a:r>
            <a:r>
              <a:rPr lang="en-US" dirty="0" err="1"/>
              <a:t>etc</a:t>
            </a:r>
            <a:r>
              <a:rPr lang="en-US" dirty="0"/>
              <a:t>)</a:t>
            </a:r>
          </a:p>
          <a:p>
            <a:pPr marL="0" lvl="0" indent="0" algn="l" rtl="0">
              <a:spcBef>
                <a:spcPts val="0"/>
              </a:spcBef>
              <a:spcAft>
                <a:spcPts val="0"/>
              </a:spcAft>
              <a:buNone/>
            </a:pPr>
            <a:r>
              <a:rPr lang="en-US" dirty="0"/>
              <a:t>        c) HMIs</a:t>
            </a:r>
          </a:p>
          <a:p>
            <a:pPr marL="0" lvl="0" indent="0" algn="l" rtl="0">
              <a:spcBef>
                <a:spcPts val="0"/>
              </a:spcBef>
              <a:spcAft>
                <a:spcPts val="0"/>
              </a:spcAft>
              <a:buNone/>
            </a:pPr>
            <a:r>
              <a:rPr lang="en-US" dirty="0"/>
              <a:t>        d) PLCs, remote IO &amp; other embedded level devices</a:t>
            </a:r>
          </a:p>
          <a:p>
            <a:pPr marL="0" lvl="0" indent="0" algn="l" rtl="0">
              <a:spcBef>
                <a:spcPts val="0"/>
              </a:spcBef>
              <a:spcAft>
                <a:spcPts val="0"/>
              </a:spcAft>
              <a:buNone/>
            </a:pPr>
            <a:r>
              <a:rPr lang="en-US" dirty="0"/>
              <a:t>    6) How do we collect evidence (Order of volatility &amp; value for FORENSICS)</a:t>
            </a:r>
          </a:p>
          <a:p>
            <a:pPr marL="0" lvl="0" indent="0" algn="l" rtl="0">
              <a:spcBef>
                <a:spcPts val="0"/>
              </a:spcBef>
              <a:spcAft>
                <a:spcPts val="0"/>
              </a:spcAft>
              <a:buNone/>
            </a:pPr>
            <a:r>
              <a:rPr lang="en-US" dirty="0"/>
              <a:t>        a) Running memory collection</a:t>
            </a:r>
          </a:p>
          <a:p>
            <a:pPr marL="0" lvl="0" indent="0" algn="l" rtl="0">
              <a:spcBef>
                <a:spcPts val="0"/>
              </a:spcBef>
              <a:spcAft>
                <a:spcPts val="0"/>
              </a:spcAft>
              <a:buNone/>
            </a:pPr>
            <a:r>
              <a:rPr lang="en-US" dirty="0"/>
              <a:t>        b) Cache &amp; Register data</a:t>
            </a:r>
          </a:p>
          <a:p>
            <a:pPr marL="0" lvl="0" indent="0" algn="l" rtl="0">
              <a:spcBef>
                <a:spcPts val="0"/>
              </a:spcBef>
              <a:spcAft>
                <a:spcPts val="0"/>
              </a:spcAft>
              <a:buNone/>
            </a:pPr>
            <a:r>
              <a:rPr lang="en-US" dirty="0"/>
              <a:t>        c) Network status (ARP, routing tables, connections)</a:t>
            </a:r>
          </a:p>
          <a:p>
            <a:pPr marL="0" lvl="0" indent="0" algn="l" rtl="0">
              <a:spcBef>
                <a:spcPts val="0"/>
              </a:spcBef>
              <a:spcAft>
                <a:spcPts val="0"/>
              </a:spcAft>
              <a:buNone/>
            </a:pPr>
            <a:r>
              <a:rPr lang="en-US" dirty="0"/>
              <a:t>         d) System Processes</a:t>
            </a:r>
          </a:p>
          <a:p>
            <a:pPr marL="0" lvl="0" indent="0" algn="l" rtl="0">
              <a:spcBef>
                <a:spcPts val="0"/>
              </a:spcBef>
              <a:spcAft>
                <a:spcPts val="0"/>
              </a:spcAft>
              <a:buNone/>
            </a:pPr>
            <a:r>
              <a:rPr lang="en-US" dirty="0"/>
              <a:t>        e) Temp Files</a:t>
            </a:r>
          </a:p>
          <a:p>
            <a:pPr marL="0" lvl="0" indent="0" algn="l" rtl="0">
              <a:spcBef>
                <a:spcPts val="0"/>
              </a:spcBef>
              <a:spcAft>
                <a:spcPts val="0"/>
              </a:spcAft>
              <a:buNone/>
            </a:pPr>
            <a:r>
              <a:rPr lang="en-US" dirty="0"/>
              <a:t>        f) Hard drive image</a:t>
            </a:r>
          </a:p>
          <a:p>
            <a:pPr marL="0" lvl="0" indent="0" algn="l" rtl="0">
              <a:spcBef>
                <a:spcPts val="0"/>
              </a:spcBef>
              <a:spcAft>
                <a:spcPts val="0"/>
              </a:spcAft>
              <a:buNone/>
            </a:pPr>
            <a:r>
              <a:rPr lang="en-US" dirty="0"/>
              <a:t>    7) How can the facility proceed with recovery activities (Make sure you have collected everything you need for forensics)</a:t>
            </a:r>
          </a:p>
          <a:p>
            <a:pPr marL="0" lvl="0" indent="0" algn="l" rtl="0">
              <a:spcBef>
                <a:spcPts val="0"/>
              </a:spcBef>
              <a:spcAft>
                <a:spcPts val="0"/>
              </a:spcAft>
              <a:buNone/>
            </a:pPr>
            <a:r>
              <a:rPr lang="en-US" dirty="0"/>
              <a:t>        a) Recovery actions are generally well handled in the OT side of things; IT recovery can get substantially more murky for the local teams</a:t>
            </a:r>
          </a:p>
          <a:p>
            <a:pPr marL="0" lvl="0" indent="0" algn="l" rtl="0">
              <a:spcBef>
                <a:spcPts val="0"/>
              </a:spcBef>
              <a:spcAft>
                <a:spcPts val="0"/>
              </a:spcAft>
              <a:buNone/>
            </a:pPr>
            <a:r>
              <a:rPr lang="en-US" dirty="0"/>
              <a:t>    8) Post fire</a:t>
            </a:r>
          </a:p>
          <a:p>
            <a:pPr marL="0" lvl="0" indent="0" algn="l" rtl="0">
              <a:spcBef>
                <a:spcPts val="0"/>
              </a:spcBef>
              <a:spcAft>
                <a:spcPts val="0"/>
              </a:spcAft>
              <a:buNone/>
            </a:pPr>
            <a:r>
              <a:rPr lang="en-US" dirty="0"/>
              <a:t>        a) Identify &amp; Fix root cause</a:t>
            </a:r>
          </a:p>
          <a:p>
            <a:pPr marL="0" lvl="0" indent="0" algn="l" rtl="0">
              <a:spcBef>
                <a:spcPts val="0"/>
              </a:spcBef>
              <a:spcAft>
                <a:spcPts val="0"/>
              </a:spcAft>
              <a:buNone/>
            </a:pPr>
            <a:r>
              <a:rPr lang="en-US" dirty="0"/>
              <a:t>        b) After action review / post </a:t>
            </a:r>
            <a:r>
              <a:rPr lang="en-US" dirty="0" err="1"/>
              <a:t>mortum</a:t>
            </a:r>
            <a:r>
              <a:rPr lang="en-US" dirty="0"/>
              <a:t>/ retrospective / never let a good incident go to waste</a:t>
            </a: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4828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36850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going to cover a lot of material. By the end of it I am hoping that you will have a grasp of a few specific things:</a:t>
            </a:r>
          </a:p>
          <a:p>
            <a:pPr marL="228600" lvl="0" indent="-228600" algn="l" rtl="0">
              <a:spcBef>
                <a:spcPts val="0"/>
              </a:spcBef>
              <a:spcAft>
                <a:spcPts val="0"/>
              </a:spcAft>
              <a:buAutoNum type="arabicParenR"/>
            </a:pPr>
            <a:r>
              <a:rPr lang="en-US" dirty="0"/>
              <a:t>Overview of the OT environment, it’s challenges and how we can integrate our knowledge and skills of IT security to improve the safety of manufacturing</a:t>
            </a:r>
          </a:p>
          <a:p>
            <a:pPr marL="228600" lvl="0" indent="-228600" algn="l" rtl="0">
              <a:spcBef>
                <a:spcPts val="0"/>
              </a:spcBef>
              <a:spcAft>
                <a:spcPts val="0"/>
              </a:spcAft>
              <a:buAutoNum type="arabicParenR"/>
            </a:pPr>
            <a:r>
              <a:rPr lang="en-US" dirty="0"/>
              <a:t>What, why and how we implemented this into the Project Obsidian challenge</a:t>
            </a:r>
          </a:p>
          <a:p>
            <a:pPr marL="228600" lvl="0" indent="-228600" algn="l" rtl="0">
              <a:spcBef>
                <a:spcPts val="0"/>
              </a:spcBef>
              <a:spcAft>
                <a:spcPts val="0"/>
              </a:spcAft>
              <a:buAutoNum type="arabicParenR"/>
            </a:pPr>
            <a:r>
              <a:rPr lang="en-US" dirty="0"/>
              <a:t>Have an introductory understanding of how to build up the IR capabilities of your teams to support investigations and security in the OT environment</a:t>
            </a: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087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4821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713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663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4729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Examples: Active Directory; Exchange servers, File &amp; Print Servers; SAP and business focused traditional IT endpoints</a:t>
            </a:r>
          </a:p>
          <a:p>
            <a:pPr marL="0" lvl="0" indent="0" algn="l" rtl="0">
              <a:spcBef>
                <a:spcPts val="0"/>
              </a:spcBef>
              <a:spcAft>
                <a:spcPts val="0"/>
              </a:spcAft>
              <a:buNone/>
            </a:pPr>
            <a:r>
              <a:rPr lang="en-US" dirty="0"/>
              <a:t>OT Examples: Bar code readers &amp; printers, X-ray machines for quality checks, production reporting servers, time clocks, fire enunciation systems (cell alerts &amp; paging)</a:t>
            </a:r>
          </a:p>
          <a:p>
            <a:pPr marL="0" lvl="0" indent="0" algn="l" rtl="0">
              <a:spcBef>
                <a:spcPts val="0"/>
              </a:spcBef>
              <a:spcAft>
                <a:spcPts val="0"/>
              </a:spcAft>
              <a:buNone/>
            </a:pPr>
            <a:r>
              <a:rPr lang="en-US" dirty="0"/>
              <a:t>ICS Examples: ABB Pick  &amp; Place robot, industrial bakery oven, ammonia chiller/refrigeration system, stamped metal heat treating furnace</a:t>
            </a:r>
          </a:p>
          <a:p>
            <a:pPr marL="0" lvl="0" indent="0" algn="l" rtl="0">
              <a:spcBef>
                <a:spcPts val="0"/>
              </a:spcBef>
              <a:spcAft>
                <a:spcPts val="0"/>
              </a:spcAft>
              <a:buNone/>
            </a:pPr>
            <a:r>
              <a:rPr lang="en-US" dirty="0"/>
              <a:t>SCADA Examples: Power generation and grid balancing; waste water treatment management and monitoring; chemical refining facilities</a:t>
            </a:r>
          </a:p>
          <a:p>
            <a:pPr marL="0" lvl="0" indent="0" algn="l" rtl="0">
              <a:spcBef>
                <a:spcPts val="0"/>
              </a:spcBef>
              <a:spcAft>
                <a:spcPts val="0"/>
              </a:spcAft>
              <a:buNone/>
            </a:pPr>
            <a:r>
              <a:rPr lang="en-US" dirty="0"/>
              <a:t>PLC Example: Drive control for a conveyor at an airport, sensor monitoring and chemical adding for a water treatment system</a:t>
            </a: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613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vs OT - How is it actually different    </a:t>
            </a:r>
          </a:p>
          <a:p>
            <a:pPr marL="228600" lvl="0" indent="-228600" algn="l" rtl="0">
              <a:spcBef>
                <a:spcPts val="0"/>
              </a:spcBef>
              <a:spcAft>
                <a:spcPts val="0"/>
              </a:spcAft>
              <a:buAutoNum type="alphaLcParenR"/>
            </a:pPr>
            <a:r>
              <a:rPr lang="en-US" dirty="0"/>
              <a:t>Priorities        </a:t>
            </a:r>
          </a:p>
          <a:p>
            <a:pPr marL="685800" lvl="1" indent="-228600" algn="l" rtl="0">
              <a:spcBef>
                <a:spcPts val="0"/>
              </a:spcBef>
              <a:spcAft>
                <a:spcPts val="0"/>
              </a:spcAft>
              <a:buAutoNum type="alphaLcParenR"/>
            </a:pPr>
            <a:r>
              <a:rPr lang="en-US" dirty="0"/>
              <a:t>IT: CIA        </a:t>
            </a:r>
          </a:p>
          <a:p>
            <a:pPr marL="685800" lvl="1" indent="-228600" algn="l" rtl="0">
              <a:spcBef>
                <a:spcPts val="0"/>
              </a:spcBef>
              <a:spcAft>
                <a:spcPts val="0"/>
              </a:spcAft>
              <a:buAutoNum type="alphaLcParenR"/>
            </a:pPr>
            <a:r>
              <a:rPr lang="en-US" dirty="0"/>
              <a:t>OT: SAIC (Safety then availability to run product, integrity only matters for quality and reporting requirements, don't care that much about confidentiality)    </a:t>
            </a:r>
          </a:p>
          <a:p>
            <a:pPr marL="228600" lvl="0" indent="-228600" algn="l" rtl="0">
              <a:spcBef>
                <a:spcPts val="0"/>
              </a:spcBef>
              <a:spcAft>
                <a:spcPts val="0"/>
              </a:spcAft>
              <a:buAutoNum type="alphaLcParenR"/>
            </a:pPr>
            <a:r>
              <a:rPr lang="en-US" dirty="0"/>
              <a:t>Timelines        </a:t>
            </a:r>
          </a:p>
          <a:p>
            <a:pPr marL="685800" lvl="1" indent="-228600" algn="l" rtl="0">
              <a:spcBef>
                <a:spcPts val="0"/>
              </a:spcBef>
              <a:spcAft>
                <a:spcPts val="0"/>
              </a:spcAft>
              <a:buAutoNum type="alphaLcParenR"/>
            </a:pPr>
            <a:r>
              <a:rPr lang="en-US" dirty="0"/>
              <a:t> IT: 5 years to replace equipment        </a:t>
            </a:r>
          </a:p>
          <a:p>
            <a:pPr marL="685800" lvl="1" indent="-228600" algn="l" rtl="0">
              <a:spcBef>
                <a:spcPts val="0"/>
              </a:spcBef>
              <a:spcAft>
                <a:spcPts val="0"/>
              </a:spcAft>
              <a:buAutoNum type="alphaLcParenR"/>
            </a:pPr>
            <a:r>
              <a:rPr lang="en-US" dirty="0"/>
              <a:t> OT: 20 years to replace MOST equipment    </a:t>
            </a:r>
          </a:p>
          <a:p>
            <a:pPr marL="228600" lvl="0" indent="-228600" algn="l" rtl="0">
              <a:spcBef>
                <a:spcPts val="0"/>
              </a:spcBef>
              <a:spcAft>
                <a:spcPts val="0"/>
              </a:spcAft>
              <a:buAutoNum type="alphaLcParenR"/>
            </a:pPr>
            <a:r>
              <a:rPr lang="en-US" dirty="0"/>
              <a:t>c) Skill Sets &amp; Knowledge        </a:t>
            </a:r>
          </a:p>
          <a:p>
            <a:pPr marL="685800" lvl="1" indent="-228600" algn="l" rtl="0">
              <a:spcBef>
                <a:spcPts val="0"/>
              </a:spcBef>
              <a:spcAft>
                <a:spcPts val="0"/>
              </a:spcAft>
              <a:buAutoNum type="alphaLcParenR"/>
            </a:pPr>
            <a:r>
              <a:rPr lang="en-US" dirty="0"/>
              <a:t> IT: Well established ways to train, test and validate a person's capability to perform functions; security knowledge is baked into a lot of different paths within IT        </a:t>
            </a:r>
          </a:p>
          <a:p>
            <a:pPr marL="685800" lvl="1" indent="-228600" algn="l" rtl="0">
              <a:spcBef>
                <a:spcPts val="0"/>
              </a:spcBef>
              <a:spcAft>
                <a:spcPts val="0"/>
              </a:spcAft>
              <a:buAutoNum type="alphaLcParenR"/>
            </a:pPr>
            <a:r>
              <a:rPr lang="en-US" dirty="0"/>
              <a:t> OT: Much more tribal as it relies not only on technology stacks but also process and safety knowledge; security knowledge is missing from most training pipelines    </a:t>
            </a:r>
          </a:p>
          <a:p>
            <a:pPr marL="228600" lvl="0" indent="-228600" algn="l" rtl="0">
              <a:spcBef>
                <a:spcPts val="0"/>
              </a:spcBef>
              <a:spcAft>
                <a:spcPts val="0"/>
              </a:spcAft>
              <a:buAutoNum type="alphaLcParenR"/>
            </a:pPr>
            <a:r>
              <a:rPr lang="en-US" dirty="0"/>
              <a:t>Acceptance of cybersecurity        </a:t>
            </a:r>
          </a:p>
          <a:p>
            <a:pPr marL="685800" lvl="1" indent="-228600" algn="l" rtl="0">
              <a:spcBef>
                <a:spcPts val="0"/>
              </a:spcBef>
              <a:spcAft>
                <a:spcPts val="0"/>
              </a:spcAft>
              <a:buAutoNum type="alphaLcParenR"/>
            </a:pPr>
            <a:r>
              <a:rPr lang="en-US" dirty="0"/>
              <a:t> IT: necessary evil        </a:t>
            </a:r>
          </a:p>
          <a:p>
            <a:pPr marL="685800" lvl="1" indent="-228600" algn="l" rtl="0">
              <a:spcBef>
                <a:spcPts val="0"/>
              </a:spcBef>
              <a:spcAft>
                <a:spcPts val="0"/>
              </a:spcAft>
              <a:buAutoNum type="alphaLcParenR"/>
            </a:pPr>
            <a:r>
              <a:rPr lang="en-US" dirty="0"/>
              <a:t> OT: it breaks things and we don't believe we are a target    </a:t>
            </a:r>
          </a:p>
          <a:p>
            <a:pPr marL="228600" lvl="0" indent="-228600" algn="l" rtl="0">
              <a:spcBef>
                <a:spcPts val="0"/>
              </a:spcBef>
              <a:spcAft>
                <a:spcPts val="0"/>
              </a:spcAft>
              <a:buAutoNum type="alphaLcParenR"/>
            </a:pPr>
            <a:r>
              <a:rPr lang="en-US" dirty="0"/>
              <a:t>Architecture        </a:t>
            </a:r>
          </a:p>
          <a:p>
            <a:pPr marL="685800" lvl="1" indent="-228600" algn="l" rtl="0">
              <a:spcBef>
                <a:spcPts val="0"/>
              </a:spcBef>
              <a:spcAft>
                <a:spcPts val="0"/>
              </a:spcAft>
              <a:buAutoNum type="alphaLcParenR"/>
            </a:pPr>
            <a:r>
              <a:rPr lang="en-US" dirty="0"/>
              <a:t> IT: Segmentation, IAM, logging and other tools are common        </a:t>
            </a:r>
          </a:p>
          <a:p>
            <a:pPr marL="685800" lvl="1" indent="-228600" algn="l" rtl="0">
              <a:spcBef>
                <a:spcPts val="0"/>
              </a:spcBef>
              <a:spcAft>
                <a:spcPts val="0"/>
              </a:spcAft>
              <a:buAutoNum type="alphaLcParenR"/>
            </a:pPr>
            <a:r>
              <a:rPr lang="en-US" dirty="0"/>
              <a:t> OT: Flat networks with limited, if any, segmentation; equipment doesn't necessarily support a full TCP/IP stack much less logging and reporting; Need to get a lot of down time to implement architecture changes    </a:t>
            </a:r>
          </a:p>
          <a:p>
            <a:pPr marL="228600" lvl="0" indent="-228600" algn="l" rtl="0">
              <a:spcBef>
                <a:spcPts val="0"/>
              </a:spcBef>
              <a:spcAft>
                <a:spcPts val="0"/>
              </a:spcAft>
              <a:buAutoNum type="alphaLcParenR"/>
            </a:pPr>
            <a:r>
              <a:rPr lang="en-US" dirty="0"/>
              <a:t>Risk Calculations        </a:t>
            </a:r>
          </a:p>
          <a:p>
            <a:pPr marL="685800" lvl="1" indent="-228600" algn="l" rtl="0">
              <a:spcBef>
                <a:spcPts val="0"/>
              </a:spcBef>
              <a:spcAft>
                <a:spcPts val="0"/>
              </a:spcAft>
              <a:buAutoNum type="alphaLcParenR"/>
            </a:pPr>
            <a:r>
              <a:rPr lang="en-US" dirty="0"/>
              <a:t> IT: Likely to take something down to clean it up and/or fix the vulnerability        </a:t>
            </a:r>
          </a:p>
          <a:p>
            <a:pPr marL="685800" lvl="1" indent="-228600" algn="l" rtl="0">
              <a:spcBef>
                <a:spcPts val="0"/>
              </a:spcBef>
              <a:spcAft>
                <a:spcPts val="0"/>
              </a:spcAft>
              <a:buAutoNum type="alphaLcParenR"/>
            </a:pPr>
            <a:r>
              <a:rPr lang="en-US" dirty="0"/>
              <a:t> OT: Might leave something infected on the network for months until there is down time to clean it unless it is affecting safety/availability; vulnerabilities may never be fixed depending on where the equipment is in the network and the likely level of exposure</a:t>
            </a: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2257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622431" y="2319633"/>
            <a:ext cx="7444595" cy="165576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accent4"/>
              </a:buClr>
              <a:buSzPts val="3600"/>
              <a:buFont typeface="Arial"/>
              <a:buNone/>
              <a:defRPr sz="3600" b="1">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subTitle" idx="1"/>
          </p:nvPr>
        </p:nvSpPr>
        <p:spPr>
          <a:xfrm>
            <a:off x="2622430" y="4105275"/>
            <a:ext cx="7444595"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accent3"/>
              </a:buClr>
              <a:buSzPts val="2400"/>
              <a:buNone/>
              <a:defRPr sz="2400">
                <a:solidFill>
                  <a:schemeClr val="accent3"/>
                </a:solidFill>
              </a:defRPr>
            </a:lvl1pPr>
            <a:lvl2pPr lvl="1" algn="ctr">
              <a:lnSpc>
                <a:spcPct val="90000"/>
              </a:lnSpc>
              <a:spcBef>
                <a:spcPts val="500"/>
              </a:spcBef>
              <a:spcAft>
                <a:spcPts val="0"/>
              </a:spcAft>
              <a:buClr>
                <a:schemeClr val="accent5"/>
              </a:buClr>
              <a:buSzPts val="2000"/>
              <a:buNone/>
              <a:defRPr sz="2000"/>
            </a:lvl2pPr>
            <a:lvl3pPr lvl="2" algn="ctr">
              <a:lnSpc>
                <a:spcPct val="90000"/>
              </a:lnSpc>
              <a:spcBef>
                <a:spcPts val="500"/>
              </a:spcBef>
              <a:spcAft>
                <a:spcPts val="0"/>
              </a:spcAft>
              <a:buClr>
                <a:schemeClr val="accent5"/>
              </a:buClr>
              <a:buSzPts val="1800"/>
              <a:buNone/>
              <a:defRPr sz="1800"/>
            </a:lvl3pPr>
            <a:lvl4pPr lvl="3" algn="ctr">
              <a:lnSpc>
                <a:spcPct val="90000"/>
              </a:lnSpc>
              <a:spcBef>
                <a:spcPts val="500"/>
              </a:spcBef>
              <a:spcAft>
                <a:spcPts val="0"/>
              </a:spcAft>
              <a:buClr>
                <a:schemeClr val="accent5"/>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p:nvPr/>
        </p:nvSpPr>
        <p:spPr>
          <a:xfrm>
            <a:off x="1188666" y="817870"/>
            <a:ext cx="9814667" cy="137188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lt2"/>
              </a:buClr>
              <a:buSzPts val="7200"/>
              <a:buFont typeface="Arial"/>
              <a:buNone/>
            </a:pPr>
            <a:r>
              <a:rPr lang="en-US" sz="7200" b="1" i="0" u="none" strike="noStrike" cap="none">
                <a:solidFill>
                  <a:schemeClr val="lt2"/>
                </a:solidFill>
                <a:latin typeface="Arial"/>
                <a:ea typeface="Arial"/>
                <a:cs typeface="Arial"/>
                <a:sym typeface="Arial"/>
              </a:rPr>
              <a:t>Project Obsidian</a:t>
            </a:r>
            <a:endParaRPr/>
          </a:p>
          <a:p>
            <a:pPr marL="0" marR="0" lvl="0" indent="0" algn="ctr" rtl="0">
              <a:lnSpc>
                <a:spcPct val="90000"/>
              </a:lnSpc>
              <a:spcBef>
                <a:spcPts val="0"/>
              </a:spcBef>
              <a:spcAft>
                <a:spcPts val="0"/>
              </a:spcAft>
              <a:buClr>
                <a:schemeClr val="lt1"/>
              </a:buClr>
              <a:buSzPts val="4800"/>
              <a:buFont typeface="Arial"/>
              <a:buNone/>
            </a:pPr>
            <a:endParaRPr sz="4800" b="1" i="0" u="none" strike="noStrike" cap="none">
              <a:solidFill>
                <a:schemeClr val="lt1"/>
              </a:solidFill>
              <a:latin typeface="Arial"/>
              <a:ea typeface="Arial"/>
              <a:cs typeface="Arial"/>
              <a:sym typeface="Arial"/>
            </a:endParaRPr>
          </a:p>
        </p:txBody>
      </p:sp>
      <p:pic>
        <p:nvPicPr>
          <p:cNvPr id="15" name="Google Shape;15;p2"/>
          <p:cNvPicPr preferRelativeResize="0"/>
          <p:nvPr/>
        </p:nvPicPr>
        <p:blipFill rotWithShape="1">
          <a:blip r:embed="rId2">
            <a:alphaModFix/>
          </a:blip>
          <a:srcRect/>
          <a:stretch/>
        </p:blipFill>
        <p:spPr>
          <a:xfrm>
            <a:off x="10127466" y="2973320"/>
            <a:ext cx="2004149" cy="2004149"/>
          </a:xfrm>
          <a:prstGeom prst="rect">
            <a:avLst/>
          </a:prstGeom>
          <a:noFill/>
          <a:ln>
            <a:noFill/>
          </a:ln>
        </p:spPr>
      </p:pic>
      <p:pic>
        <p:nvPicPr>
          <p:cNvPr id="16" name="Google Shape;16;p2"/>
          <p:cNvPicPr preferRelativeResize="0"/>
          <p:nvPr/>
        </p:nvPicPr>
        <p:blipFill rotWithShape="1">
          <a:blip r:embed="rId3">
            <a:alphaModFix/>
          </a:blip>
          <a:srcRect/>
          <a:stretch/>
        </p:blipFill>
        <p:spPr>
          <a:xfrm>
            <a:off x="-855557" y="1818829"/>
            <a:ext cx="4313131" cy="431313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1"/>
          <p:cNvSpPr>
            <a:spLocks noGrp="1"/>
          </p:cNvSpPr>
          <p:nvPr>
            <p:ph type="pic" idx="2"/>
          </p:nvPr>
        </p:nvSpPr>
        <p:spPr>
          <a:xfrm>
            <a:off x="5183188" y="987425"/>
            <a:ext cx="6172200" cy="4873625"/>
          </a:xfrm>
          <a:prstGeom prst="rect">
            <a:avLst/>
          </a:prstGeom>
          <a:noFill/>
          <a:ln>
            <a:noFill/>
          </a:ln>
        </p:spPr>
      </p:sp>
      <p:sp>
        <p:nvSpPr>
          <p:cNvPr id="58" name="Google Shape;58;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5"/>
              </a:buClr>
              <a:buSzPts val="1600"/>
              <a:buNone/>
              <a:defRPr sz="1600"/>
            </a:lvl1pPr>
            <a:lvl2pPr marL="914400" lvl="1" indent="-228600" algn="l">
              <a:lnSpc>
                <a:spcPct val="90000"/>
              </a:lnSpc>
              <a:spcBef>
                <a:spcPts val="500"/>
              </a:spcBef>
              <a:spcAft>
                <a:spcPts val="0"/>
              </a:spcAft>
              <a:buClr>
                <a:schemeClr val="accent5"/>
              </a:buClr>
              <a:buSzPts val="1400"/>
              <a:buNone/>
              <a:defRPr sz="1400"/>
            </a:lvl2pPr>
            <a:lvl3pPr marL="1371600" lvl="2" indent="-228600" algn="l">
              <a:lnSpc>
                <a:spcPct val="90000"/>
              </a:lnSpc>
              <a:spcBef>
                <a:spcPts val="500"/>
              </a:spcBef>
              <a:spcAft>
                <a:spcPts val="0"/>
              </a:spcAft>
              <a:buClr>
                <a:schemeClr val="accent5"/>
              </a:buClr>
              <a:buSzPts val="1200"/>
              <a:buNone/>
              <a:defRPr sz="1200"/>
            </a:lvl3pPr>
            <a:lvl4pPr marL="1828800" lvl="3" indent="-228600" algn="l">
              <a:lnSpc>
                <a:spcPct val="90000"/>
              </a:lnSpc>
              <a:spcBef>
                <a:spcPts val="500"/>
              </a:spcBef>
              <a:spcAft>
                <a:spcPts val="0"/>
              </a:spcAft>
              <a:buClr>
                <a:schemeClr val="accent5"/>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5"/>
              </a:buClr>
              <a:buSzPts val="1800"/>
              <a:buChar char="•"/>
              <a:defRPr/>
            </a:lvl1pPr>
            <a:lvl2pPr marL="914400" lvl="1" indent="-342900" algn="l">
              <a:lnSpc>
                <a:spcPct val="90000"/>
              </a:lnSpc>
              <a:spcBef>
                <a:spcPts val="500"/>
              </a:spcBef>
              <a:spcAft>
                <a:spcPts val="0"/>
              </a:spcAft>
              <a:buClr>
                <a:schemeClr val="accent5"/>
              </a:buClr>
              <a:buSzPts val="1800"/>
              <a:buChar char="•"/>
              <a:defRPr/>
            </a:lvl2pPr>
            <a:lvl3pPr marL="1371600" lvl="2" indent="-342900" algn="l">
              <a:lnSpc>
                <a:spcPct val="90000"/>
              </a:lnSpc>
              <a:spcBef>
                <a:spcPts val="500"/>
              </a:spcBef>
              <a:spcAft>
                <a:spcPts val="0"/>
              </a:spcAft>
              <a:buClr>
                <a:schemeClr val="accent5"/>
              </a:buClr>
              <a:buSzPts val="1800"/>
              <a:buChar char="o"/>
              <a:defRPr/>
            </a:lvl3pPr>
            <a:lvl4pPr marL="1828800" lvl="3" indent="-342900" algn="l">
              <a:lnSpc>
                <a:spcPct val="90000"/>
              </a:lnSpc>
              <a:spcBef>
                <a:spcPts val="500"/>
              </a:spcBef>
              <a:spcAft>
                <a:spcPts val="0"/>
              </a:spcAft>
              <a:buClr>
                <a:schemeClr val="accent5"/>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p:nvPr/>
        </p:nvSpPr>
        <p:spPr>
          <a:xfrm>
            <a:off x="1188666" y="817870"/>
            <a:ext cx="9814667" cy="137188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accent4"/>
              </a:buClr>
              <a:buSzPts val="7200"/>
              <a:buFont typeface="Arial"/>
              <a:buNone/>
            </a:pPr>
            <a:r>
              <a:rPr lang="en-US" sz="7200" b="1" i="0" u="none" strike="noStrike" cap="none">
                <a:solidFill>
                  <a:schemeClr val="accent4"/>
                </a:solidFill>
                <a:latin typeface="Arial"/>
                <a:ea typeface="Arial"/>
                <a:cs typeface="Arial"/>
                <a:sym typeface="Arial"/>
              </a:rPr>
              <a:t>Thank you!</a:t>
            </a:r>
            <a:endParaRPr/>
          </a:p>
          <a:p>
            <a:pPr marL="0" marR="0" lvl="0" indent="0" algn="ctr" rtl="0">
              <a:lnSpc>
                <a:spcPct val="90000"/>
              </a:lnSpc>
              <a:spcBef>
                <a:spcPts val="0"/>
              </a:spcBef>
              <a:spcAft>
                <a:spcPts val="0"/>
              </a:spcAft>
              <a:buClr>
                <a:schemeClr val="lt1"/>
              </a:buClr>
              <a:buSzPts val="4800"/>
              <a:buFont typeface="Arial"/>
              <a:buNone/>
            </a:pPr>
            <a:endParaRPr sz="4800" b="1" i="0" u="none" strike="noStrike" cap="none">
              <a:solidFill>
                <a:schemeClr val="lt1"/>
              </a:solidFill>
              <a:latin typeface="Arial"/>
              <a:ea typeface="Arial"/>
              <a:cs typeface="Arial"/>
              <a:sym typeface="Arial"/>
            </a:endParaRPr>
          </a:p>
        </p:txBody>
      </p:sp>
      <p:pic>
        <p:nvPicPr>
          <p:cNvPr id="24" name="Google Shape;24;p4"/>
          <p:cNvPicPr preferRelativeResize="0"/>
          <p:nvPr/>
        </p:nvPicPr>
        <p:blipFill rotWithShape="1">
          <a:blip r:embed="rId2">
            <a:alphaModFix/>
          </a:blip>
          <a:srcRect/>
          <a:stretch/>
        </p:blipFill>
        <p:spPr>
          <a:xfrm>
            <a:off x="10127466" y="2973320"/>
            <a:ext cx="2004149" cy="2004149"/>
          </a:xfrm>
          <a:prstGeom prst="rect">
            <a:avLst/>
          </a:prstGeom>
          <a:noFill/>
          <a:ln>
            <a:noFill/>
          </a:ln>
        </p:spPr>
      </p:pic>
      <p:pic>
        <p:nvPicPr>
          <p:cNvPr id="25" name="Google Shape;25;p4"/>
          <p:cNvPicPr preferRelativeResize="0"/>
          <p:nvPr/>
        </p:nvPicPr>
        <p:blipFill rotWithShape="1">
          <a:blip r:embed="rId3">
            <a:alphaModFix/>
          </a:blip>
          <a:srcRect/>
          <a:stretch/>
        </p:blipFill>
        <p:spPr>
          <a:xfrm>
            <a:off x="-855557" y="1818829"/>
            <a:ext cx="4313131" cy="4313131"/>
          </a:xfrm>
          <a:prstGeom prst="rect">
            <a:avLst/>
          </a:prstGeom>
          <a:noFill/>
          <a:ln>
            <a:noFill/>
          </a:ln>
        </p:spPr>
      </p:pic>
      <p:sp>
        <p:nvSpPr>
          <p:cNvPr id="26" name="Google Shape;26;p4"/>
          <p:cNvSpPr txBox="1"/>
          <p:nvPr/>
        </p:nvSpPr>
        <p:spPr>
          <a:xfrm>
            <a:off x="2682872" y="4067097"/>
            <a:ext cx="7444594" cy="2308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accent4"/>
                </a:solidFill>
                <a:latin typeface="Arial"/>
                <a:ea typeface="Arial"/>
                <a:cs typeface="Arial"/>
                <a:sym typeface="Arial"/>
              </a:rPr>
              <a:t>Did you enjoy the session?</a:t>
            </a:r>
            <a:endParaRPr/>
          </a:p>
          <a:p>
            <a:pPr marL="0" marR="0" lvl="0" indent="0" algn="ctr" rtl="0">
              <a:spcBef>
                <a:spcPts val="0"/>
              </a:spcBef>
              <a:spcAft>
                <a:spcPts val="0"/>
              </a:spcAft>
              <a:buNone/>
            </a:pPr>
            <a:r>
              <a:rPr lang="en-US" sz="2400" b="0" i="0" u="none" strike="noStrike" cap="none">
                <a:solidFill>
                  <a:schemeClr val="accent4"/>
                </a:solidFill>
                <a:latin typeface="Arial"/>
                <a:ea typeface="Arial"/>
                <a:cs typeface="Arial"/>
                <a:sym typeface="Arial"/>
              </a:rPr>
              <a:t>Did we miss something?</a:t>
            </a:r>
            <a:endParaRPr/>
          </a:p>
          <a:p>
            <a:pPr marL="0" marR="0" lvl="0" indent="0" algn="ctr" rtl="0">
              <a:spcBef>
                <a:spcPts val="0"/>
              </a:spcBef>
              <a:spcAft>
                <a:spcPts val="0"/>
              </a:spcAft>
              <a:buNone/>
            </a:pPr>
            <a:r>
              <a:rPr lang="en-US" sz="2400" b="0" i="0" u="none" strike="noStrike" cap="none">
                <a:solidFill>
                  <a:schemeClr val="accent4"/>
                </a:solidFill>
                <a:latin typeface="Arial"/>
                <a:ea typeface="Arial"/>
                <a:cs typeface="Arial"/>
                <a:sym typeface="Arial"/>
              </a:rPr>
              <a:t>Was anything unclear or confusing?</a:t>
            </a:r>
            <a:endParaRPr/>
          </a:p>
          <a:p>
            <a:pPr marL="0" marR="0" lvl="0" indent="0" algn="ctr" rtl="0">
              <a:spcBef>
                <a:spcPts val="0"/>
              </a:spcBef>
              <a:spcAft>
                <a:spcPts val="0"/>
              </a:spcAft>
              <a:buNone/>
            </a:pPr>
            <a:endParaRPr sz="2400" b="0" i="0" u="none" strike="noStrike" cap="none">
              <a:solidFill>
                <a:schemeClr val="accent3"/>
              </a:solidFill>
              <a:latin typeface="Arial"/>
              <a:ea typeface="Arial"/>
              <a:cs typeface="Arial"/>
              <a:sym typeface="Arial"/>
            </a:endParaRPr>
          </a:p>
          <a:p>
            <a:pPr marL="0" marR="0" lvl="0" indent="0" algn="ctr" rtl="0">
              <a:spcBef>
                <a:spcPts val="0"/>
              </a:spcBef>
              <a:spcAft>
                <a:spcPts val="0"/>
              </a:spcAft>
              <a:buNone/>
            </a:pPr>
            <a:r>
              <a:rPr lang="en-US" sz="2400" b="0" i="0" u="none" strike="noStrike" cap="none">
                <a:solidFill>
                  <a:schemeClr val="accent3"/>
                </a:solidFill>
                <a:latin typeface="Arial"/>
                <a:ea typeface="Arial"/>
                <a:cs typeface="Arial"/>
                <a:sym typeface="Arial"/>
              </a:rPr>
              <a:t>Please Provide Feedback</a:t>
            </a:r>
            <a:br>
              <a:rPr lang="en-US" sz="2400" b="0" i="0" u="none" strike="noStrike" cap="none">
                <a:solidFill>
                  <a:schemeClr val="accent6"/>
                </a:solidFill>
                <a:latin typeface="Arial"/>
                <a:ea typeface="Arial"/>
                <a:cs typeface="Arial"/>
                <a:sym typeface="Arial"/>
              </a:rPr>
            </a:br>
            <a:r>
              <a:rPr lang="en-US" sz="2400" b="0" i="0" u="none" strike="noStrike" cap="none">
                <a:solidFill>
                  <a:schemeClr val="accent6"/>
                </a:solidFill>
                <a:latin typeface="Arial"/>
                <a:ea typeface="Arial"/>
                <a:cs typeface="Arial"/>
                <a:sym typeface="Arial"/>
              </a:rPr>
              <a:t>feedback-obsidian@blueteamvillage.org</a:t>
            </a:r>
            <a:endParaRPr sz="2400" b="0" i="0" u="none" strike="noStrike" cap="none">
              <a:solidFill>
                <a:schemeClr val="accent6"/>
              </a:solidFill>
              <a:latin typeface="Arial"/>
              <a:ea typeface="Arial"/>
              <a:cs typeface="Arial"/>
              <a:sym typeface="Arial"/>
            </a:endParaRPr>
          </a:p>
        </p:txBody>
      </p:sp>
      <p:sp>
        <p:nvSpPr>
          <p:cNvPr id="27" name="Google Shape;27;p4"/>
          <p:cNvSpPr txBox="1"/>
          <p:nvPr/>
        </p:nvSpPr>
        <p:spPr>
          <a:xfrm>
            <a:off x="2682872" y="2142323"/>
            <a:ext cx="7444594"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accent3"/>
                </a:solidFill>
                <a:latin typeface="Arial"/>
                <a:ea typeface="Arial"/>
                <a:cs typeface="Arial"/>
                <a:sym typeface="Arial"/>
              </a:rPr>
              <a:t>Join The Conversation</a:t>
            </a:r>
            <a:br>
              <a:rPr lang="en-US" sz="2400" b="0" i="0" u="none" strike="noStrike" cap="none">
                <a:solidFill>
                  <a:schemeClr val="accent6"/>
                </a:solidFill>
                <a:latin typeface="Arial"/>
                <a:ea typeface="Arial"/>
                <a:cs typeface="Arial"/>
                <a:sym typeface="Arial"/>
              </a:rPr>
            </a:br>
            <a:r>
              <a:rPr lang="en-US" sz="2400" b="0" i="0" u="none" strike="noStrike" cap="none">
                <a:solidFill>
                  <a:schemeClr val="accent6"/>
                </a:solidFill>
                <a:latin typeface="Arial"/>
                <a:ea typeface="Arial"/>
                <a:cs typeface="Arial"/>
                <a:sym typeface="Arial"/>
              </a:rPr>
              <a:t>https://discord.gg/blueteamvillage</a:t>
            </a:r>
            <a:endParaRPr sz="2400" b="0" i="0" u="none" strike="noStrike" cap="none">
              <a:solidFill>
                <a:schemeClr val="accent6"/>
              </a:solidFill>
              <a:latin typeface="Arial"/>
              <a:ea typeface="Arial"/>
              <a:cs typeface="Arial"/>
              <a:sym typeface="Arial"/>
            </a:endParaRPr>
          </a:p>
        </p:txBody>
      </p:sp>
      <p:sp>
        <p:nvSpPr>
          <p:cNvPr id="28" name="Google Shape;28;p4"/>
          <p:cNvSpPr txBox="1"/>
          <p:nvPr/>
        </p:nvSpPr>
        <p:spPr>
          <a:xfrm>
            <a:off x="2682872" y="3283373"/>
            <a:ext cx="744459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accent3"/>
                </a:solidFill>
                <a:latin typeface="Arial"/>
                <a:ea typeface="Arial"/>
                <a:cs typeface="Arial"/>
                <a:sym typeface="Arial"/>
              </a:rPr>
              <a:t>Questions?</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5"/>
              </a:buClr>
              <a:buSzPts val="1800"/>
              <a:buChar char="•"/>
              <a:defRPr/>
            </a:lvl1pPr>
            <a:lvl2pPr marL="914400" lvl="1" indent="-342900" algn="l">
              <a:lnSpc>
                <a:spcPct val="90000"/>
              </a:lnSpc>
              <a:spcBef>
                <a:spcPts val="500"/>
              </a:spcBef>
              <a:spcAft>
                <a:spcPts val="0"/>
              </a:spcAft>
              <a:buClr>
                <a:schemeClr val="accent5"/>
              </a:buClr>
              <a:buSzPts val="1800"/>
              <a:buChar char="•"/>
              <a:defRPr/>
            </a:lvl2pPr>
            <a:lvl3pPr marL="1371600" lvl="2" indent="-342900" algn="l">
              <a:lnSpc>
                <a:spcPct val="90000"/>
              </a:lnSpc>
              <a:spcBef>
                <a:spcPts val="500"/>
              </a:spcBef>
              <a:spcAft>
                <a:spcPts val="0"/>
              </a:spcAft>
              <a:buClr>
                <a:schemeClr val="accent5"/>
              </a:buClr>
              <a:buSzPts val="1800"/>
              <a:buChar char="o"/>
              <a:defRPr/>
            </a:lvl3pPr>
            <a:lvl4pPr marL="1828800" lvl="3" indent="-342900" algn="l">
              <a:lnSpc>
                <a:spcPct val="90000"/>
              </a:lnSpc>
              <a:spcBef>
                <a:spcPts val="500"/>
              </a:spcBef>
              <a:spcAft>
                <a:spcPts val="0"/>
              </a:spcAft>
              <a:buClr>
                <a:schemeClr val="accent5"/>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5"/>
              </a:buClr>
              <a:buSzPts val="1800"/>
              <a:buChar char="•"/>
              <a:defRPr/>
            </a:lvl1pPr>
            <a:lvl2pPr marL="914400" lvl="1" indent="-342900" algn="l">
              <a:lnSpc>
                <a:spcPct val="90000"/>
              </a:lnSpc>
              <a:spcBef>
                <a:spcPts val="500"/>
              </a:spcBef>
              <a:spcAft>
                <a:spcPts val="0"/>
              </a:spcAft>
              <a:buClr>
                <a:schemeClr val="accent5"/>
              </a:buClr>
              <a:buSzPts val="1800"/>
              <a:buChar char="•"/>
              <a:defRPr/>
            </a:lvl2pPr>
            <a:lvl3pPr marL="1371600" lvl="2" indent="-342900" algn="l">
              <a:lnSpc>
                <a:spcPct val="90000"/>
              </a:lnSpc>
              <a:spcBef>
                <a:spcPts val="500"/>
              </a:spcBef>
              <a:spcAft>
                <a:spcPts val="0"/>
              </a:spcAft>
              <a:buClr>
                <a:schemeClr val="accent5"/>
              </a:buClr>
              <a:buSzPts val="1800"/>
              <a:buChar char="o"/>
              <a:defRPr/>
            </a:lvl3pPr>
            <a:lvl4pPr marL="1828800" lvl="3" indent="-342900" algn="l">
              <a:lnSpc>
                <a:spcPct val="90000"/>
              </a:lnSpc>
              <a:spcBef>
                <a:spcPts val="500"/>
              </a:spcBef>
              <a:spcAft>
                <a:spcPts val="0"/>
              </a:spcAft>
              <a:buClr>
                <a:schemeClr val="accent5"/>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5"/>
              </a:buClr>
              <a:buSzPts val="2400"/>
              <a:buNone/>
              <a:defRPr sz="2400" b="1"/>
            </a:lvl1pPr>
            <a:lvl2pPr marL="914400" lvl="1" indent="-228600" algn="l">
              <a:lnSpc>
                <a:spcPct val="90000"/>
              </a:lnSpc>
              <a:spcBef>
                <a:spcPts val="500"/>
              </a:spcBef>
              <a:spcAft>
                <a:spcPts val="0"/>
              </a:spcAft>
              <a:buClr>
                <a:schemeClr val="accent5"/>
              </a:buClr>
              <a:buSzPts val="2000"/>
              <a:buNone/>
              <a:defRPr sz="2000" b="1"/>
            </a:lvl2pPr>
            <a:lvl3pPr marL="1371600" lvl="2" indent="-228600" algn="l">
              <a:lnSpc>
                <a:spcPct val="90000"/>
              </a:lnSpc>
              <a:spcBef>
                <a:spcPts val="500"/>
              </a:spcBef>
              <a:spcAft>
                <a:spcPts val="0"/>
              </a:spcAft>
              <a:buClr>
                <a:schemeClr val="accent5"/>
              </a:buClr>
              <a:buSzPts val="1800"/>
              <a:buNone/>
              <a:defRPr sz="1800" b="1"/>
            </a:lvl3pPr>
            <a:lvl4pPr marL="1828800" lvl="3" indent="-228600" algn="l">
              <a:lnSpc>
                <a:spcPct val="90000"/>
              </a:lnSpc>
              <a:spcBef>
                <a:spcPts val="500"/>
              </a:spcBef>
              <a:spcAft>
                <a:spcPts val="0"/>
              </a:spcAft>
              <a:buClr>
                <a:schemeClr val="accent5"/>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1" name="Google Shape;4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5"/>
              </a:buClr>
              <a:buSzPts val="1800"/>
              <a:buChar char="•"/>
              <a:defRPr/>
            </a:lvl1pPr>
            <a:lvl2pPr marL="914400" lvl="1" indent="-342900" algn="l">
              <a:lnSpc>
                <a:spcPct val="90000"/>
              </a:lnSpc>
              <a:spcBef>
                <a:spcPts val="500"/>
              </a:spcBef>
              <a:spcAft>
                <a:spcPts val="0"/>
              </a:spcAft>
              <a:buClr>
                <a:schemeClr val="accent5"/>
              </a:buClr>
              <a:buSzPts val="1800"/>
              <a:buChar char="•"/>
              <a:defRPr/>
            </a:lvl2pPr>
            <a:lvl3pPr marL="1371600" lvl="2" indent="-342900" algn="l">
              <a:lnSpc>
                <a:spcPct val="90000"/>
              </a:lnSpc>
              <a:spcBef>
                <a:spcPts val="500"/>
              </a:spcBef>
              <a:spcAft>
                <a:spcPts val="0"/>
              </a:spcAft>
              <a:buClr>
                <a:schemeClr val="accent5"/>
              </a:buClr>
              <a:buSzPts val="1800"/>
              <a:buChar char="o"/>
              <a:defRPr/>
            </a:lvl3pPr>
            <a:lvl4pPr marL="1828800" lvl="3" indent="-342900" algn="l">
              <a:lnSpc>
                <a:spcPct val="90000"/>
              </a:lnSpc>
              <a:spcBef>
                <a:spcPts val="500"/>
              </a:spcBef>
              <a:spcAft>
                <a:spcPts val="0"/>
              </a:spcAft>
              <a:buClr>
                <a:schemeClr val="accent5"/>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5"/>
              </a:buClr>
              <a:buSzPts val="2400"/>
              <a:buNone/>
              <a:defRPr sz="2400" b="1"/>
            </a:lvl1pPr>
            <a:lvl2pPr marL="914400" lvl="1" indent="-228600" algn="l">
              <a:lnSpc>
                <a:spcPct val="90000"/>
              </a:lnSpc>
              <a:spcBef>
                <a:spcPts val="500"/>
              </a:spcBef>
              <a:spcAft>
                <a:spcPts val="0"/>
              </a:spcAft>
              <a:buClr>
                <a:schemeClr val="accent5"/>
              </a:buClr>
              <a:buSzPts val="2000"/>
              <a:buNone/>
              <a:defRPr sz="2000" b="1"/>
            </a:lvl2pPr>
            <a:lvl3pPr marL="1371600" lvl="2" indent="-228600" algn="l">
              <a:lnSpc>
                <a:spcPct val="90000"/>
              </a:lnSpc>
              <a:spcBef>
                <a:spcPts val="500"/>
              </a:spcBef>
              <a:spcAft>
                <a:spcPts val="0"/>
              </a:spcAft>
              <a:buClr>
                <a:schemeClr val="accent5"/>
              </a:buClr>
              <a:buSzPts val="1800"/>
              <a:buNone/>
              <a:defRPr sz="1800" b="1"/>
            </a:lvl3pPr>
            <a:lvl4pPr marL="1828800" lvl="3" indent="-228600" algn="l">
              <a:lnSpc>
                <a:spcPct val="90000"/>
              </a:lnSpc>
              <a:spcBef>
                <a:spcPts val="500"/>
              </a:spcBef>
              <a:spcAft>
                <a:spcPts val="0"/>
              </a:spcAft>
              <a:buClr>
                <a:schemeClr val="accent5"/>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5"/>
              </a:buClr>
              <a:buSzPts val="1800"/>
              <a:buChar char="•"/>
              <a:defRPr/>
            </a:lvl1pPr>
            <a:lvl2pPr marL="914400" lvl="1" indent="-342900" algn="l">
              <a:lnSpc>
                <a:spcPct val="90000"/>
              </a:lnSpc>
              <a:spcBef>
                <a:spcPts val="500"/>
              </a:spcBef>
              <a:spcAft>
                <a:spcPts val="0"/>
              </a:spcAft>
              <a:buClr>
                <a:schemeClr val="accent5"/>
              </a:buClr>
              <a:buSzPts val="1800"/>
              <a:buChar char="•"/>
              <a:defRPr/>
            </a:lvl2pPr>
            <a:lvl3pPr marL="1371600" lvl="2" indent="-342900" algn="l">
              <a:lnSpc>
                <a:spcPct val="90000"/>
              </a:lnSpc>
              <a:spcBef>
                <a:spcPts val="500"/>
              </a:spcBef>
              <a:spcAft>
                <a:spcPts val="0"/>
              </a:spcAft>
              <a:buClr>
                <a:schemeClr val="accent5"/>
              </a:buClr>
              <a:buSzPts val="1800"/>
              <a:buChar char="o"/>
              <a:defRPr/>
            </a:lvl3pPr>
            <a:lvl4pPr marL="1828800" lvl="3" indent="-342900" algn="l">
              <a:lnSpc>
                <a:spcPct val="90000"/>
              </a:lnSpc>
              <a:spcBef>
                <a:spcPts val="500"/>
              </a:spcBef>
              <a:spcAft>
                <a:spcPts val="0"/>
              </a:spcAft>
              <a:buClr>
                <a:schemeClr val="accent5"/>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accent5"/>
              </a:buClr>
              <a:buSzPts val="3200"/>
              <a:buChar char="•"/>
              <a:defRPr sz="3200"/>
            </a:lvl1pPr>
            <a:lvl2pPr marL="914400" lvl="1" indent="-406400" algn="l">
              <a:lnSpc>
                <a:spcPct val="90000"/>
              </a:lnSpc>
              <a:spcBef>
                <a:spcPts val="500"/>
              </a:spcBef>
              <a:spcAft>
                <a:spcPts val="0"/>
              </a:spcAft>
              <a:buClr>
                <a:schemeClr val="accent5"/>
              </a:buClr>
              <a:buSzPts val="2800"/>
              <a:buChar char="•"/>
              <a:defRPr sz="2800"/>
            </a:lvl2pPr>
            <a:lvl3pPr marL="1371600" lvl="2" indent="-381000" algn="l">
              <a:lnSpc>
                <a:spcPct val="90000"/>
              </a:lnSpc>
              <a:spcBef>
                <a:spcPts val="500"/>
              </a:spcBef>
              <a:spcAft>
                <a:spcPts val="0"/>
              </a:spcAft>
              <a:buClr>
                <a:schemeClr val="accent5"/>
              </a:buClr>
              <a:buSzPts val="2400"/>
              <a:buChar char="o"/>
              <a:defRPr sz="2400"/>
            </a:lvl3pPr>
            <a:lvl4pPr marL="1828800" lvl="3" indent="-355600" algn="l">
              <a:lnSpc>
                <a:spcPct val="90000"/>
              </a:lnSpc>
              <a:spcBef>
                <a:spcPts val="500"/>
              </a:spcBef>
              <a:spcAft>
                <a:spcPts val="0"/>
              </a:spcAft>
              <a:buClr>
                <a:schemeClr val="accent5"/>
              </a:buClr>
              <a:buSzPts val="2000"/>
              <a:buChar char="⮚"/>
              <a:defRPr sz="2000"/>
            </a:lvl4pPr>
            <a:lvl5pPr marL="2286000" lvl="4" indent="-228600" algn="l">
              <a:lnSpc>
                <a:spcPct val="90000"/>
              </a:lnSpc>
              <a:spcBef>
                <a:spcPts val="500"/>
              </a:spcBef>
              <a:spcAft>
                <a:spcPts val="0"/>
              </a:spcAft>
              <a:buClr>
                <a:schemeClr val="lt1"/>
              </a:buClr>
              <a:buSzPts val="2000"/>
              <a:buNone/>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53" name="Google Shape;53;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5"/>
              </a:buClr>
              <a:buSzPts val="1600"/>
              <a:buNone/>
              <a:defRPr sz="1600"/>
            </a:lvl1pPr>
            <a:lvl2pPr marL="914400" lvl="1" indent="-228600" algn="l">
              <a:lnSpc>
                <a:spcPct val="90000"/>
              </a:lnSpc>
              <a:spcBef>
                <a:spcPts val="500"/>
              </a:spcBef>
              <a:spcAft>
                <a:spcPts val="0"/>
              </a:spcAft>
              <a:buClr>
                <a:schemeClr val="accent5"/>
              </a:buClr>
              <a:buSzPts val="1400"/>
              <a:buNone/>
              <a:defRPr sz="1400"/>
            </a:lvl2pPr>
            <a:lvl3pPr marL="1371600" lvl="2" indent="-228600" algn="l">
              <a:lnSpc>
                <a:spcPct val="90000"/>
              </a:lnSpc>
              <a:spcBef>
                <a:spcPts val="500"/>
              </a:spcBef>
              <a:spcAft>
                <a:spcPts val="0"/>
              </a:spcAft>
              <a:buClr>
                <a:schemeClr val="accent5"/>
              </a:buClr>
              <a:buSzPts val="1200"/>
              <a:buNone/>
              <a:defRPr sz="1200"/>
            </a:lvl3pPr>
            <a:lvl4pPr marL="1828800" lvl="3" indent="-228600" algn="l">
              <a:lnSpc>
                <a:spcPct val="90000"/>
              </a:lnSpc>
              <a:spcBef>
                <a:spcPts val="500"/>
              </a:spcBef>
              <a:spcAft>
                <a:spcPts val="0"/>
              </a:spcAft>
              <a:buClr>
                <a:schemeClr val="accent5"/>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4" name="Google Shape;5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000"/>
              <a:buFont typeface="Arial"/>
              <a:buNone/>
              <a:defRPr sz="4000"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accent5"/>
              </a:buClr>
              <a:buSzPts val="2800"/>
              <a:buFont typeface="Arial"/>
              <a:buChar char="•"/>
              <a:defRPr sz="2800" b="0" i="0" u="none" strike="noStrike" cap="none">
                <a:solidFill>
                  <a:schemeClr val="accent5"/>
                </a:solidFill>
                <a:latin typeface="Arial"/>
                <a:ea typeface="Arial"/>
                <a:cs typeface="Arial"/>
                <a:sym typeface="Arial"/>
              </a:defRPr>
            </a:lvl1pPr>
            <a:lvl2pPr marL="914400" marR="0" lvl="1" indent="-381000" algn="l" rtl="0">
              <a:lnSpc>
                <a:spcPct val="90000"/>
              </a:lnSpc>
              <a:spcBef>
                <a:spcPts val="500"/>
              </a:spcBef>
              <a:spcAft>
                <a:spcPts val="0"/>
              </a:spcAft>
              <a:buClr>
                <a:schemeClr val="accent5"/>
              </a:buClr>
              <a:buSzPts val="2400"/>
              <a:buFont typeface="Arial"/>
              <a:buChar char="•"/>
              <a:defRPr sz="2400" b="0" i="0" u="none" strike="noStrike" cap="none">
                <a:solidFill>
                  <a:schemeClr val="accent5"/>
                </a:solidFill>
                <a:latin typeface="Arial"/>
                <a:ea typeface="Arial"/>
                <a:cs typeface="Arial"/>
                <a:sym typeface="Arial"/>
              </a:defRPr>
            </a:lvl2pPr>
            <a:lvl3pPr marL="1371600" marR="0" lvl="2" indent="-355600" algn="l" rtl="0">
              <a:lnSpc>
                <a:spcPct val="90000"/>
              </a:lnSpc>
              <a:spcBef>
                <a:spcPts val="500"/>
              </a:spcBef>
              <a:spcAft>
                <a:spcPts val="0"/>
              </a:spcAft>
              <a:buClr>
                <a:schemeClr val="accent5"/>
              </a:buClr>
              <a:buSzPts val="2000"/>
              <a:buFont typeface="Courier New"/>
              <a:buChar char="o"/>
              <a:defRPr sz="2000" b="0" i="0" u="none" strike="noStrike" cap="none">
                <a:solidFill>
                  <a:schemeClr val="accent5"/>
                </a:solidFill>
                <a:latin typeface="Arial"/>
                <a:ea typeface="Arial"/>
                <a:cs typeface="Arial"/>
                <a:sym typeface="Arial"/>
              </a:defRPr>
            </a:lvl3pPr>
            <a:lvl4pPr marL="1828800" marR="0" lvl="3" indent="-342900" algn="l" rtl="0">
              <a:lnSpc>
                <a:spcPct val="90000"/>
              </a:lnSpc>
              <a:spcBef>
                <a:spcPts val="500"/>
              </a:spcBef>
              <a:spcAft>
                <a:spcPts val="0"/>
              </a:spcAft>
              <a:buClr>
                <a:schemeClr val="accent5"/>
              </a:buClr>
              <a:buSzPts val="1800"/>
              <a:buFont typeface="Noto Sans Symbols"/>
              <a:buChar char="⮚"/>
              <a:defRPr sz="1800" b="0" i="0" u="none" strike="noStrike" cap="none">
                <a:solidFill>
                  <a:schemeClr val="accent5"/>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Courier New"/>
              <a:buNone/>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pic>
        <p:nvPicPr>
          <p:cNvPr id="9" name="Google Shape;9;p1"/>
          <p:cNvPicPr preferRelativeResize="0"/>
          <p:nvPr/>
        </p:nvPicPr>
        <p:blipFill rotWithShape="1">
          <a:blip r:embed="rId12">
            <a:alphaModFix/>
          </a:blip>
          <a:srcRect/>
          <a:stretch/>
        </p:blipFill>
        <p:spPr>
          <a:xfrm>
            <a:off x="11353800" y="6111875"/>
            <a:ext cx="762000" cy="76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2"/>
          <p:cNvSpPr txBox="1">
            <a:spLocks noGrp="1"/>
          </p:cNvSpPr>
          <p:nvPr>
            <p:ph type="ctrTitle"/>
          </p:nvPr>
        </p:nvSpPr>
        <p:spPr>
          <a:xfrm>
            <a:off x="2622431" y="2319633"/>
            <a:ext cx="7444595" cy="16557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4"/>
              </a:buClr>
              <a:buSzPts val="4400"/>
              <a:buFont typeface="Arial"/>
              <a:buNone/>
            </a:pPr>
            <a:r>
              <a:rPr lang="en-US" sz="4400" dirty="0">
                <a:latin typeface="Arial"/>
                <a:ea typeface="Arial"/>
                <a:cs typeface="Arial"/>
                <a:sym typeface="Arial"/>
              </a:rPr>
              <a:t>Why OT Cybersecurity Engineers Drink So Much</a:t>
            </a:r>
            <a:endParaRPr sz="4400" dirty="0">
              <a:latin typeface="Arial"/>
              <a:ea typeface="Arial"/>
              <a:cs typeface="Arial"/>
              <a:sym typeface="Arial"/>
            </a:endParaRPr>
          </a:p>
        </p:txBody>
      </p:sp>
      <p:sp>
        <p:nvSpPr>
          <p:cNvPr id="65" name="Google Shape;65;p12"/>
          <p:cNvSpPr txBox="1">
            <a:spLocks noGrp="1"/>
          </p:cNvSpPr>
          <p:nvPr>
            <p:ph type="subTitle" idx="1"/>
          </p:nvPr>
        </p:nvSpPr>
        <p:spPr>
          <a:xfrm>
            <a:off x="2622430" y="4105275"/>
            <a:ext cx="7444595"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accent3"/>
              </a:buClr>
              <a:buSzPts val="2400"/>
              <a:buNone/>
            </a:pPr>
            <a:r>
              <a:rPr lang="en-US" dirty="0">
                <a:latin typeface="Arial"/>
                <a:ea typeface="Arial"/>
                <a:cs typeface="Arial"/>
                <a:sym typeface="Arial"/>
              </a:rPr>
              <a:t>A look into the Operational Technology environment, how IR is performed there and the evolution of it in the Project Obsidian challenge.</a:t>
            </a:r>
            <a:endParaRPr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Overview of OT: IT/OT Comparison</a:t>
            </a:r>
            <a:endParaRPr dirty="0"/>
          </a:p>
        </p:txBody>
      </p:sp>
      <p:pic>
        <p:nvPicPr>
          <p:cNvPr id="1026" name="Picture 2" descr="Too Late - Security Boulevard">
            <a:extLst>
              <a:ext uri="{FF2B5EF4-FFF2-40B4-BE49-F238E27FC236}">
                <a16:creationId xmlns:a16="http://schemas.microsoft.com/office/drawing/2014/main" id="{3DB7BA03-18B7-8632-B0DC-5D35B9A33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875" y="1866900"/>
            <a:ext cx="3057525" cy="40123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B52CAD-4944-F884-C6F2-8FEFC5E83E73}"/>
              </a:ext>
            </a:extLst>
          </p:cNvPr>
          <p:cNvSpPr txBox="1"/>
          <p:nvPr/>
        </p:nvSpPr>
        <p:spPr>
          <a:xfrm>
            <a:off x="7308850" y="6461125"/>
            <a:ext cx="4133850" cy="307777"/>
          </a:xfrm>
          <a:prstGeom prst="rect">
            <a:avLst/>
          </a:prstGeom>
          <a:noFill/>
        </p:spPr>
        <p:txBody>
          <a:bodyPr wrap="square" rtlCol="0">
            <a:spAutoFit/>
          </a:bodyPr>
          <a:lstStyle/>
          <a:p>
            <a:r>
              <a:rPr lang="en-US" dirty="0">
                <a:solidFill>
                  <a:schemeClr val="bg1"/>
                </a:solidFill>
              </a:rPr>
              <a:t>https://securityboulevard[.]com/2020/11/too-late/</a:t>
            </a:r>
          </a:p>
        </p:txBody>
      </p:sp>
      <p:sp>
        <p:nvSpPr>
          <p:cNvPr id="6" name="TextBox 5">
            <a:extLst>
              <a:ext uri="{FF2B5EF4-FFF2-40B4-BE49-F238E27FC236}">
                <a16:creationId xmlns:a16="http://schemas.microsoft.com/office/drawing/2014/main" id="{9B17109C-D0C0-7DFF-DFD3-E7AEDA5E5188}"/>
              </a:ext>
            </a:extLst>
          </p:cNvPr>
          <p:cNvSpPr txBox="1"/>
          <p:nvPr/>
        </p:nvSpPr>
        <p:spPr>
          <a:xfrm>
            <a:off x="838200" y="2330450"/>
            <a:ext cx="6610350" cy="3231654"/>
          </a:xfrm>
          <a:prstGeom prst="rect">
            <a:avLst/>
          </a:prstGeom>
          <a:noFill/>
        </p:spPr>
        <p:txBody>
          <a:bodyPr wrap="square" rtlCol="0">
            <a:spAutoFit/>
          </a:bodyPr>
          <a:lstStyle/>
          <a:p>
            <a:r>
              <a:rPr lang="en-US" sz="2800" dirty="0">
                <a:solidFill>
                  <a:schemeClr val="bg1"/>
                </a:solidFill>
              </a:rPr>
              <a:t>Many things are considered when designing a process</a:t>
            </a:r>
          </a:p>
          <a:p>
            <a:endParaRPr lang="en-US" sz="2800" dirty="0">
              <a:solidFill>
                <a:schemeClr val="bg1"/>
              </a:solidFill>
            </a:endParaRPr>
          </a:p>
          <a:p>
            <a:pPr marL="457200" indent="-457200">
              <a:buClr>
                <a:schemeClr val="bg1"/>
              </a:buClr>
              <a:buFont typeface="Arial" panose="020B0604020202020204" pitchFamily="34" charset="0"/>
              <a:buChar char="•"/>
            </a:pPr>
            <a:r>
              <a:rPr lang="en-US" sz="2400" dirty="0">
                <a:solidFill>
                  <a:schemeClr val="bg1"/>
                </a:solidFill>
              </a:rPr>
              <a:t>Safety</a:t>
            </a:r>
          </a:p>
          <a:p>
            <a:pPr marL="457200" indent="-457200">
              <a:buClr>
                <a:schemeClr val="bg1"/>
              </a:buClr>
              <a:buFont typeface="Arial" panose="020B0604020202020204" pitchFamily="34" charset="0"/>
              <a:buChar char="•"/>
            </a:pPr>
            <a:r>
              <a:rPr lang="en-US" sz="2400" dirty="0">
                <a:solidFill>
                  <a:schemeClr val="bg1"/>
                </a:solidFill>
              </a:rPr>
              <a:t>Environmental requirements</a:t>
            </a:r>
          </a:p>
          <a:p>
            <a:pPr marL="457200" indent="-457200">
              <a:buClr>
                <a:schemeClr val="bg1"/>
              </a:buClr>
              <a:buFont typeface="Arial" panose="020B0604020202020204" pitchFamily="34" charset="0"/>
              <a:buChar char="•"/>
            </a:pPr>
            <a:r>
              <a:rPr lang="en-US" sz="2400" dirty="0">
                <a:solidFill>
                  <a:schemeClr val="bg1"/>
                </a:solidFill>
              </a:rPr>
              <a:t>Certification requirements</a:t>
            </a:r>
          </a:p>
          <a:p>
            <a:pPr marL="457200" indent="-457200">
              <a:buClr>
                <a:schemeClr val="bg1"/>
              </a:buClr>
              <a:buFont typeface="Arial" panose="020B0604020202020204" pitchFamily="34" charset="0"/>
              <a:buChar char="•"/>
            </a:pPr>
            <a:r>
              <a:rPr lang="en-US" sz="2400" dirty="0">
                <a:solidFill>
                  <a:schemeClr val="bg1"/>
                </a:solidFill>
              </a:rPr>
              <a:t>Power consumption</a:t>
            </a:r>
          </a:p>
          <a:p>
            <a:pPr marL="457200" indent="-457200">
              <a:buClr>
                <a:schemeClr val="bg1"/>
              </a:buClr>
              <a:buFont typeface="Arial" panose="020B0604020202020204" pitchFamily="34" charset="0"/>
              <a:buChar char="•"/>
            </a:pPr>
            <a:r>
              <a:rPr lang="en-US" sz="2400" dirty="0">
                <a:solidFill>
                  <a:schemeClr val="bg1"/>
                </a:solidFill>
              </a:rPr>
              <a:t>Metrics collection</a:t>
            </a:r>
          </a:p>
        </p:txBody>
      </p:sp>
    </p:spTree>
    <p:extLst>
      <p:ext uri="{BB962C8B-B14F-4D97-AF65-F5344CB8AC3E}">
        <p14:creationId xmlns:p14="http://schemas.microsoft.com/office/powerpoint/2010/main" val="426050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Overview of OT: Tech Stack - Equipment</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High cost for the equipment due to environmental requirements and restrictions; so the break even point of the equipment may take years to achieve</a:t>
            </a:r>
          </a:p>
          <a:p>
            <a:pPr marL="635000" indent="-457200">
              <a:spcBef>
                <a:spcPts val="0"/>
              </a:spcBef>
              <a:buSzPts val="2800"/>
            </a:pPr>
            <a:r>
              <a:rPr lang="en-US" dirty="0"/>
              <a:t>Equipment is often specialized/customized for the process</a:t>
            </a:r>
          </a:p>
          <a:p>
            <a:pPr marL="635000" indent="-457200">
              <a:spcBef>
                <a:spcPts val="0"/>
              </a:spcBef>
              <a:buSzPts val="2800"/>
            </a:pPr>
            <a:r>
              <a:rPr lang="en-US" dirty="0"/>
              <a:t>Federal certifications may be required (FDA, EPA, FCC)</a:t>
            </a:r>
          </a:p>
          <a:p>
            <a:pPr marL="635000" indent="-457200">
              <a:spcBef>
                <a:spcPts val="0"/>
              </a:spcBef>
              <a:buSzPts val="2800"/>
            </a:pPr>
            <a:r>
              <a:rPr lang="en-US" dirty="0"/>
              <a:t>Upgrades can affect certification whereas a direct replacement won’t</a:t>
            </a:r>
          </a:p>
          <a:p>
            <a:pPr marL="635000" indent="-457200">
              <a:spcBef>
                <a:spcPts val="0"/>
              </a:spcBef>
              <a:buSzPts val="2800"/>
            </a:pPr>
            <a:r>
              <a:rPr lang="en-US" dirty="0"/>
              <a:t>Limited vendors/integrators may restrict what options you have for an OS and for security measures</a:t>
            </a:r>
          </a:p>
          <a:p>
            <a:pPr marL="635000" indent="-457200">
              <a:spcBef>
                <a:spcPts val="0"/>
              </a:spcBef>
              <a:buSzPts val="2800"/>
            </a:pPr>
            <a:r>
              <a:rPr lang="en-US" dirty="0"/>
              <a:t>Patches can have significant negative impacts on the process</a:t>
            </a:r>
          </a:p>
          <a:p>
            <a:pPr marL="635000" indent="-457200">
              <a:spcBef>
                <a:spcPts val="0"/>
              </a:spcBef>
              <a:buSzPts val="2800"/>
            </a:pPr>
            <a:endParaRPr dirty="0"/>
          </a:p>
        </p:txBody>
      </p:sp>
    </p:spTree>
    <p:extLst>
      <p:ext uri="{BB962C8B-B14F-4D97-AF65-F5344CB8AC3E}">
        <p14:creationId xmlns:p14="http://schemas.microsoft.com/office/powerpoint/2010/main" val="21667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Overview of OT: Tech Stack - Access</a:t>
            </a:r>
            <a:endParaRPr dirty="0"/>
          </a:p>
        </p:txBody>
      </p:sp>
      <p:sp>
        <p:nvSpPr>
          <p:cNvPr id="71" name="Google Shape;71;p13"/>
          <p:cNvSpPr txBox="1">
            <a:spLocks noGrp="1"/>
          </p:cNvSpPr>
          <p:nvPr>
            <p:ph type="body" idx="1"/>
          </p:nvPr>
        </p:nvSpPr>
        <p:spPr>
          <a:xfrm>
            <a:off x="838200" y="1825625"/>
            <a:ext cx="7188200" cy="4351338"/>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Some environments have an Active Directory</a:t>
            </a:r>
          </a:p>
          <a:p>
            <a:pPr marL="1092200" lvl="1" indent="-457200">
              <a:spcBef>
                <a:spcPts val="0"/>
              </a:spcBef>
              <a:buSzPts val="2800"/>
            </a:pPr>
            <a:r>
              <a:rPr lang="en-US" dirty="0"/>
              <a:t>Might be manufacturing only</a:t>
            </a:r>
          </a:p>
          <a:p>
            <a:pPr marL="1092200" lvl="1" indent="-457200">
              <a:spcBef>
                <a:spcPts val="0"/>
              </a:spcBef>
              <a:buSzPts val="2800"/>
            </a:pPr>
            <a:r>
              <a:rPr lang="en-US" dirty="0"/>
              <a:t>Might be connected to the enterprise</a:t>
            </a:r>
          </a:p>
          <a:p>
            <a:pPr marL="1092200" lvl="1" indent="-457200">
              <a:spcBef>
                <a:spcPts val="0"/>
              </a:spcBef>
              <a:buSzPts val="2800"/>
            </a:pPr>
            <a:endParaRPr lang="en-US" dirty="0"/>
          </a:p>
          <a:p>
            <a:pPr marL="635000" indent="-457200">
              <a:spcBef>
                <a:spcPts val="0"/>
              </a:spcBef>
              <a:buSzPts val="2800"/>
            </a:pPr>
            <a:r>
              <a:rPr lang="en-US" dirty="0"/>
              <a:t>A lot of environments have local access credentials for daily operations and AD access for servers</a:t>
            </a:r>
          </a:p>
          <a:p>
            <a:pPr marL="1092200" lvl="1" indent="-457200">
              <a:spcBef>
                <a:spcPts val="0"/>
              </a:spcBef>
              <a:buSzPts val="2800"/>
            </a:pPr>
            <a:r>
              <a:rPr lang="en-US" dirty="0"/>
              <a:t>Local access creds rarely rotate, are commonly shared and often written down somewhere at the station</a:t>
            </a:r>
          </a:p>
          <a:p>
            <a:pPr marL="1092200" lvl="1" indent="-457200">
              <a:spcBef>
                <a:spcPts val="0"/>
              </a:spcBef>
              <a:buSzPts val="2800"/>
            </a:pPr>
            <a:endParaRPr lang="en-US" dirty="0"/>
          </a:p>
          <a:p>
            <a:pPr marL="635000" indent="-457200">
              <a:spcBef>
                <a:spcPts val="0"/>
              </a:spcBef>
              <a:buSzPts val="2800"/>
            </a:pPr>
            <a:endParaRPr dirty="0"/>
          </a:p>
        </p:txBody>
      </p:sp>
      <p:pic>
        <p:nvPicPr>
          <p:cNvPr id="2050" name="Picture 2" descr="Cheeto lock meme">
            <a:extLst>
              <a:ext uri="{FF2B5EF4-FFF2-40B4-BE49-F238E27FC236}">
                <a16:creationId xmlns:a16="http://schemas.microsoft.com/office/drawing/2014/main" id="{8FE0C6BB-4045-6107-EF95-5AB70B4950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6400" y="1825625"/>
            <a:ext cx="3454400" cy="37498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652F29C-5A04-1A80-E3C4-2AFF771ED2BA}"/>
              </a:ext>
            </a:extLst>
          </p:cNvPr>
          <p:cNvSpPr txBox="1"/>
          <p:nvPr/>
        </p:nvSpPr>
        <p:spPr>
          <a:xfrm>
            <a:off x="7150100" y="6492875"/>
            <a:ext cx="4527550" cy="307777"/>
          </a:xfrm>
          <a:prstGeom prst="rect">
            <a:avLst/>
          </a:prstGeom>
          <a:noFill/>
        </p:spPr>
        <p:txBody>
          <a:bodyPr wrap="square" rtlCol="0">
            <a:spAutoFit/>
          </a:bodyPr>
          <a:lstStyle/>
          <a:p>
            <a:r>
              <a:rPr lang="en-US" dirty="0">
                <a:solidFill>
                  <a:schemeClr val="bg1"/>
                </a:solidFill>
              </a:rPr>
              <a:t>https://chameleonmemes[.]com/tag/password-meme/</a:t>
            </a:r>
          </a:p>
        </p:txBody>
      </p:sp>
    </p:spTree>
    <p:extLst>
      <p:ext uri="{BB962C8B-B14F-4D97-AF65-F5344CB8AC3E}">
        <p14:creationId xmlns:p14="http://schemas.microsoft.com/office/powerpoint/2010/main" val="2061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Overview of OT: Tech Stack - Network</a:t>
            </a:r>
            <a:endParaRPr dirty="0"/>
          </a:p>
        </p:txBody>
      </p:sp>
      <p:sp>
        <p:nvSpPr>
          <p:cNvPr id="71" name="Google Shape;71;p13"/>
          <p:cNvSpPr txBox="1">
            <a:spLocks noGrp="1"/>
          </p:cNvSpPr>
          <p:nvPr>
            <p:ph type="body" idx="1"/>
          </p:nvPr>
        </p:nvSpPr>
        <p:spPr>
          <a:xfrm>
            <a:off x="838200" y="1825625"/>
            <a:ext cx="7639050" cy="4351338"/>
          </a:xfrm>
          <a:prstGeom prst="rect">
            <a:avLst/>
          </a:prstGeom>
          <a:noFill/>
          <a:ln>
            <a:noFill/>
          </a:ln>
        </p:spPr>
        <p:txBody>
          <a:bodyPr spcFirstLastPara="1" wrap="square" lIns="91425" tIns="45700" rIns="91425" bIns="45700" anchor="t" anchorCtr="0">
            <a:normAutofit lnSpcReduction="10000"/>
          </a:bodyPr>
          <a:lstStyle/>
          <a:p>
            <a:pPr marL="635000" indent="-457200">
              <a:spcBef>
                <a:spcPts val="0"/>
              </a:spcBef>
              <a:buSzPts val="2800"/>
            </a:pPr>
            <a:r>
              <a:rPr lang="en-US" dirty="0"/>
              <a:t>Not all OT devices belong on a network</a:t>
            </a:r>
          </a:p>
          <a:p>
            <a:pPr marL="635000" indent="-457200">
              <a:spcBef>
                <a:spcPts val="0"/>
              </a:spcBef>
              <a:buSzPts val="2800"/>
            </a:pPr>
            <a:r>
              <a:rPr lang="en-US" dirty="0"/>
              <a:t>Some devices support limited protocols</a:t>
            </a:r>
          </a:p>
          <a:p>
            <a:pPr marL="1092200" lvl="1" indent="-457200">
              <a:spcBef>
                <a:spcPts val="0"/>
              </a:spcBef>
              <a:buSzPts val="2800"/>
            </a:pPr>
            <a:r>
              <a:rPr lang="en-US" dirty="0"/>
              <a:t>Limited protocols do not include the full TCP/IP stack or function calls</a:t>
            </a:r>
          </a:p>
          <a:p>
            <a:pPr marL="1092200" lvl="1" indent="-457200">
              <a:spcBef>
                <a:spcPts val="0"/>
              </a:spcBef>
              <a:buSzPts val="2800"/>
            </a:pPr>
            <a:r>
              <a:rPr lang="en-US" dirty="0"/>
              <a:t>Some protocol implementations do not support encryption, authentication or proper error handling when faced with those requests</a:t>
            </a:r>
          </a:p>
          <a:p>
            <a:pPr marL="635000" indent="-457200">
              <a:spcBef>
                <a:spcPts val="0"/>
              </a:spcBef>
              <a:buSzPts val="2800"/>
            </a:pPr>
            <a:r>
              <a:rPr lang="en-US" dirty="0"/>
              <a:t>Most OT networks were designed without segmentation so support activities and monitoring could happen from anywhere</a:t>
            </a:r>
          </a:p>
          <a:p>
            <a:pPr marL="635000" indent="-457200">
              <a:spcBef>
                <a:spcPts val="0"/>
              </a:spcBef>
              <a:buSzPts val="2800"/>
            </a:pPr>
            <a:r>
              <a:rPr lang="en-US" dirty="0"/>
              <a:t>Modified versions of the Purdue model are improving the architecture</a:t>
            </a:r>
          </a:p>
          <a:p>
            <a:pPr marL="1092200" lvl="1" indent="-457200">
              <a:spcBef>
                <a:spcPts val="0"/>
              </a:spcBef>
              <a:buSzPts val="2800"/>
            </a:pPr>
            <a:endParaRPr lang="en-US" dirty="0"/>
          </a:p>
          <a:p>
            <a:pPr marL="635000" indent="-457200">
              <a:spcBef>
                <a:spcPts val="0"/>
              </a:spcBef>
              <a:buSzPts val="2800"/>
            </a:pPr>
            <a:endParaRPr dirty="0"/>
          </a:p>
        </p:txBody>
      </p:sp>
      <p:pic>
        <p:nvPicPr>
          <p:cNvPr id="3076" name="Picture 4" descr="PLC5 Migration Example Before and After">
            <a:extLst>
              <a:ext uri="{FF2B5EF4-FFF2-40B4-BE49-F238E27FC236}">
                <a16:creationId xmlns:a16="http://schemas.microsoft.com/office/drawing/2014/main" id="{179D2C3D-37B3-EA72-FB0B-4D9774D3A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512" y="1690688"/>
            <a:ext cx="2410063" cy="4432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89573D8-1FF4-94DC-2D00-A0129A86E9E0}"/>
              </a:ext>
            </a:extLst>
          </p:cNvPr>
          <p:cNvSpPr txBox="1"/>
          <p:nvPr/>
        </p:nvSpPr>
        <p:spPr>
          <a:xfrm>
            <a:off x="5994400" y="6492875"/>
            <a:ext cx="5683250" cy="307777"/>
          </a:xfrm>
          <a:prstGeom prst="rect">
            <a:avLst/>
          </a:prstGeom>
          <a:noFill/>
        </p:spPr>
        <p:txBody>
          <a:bodyPr wrap="square" rtlCol="0">
            <a:spAutoFit/>
          </a:bodyPr>
          <a:lstStyle/>
          <a:p>
            <a:r>
              <a:rPr lang="en-US" dirty="0">
                <a:solidFill>
                  <a:schemeClr val="bg1"/>
                </a:solidFill>
              </a:rPr>
              <a:t>https://www.automatedelectrics[.]com.au/plc5-migration-solutions.html</a:t>
            </a:r>
          </a:p>
        </p:txBody>
      </p:sp>
    </p:spTree>
    <p:extLst>
      <p:ext uri="{BB962C8B-B14F-4D97-AF65-F5344CB8AC3E}">
        <p14:creationId xmlns:p14="http://schemas.microsoft.com/office/powerpoint/2010/main" val="2759311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Overview of OT: Tech Stack – Security Tools</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Technology Asset Management (TAM) / Inventory</a:t>
            </a:r>
          </a:p>
          <a:p>
            <a:pPr marL="1092200" lvl="1" indent="-457200">
              <a:spcBef>
                <a:spcPts val="0"/>
              </a:spcBef>
              <a:buSzPts val="2800"/>
            </a:pPr>
            <a:r>
              <a:rPr lang="en-US" dirty="0"/>
              <a:t>Provides context for what is normally there and what it does</a:t>
            </a:r>
          </a:p>
          <a:p>
            <a:pPr marL="635000" indent="-457200">
              <a:spcBef>
                <a:spcPts val="0"/>
              </a:spcBef>
              <a:buSzPts val="2800"/>
            </a:pPr>
            <a:r>
              <a:rPr lang="en-US" dirty="0"/>
              <a:t>Passive Network Anomaly Detection</a:t>
            </a:r>
          </a:p>
          <a:p>
            <a:pPr marL="1092200" lvl="1" indent="-457200">
              <a:spcBef>
                <a:spcPts val="0"/>
              </a:spcBef>
              <a:buSzPts val="2800"/>
            </a:pPr>
            <a:r>
              <a:rPr lang="en-US" dirty="0"/>
              <a:t>Monitor the network for known bad patterns</a:t>
            </a:r>
          </a:p>
          <a:p>
            <a:pPr marL="1092200" lvl="1" indent="-457200">
              <a:spcBef>
                <a:spcPts val="0"/>
              </a:spcBef>
              <a:buSzPts val="2800"/>
            </a:pPr>
            <a:r>
              <a:rPr lang="en-US" dirty="0"/>
              <a:t>Identifies new/odd connections that should be reviewed</a:t>
            </a:r>
          </a:p>
          <a:p>
            <a:pPr marL="635000" indent="-457200">
              <a:spcBef>
                <a:spcPts val="0"/>
              </a:spcBef>
              <a:buSzPts val="2800"/>
            </a:pPr>
            <a:r>
              <a:rPr lang="en-US" dirty="0"/>
              <a:t>End Point Detection and Response (EDR)</a:t>
            </a:r>
          </a:p>
          <a:p>
            <a:pPr marL="1092200" lvl="1" indent="-457200">
              <a:spcBef>
                <a:spcPts val="0"/>
              </a:spcBef>
              <a:buSzPts val="2800"/>
            </a:pPr>
            <a:r>
              <a:rPr lang="en-US" dirty="0"/>
              <a:t>Enables detection of malicious activities and permits response</a:t>
            </a:r>
          </a:p>
          <a:p>
            <a:pPr marL="635000" indent="-457200">
              <a:spcBef>
                <a:spcPts val="0"/>
              </a:spcBef>
              <a:buSzPts val="2800"/>
            </a:pPr>
            <a:r>
              <a:rPr lang="en-US" dirty="0"/>
              <a:t>Anti-Virus</a:t>
            </a:r>
          </a:p>
          <a:p>
            <a:pPr marL="635000" indent="-457200">
              <a:spcBef>
                <a:spcPts val="0"/>
              </a:spcBef>
              <a:buSzPts val="2800"/>
            </a:pPr>
            <a:r>
              <a:rPr lang="en-US" dirty="0"/>
              <a:t>Application Allowlisting</a:t>
            </a:r>
          </a:p>
          <a:p>
            <a:pPr marL="635000" indent="-457200">
              <a:spcBef>
                <a:spcPts val="0"/>
              </a:spcBef>
              <a:buSzPts val="2800"/>
            </a:pPr>
            <a:r>
              <a:rPr lang="en-US" dirty="0"/>
              <a:t>Integrated Logging</a:t>
            </a:r>
          </a:p>
          <a:p>
            <a:pPr marL="1092200" lvl="1" indent="-457200">
              <a:spcBef>
                <a:spcPts val="0"/>
              </a:spcBef>
              <a:buSzPts val="2800"/>
            </a:pPr>
            <a:endParaRPr lang="en-US" dirty="0"/>
          </a:p>
          <a:p>
            <a:pPr marL="635000" indent="-457200">
              <a:spcBef>
                <a:spcPts val="0"/>
              </a:spcBef>
              <a:buSzPts val="2800"/>
            </a:pPr>
            <a:endParaRPr dirty="0"/>
          </a:p>
        </p:txBody>
      </p:sp>
    </p:spTree>
    <p:extLst>
      <p:ext uri="{BB962C8B-B14F-4D97-AF65-F5344CB8AC3E}">
        <p14:creationId xmlns:p14="http://schemas.microsoft.com/office/powerpoint/2010/main" val="1960714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Overview of OT: What They Do Well</a:t>
            </a:r>
            <a:endParaRPr dirty="0"/>
          </a:p>
        </p:txBody>
      </p:sp>
      <p:sp>
        <p:nvSpPr>
          <p:cNvPr id="71" name="Google Shape;71;p13"/>
          <p:cNvSpPr txBox="1">
            <a:spLocks noGrp="1"/>
          </p:cNvSpPr>
          <p:nvPr>
            <p:ph type="body" idx="1"/>
          </p:nvPr>
        </p:nvSpPr>
        <p:spPr>
          <a:xfrm>
            <a:off x="838200" y="1825625"/>
            <a:ext cx="649605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Safety Design</a:t>
            </a:r>
          </a:p>
          <a:p>
            <a:pPr marL="635000" indent="-457200">
              <a:spcBef>
                <a:spcPts val="0"/>
              </a:spcBef>
              <a:buSzPts val="2800"/>
            </a:pPr>
            <a:r>
              <a:rPr lang="en-US" dirty="0"/>
              <a:t>Process safeties are designed in</a:t>
            </a:r>
          </a:p>
          <a:p>
            <a:pPr marL="177800" indent="0">
              <a:spcBef>
                <a:spcPts val="0"/>
              </a:spcBef>
              <a:buSzPts val="2800"/>
              <a:buNone/>
            </a:pPr>
            <a:endParaRPr lang="en-US" dirty="0"/>
          </a:p>
          <a:p>
            <a:pPr marL="177800" indent="0">
              <a:spcBef>
                <a:spcPts val="0"/>
              </a:spcBef>
              <a:buSzPts val="2800"/>
              <a:buNone/>
            </a:pPr>
            <a:r>
              <a:rPr lang="en-US" dirty="0"/>
              <a:t>Disaster Recovery</a:t>
            </a:r>
          </a:p>
          <a:p>
            <a:pPr marL="635000" indent="-457200">
              <a:spcBef>
                <a:spcPts val="0"/>
              </a:spcBef>
              <a:buSzPts val="2800"/>
            </a:pPr>
            <a:r>
              <a:rPr lang="en-US" dirty="0"/>
              <a:t>When equipment needs to run 363 days a year, swapping out and recovering equipment is a must</a:t>
            </a:r>
          </a:p>
          <a:p>
            <a:pPr marL="177800" indent="0">
              <a:spcBef>
                <a:spcPts val="0"/>
              </a:spcBef>
              <a:buSzPts val="2800"/>
              <a:buNone/>
            </a:pPr>
            <a:endParaRPr lang="en-US" dirty="0"/>
          </a:p>
          <a:p>
            <a:pPr marL="177800" indent="0">
              <a:spcBef>
                <a:spcPts val="0"/>
              </a:spcBef>
              <a:buSzPts val="2800"/>
              <a:buNone/>
            </a:pPr>
            <a:r>
              <a:rPr lang="en-US" dirty="0"/>
              <a:t>MacGyver It</a:t>
            </a:r>
          </a:p>
          <a:p>
            <a:pPr marL="635000" indent="-457200">
              <a:spcBef>
                <a:spcPts val="0"/>
              </a:spcBef>
              <a:buSzPts val="2800"/>
            </a:pPr>
            <a:r>
              <a:rPr lang="en-US" dirty="0"/>
              <a:t>Sometimes you don’t have the time or resources to fix things</a:t>
            </a:r>
          </a:p>
          <a:p>
            <a:pPr marL="635000" indent="-457200">
              <a:spcBef>
                <a:spcPts val="0"/>
              </a:spcBef>
              <a:buSzPts val="2800"/>
            </a:pPr>
            <a:endParaRPr lang="en-US" dirty="0"/>
          </a:p>
          <a:p>
            <a:pPr marL="1092200" lvl="1" indent="-457200">
              <a:spcBef>
                <a:spcPts val="0"/>
              </a:spcBef>
              <a:buSzPts val="2800"/>
            </a:pPr>
            <a:endParaRPr lang="en-US" dirty="0"/>
          </a:p>
          <a:p>
            <a:pPr marL="635000" indent="-457200">
              <a:spcBef>
                <a:spcPts val="0"/>
              </a:spcBef>
              <a:buSzPts val="2800"/>
            </a:pPr>
            <a:endParaRPr dirty="0"/>
          </a:p>
        </p:txBody>
      </p:sp>
      <p:pic>
        <p:nvPicPr>
          <p:cNvPr id="4098" name="Picture 2">
            <a:extLst>
              <a:ext uri="{FF2B5EF4-FFF2-40B4-BE49-F238E27FC236}">
                <a16:creationId xmlns:a16="http://schemas.microsoft.com/office/drawing/2014/main" id="{35C507FA-9AE8-F294-2BCD-D8BC4CF2D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6175" y="2072481"/>
            <a:ext cx="3857625" cy="38576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39521C-F5EA-CE67-2442-30A1DD849200}"/>
              </a:ext>
            </a:extLst>
          </p:cNvPr>
          <p:cNvSpPr txBox="1"/>
          <p:nvPr/>
        </p:nvSpPr>
        <p:spPr>
          <a:xfrm>
            <a:off x="4845050" y="6492875"/>
            <a:ext cx="6832600" cy="307777"/>
          </a:xfrm>
          <a:prstGeom prst="rect">
            <a:avLst/>
          </a:prstGeom>
          <a:noFill/>
        </p:spPr>
        <p:txBody>
          <a:bodyPr wrap="square" rtlCol="0">
            <a:spAutoFit/>
          </a:bodyPr>
          <a:lstStyle/>
          <a:p>
            <a:r>
              <a:rPr lang="en-US" dirty="0">
                <a:solidFill>
                  <a:schemeClr val="bg1"/>
                </a:solidFill>
              </a:rPr>
              <a:t>https://www.inspireuplift[.]com/If-You-Can-T-Fix-It-Macgyver-It-Shirt-Svg-/iu/264618</a:t>
            </a:r>
          </a:p>
        </p:txBody>
      </p:sp>
    </p:spTree>
    <p:extLst>
      <p:ext uri="{BB962C8B-B14F-4D97-AF65-F5344CB8AC3E}">
        <p14:creationId xmlns:p14="http://schemas.microsoft.com/office/powerpoint/2010/main" val="34303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Overview of OT: Threat Landscape</a:t>
            </a:r>
            <a:endParaRPr dirty="0"/>
          </a:p>
        </p:txBody>
      </p:sp>
      <p:sp>
        <p:nvSpPr>
          <p:cNvPr id="71" name="Google Shape;71;p13"/>
          <p:cNvSpPr txBox="1">
            <a:spLocks noGrp="1"/>
          </p:cNvSpPr>
          <p:nvPr>
            <p:ph type="body" idx="1"/>
          </p:nvPr>
        </p:nvSpPr>
        <p:spPr>
          <a:xfrm>
            <a:off x="838200" y="1825625"/>
            <a:ext cx="103124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How well known is the threat landscape?</a:t>
            </a:r>
          </a:p>
          <a:p>
            <a:pPr marL="1092200" lvl="1" indent="-457200">
              <a:spcBef>
                <a:spcPts val="0"/>
              </a:spcBef>
              <a:buSzPts val="2800"/>
            </a:pPr>
            <a:r>
              <a:rPr lang="en-US" dirty="0"/>
              <a:t>Unfortunately, not very well. Reporting is not required of all critical sectors. </a:t>
            </a:r>
          </a:p>
          <a:p>
            <a:pPr marL="1092200" lvl="1" indent="-457200">
              <a:spcBef>
                <a:spcPts val="0"/>
              </a:spcBef>
              <a:buSzPts val="2800"/>
            </a:pPr>
            <a:r>
              <a:rPr lang="en-US" dirty="0"/>
              <a:t>Differentiating between an attack against the IT infrastructure and the OT environment is rarely released</a:t>
            </a:r>
          </a:p>
          <a:p>
            <a:pPr marL="1092200" lvl="1" indent="-457200">
              <a:spcBef>
                <a:spcPts val="0"/>
              </a:spcBef>
              <a:buSzPts val="2800"/>
            </a:pPr>
            <a:endParaRPr lang="en-US" dirty="0"/>
          </a:p>
          <a:p>
            <a:pPr marL="177800" indent="0">
              <a:spcBef>
                <a:spcPts val="0"/>
              </a:spcBef>
              <a:buSzPts val="2800"/>
              <a:buNone/>
            </a:pPr>
            <a:r>
              <a:rPr lang="en-US" dirty="0"/>
              <a:t>Is the government after me?</a:t>
            </a:r>
          </a:p>
          <a:p>
            <a:pPr marL="1092200" lvl="1" indent="-457200">
              <a:spcBef>
                <a:spcPts val="0"/>
              </a:spcBef>
              <a:buSzPts val="2800"/>
            </a:pPr>
            <a:r>
              <a:rPr lang="en-US" dirty="0"/>
              <a:t>Depending on who you are, yes.</a:t>
            </a:r>
          </a:p>
          <a:p>
            <a:pPr marL="635000" lvl="1" indent="0">
              <a:spcBef>
                <a:spcPts val="0"/>
              </a:spcBef>
              <a:buSzPts val="2800"/>
              <a:buNone/>
            </a:pPr>
            <a:endParaRPr lang="en-US" dirty="0"/>
          </a:p>
          <a:p>
            <a:pPr marL="177800" indent="0">
              <a:spcBef>
                <a:spcPts val="0"/>
              </a:spcBef>
              <a:buSzPts val="2800"/>
              <a:buNone/>
            </a:pPr>
            <a:r>
              <a:rPr lang="en-US" dirty="0"/>
              <a:t>Are Nation States the primary risk in most of OT?</a:t>
            </a:r>
          </a:p>
          <a:p>
            <a:pPr marL="1092200" lvl="1" indent="-457200">
              <a:spcBef>
                <a:spcPts val="0"/>
              </a:spcBef>
              <a:buSzPts val="2800"/>
            </a:pPr>
            <a:r>
              <a:rPr lang="en-US" dirty="0"/>
              <a:t>No, malware, ransomware and insider threats tend to be the most common threats to OT environments</a:t>
            </a:r>
          </a:p>
          <a:p>
            <a:pPr marL="1092200" lvl="1" indent="-457200">
              <a:spcBef>
                <a:spcPts val="0"/>
              </a:spcBef>
              <a:buSzPts val="2800"/>
            </a:pPr>
            <a:endParaRPr lang="en-US" dirty="0"/>
          </a:p>
          <a:p>
            <a:pPr marL="635000" indent="-457200">
              <a:spcBef>
                <a:spcPts val="0"/>
              </a:spcBef>
              <a:buSzPts val="2800"/>
            </a:pPr>
            <a:endParaRPr dirty="0"/>
          </a:p>
        </p:txBody>
      </p:sp>
    </p:spTree>
    <p:extLst>
      <p:ext uri="{BB962C8B-B14F-4D97-AF65-F5344CB8AC3E}">
        <p14:creationId xmlns:p14="http://schemas.microsoft.com/office/powerpoint/2010/main" val="191827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Overview of OT: Black Hat / Red Team POV</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Targets</a:t>
            </a:r>
          </a:p>
          <a:p>
            <a:pPr marL="635000" indent="-457200">
              <a:spcBef>
                <a:spcPts val="0"/>
              </a:spcBef>
              <a:buSzPts val="2800"/>
            </a:pPr>
            <a:r>
              <a:rPr lang="en-US" dirty="0"/>
              <a:t>Servers – Historians, Backups, Logistics, Engineering</a:t>
            </a:r>
          </a:p>
          <a:p>
            <a:pPr marL="1092200" lvl="1" indent="-457200">
              <a:spcBef>
                <a:spcPts val="0"/>
              </a:spcBef>
              <a:buSzPts val="2800"/>
            </a:pPr>
            <a:r>
              <a:rPr lang="en-US" dirty="0"/>
              <a:t>Engineering server: PLC/HMI code backups, electrical/mechanical drawings, hardware lists, software inventories</a:t>
            </a:r>
          </a:p>
          <a:p>
            <a:pPr marL="635000" indent="-457200">
              <a:spcBef>
                <a:spcPts val="0"/>
              </a:spcBef>
              <a:buSzPts val="2800"/>
            </a:pPr>
            <a:r>
              <a:rPr lang="en-US" dirty="0"/>
              <a:t>Human Machine Interfaces (HMIs)</a:t>
            </a:r>
          </a:p>
          <a:p>
            <a:pPr marL="1092200" lvl="1" indent="-457200">
              <a:spcBef>
                <a:spcPts val="0"/>
              </a:spcBef>
              <a:buSzPts val="2800"/>
            </a:pPr>
            <a:r>
              <a:rPr lang="en-US" dirty="0"/>
              <a:t>Screen shots, alarm history, process understanding, process access</a:t>
            </a:r>
          </a:p>
          <a:p>
            <a:pPr marL="635000" indent="-457200">
              <a:spcBef>
                <a:spcPts val="0"/>
              </a:spcBef>
              <a:buSzPts val="2800"/>
            </a:pPr>
            <a:r>
              <a:rPr lang="en-US" dirty="0"/>
              <a:t>PLCs / Controllers and IO (Input Output control)</a:t>
            </a:r>
          </a:p>
          <a:p>
            <a:pPr marL="1092200" lvl="1" indent="-457200">
              <a:spcBef>
                <a:spcPts val="0"/>
              </a:spcBef>
              <a:buSzPts val="2800"/>
            </a:pPr>
            <a:r>
              <a:rPr lang="en-US" dirty="0"/>
              <a:t>What can be forced/turned on/off</a:t>
            </a:r>
          </a:p>
          <a:p>
            <a:pPr marL="1092200" lvl="1" indent="-457200">
              <a:spcBef>
                <a:spcPts val="0"/>
              </a:spcBef>
              <a:buSzPts val="2800"/>
            </a:pPr>
            <a:r>
              <a:rPr lang="en-US" dirty="0"/>
              <a:t>What can be changed to alter the production information</a:t>
            </a:r>
          </a:p>
          <a:p>
            <a:pPr marL="635000" indent="-457200">
              <a:spcBef>
                <a:spcPts val="0"/>
              </a:spcBef>
              <a:buSzPts val="2800"/>
            </a:pPr>
            <a:r>
              <a:rPr lang="en-US" dirty="0"/>
              <a:t>Other network connections</a:t>
            </a:r>
          </a:p>
          <a:p>
            <a:pPr marL="1092200" lvl="1" indent="-457200">
              <a:spcBef>
                <a:spcPts val="0"/>
              </a:spcBef>
              <a:buSzPts val="2800"/>
            </a:pPr>
            <a:r>
              <a:rPr lang="en-US" dirty="0"/>
              <a:t>Engineering laptops / workstations</a:t>
            </a:r>
          </a:p>
          <a:p>
            <a:pPr marL="1092200" lvl="1" indent="-457200">
              <a:spcBef>
                <a:spcPts val="0"/>
              </a:spcBef>
              <a:buSzPts val="2800"/>
            </a:pPr>
            <a:r>
              <a:rPr lang="en-US" dirty="0"/>
              <a:t>Enterprise</a:t>
            </a:r>
          </a:p>
          <a:p>
            <a:pPr marL="1092200" lvl="1" indent="-457200">
              <a:spcBef>
                <a:spcPts val="0"/>
              </a:spcBef>
              <a:buSzPts val="2800"/>
            </a:pPr>
            <a:endParaRPr lang="en-US" dirty="0"/>
          </a:p>
          <a:p>
            <a:pPr marL="635000" indent="-457200">
              <a:spcBef>
                <a:spcPts val="0"/>
              </a:spcBef>
              <a:buSzPts val="2800"/>
            </a:pPr>
            <a:endParaRPr dirty="0"/>
          </a:p>
        </p:txBody>
      </p:sp>
    </p:spTree>
    <p:extLst>
      <p:ext uri="{BB962C8B-B14F-4D97-AF65-F5344CB8AC3E}">
        <p14:creationId xmlns:p14="http://schemas.microsoft.com/office/powerpoint/2010/main" val="105844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Overview of OT: White Hat / Blue Team POV</a:t>
            </a:r>
            <a:endParaRPr dirty="0"/>
          </a:p>
        </p:txBody>
      </p:sp>
      <p:sp>
        <p:nvSpPr>
          <p:cNvPr id="71" name="Google Shape;71;p13"/>
          <p:cNvSpPr txBox="1">
            <a:spLocks noGrp="1"/>
          </p:cNvSpPr>
          <p:nvPr>
            <p:ph type="body" idx="1"/>
          </p:nvPr>
        </p:nvSpPr>
        <p:spPr>
          <a:xfrm>
            <a:off x="838200" y="1819275"/>
            <a:ext cx="676275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Cons</a:t>
            </a:r>
          </a:p>
          <a:p>
            <a:pPr marL="635000" indent="-457200">
              <a:spcBef>
                <a:spcPts val="0"/>
              </a:spcBef>
              <a:buSzPts val="2800"/>
            </a:pPr>
            <a:r>
              <a:rPr lang="en-US" dirty="0"/>
              <a:t>Limited tools deployed</a:t>
            </a:r>
          </a:p>
          <a:p>
            <a:pPr marL="635000" indent="-457200">
              <a:spcBef>
                <a:spcPts val="0"/>
              </a:spcBef>
              <a:buSzPts val="2800"/>
            </a:pPr>
            <a:r>
              <a:rPr lang="en-US" dirty="0"/>
              <a:t>Limited integration of logs</a:t>
            </a:r>
          </a:p>
          <a:p>
            <a:pPr marL="635000" indent="-457200">
              <a:spcBef>
                <a:spcPts val="0"/>
              </a:spcBef>
              <a:buSzPts val="2800"/>
            </a:pPr>
            <a:r>
              <a:rPr lang="en-US" dirty="0"/>
              <a:t>Limited visibility of assets</a:t>
            </a:r>
          </a:p>
          <a:p>
            <a:pPr marL="635000" indent="-457200">
              <a:spcBef>
                <a:spcPts val="0"/>
              </a:spcBef>
              <a:buSzPts val="2800"/>
            </a:pPr>
            <a:r>
              <a:rPr lang="en-US" dirty="0"/>
              <a:t>Limited decision authority</a:t>
            </a:r>
          </a:p>
          <a:p>
            <a:pPr marL="635000" indent="-457200">
              <a:spcBef>
                <a:spcPts val="0"/>
              </a:spcBef>
              <a:buSzPts val="2800"/>
            </a:pPr>
            <a:r>
              <a:rPr lang="en-US" dirty="0"/>
              <a:t>Have to work with Controls Engineers</a:t>
            </a:r>
          </a:p>
          <a:p>
            <a:pPr marL="635000" indent="-457200">
              <a:spcBef>
                <a:spcPts val="0"/>
              </a:spcBef>
              <a:buSzPts val="2800"/>
            </a:pPr>
            <a:endParaRPr lang="en-US" dirty="0"/>
          </a:p>
          <a:p>
            <a:pPr marL="177800" indent="0">
              <a:spcBef>
                <a:spcPts val="0"/>
              </a:spcBef>
              <a:buSzPts val="2800"/>
              <a:buNone/>
            </a:pPr>
            <a:r>
              <a:rPr lang="en-US" dirty="0"/>
              <a:t>Pros</a:t>
            </a:r>
          </a:p>
          <a:p>
            <a:pPr marL="635000" indent="-457200">
              <a:spcBef>
                <a:spcPts val="0"/>
              </a:spcBef>
              <a:buSzPts val="2800"/>
            </a:pPr>
            <a:r>
              <a:rPr lang="en-US" dirty="0"/>
              <a:t>Fairly static environment</a:t>
            </a:r>
          </a:p>
          <a:p>
            <a:pPr marL="635000" indent="-457200">
              <a:spcBef>
                <a:spcPts val="0"/>
              </a:spcBef>
              <a:buSzPts val="2800"/>
            </a:pPr>
            <a:r>
              <a:rPr lang="en-US" dirty="0"/>
              <a:t>Gives you a solid reason to drink</a:t>
            </a:r>
          </a:p>
          <a:p>
            <a:pPr marL="1092200" lvl="1" indent="-457200">
              <a:spcBef>
                <a:spcPts val="0"/>
              </a:spcBef>
              <a:buSzPts val="2800"/>
            </a:pPr>
            <a:endParaRPr lang="en-US" dirty="0"/>
          </a:p>
          <a:p>
            <a:pPr marL="635000" indent="-457200">
              <a:spcBef>
                <a:spcPts val="0"/>
              </a:spcBef>
              <a:buSzPts val="2800"/>
            </a:pPr>
            <a:endParaRPr dirty="0"/>
          </a:p>
        </p:txBody>
      </p:sp>
      <p:pic>
        <p:nvPicPr>
          <p:cNvPr id="5122" name="Picture 2">
            <a:extLst>
              <a:ext uri="{FF2B5EF4-FFF2-40B4-BE49-F238E27FC236}">
                <a16:creationId xmlns:a16="http://schemas.microsoft.com/office/drawing/2014/main" id="{25E0BAF1-4317-78EC-425F-AE91BB75C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350" y="2159000"/>
            <a:ext cx="3473450" cy="3473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16A0D1-67CF-8E57-FC06-B5811E99E0A2}"/>
              </a:ext>
            </a:extLst>
          </p:cNvPr>
          <p:cNvSpPr txBox="1"/>
          <p:nvPr/>
        </p:nvSpPr>
        <p:spPr>
          <a:xfrm>
            <a:off x="6273800" y="6492875"/>
            <a:ext cx="5403850" cy="307777"/>
          </a:xfrm>
          <a:prstGeom prst="rect">
            <a:avLst/>
          </a:prstGeom>
          <a:noFill/>
        </p:spPr>
        <p:txBody>
          <a:bodyPr wrap="square" rtlCol="0">
            <a:spAutoFit/>
          </a:bodyPr>
          <a:lstStyle/>
          <a:p>
            <a:r>
              <a:rPr lang="en-US" dirty="0">
                <a:solidFill>
                  <a:schemeClr val="bg1"/>
                </a:solidFill>
              </a:rPr>
              <a:t>https://img.memegenerator[.]net/instances/600x600/72104414.jpg</a:t>
            </a:r>
          </a:p>
        </p:txBody>
      </p:sp>
    </p:spTree>
    <p:extLst>
      <p:ext uri="{BB962C8B-B14F-4D97-AF65-F5344CB8AC3E}">
        <p14:creationId xmlns:p14="http://schemas.microsoft.com/office/powerpoint/2010/main" val="1443013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Obsidian Project OT Environment: Why</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635000" indent="-457200">
              <a:spcBef>
                <a:spcPts val="0"/>
              </a:spcBef>
              <a:buSzPts val="2800"/>
            </a:pPr>
            <a:r>
              <a:rPr lang="en-US" dirty="0"/>
              <a:t>Educational benefit: OT is built on a lot of IT technology, but it generally needs to be handled with kid gloves. This scenario can give some access to that environment without risking personnel or high value equipment</a:t>
            </a:r>
          </a:p>
          <a:p>
            <a:pPr marL="692150" indent="-514350">
              <a:spcBef>
                <a:spcPts val="0"/>
              </a:spcBef>
              <a:buSzPts val="2800"/>
              <a:buFont typeface="+mj-lt"/>
              <a:buAutoNum type="arabicPeriod"/>
            </a:pPr>
            <a:endParaRPr lang="en-US" dirty="0"/>
          </a:p>
          <a:p>
            <a:pPr marL="635000" indent="-457200">
              <a:spcBef>
                <a:spcPts val="0"/>
              </a:spcBef>
              <a:buSzPts val="2800"/>
            </a:pPr>
            <a:r>
              <a:rPr lang="en-US" dirty="0"/>
              <a:t>Open Source: By making the project open source we enable people to not only play with some of these tools but to explore how they might be able to protect them without negative consequences</a:t>
            </a:r>
          </a:p>
          <a:p>
            <a:pPr marL="692150" indent="-514350">
              <a:spcBef>
                <a:spcPts val="0"/>
              </a:spcBef>
              <a:buSzPts val="2800"/>
              <a:buFont typeface="+mj-lt"/>
              <a:buAutoNum type="arabicPeriod"/>
            </a:pPr>
            <a:endParaRPr lang="en-US" dirty="0"/>
          </a:p>
          <a:p>
            <a:pPr marL="635000" indent="-457200">
              <a:spcBef>
                <a:spcPts val="0"/>
              </a:spcBef>
              <a:buSzPts val="2800"/>
            </a:pPr>
            <a:r>
              <a:rPr lang="en-US" dirty="0"/>
              <a:t>Product selection: While it would have been nice to have a set of simulated Allen-Bradly or Siemens PLCs selecting an open source option allows anyone to use them with out cost</a:t>
            </a:r>
          </a:p>
          <a:p>
            <a:pPr marL="1092200" lvl="1" indent="-457200">
              <a:spcBef>
                <a:spcPts val="0"/>
              </a:spcBef>
              <a:buSzPts val="2800"/>
            </a:pPr>
            <a:endParaRPr lang="en-US" dirty="0"/>
          </a:p>
          <a:p>
            <a:pPr marL="635000" indent="-457200">
              <a:spcBef>
                <a:spcPts val="0"/>
              </a:spcBef>
              <a:buSzPts val="2800"/>
            </a:pPr>
            <a:endParaRPr dirty="0"/>
          </a:p>
        </p:txBody>
      </p:sp>
    </p:spTree>
    <p:extLst>
      <p:ext uri="{BB962C8B-B14F-4D97-AF65-F5344CB8AC3E}">
        <p14:creationId xmlns:p14="http://schemas.microsoft.com/office/powerpoint/2010/main" val="65764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CYA Statement</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My statements are my own and do not reflect the thoughts feelings or beliefs of my employers (past or present) or any other organization that I had/have connections with.</a:t>
            </a:r>
          </a:p>
          <a:p>
            <a:pPr marL="635000" indent="-457200">
              <a:spcBef>
                <a:spcPts val="0"/>
              </a:spcBef>
              <a:buSzPts val="2800"/>
            </a:pPr>
            <a:endParaRPr lang="en-US" dirty="0"/>
          </a:p>
          <a:p>
            <a:pPr marL="635000" indent="-457200">
              <a:spcBef>
                <a:spcPts val="0"/>
              </a:spcBef>
              <a:buSzPts val="2800"/>
            </a:pPr>
            <a:r>
              <a:rPr lang="en-US" dirty="0"/>
              <a:t>All pictures that are included which were not generated by me (which includes a link to the source where I pulled it from) are the intellectual property of the owner/creator and not mine.</a:t>
            </a:r>
          </a:p>
          <a:p>
            <a:pPr marL="635000" indent="-457200">
              <a:spcBef>
                <a:spcPts val="0"/>
              </a:spcBef>
              <a:buSzPts val="2800"/>
            </a:pPr>
            <a:endParaRPr lang="en-US" dirty="0"/>
          </a:p>
          <a:p>
            <a:pPr marL="635000" indent="-457200">
              <a:spcBef>
                <a:spcPts val="0"/>
              </a:spcBef>
              <a:buSzPts val="2800"/>
            </a:pPr>
            <a:r>
              <a:rPr lang="en-US" dirty="0"/>
              <a:t>Additional notes are available in the presentation slides</a:t>
            </a:r>
          </a:p>
          <a:p>
            <a:pPr marL="1092200" lvl="1" indent="-457200">
              <a:spcBef>
                <a:spcPts val="0"/>
              </a:spcBef>
              <a:buSzPts val="2800"/>
            </a:pPr>
            <a:endParaRPr lang="en-US" dirty="0"/>
          </a:p>
          <a:p>
            <a:pPr marL="635000" indent="-457200">
              <a:spcBef>
                <a:spcPts val="0"/>
              </a:spcBef>
              <a:buSzPts val="2800"/>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Obsidian Project OT Environment: How</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177800" indent="0">
              <a:spcBef>
                <a:spcPts val="0"/>
              </a:spcBef>
              <a:buSzPts val="2800"/>
              <a:buNone/>
            </a:pPr>
            <a:r>
              <a:rPr lang="en-US" dirty="0" err="1"/>
              <a:t>SecEng</a:t>
            </a:r>
            <a:r>
              <a:rPr lang="en-US" dirty="0"/>
              <a:t> made the magic happen for deployment and access</a:t>
            </a:r>
          </a:p>
          <a:p>
            <a:pPr marL="177800" indent="0">
              <a:spcBef>
                <a:spcPts val="0"/>
              </a:spcBef>
              <a:buSzPts val="2800"/>
              <a:buNone/>
            </a:pPr>
            <a:endParaRPr lang="en-US" dirty="0"/>
          </a:p>
          <a:p>
            <a:pPr marL="177800" indent="0">
              <a:spcBef>
                <a:spcPts val="0"/>
              </a:spcBef>
              <a:buSzPts val="2800"/>
              <a:buNone/>
            </a:pPr>
            <a:r>
              <a:rPr lang="en-US" dirty="0"/>
              <a:t>Architecture</a:t>
            </a:r>
          </a:p>
          <a:p>
            <a:pPr marL="1092200" lvl="1" indent="-457200">
              <a:spcBef>
                <a:spcPts val="0"/>
              </a:spcBef>
              <a:buSzPts val="2800"/>
            </a:pPr>
            <a:r>
              <a:rPr lang="en-US" dirty="0"/>
              <a:t>An older style network was selected to go with the simpler exploration / work over rig</a:t>
            </a:r>
          </a:p>
          <a:p>
            <a:pPr marL="1092200" lvl="1" indent="-457200">
              <a:spcBef>
                <a:spcPts val="0"/>
              </a:spcBef>
              <a:buSzPts val="2800"/>
            </a:pPr>
            <a:r>
              <a:rPr lang="en-US" dirty="0"/>
              <a:t>The flat network with limited access points is similar to real world applications</a:t>
            </a:r>
          </a:p>
          <a:p>
            <a:pPr marL="1092200" lvl="1" indent="-457200">
              <a:spcBef>
                <a:spcPts val="0"/>
              </a:spcBef>
              <a:buSzPts val="2800"/>
            </a:pPr>
            <a:r>
              <a:rPr lang="en-US" dirty="0"/>
              <a:t>Limited security tools within the environment also mimicked reality</a:t>
            </a:r>
          </a:p>
          <a:p>
            <a:pPr marL="177800" indent="0">
              <a:spcBef>
                <a:spcPts val="0"/>
              </a:spcBef>
              <a:buSzPts val="2800"/>
              <a:buNone/>
            </a:pPr>
            <a:endParaRPr lang="en-US" dirty="0"/>
          </a:p>
          <a:p>
            <a:pPr marL="177800" indent="0">
              <a:spcBef>
                <a:spcPts val="0"/>
              </a:spcBef>
              <a:buSzPts val="2800"/>
              <a:buNone/>
            </a:pPr>
            <a:r>
              <a:rPr lang="en-US" dirty="0"/>
              <a:t>Access</a:t>
            </a:r>
          </a:p>
          <a:p>
            <a:pPr marL="1092200" lvl="1" indent="-457200">
              <a:spcBef>
                <a:spcPts val="0"/>
              </a:spcBef>
              <a:buSzPts val="2800"/>
            </a:pPr>
            <a:r>
              <a:rPr lang="en-US" dirty="0"/>
              <a:t>Shared access account and default credentials being left in place is not uncommon</a:t>
            </a:r>
          </a:p>
          <a:p>
            <a:pPr marL="1092200" lvl="1" indent="-457200">
              <a:spcBef>
                <a:spcPts val="0"/>
              </a:spcBef>
              <a:buSzPts val="2800"/>
            </a:pPr>
            <a:r>
              <a:rPr lang="en-US" dirty="0"/>
              <a:t>Having a spread sheet with network and account details is very common</a:t>
            </a:r>
          </a:p>
          <a:p>
            <a:pPr marL="1092200" lvl="1" indent="-457200">
              <a:spcBef>
                <a:spcPts val="0"/>
              </a:spcBef>
              <a:buSzPts val="2800"/>
            </a:pPr>
            <a:endParaRPr lang="en-US" dirty="0"/>
          </a:p>
          <a:p>
            <a:pPr marL="635000" indent="-457200">
              <a:spcBef>
                <a:spcPts val="0"/>
              </a:spcBef>
              <a:buSzPts val="2800"/>
            </a:pPr>
            <a:endParaRPr dirty="0"/>
          </a:p>
        </p:txBody>
      </p:sp>
    </p:spTree>
    <p:extLst>
      <p:ext uri="{BB962C8B-B14F-4D97-AF65-F5344CB8AC3E}">
        <p14:creationId xmlns:p14="http://schemas.microsoft.com/office/powerpoint/2010/main" val="2870053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IR in the OT Environment: Objectives</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IT IR Objectives:</a:t>
            </a:r>
          </a:p>
          <a:p>
            <a:pPr marL="635000" indent="-457200">
              <a:spcBef>
                <a:spcPts val="0"/>
              </a:spcBef>
              <a:buSzPts val="2800"/>
            </a:pPr>
            <a:r>
              <a:rPr lang="en-US" dirty="0"/>
              <a:t>Contain the incident - Reduce risk to other systems</a:t>
            </a:r>
          </a:p>
          <a:p>
            <a:pPr marL="635000" indent="-457200">
              <a:spcBef>
                <a:spcPts val="0"/>
              </a:spcBef>
              <a:buSzPts val="2800"/>
            </a:pPr>
            <a:r>
              <a:rPr lang="en-US" dirty="0"/>
              <a:t>Collect &amp; analyze evidence as quickly as possible</a:t>
            </a:r>
          </a:p>
          <a:p>
            <a:pPr marL="635000" indent="-457200">
              <a:spcBef>
                <a:spcPts val="0"/>
              </a:spcBef>
              <a:buSzPts val="2800"/>
            </a:pPr>
            <a:r>
              <a:rPr lang="en-US" dirty="0"/>
              <a:t>Return systems to operation as quickly as possible</a:t>
            </a:r>
          </a:p>
          <a:p>
            <a:pPr marL="635000" indent="-457200">
              <a:spcBef>
                <a:spcPts val="0"/>
              </a:spcBef>
              <a:buSzPts val="2800"/>
            </a:pPr>
            <a:endParaRPr lang="en-US" dirty="0"/>
          </a:p>
          <a:p>
            <a:pPr marL="177800" indent="0">
              <a:spcBef>
                <a:spcPts val="0"/>
              </a:spcBef>
              <a:buSzPts val="2800"/>
              <a:buNone/>
            </a:pPr>
            <a:r>
              <a:rPr lang="en-US" dirty="0"/>
              <a:t>OT IR Objectives:</a:t>
            </a:r>
          </a:p>
          <a:p>
            <a:pPr marL="635000" indent="-457200">
              <a:spcBef>
                <a:spcPts val="0"/>
              </a:spcBef>
              <a:buSzPts val="2800"/>
            </a:pPr>
            <a:r>
              <a:rPr lang="en-US" dirty="0"/>
              <a:t>Get the process to a safe state</a:t>
            </a:r>
          </a:p>
          <a:p>
            <a:pPr marL="635000" indent="-457200">
              <a:spcBef>
                <a:spcPts val="0"/>
              </a:spcBef>
              <a:buSzPts val="2800"/>
            </a:pPr>
            <a:r>
              <a:rPr lang="en-US" dirty="0"/>
              <a:t>Contain the incident - Reduce risk to other systems</a:t>
            </a:r>
          </a:p>
          <a:p>
            <a:pPr marL="635000" indent="-457200">
              <a:spcBef>
                <a:spcPts val="0"/>
              </a:spcBef>
              <a:buSzPts val="2800"/>
            </a:pPr>
            <a:r>
              <a:rPr lang="en-US" dirty="0"/>
              <a:t>Collect &amp; analyze evidence as quickly as possible</a:t>
            </a:r>
          </a:p>
          <a:p>
            <a:pPr marL="635000" indent="-457200">
              <a:spcBef>
                <a:spcPts val="0"/>
              </a:spcBef>
              <a:buSzPts val="2800"/>
            </a:pPr>
            <a:r>
              <a:rPr lang="en-US" dirty="0"/>
              <a:t>Return systems to operation (prioritized order)</a:t>
            </a:r>
          </a:p>
          <a:p>
            <a:pPr marL="635000" indent="-457200">
              <a:spcBef>
                <a:spcPts val="0"/>
              </a:spcBef>
              <a:buSzPts val="2800"/>
            </a:pPr>
            <a:r>
              <a:rPr lang="en-US" dirty="0"/>
              <a:t>Clean up of the systems may not be a priority</a:t>
            </a:r>
          </a:p>
          <a:p>
            <a:pPr marL="635000" indent="-457200">
              <a:spcBef>
                <a:spcPts val="0"/>
              </a:spcBef>
              <a:buSzPts val="2800"/>
            </a:pPr>
            <a:endParaRPr lang="en-US" dirty="0"/>
          </a:p>
          <a:p>
            <a:pPr marL="1092200" lvl="1" indent="-457200">
              <a:spcBef>
                <a:spcPts val="0"/>
              </a:spcBef>
              <a:buSzPts val="2800"/>
            </a:pPr>
            <a:endParaRPr lang="en-US" dirty="0"/>
          </a:p>
          <a:p>
            <a:pPr marL="635000" indent="-457200">
              <a:spcBef>
                <a:spcPts val="0"/>
              </a:spcBef>
              <a:buSzPts val="2800"/>
            </a:pPr>
            <a:endParaRPr dirty="0"/>
          </a:p>
        </p:txBody>
      </p:sp>
    </p:spTree>
    <p:extLst>
      <p:ext uri="{BB962C8B-B14F-4D97-AF65-F5344CB8AC3E}">
        <p14:creationId xmlns:p14="http://schemas.microsoft.com/office/powerpoint/2010/main" val="1727209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IR in the OT Environment: Foundations</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635000" indent="-457200">
              <a:spcBef>
                <a:spcPts val="0"/>
              </a:spcBef>
              <a:buSzPts val="2800"/>
            </a:pPr>
            <a:r>
              <a:rPr lang="en-US" dirty="0"/>
              <a:t>TAM / Inventory: Know normal to find evil</a:t>
            </a:r>
          </a:p>
          <a:p>
            <a:pPr marL="635000" indent="-457200">
              <a:spcBef>
                <a:spcPts val="0"/>
              </a:spcBef>
              <a:buSzPts val="2800"/>
            </a:pPr>
            <a:r>
              <a:rPr lang="en-US" dirty="0"/>
              <a:t>Understand what is critical: What processes matter</a:t>
            </a:r>
          </a:p>
          <a:p>
            <a:pPr marL="635000" indent="-457200">
              <a:spcBef>
                <a:spcPts val="0"/>
              </a:spcBef>
              <a:buSzPts val="2800"/>
            </a:pPr>
            <a:r>
              <a:rPr lang="en-US" dirty="0"/>
              <a:t>Preposition local tools:</a:t>
            </a:r>
          </a:p>
          <a:p>
            <a:pPr marL="1092200" lvl="1" indent="-457200">
              <a:spcBef>
                <a:spcPts val="0"/>
              </a:spcBef>
              <a:buSzPts val="2800"/>
            </a:pPr>
            <a:r>
              <a:rPr lang="en-US" dirty="0"/>
              <a:t>What image &amp; memory collection systems are supported</a:t>
            </a:r>
          </a:p>
          <a:p>
            <a:pPr marL="1092200" lvl="1" indent="-457200">
              <a:spcBef>
                <a:spcPts val="0"/>
              </a:spcBef>
              <a:buSzPts val="2800"/>
            </a:pPr>
            <a:r>
              <a:rPr lang="en-US" dirty="0"/>
              <a:t>What scripts need to be developed to support investigations on older systems without EDR</a:t>
            </a:r>
          </a:p>
          <a:p>
            <a:pPr marL="635000" indent="-457200">
              <a:spcBef>
                <a:spcPts val="0"/>
              </a:spcBef>
              <a:buSzPts val="2800"/>
            </a:pPr>
            <a:r>
              <a:rPr lang="en-US" dirty="0"/>
              <a:t>Preposition remote access when available</a:t>
            </a:r>
          </a:p>
          <a:p>
            <a:pPr marL="635000" indent="-457200">
              <a:spcBef>
                <a:spcPts val="0"/>
              </a:spcBef>
              <a:buSzPts val="2800"/>
            </a:pPr>
            <a:r>
              <a:rPr lang="en-US" dirty="0"/>
              <a:t>Know who to contact and how to work with them</a:t>
            </a:r>
          </a:p>
          <a:p>
            <a:pPr marL="1092200" lvl="1" indent="-457200">
              <a:spcBef>
                <a:spcPts val="0"/>
              </a:spcBef>
              <a:buSzPts val="2800"/>
            </a:pPr>
            <a:r>
              <a:rPr lang="en-US" dirty="0"/>
              <a:t>IT site leads, Controls Engineers, Plant Technical Managers</a:t>
            </a:r>
          </a:p>
          <a:p>
            <a:pPr marL="1092200" lvl="1" indent="-457200">
              <a:spcBef>
                <a:spcPts val="0"/>
              </a:spcBef>
              <a:buSzPts val="2800"/>
            </a:pPr>
            <a:r>
              <a:rPr lang="en-US" dirty="0"/>
              <a:t>Predefine who has decision authority (Can IR order a line to be shut down?)</a:t>
            </a:r>
          </a:p>
          <a:p>
            <a:pPr marL="1092200" lvl="1" indent="-457200">
              <a:spcBef>
                <a:spcPts val="0"/>
              </a:spcBef>
              <a:buSzPts val="2800"/>
            </a:pPr>
            <a:r>
              <a:rPr lang="en-US" dirty="0"/>
              <a:t>Table top the process when possible</a:t>
            </a:r>
          </a:p>
          <a:p>
            <a:pPr marL="635000" indent="-457200">
              <a:spcBef>
                <a:spcPts val="0"/>
              </a:spcBef>
              <a:buSzPts val="2800"/>
            </a:pPr>
            <a:r>
              <a:rPr lang="en-US" dirty="0"/>
              <a:t>How and When should OT contact IR</a:t>
            </a:r>
          </a:p>
          <a:p>
            <a:pPr marL="1092200" lvl="1" indent="-457200">
              <a:spcBef>
                <a:spcPts val="0"/>
              </a:spcBef>
              <a:buSzPts val="2800"/>
            </a:pPr>
            <a:endParaRPr lang="en-US" dirty="0"/>
          </a:p>
          <a:p>
            <a:pPr marL="635000" indent="-457200">
              <a:spcBef>
                <a:spcPts val="0"/>
              </a:spcBef>
              <a:buSzPts val="2800"/>
            </a:pPr>
            <a:endParaRPr dirty="0"/>
          </a:p>
        </p:txBody>
      </p:sp>
    </p:spTree>
    <p:extLst>
      <p:ext uri="{BB962C8B-B14F-4D97-AF65-F5344CB8AC3E}">
        <p14:creationId xmlns:p14="http://schemas.microsoft.com/office/powerpoint/2010/main" val="264038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IR in the OT Environment: Perform IR in OT</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Leverage the different teams available</a:t>
            </a:r>
          </a:p>
          <a:p>
            <a:pPr marL="635000" indent="-457200">
              <a:spcBef>
                <a:spcPts val="0"/>
              </a:spcBef>
              <a:buSzPts val="2800"/>
            </a:pPr>
            <a:r>
              <a:rPr lang="en-US" dirty="0"/>
              <a:t>Focus on the major questions</a:t>
            </a:r>
          </a:p>
          <a:p>
            <a:pPr marL="1092200" lvl="1" indent="-457200">
              <a:spcBef>
                <a:spcPts val="0"/>
              </a:spcBef>
              <a:buSzPts val="2800"/>
            </a:pPr>
            <a:r>
              <a:rPr lang="en-US" dirty="0"/>
              <a:t>What is the scope</a:t>
            </a:r>
          </a:p>
          <a:p>
            <a:pPr marL="1092200" lvl="1" indent="-457200">
              <a:spcBef>
                <a:spcPts val="0"/>
              </a:spcBef>
              <a:buSzPts val="2800"/>
            </a:pPr>
            <a:r>
              <a:rPr lang="en-US" dirty="0"/>
              <a:t>Does it affect safety</a:t>
            </a:r>
          </a:p>
          <a:p>
            <a:pPr marL="1092200" lvl="1" indent="-457200">
              <a:spcBef>
                <a:spcPts val="0"/>
              </a:spcBef>
              <a:buSzPts val="2800"/>
            </a:pPr>
            <a:r>
              <a:rPr lang="en-US" dirty="0"/>
              <a:t>Does it pose a risk to production / enterprise</a:t>
            </a:r>
          </a:p>
          <a:p>
            <a:pPr marL="635000" indent="-457200">
              <a:spcBef>
                <a:spcPts val="0"/>
              </a:spcBef>
              <a:buSzPts val="2800"/>
            </a:pPr>
            <a:r>
              <a:rPr lang="en-US" dirty="0"/>
              <a:t>Prioritize certain systems for evidence collection</a:t>
            </a:r>
          </a:p>
          <a:p>
            <a:pPr marL="635000" indent="-457200">
              <a:spcBef>
                <a:spcPts val="0"/>
              </a:spcBef>
              <a:buSzPts val="2800"/>
            </a:pPr>
            <a:r>
              <a:rPr lang="en-US" dirty="0"/>
              <a:t>Order of volatility for forensics</a:t>
            </a:r>
          </a:p>
          <a:p>
            <a:pPr marL="635000" indent="-457200">
              <a:spcBef>
                <a:spcPts val="0"/>
              </a:spcBef>
              <a:buSzPts val="2800"/>
            </a:pPr>
            <a:r>
              <a:rPr lang="en-US" dirty="0"/>
              <a:t>How should the facility recover</a:t>
            </a:r>
          </a:p>
          <a:p>
            <a:pPr marL="635000" indent="-457200">
              <a:spcBef>
                <a:spcPts val="0"/>
              </a:spcBef>
              <a:buSzPts val="2800"/>
            </a:pPr>
            <a:r>
              <a:rPr lang="en-US" dirty="0"/>
              <a:t>Fix the root cause</a:t>
            </a:r>
          </a:p>
          <a:p>
            <a:pPr marL="635000" indent="-457200">
              <a:spcBef>
                <a:spcPts val="0"/>
              </a:spcBef>
              <a:buSzPts val="2800"/>
            </a:pPr>
            <a:r>
              <a:rPr lang="en-US" dirty="0"/>
              <a:t>Hold a retrospective</a:t>
            </a:r>
          </a:p>
          <a:p>
            <a:pPr marL="1092200" lvl="1" indent="-457200">
              <a:spcBef>
                <a:spcPts val="0"/>
              </a:spcBef>
              <a:buSzPts val="2800"/>
            </a:pPr>
            <a:endParaRPr lang="en-US" dirty="0"/>
          </a:p>
          <a:p>
            <a:pPr marL="635000" indent="-457200">
              <a:spcBef>
                <a:spcPts val="0"/>
              </a:spcBef>
              <a:buSzPts val="2800"/>
            </a:pPr>
            <a:endParaRPr dirty="0"/>
          </a:p>
        </p:txBody>
      </p:sp>
    </p:spTree>
    <p:extLst>
      <p:ext uri="{BB962C8B-B14F-4D97-AF65-F5344CB8AC3E}">
        <p14:creationId xmlns:p14="http://schemas.microsoft.com/office/powerpoint/2010/main" val="876408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IR in the OT Environment: Order of Volatility</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635000" indent="-457200">
              <a:spcBef>
                <a:spcPts val="0"/>
              </a:spcBef>
              <a:buSzPts val="2800"/>
            </a:pPr>
            <a:r>
              <a:rPr lang="en-US" dirty="0"/>
              <a:t>Running memory</a:t>
            </a:r>
          </a:p>
          <a:p>
            <a:pPr marL="1092200" lvl="1" indent="-457200">
              <a:spcBef>
                <a:spcPts val="0"/>
              </a:spcBef>
              <a:buSzPts val="2800"/>
            </a:pPr>
            <a:r>
              <a:rPr lang="en-US" dirty="0"/>
              <a:t>Memory only malware is effective in OT due to the continuous uptime</a:t>
            </a:r>
          </a:p>
          <a:p>
            <a:pPr marL="635000" indent="-457200">
              <a:spcBef>
                <a:spcPts val="0"/>
              </a:spcBef>
              <a:buSzPts val="2800"/>
            </a:pPr>
            <a:r>
              <a:rPr lang="en-US" dirty="0"/>
              <a:t>Cache &amp; registry data</a:t>
            </a:r>
          </a:p>
          <a:p>
            <a:pPr marL="635000" indent="-457200">
              <a:spcBef>
                <a:spcPts val="0"/>
              </a:spcBef>
              <a:buSzPts val="2800"/>
            </a:pPr>
            <a:r>
              <a:rPr lang="en-US" dirty="0"/>
              <a:t>Network Status (ARP, routing table, connections)</a:t>
            </a:r>
          </a:p>
          <a:p>
            <a:pPr marL="635000" indent="-457200">
              <a:spcBef>
                <a:spcPts val="0"/>
              </a:spcBef>
              <a:buSzPts val="2800"/>
            </a:pPr>
            <a:r>
              <a:rPr lang="en-US" dirty="0"/>
              <a:t>System processes</a:t>
            </a:r>
          </a:p>
          <a:p>
            <a:pPr marL="635000" indent="-457200">
              <a:spcBef>
                <a:spcPts val="0"/>
              </a:spcBef>
              <a:buSzPts val="2800"/>
            </a:pPr>
            <a:r>
              <a:rPr lang="en-US" dirty="0"/>
              <a:t>Temp files</a:t>
            </a:r>
          </a:p>
          <a:p>
            <a:pPr marL="635000" indent="-457200">
              <a:spcBef>
                <a:spcPts val="0"/>
              </a:spcBef>
              <a:buSzPts val="2800"/>
            </a:pPr>
            <a:r>
              <a:rPr lang="en-US" dirty="0"/>
              <a:t>Hard drive image</a:t>
            </a:r>
          </a:p>
          <a:p>
            <a:pPr marL="1092200" lvl="1" indent="-457200">
              <a:spcBef>
                <a:spcPts val="0"/>
              </a:spcBef>
              <a:buSzPts val="2800"/>
            </a:pPr>
            <a:endParaRPr lang="en-US" dirty="0"/>
          </a:p>
          <a:p>
            <a:pPr marL="635000" indent="-457200">
              <a:spcBef>
                <a:spcPts val="0"/>
              </a:spcBef>
              <a:buSzPts val="2800"/>
            </a:pPr>
            <a:r>
              <a:rPr lang="en-US" dirty="0"/>
              <a:t>Different tools and scripts may be needed for different systems due to their age and support capability</a:t>
            </a:r>
          </a:p>
          <a:p>
            <a:pPr marL="635000" indent="-457200">
              <a:spcBef>
                <a:spcPts val="0"/>
              </a:spcBef>
              <a:buSzPts val="2800"/>
            </a:pPr>
            <a:r>
              <a:rPr lang="en-US" dirty="0"/>
              <a:t>Pretesting is highly recommended</a:t>
            </a:r>
            <a:endParaRPr dirty="0"/>
          </a:p>
        </p:txBody>
      </p:sp>
    </p:spTree>
    <p:extLst>
      <p:ext uri="{BB962C8B-B14F-4D97-AF65-F5344CB8AC3E}">
        <p14:creationId xmlns:p14="http://schemas.microsoft.com/office/powerpoint/2010/main" val="4283437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Special Thanks</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Project Obsidian Security Engineering Team</a:t>
            </a:r>
          </a:p>
          <a:p>
            <a:pPr marL="635000" indent="-457200">
              <a:spcBef>
                <a:spcPts val="0"/>
              </a:spcBef>
              <a:buSzPts val="2800"/>
            </a:pPr>
            <a:r>
              <a:rPr lang="en-US" dirty="0"/>
              <a:t>Without them this portion of Project Obsidian would never have been possible</a:t>
            </a:r>
          </a:p>
          <a:p>
            <a:pPr marL="635000" indent="-457200">
              <a:spcBef>
                <a:spcPts val="0"/>
              </a:spcBef>
              <a:buSzPts val="2800"/>
            </a:pPr>
            <a:r>
              <a:rPr lang="en-US" dirty="0"/>
              <a:t>Their abilities to execute the requests and support a recovering Controls Engineer are impressive to say the least.</a:t>
            </a:r>
          </a:p>
          <a:p>
            <a:pPr marL="635000" indent="-457200">
              <a:spcBef>
                <a:spcPts val="0"/>
              </a:spcBef>
              <a:buSzPts val="2800"/>
            </a:pPr>
            <a:endParaRPr lang="en-US" dirty="0"/>
          </a:p>
          <a:p>
            <a:pPr marL="177800" indent="0">
              <a:spcBef>
                <a:spcPts val="0"/>
              </a:spcBef>
              <a:buSzPts val="2800"/>
              <a:buNone/>
            </a:pPr>
            <a:r>
              <a:rPr lang="en-US" dirty="0"/>
              <a:t>Project Obsidian Leadership Team</a:t>
            </a:r>
          </a:p>
          <a:p>
            <a:pPr marL="635000" indent="-457200">
              <a:spcBef>
                <a:spcPts val="0"/>
              </a:spcBef>
              <a:buSzPts val="2800"/>
            </a:pPr>
            <a:r>
              <a:rPr lang="en-US" dirty="0"/>
              <a:t>This has been a great opportunity to show the cross overs in the real world for environments that require kid gloves and to hopefully encourage people to develop the skills needed to support these critical areas.</a:t>
            </a:r>
          </a:p>
          <a:p>
            <a:pPr marL="635000" indent="-457200">
              <a:spcBef>
                <a:spcPts val="0"/>
              </a:spcBef>
              <a:buSzPts val="2800"/>
            </a:pPr>
            <a:endParaRPr dirty="0"/>
          </a:p>
        </p:txBody>
      </p:sp>
    </p:spTree>
    <p:extLst>
      <p:ext uri="{BB962C8B-B14F-4D97-AF65-F5344CB8AC3E}">
        <p14:creationId xmlns:p14="http://schemas.microsoft.com/office/powerpoint/2010/main" val="1466323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Agenda</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Who we are</a:t>
            </a:r>
          </a:p>
          <a:p>
            <a:pPr marL="635000" indent="-457200">
              <a:spcBef>
                <a:spcPts val="0"/>
              </a:spcBef>
              <a:buSzPts val="2800"/>
            </a:pPr>
            <a:r>
              <a:rPr lang="en-US" dirty="0"/>
              <a:t>An overview of OT</a:t>
            </a:r>
          </a:p>
          <a:p>
            <a:pPr marL="1092200" lvl="1" indent="-457200">
              <a:spcBef>
                <a:spcPts val="0"/>
              </a:spcBef>
              <a:buSzPts val="2800"/>
            </a:pPr>
            <a:r>
              <a:rPr lang="en-US" dirty="0"/>
              <a:t>IT/OT differences, similarities and convergence</a:t>
            </a:r>
          </a:p>
          <a:p>
            <a:pPr marL="1092200" lvl="1" indent="-457200">
              <a:spcBef>
                <a:spcPts val="0"/>
              </a:spcBef>
              <a:buSzPts val="2800"/>
            </a:pPr>
            <a:r>
              <a:rPr lang="en-US" dirty="0"/>
              <a:t>Tech stack – a modern manufacturing plant as a museum of old tech</a:t>
            </a:r>
          </a:p>
          <a:p>
            <a:pPr marL="1092200" lvl="1" indent="-457200">
              <a:spcBef>
                <a:spcPts val="0"/>
              </a:spcBef>
              <a:buSzPts val="2800"/>
            </a:pPr>
            <a:r>
              <a:rPr lang="en-US" dirty="0"/>
              <a:t>Threat landscape</a:t>
            </a:r>
          </a:p>
          <a:p>
            <a:pPr marL="1092200" lvl="1" indent="-457200">
              <a:spcBef>
                <a:spcPts val="0"/>
              </a:spcBef>
              <a:buSzPts val="2800"/>
            </a:pPr>
            <a:r>
              <a:rPr lang="en-US" dirty="0"/>
              <a:t>Black hat / Red team point of view</a:t>
            </a:r>
          </a:p>
          <a:p>
            <a:pPr marL="1092200" lvl="1" indent="-457200">
              <a:spcBef>
                <a:spcPts val="0"/>
              </a:spcBef>
              <a:buSzPts val="2800"/>
            </a:pPr>
            <a:r>
              <a:rPr lang="en-US" dirty="0"/>
              <a:t>White hat / Blue team point of view</a:t>
            </a:r>
          </a:p>
          <a:p>
            <a:pPr marL="635000" indent="-457200">
              <a:spcBef>
                <a:spcPts val="0"/>
              </a:spcBef>
              <a:buSzPts val="2800"/>
            </a:pPr>
            <a:r>
              <a:rPr lang="en-US" dirty="0"/>
              <a:t>Why &amp; how did we build this for the Obsidian Project</a:t>
            </a:r>
          </a:p>
          <a:p>
            <a:pPr marL="635000" indent="-457200">
              <a:spcBef>
                <a:spcPts val="0"/>
              </a:spcBef>
              <a:buSzPts val="2800"/>
            </a:pPr>
            <a:r>
              <a:rPr lang="en-US" dirty="0"/>
              <a:t>IR in the OT environment</a:t>
            </a:r>
          </a:p>
          <a:p>
            <a:pPr marL="1092200" lvl="1" indent="-457200">
              <a:spcBef>
                <a:spcPts val="0"/>
              </a:spcBef>
              <a:buSzPts val="2800"/>
            </a:pPr>
            <a:endParaRPr lang="en-US" dirty="0"/>
          </a:p>
          <a:p>
            <a:pPr marL="635000" indent="-457200">
              <a:spcBef>
                <a:spcPts val="0"/>
              </a:spcBef>
              <a:buSzPts val="2800"/>
            </a:pPr>
            <a:endParaRPr dirty="0"/>
          </a:p>
        </p:txBody>
      </p:sp>
    </p:spTree>
    <p:extLst>
      <p:ext uri="{BB962C8B-B14F-4D97-AF65-F5344CB8AC3E}">
        <p14:creationId xmlns:p14="http://schemas.microsoft.com/office/powerpoint/2010/main" val="60969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Who we are – Project Obsidian OT Team</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177800" indent="0">
              <a:spcBef>
                <a:spcPts val="0"/>
              </a:spcBef>
              <a:buSzPts val="2800"/>
              <a:buNone/>
            </a:pPr>
            <a:r>
              <a:rPr lang="en-US" dirty="0"/>
              <a:t>Jason (</a:t>
            </a:r>
            <a:r>
              <a:rPr lang="en-US" dirty="0" err="1"/>
              <a:t>ThatDeadGuy</a:t>
            </a:r>
            <a:r>
              <a:rPr lang="en-US" dirty="0"/>
              <a:t>) – OT Team Lead</a:t>
            </a:r>
          </a:p>
          <a:p>
            <a:pPr marL="635000" indent="-457200">
              <a:spcBef>
                <a:spcPts val="0"/>
              </a:spcBef>
              <a:buSzPts val="2800"/>
            </a:pPr>
            <a:r>
              <a:rPr lang="en-US" dirty="0"/>
              <a:t>Education</a:t>
            </a:r>
          </a:p>
          <a:p>
            <a:pPr marL="1092200" lvl="1" indent="-457200">
              <a:spcBef>
                <a:spcPts val="0"/>
              </a:spcBef>
              <a:buSzPts val="2800"/>
            </a:pPr>
            <a:r>
              <a:rPr lang="en-US" dirty="0"/>
              <a:t>BS Electronics Engineering Technology: Texas A&amp;M University</a:t>
            </a:r>
          </a:p>
          <a:p>
            <a:pPr marL="1092200" lvl="1" indent="-457200">
              <a:spcBef>
                <a:spcPts val="0"/>
              </a:spcBef>
              <a:buSzPts val="2800"/>
            </a:pPr>
            <a:r>
              <a:rPr lang="en-US" dirty="0"/>
              <a:t>MBA with a Project Management Focus: Capella University</a:t>
            </a:r>
          </a:p>
          <a:p>
            <a:pPr marL="635000" indent="-457200">
              <a:spcBef>
                <a:spcPts val="0"/>
              </a:spcBef>
              <a:buSzPts val="2800"/>
            </a:pPr>
            <a:r>
              <a:rPr lang="en-US" dirty="0"/>
              <a:t>Relevant Certifications</a:t>
            </a:r>
          </a:p>
          <a:p>
            <a:pPr marL="1092200" lvl="1" indent="-457200">
              <a:spcBef>
                <a:spcPts val="0"/>
              </a:spcBef>
              <a:buSzPts val="2800"/>
            </a:pPr>
            <a:r>
              <a:rPr lang="en-US" dirty="0"/>
              <a:t>IEC 62443 Expert</a:t>
            </a:r>
          </a:p>
          <a:p>
            <a:pPr marL="1092200" lvl="1" indent="-457200">
              <a:spcBef>
                <a:spcPts val="0"/>
              </a:spcBef>
              <a:buSzPts val="2800"/>
            </a:pPr>
            <a:r>
              <a:rPr lang="en-US" dirty="0"/>
              <a:t>GRID – GIAC Response and Industrial Defense</a:t>
            </a:r>
          </a:p>
          <a:p>
            <a:pPr marL="635000" indent="-457200">
              <a:spcBef>
                <a:spcPts val="0"/>
              </a:spcBef>
              <a:buSzPts val="2800"/>
            </a:pPr>
            <a:r>
              <a:rPr lang="en-US" dirty="0"/>
              <a:t>Experience:</a:t>
            </a:r>
          </a:p>
          <a:p>
            <a:pPr marL="1092200" lvl="1" indent="-457200">
              <a:spcBef>
                <a:spcPts val="0"/>
              </a:spcBef>
              <a:buSzPts val="2800"/>
            </a:pPr>
            <a:r>
              <a:rPr lang="en-US" dirty="0"/>
              <a:t>3 </a:t>
            </a:r>
            <a:r>
              <a:rPr lang="en-US" dirty="0" err="1"/>
              <a:t>yrs</a:t>
            </a:r>
            <a:r>
              <a:rPr lang="en-US" dirty="0"/>
              <a:t> Controls Engineer: Automotive parts manufacturing</a:t>
            </a:r>
          </a:p>
          <a:p>
            <a:pPr marL="1092200" lvl="1" indent="-457200">
              <a:spcBef>
                <a:spcPts val="0"/>
              </a:spcBef>
              <a:buSzPts val="2800"/>
            </a:pPr>
            <a:r>
              <a:rPr lang="en-US" dirty="0"/>
              <a:t>10 </a:t>
            </a:r>
            <a:r>
              <a:rPr lang="en-US" dirty="0" err="1"/>
              <a:t>yrs</a:t>
            </a:r>
            <a:r>
              <a:rPr lang="en-US" dirty="0"/>
              <a:t> Software Controls Engineer: O&amp;G rig manufacturer</a:t>
            </a:r>
          </a:p>
          <a:p>
            <a:pPr marL="1092200" lvl="1" indent="-457200">
              <a:spcBef>
                <a:spcPts val="0"/>
              </a:spcBef>
              <a:buSzPts val="2800"/>
            </a:pPr>
            <a:r>
              <a:rPr lang="en-US" dirty="0"/>
              <a:t>5 </a:t>
            </a:r>
            <a:r>
              <a:rPr lang="en-US" dirty="0" err="1"/>
              <a:t>yrs</a:t>
            </a:r>
            <a:r>
              <a:rPr lang="en-US" dirty="0"/>
              <a:t> as an OT/ICS cybersecurity engineer focused on</a:t>
            </a:r>
          </a:p>
          <a:p>
            <a:pPr marL="1549400" lvl="2" indent="-457200">
              <a:spcBef>
                <a:spcPts val="0"/>
              </a:spcBef>
              <a:buSzPts val="2800"/>
            </a:pPr>
            <a:r>
              <a:rPr lang="en-US" dirty="0"/>
              <a:t>Secure product development</a:t>
            </a:r>
          </a:p>
          <a:p>
            <a:pPr marL="1549400" lvl="2" indent="-457200">
              <a:spcBef>
                <a:spcPts val="0"/>
              </a:spcBef>
              <a:buSzPts val="2800"/>
            </a:pPr>
            <a:r>
              <a:rPr lang="en-US" dirty="0"/>
              <a:t>OT risk evaluation &amp; compliance assessment</a:t>
            </a:r>
          </a:p>
          <a:p>
            <a:pPr marL="1549400" lvl="2" indent="-457200">
              <a:spcBef>
                <a:spcPts val="0"/>
              </a:spcBef>
              <a:buSzPts val="2800"/>
            </a:pPr>
            <a:r>
              <a:rPr lang="en-US" dirty="0"/>
              <a:t>OT architecture review, design and upgrade</a:t>
            </a:r>
          </a:p>
          <a:p>
            <a:pPr marL="1549400" lvl="2" indent="-457200">
              <a:spcBef>
                <a:spcPts val="0"/>
              </a:spcBef>
              <a:buSzPts val="2800"/>
            </a:pPr>
            <a:r>
              <a:rPr lang="en-US" dirty="0"/>
              <a:t>OT and enterprise incident response</a:t>
            </a:r>
          </a:p>
          <a:p>
            <a:pPr marL="1092200" lvl="1" indent="-457200">
              <a:spcBef>
                <a:spcPts val="0"/>
              </a:spcBef>
              <a:buSzPts val="2800"/>
            </a:pPr>
            <a:endParaRPr lang="en-US" dirty="0"/>
          </a:p>
          <a:p>
            <a:pPr marL="635000" indent="-457200">
              <a:spcBef>
                <a:spcPts val="0"/>
              </a:spcBef>
              <a:buSzPts val="2800"/>
            </a:pPr>
            <a:endParaRPr dirty="0"/>
          </a:p>
        </p:txBody>
      </p:sp>
    </p:spTree>
    <p:extLst>
      <p:ext uri="{BB962C8B-B14F-4D97-AF65-F5344CB8AC3E}">
        <p14:creationId xmlns:p14="http://schemas.microsoft.com/office/powerpoint/2010/main" val="1837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Who we are – Project Obsidian OT Team</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Lex – OT Team Member</a:t>
            </a:r>
          </a:p>
          <a:p>
            <a:pPr marL="635000" indent="-457200">
              <a:spcBef>
                <a:spcPts val="0"/>
              </a:spcBef>
              <a:buSzPts val="2800"/>
            </a:pPr>
            <a:r>
              <a:rPr lang="en-US" dirty="0"/>
              <a:t>Education</a:t>
            </a:r>
          </a:p>
          <a:p>
            <a:pPr marL="1092200" lvl="1" indent="-457200">
              <a:spcBef>
                <a:spcPts val="0"/>
              </a:spcBef>
              <a:buSzPts val="2800"/>
            </a:pPr>
            <a:r>
              <a:rPr lang="en-US" dirty="0"/>
              <a:t>BS Computer Engineering: Virginia Tech University</a:t>
            </a:r>
          </a:p>
          <a:p>
            <a:pPr marL="635000" indent="-457200">
              <a:spcBef>
                <a:spcPts val="0"/>
              </a:spcBef>
              <a:buSzPts val="2800"/>
            </a:pPr>
            <a:r>
              <a:rPr lang="en-US" dirty="0"/>
              <a:t>Experience:</a:t>
            </a:r>
          </a:p>
          <a:p>
            <a:pPr marL="1092200" lvl="1" indent="-457200">
              <a:spcBef>
                <a:spcPts val="0"/>
              </a:spcBef>
              <a:buSzPts val="2800"/>
            </a:pPr>
            <a:r>
              <a:rPr lang="en-US" dirty="0"/>
              <a:t>2yrs Cybersecurity analyst in Oil &amp; Gas exploration rig manufacturing</a:t>
            </a:r>
          </a:p>
          <a:p>
            <a:pPr marL="635000" indent="-457200">
              <a:spcBef>
                <a:spcPts val="0"/>
              </a:spcBef>
              <a:buSzPts val="2800"/>
            </a:pPr>
            <a:r>
              <a:rPr lang="en-US" dirty="0"/>
              <a:t>Primary Obsidian Focus</a:t>
            </a:r>
          </a:p>
          <a:p>
            <a:pPr marL="1092200" lvl="1" indent="-457200">
              <a:spcBef>
                <a:spcPts val="0"/>
              </a:spcBef>
              <a:buSzPts val="2800"/>
            </a:pPr>
            <a:r>
              <a:rPr lang="en-US" dirty="0"/>
              <a:t>Keeping the rest of us on track</a:t>
            </a:r>
          </a:p>
          <a:p>
            <a:pPr marL="1092200" lvl="1" indent="-457200">
              <a:spcBef>
                <a:spcPts val="0"/>
              </a:spcBef>
              <a:buSzPts val="2800"/>
            </a:pPr>
            <a:r>
              <a:rPr lang="en-US" dirty="0"/>
              <a:t>Researching deployment options that were open source able</a:t>
            </a:r>
          </a:p>
          <a:p>
            <a:pPr marL="1092200" lvl="1" indent="-457200">
              <a:spcBef>
                <a:spcPts val="0"/>
              </a:spcBef>
              <a:buSzPts val="2800"/>
            </a:pPr>
            <a:r>
              <a:rPr lang="en-US" dirty="0"/>
              <a:t>Modbus communications implementation for remote IO simulation</a:t>
            </a:r>
          </a:p>
          <a:p>
            <a:pPr marL="1092200" lvl="1" indent="-457200">
              <a:spcBef>
                <a:spcPts val="0"/>
              </a:spcBef>
              <a:buSzPts val="2800"/>
            </a:pPr>
            <a:endParaRPr lang="en-US" dirty="0"/>
          </a:p>
          <a:p>
            <a:pPr marL="635000" indent="-457200">
              <a:spcBef>
                <a:spcPts val="0"/>
              </a:spcBef>
              <a:buSzPts val="2800"/>
            </a:pPr>
            <a:endParaRPr dirty="0"/>
          </a:p>
        </p:txBody>
      </p:sp>
    </p:spTree>
    <p:extLst>
      <p:ext uri="{BB962C8B-B14F-4D97-AF65-F5344CB8AC3E}">
        <p14:creationId xmlns:p14="http://schemas.microsoft.com/office/powerpoint/2010/main" val="83679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Who we are – Project Obsidian OT Team</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101% Pure Fool – OT Team Member</a:t>
            </a:r>
          </a:p>
          <a:p>
            <a:pPr marL="635000" indent="-457200">
              <a:spcBef>
                <a:spcPts val="0"/>
              </a:spcBef>
              <a:buSzPts val="2800"/>
            </a:pPr>
            <a:r>
              <a:rPr lang="en-US" dirty="0"/>
              <a:t>Education</a:t>
            </a:r>
          </a:p>
          <a:p>
            <a:pPr marL="1092200" lvl="1" indent="-457200">
              <a:spcBef>
                <a:spcPts val="0"/>
              </a:spcBef>
              <a:buSzPts val="2800"/>
            </a:pPr>
            <a:r>
              <a:rPr lang="en-US" dirty="0"/>
              <a:t>BS Electrical Engineering: Texas A&amp;M University</a:t>
            </a:r>
          </a:p>
          <a:p>
            <a:pPr marL="635000" indent="-457200">
              <a:spcBef>
                <a:spcPts val="0"/>
              </a:spcBef>
              <a:buSzPts val="2800"/>
            </a:pPr>
            <a:r>
              <a:rPr lang="en-US" dirty="0"/>
              <a:t>Experience:</a:t>
            </a:r>
          </a:p>
          <a:p>
            <a:pPr marL="1092200" lvl="1" indent="-457200">
              <a:spcBef>
                <a:spcPts val="0"/>
              </a:spcBef>
              <a:buSzPts val="2800"/>
            </a:pPr>
            <a:r>
              <a:rPr lang="en-US" dirty="0"/>
              <a:t>2yrs Cybersecurity analyst in Oil &amp; Gas exploration rig manufacturing</a:t>
            </a:r>
          </a:p>
          <a:p>
            <a:pPr marL="635000" indent="-457200">
              <a:spcBef>
                <a:spcPts val="0"/>
              </a:spcBef>
              <a:buSzPts val="2800"/>
            </a:pPr>
            <a:r>
              <a:rPr lang="en-US" dirty="0"/>
              <a:t>Primary Obsidian Focus</a:t>
            </a:r>
          </a:p>
          <a:p>
            <a:pPr marL="1092200" lvl="1" indent="-457200">
              <a:spcBef>
                <a:spcPts val="0"/>
              </a:spcBef>
              <a:buSzPts val="2800"/>
            </a:pPr>
            <a:r>
              <a:rPr lang="en-US" dirty="0"/>
              <a:t>Breaking what has been implemented during “testing”</a:t>
            </a:r>
          </a:p>
          <a:p>
            <a:pPr marL="1092200" lvl="1" indent="-457200">
              <a:spcBef>
                <a:spcPts val="0"/>
              </a:spcBef>
              <a:buSzPts val="2800"/>
            </a:pPr>
            <a:r>
              <a:rPr lang="en-US" dirty="0"/>
              <a:t>Researching malware options that is realistic to find in the OT environment</a:t>
            </a:r>
          </a:p>
          <a:p>
            <a:pPr marL="1092200" lvl="1" indent="-457200">
              <a:spcBef>
                <a:spcPts val="0"/>
              </a:spcBef>
              <a:buSzPts val="2800"/>
            </a:pPr>
            <a:endParaRPr lang="en-US" dirty="0"/>
          </a:p>
          <a:p>
            <a:pPr marL="177800" indent="0" algn="ctr">
              <a:spcBef>
                <a:spcPts val="0"/>
              </a:spcBef>
              <a:buSzPts val="2800"/>
              <a:buNone/>
            </a:pPr>
            <a:r>
              <a:rPr lang="en-US" dirty="0"/>
              <a:t>“A lot is done and a lot less is accomplished”</a:t>
            </a:r>
            <a:endParaRPr dirty="0"/>
          </a:p>
        </p:txBody>
      </p:sp>
    </p:spTree>
    <p:extLst>
      <p:ext uri="{BB962C8B-B14F-4D97-AF65-F5344CB8AC3E}">
        <p14:creationId xmlns:p14="http://schemas.microsoft.com/office/powerpoint/2010/main" val="163220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Overview of OT – What is OT</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OT is focused on supporting and controlling physical devices to manage a process that generates a specific environment or product.</a:t>
            </a:r>
          </a:p>
          <a:p>
            <a:pPr marL="177800" indent="0">
              <a:spcBef>
                <a:spcPts val="0"/>
              </a:spcBef>
              <a:buSzPts val="2800"/>
              <a:buNone/>
            </a:pPr>
            <a:endParaRPr lang="en-US" dirty="0"/>
          </a:p>
          <a:p>
            <a:pPr marL="177800" indent="0">
              <a:spcBef>
                <a:spcPts val="0"/>
              </a:spcBef>
              <a:buSzPts val="2800"/>
              <a:buNone/>
            </a:pPr>
            <a:r>
              <a:rPr lang="en-US" dirty="0"/>
              <a:t>Industrial Control Systems (ICS) are systems that are used to control the specific process. </a:t>
            </a:r>
          </a:p>
          <a:p>
            <a:pPr marL="177800" indent="0">
              <a:spcBef>
                <a:spcPts val="0"/>
              </a:spcBef>
              <a:buSzPts val="2800"/>
              <a:buNone/>
            </a:pPr>
            <a:endParaRPr lang="en-US" dirty="0"/>
          </a:p>
          <a:p>
            <a:pPr marL="177800" indent="0">
              <a:spcBef>
                <a:spcPts val="0"/>
              </a:spcBef>
              <a:buSzPts val="2800"/>
              <a:buNone/>
            </a:pPr>
            <a:r>
              <a:rPr lang="en-US" dirty="0"/>
              <a:t>OT encompasses those ICS systems as well as other systems that support the manufacturing process such as bar code readers &amp; printers, thermal cameras for vision systems and x-ray machines that perform quality checks on the product</a:t>
            </a:r>
          </a:p>
          <a:p>
            <a:pPr marL="635000" indent="-457200">
              <a:spcBef>
                <a:spcPts val="0"/>
              </a:spcBef>
              <a:buSzPts val="2800"/>
            </a:pPr>
            <a:endParaRPr dirty="0"/>
          </a:p>
        </p:txBody>
      </p:sp>
    </p:spTree>
    <p:extLst>
      <p:ext uri="{BB962C8B-B14F-4D97-AF65-F5344CB8AC3E}">
        <p14:creationId xmlns:p14="http://schemas.microsoft.com/office/powerpoint/2010/main" val="276953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Overview of OT – What is OT</a:t>
            </a:r>
            <a:endParaRPr dirty="0"/>
          </a:p>
        </p:txBody>
      </p:sp>
      <p:grpSp>
        <p:nvGrpSpPr>
          <p:cNvPr id="13" name="Group 12">
            <a:extLst>
              <a:ext uri="{FF2B5EF4-FFF2-40B4-BE49-F238E27FC236}">
                <a16:creationId xmlns:a16="http://schemas.microsoft.com/office/drawing/2014/main" id="{0116051E-5A37-BD41-06EC-9D09032A2B91}"/>
              </a:ext>
            </a:extLst>
          </p:cNvPr>
          <p:cNvGrpSpPr/>
          <p:nvPr/>
        </p:nvGrpSpPr>
        <p:grpSpPr>
          <a:xfrm>
            <a:off x="1280160" y="1611632"/>
            <a:ext cx="9305108" cy="3803196"/>
            <a:chOff x="1045029" y="1973036"/>
            <a:chExt cx="9305108" cy="3803196"/>
          </a:xfrm>
        </p:grpSpPr>
        <p:sp>
          <p:nvSpPr>
            <p:cNvPr id="4" name="Oval 3">
              <a:extLst>
                <a:ext uri="{FF2B5EF4-FFF2-40B4-BE49-F238E27FC236}">
                  <a16:creationId xmlns:a16="http://schemas.microsoft.com/office/drawing/2014/main" id="{804E3E2D-46AE-8633-DC1C-4AE76C297994}"/>
                </a:ext>
              </a:extLst>
            </p:cNvPr>
            <p:cNvSpPr/>
            <p:nvPr/>
          </p:nvSpPr>
          <p:spPr>
            <a:xfrm>
              <a:off x="1045029" y="2045154"/>
              <a:ext cx="3682092" cy="3731078"/>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IT</a:t>
              </a:r>
            </a:p>
          </p:txBody>
        </p:sp>
        <p:sp>
          <p:nvSpPr>
            <p:cNvPr id="5" name="Oval 4">
              <a:extLst>
                <a:ext uri="{FF2B5EF4-FFF2-40B4-BE49-F238E27FC236}">
                  <a16:creationId xmlns:a16="http://schemas.microsoft.com/office/drawing/2014/main" id="{F2923AD9-4E7E-4C87-0E0F-B8894188C2F5}"/>
                </a:ext>
              </a:extLst>
            </p:cNvPr>
            <p:cNvSpPr/>
            <p:nvPr/>
          </p:nvSpPr>
          <p:spPr>
            <a:xfrm>
              <a:off x="3834493" y="1973036"/>
              <a:ext cx="6515644" cy="3731078"/>
            </a:xfrm>
            <a:prstGeom prst="ellipse">
              <a:avLst/>
            </a:prstGeom>
            <a:solidFill>
              <a:srgbClr val="002060">
                <a:alpha val="5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 name="TextBox 5">
              <a:extLst>
                <a:ext uri="{FF2B5EF4-FFF2-40B4-BE49-F238E27FC236}">
                  <a16:creationId xmlns:a16="http://schemas.microsoft.com/office/drawing/2014/main" id="{F3A17995-99E4-312B-62B5-F313F16DEC69}"/>
                </a:ext>
              </a:extLst>
            </p:cNvPr>
            <p:cNvSpPr txBox="1"/>
            <p:nvPr/>
          </p:nvSpPr>
          <p:spPr>
            <a:xfrm>
              <a:off x="4811485" y="3576965"/>
              <a:ext cx="1236617" cy="523220"/>
            </a:xfrm>
            <a:prstGeom prst="rect">
              <a:avLst/>
            </a:prstGeom>
            <a:noFill/>
          </p:spPr>
          <p:txBody>
            <a:bodyPr wrap="square" rtlCol="0">
              <a:spAutoFit/>
            </a:bodyPr>
            <a:lstStyle/>
            <a:p>
              <a:r>
                <a:rPr lang="en-US" sz="2800" dirty="0">
                  <a:solidFill>
                    <a:schemeClr val="bg1"/>
                  </a:solidFill>
                </a:rPr>
                <a:t>OT</a:t>
              </a:r>
            </a:p>
          </p:txBody>
        </p:sp>
        <p:sp>
          <p:nvSpPr>
            <p:cNvPr id="7" name="Oval 6">
              <a:extLst>
                <a:ext uri="{FF2B5EF4-FFF2-40B4-BE49-F238E27FC236}">
                  <a16:creationId xmlns:a16="http://schemas.microsoft.com/office/drawing/2014/main" id="{BCF62A22-FBD4-B817-1AAD-F8B293AA1C08}"/>
                </a:ext>
              </a:extLst>
            </p:cNvPr>
            <p:cNvSpPr/>
            <p:nvPr/>
          </p:nvSpPr>
          <p:spPr>
            <a:xfrm>
              <a:off x="6459582" y="2321026"/>
              <a:ext cx="3731623" cy="30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9B245E-2773-D88D-3694-6A92AD1A0212}"/>
                </a:ext>
              </a:extLst>
            </p:cNvPr>
            <p:cNvSpPr txBox="1"/>
            <p:nvPr/>
          </p:nvSpPr>
          <p:spPr>
            <a:xfrm>
              <a:off x="6352902" y="3583416"/>
              <a:ext cx="1236617" cy="523220"/>
            </a:xfrm>
            <a:prstGeom prst="rect">
              <a:avLst/>
            </a:prstGeom>
            <a:noFill/>
          </p:spPr>
          <p:txBody>
            <a:bodyPr wrap="square" rtlCol="0">
              <a:spAutoFit/>
            </a:bodyPr>
            <a:lstStyle/>
            <a:p>
              <a:r>
                <a:rPr lang="en-US" sz="2800" dirty="0">
                  <a:solidFill>
                    <a:schemeClr val="bg1"/>
                  </a:solidFill>
                </a:rPr>
                <a:t>ICS</a:t>
              </a:r>
            </a:p>
          </p:txBody>
        </p:sp>
        <p:sp>
          <p:nvSpPr>
            <p:cNvPr id="9" name="Oval 8">
              <a:extLst>
                <a:ext uri="{FF2B5EF4-FFF2-40B4-BE49-F238E27FC236}">
                  <a16:creationId xmlns:a16="http://schemas.microsoft.com/office/drawing/2014/main" id="{36751910-BEAA-2B54-78E2-3597759AE3E9}"/>
                </a:ext>
              </a:extLst>
            </p:cNvPr>
            <p:cNvSpPr/>
            <p:nvPr/>
          </p:nvSpPr>
          <p:spPr>
            <a:xfrm>
              <a:off x="7641770" y="2560320"/>
              <a:ext cx="2146664" cy="2325189"/>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0E5B58-311C-C4A7-D5AE-4B42B9A91C24}"/>
                </a:ext>
              </a:extLst>
            </p:cNvPr>
            <p:cNvSpPr txBox="1"/>
            <p:nvPr/>
          </p:nvSpPr>
          <p:spPr>
            <a:xfrm>
              <a:off x="8033657" y="2905780"/>
              <a:ext cx="1556655" cy="523220"/>
            </a:xfrm>
            <a:prstGeom prst="rect">
              <a:avLst/>
            </a:prstGeom>
            <a:noFill/>
          </p:spPr>
          <p:txBody>
            <a:bodyPr wrap="square" rtlCol="0">
              <a:spAutoFit/>
            </a:bodyPr>
            <a:lstStyle/>
            <a:p>
              <a:r>
                <a:rPr lang="en-US" sz="2800" dirty="0">
                  <a:solidFill>
                    <a:schemeClr val="bg1"/>
                  </a:solidFill>
                </a:rPr>
                <a:t>SCADA</a:t>
              </a:r>
            </a:p>
          </p:txBody>
        </p:sp>
        <p:sp>
          <p:nvSpPr>
            <p:cNvPr id="11" name="Oval 10">
              <a:extLst>
                <a:ext uri="{FF2B5EF4-FFF2-40B4-BE49-F238E27FC236}">
                  <a16:creationId xmlns:a16="http://schemas.microsoft.com/office/drawing/2014/main" id="{84B80947-C3E3-7D2C-9466-4D348C0D2E2B}"/>
                </a:ext>
              </a:extLst>
            </p:cNvPr>
            <p:cNvSpPr/>
            <p:nvPr/>
          </p:nvSpPr>
          <p:spPr>
            <a:xfrm>
              <a:off x="7443648" y="3901440"/>
              <a:ext cx="781598" cy="818606"/>
            </a:xfrm>
            <a:prstGeom prst="ellipse">
              <a:avLst/>
            </a:prstGeom>
            <a:solidFill>
              <a:schemeClr val="accent4">
                <a:lumMod val="60000"/>
                <a:lumOff val="40000"/>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74A6EF1-29AA-1118-5CC0-291E107C3C9B}"/>
                </a:ext>
              </a:extLst>
            </p:cNvPr>
            <p:cNvSpPr txBox="1"/>
            <p:nvPr/>
          </p:nvSpPr>
          <p:spPr>
            <a:xfrm>
              <a:off x="7424053" y="4055856"/>
              <a:ext cx="1236617" cy="523220"/>
            </a:xfrm>
            <a:prstGeom prst="rect">
              <a:avLst/>
            </a:prstGeom>
            <a:noFill/>
          </p:spPr>
          <p:txBody>
            <a:bodyPr wrap="square" rtlCol="0">
              <a:spAutoFit/>
            </a:bodyPr>
            <a:lstStyle/>
            <a:p>
              <a:r>
                <a:rPr lang="en-US" sz="2800" dirty="0">
                  <a:solidFill>
                    <a:schemeClr val="bg1"/>
                  </a:solidFill>
                </a:rPr>
                <a:t>PLC</a:t>
              </a:r>
            </a:p>
          </p:txBody>
        </p:sp>
      </p:grpSp>
      <p:sp>
        <p:nvSpPr>
          <p:cNvPr id="15" name="TextBox 14">
            <a:extLst>
              <a:ext uri="{FF2B5EF4-FFF2-40B4-BE49-F238E27FC236}">
                <a16:creationId xmlns:a16="http://schemas.microsoft.com/office/drawing/2014/main" id="{F996BB94-1D55-F33F-E6C5-FF1A1963F79C}"/>
              </a:ext>
            </a:extLst>
          </p:cNvPr>
          <p:cNvSpPr txBox="1"/>
          <p:nvPr/>
        </p:nvSpPr>
        <p:spPr>
          <a:xfrm>
            <a:off x="838200" y="5498583"/>
            <a:ext cx="6096000" cy="1292662"/>
          </a:xfrm>
          <a:prstGeom prst="rect">
            <a:avLst/>
          </a:prstGeom>
          <a:noFill/>
        </p:spPr>
        <p:txBody>
          <a:bodyPr wrap="square">
            <a:spAutoFit/>
          </a:bodyPr>
          <a:lstStyle/>
          <a:p>
            <a:pPr marL="635000" indent="-457200">
              <a:spcBef>
                <a:spcPts val="0"/>
              </a:spcBef>
              <a:buSzPts val="2800"/>
            </a:pPr>
            <a:r>
              <a:rPr lang="en-US" sz="2600" dirty="0">
                <a:solidFill>
                  <a:schemeClr val="bg1"/>
                </a:solidFill>
              </a:rPr>
              <a:t>IT: Information Technology</a:t>
            </a:r>
          </a:p>
          <a:p>
            <a:pPr marL="635000" indent="-457200">
              <a:spcBef>
                <a:spcPts val="0"/>
              </a:spcBef>
              <a:buSzPts val="2800"/>
            </a:pPr>
            <a:r>
              <a:rPr lang="en-US" sz="2600" dirty="0">
                <a:solidFill>
                  <a:schemeClr val="bg1"/>
                </a:solidFill>
              </a:rPr>
              <a:t>OT: Operational Technology</a:t>
            </a:r>
          </a:p>
          <a:p>
            <a:pPr marL="635000" indent="-457200">
              <a:spcBef>
                <a:spcPts val="0"/>
              </a:spcBef>
              <a:buSzPts val="2800"/>
            </a:pPr>
            <a:r>
              <a:rPr lang="en-US" sz="2600" dirty="0">
                <a:solidFill>
                  <a:schemeClr val="bg1"/>
                </a:solidFill>
              </a:rPr>
              <a:t>ICS: Industrial Control System</a:t>
            </a:r>
          </a:p>
        </p:txBody>
      </p:sp>
      <p:sp>
        <p:nvSpPr>
          <p:cNvPr id="16" name="TextBox 15">
            <a:extLst>
              <a:ext uri="{FF2B5EF4-FFF2-40B4-BE49-F238E27FC236}">
                <a16:creationId xmlns:a16="http://schemas.microsoft.com/office/drawing/2014/main" id="{7544E629-415D-1BA1-2681-383142EECD9E}"/>
              </a:ext>
            </a:extLst>
          </p:cNvPr>
          <p:cNvSpPr txBox="1"/>
          <p:nvPr/>
        </p:nvSpPr>
        <p:spPr>
          <a:xfrm>
            <a:off x="5867413" y="5498585"/>
            <a:ext cx="6096000" cy="1292662"/>
          </a:xfrm>
          <a:prstGeom prst="rect">
            <a:avLst/>
          </a:prstGeom>
          <a:noFill/>
        </p:spPr>
        <p:txBody>
          <a:bodyPr wrap="square">
            <a:spAutoFit/>
          </a:bodyPr>
          <a:lstStyle/>
          <a:p>
            <a:pPr marL="635000" indent="-457200">
              <a:spcBef>
                <a:spcPts val="0"/>
              </a:spcBef>
              <a:buSzPts val="2800"/>
            </a:pPr>
            <a:r>
              <a:rPr lang="en-US" sz="2600" dirty="0">
                <a:solidFill>
                  <a:schemeClr val="bg1"/>
                </a:solidFill>
              </a:rPr>
              <a:t>SCADA: Supervisory Control and Data Acquisition</a:t>
            </a:r>
          </a:p>
          <a:p>
            <a:pPr marL="635000" indent="-457200">
              <a:spcBef>
                <a:spcPts val="0"/>
              </a:spcBef>
              <a:buSzPts val="2800"/>
            </a:pPr>
            <a:r>
              <a:rPr lang="en-US" sz="2600" dirty="0">
                <a:solidFill>
                  <a:schemeClr val="bg1"/>
                </a:solidFill>
              </a:rPr>
              <a:t>PLC: Programmable Logic Controller</a:t>
            </a:r>
          </a:p>
        </p:txBody>
      </p:sp>
    </p:spTree>
    <p:extLst>
      <p:ext uri="{BB962C8B-B14F-4D97-AF65-F5344CB8AC3E}">
        <p14:creationId xmlns:p14="http://schemas.microsoft.com/office/powerpoint/2010/main" val="696095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Overview of OT: IT/OT Comparison</a:t>
            </a:r>
            <a:endParaRPr dirty="0"/>
          </a:p>
        </p:txBody>
      </p:sp>
      <p:sp>
        <p:nvSpPr>
          <p:cNvPr id="71" name="Google Shape;71;p13"/>
          <p:cNvSpPr txBox="1">
            <a:spLocks noGrp="1"/>
          </p:cNvSpPr>
          <p:nvPr>
            <p:ph type="body" idx="1"/>
          </p:nvPr>
        </p:nvSpPr>
        <p:spPr>
          <a:xfrm>
            <a:off x="838200" y="1825625"/>
            <a:ext cx="5397500" cy="4351338"/>
          </a:xfrm>
          <a:prstGeom prst="rect">
            <a:avLst/>
          </a:prstGeom>
          <a:noFill/>
          <a:ln>
            <a:noFill/>
          </a:ln>
        </p:spPr>
        <p:txBody>
          <a:bodyPr spcFirstLastPara="1" wrap="square" lIns="91425" tIns="45700" rIns="91425" bIns="45700" anchor="t" anchorCtr="0">
            <a:normAutofit/>
          </a:bodyPr>
          <a:lstStyle/>
          <a:p>
            <a:pPr marL="177800" indent="0" algn="ctr">
              <a:spcBef>
                <a:spcPts val="0"/>
              </a:spcBef>
              <a:buSzPts val="2800"/>
              <a:buNone/>
            </a:pPr>
            <a:r>
              <a:rPr lang="en-US" dirty="0"/>
              <a:t>IT</a:t>
            </a:r>
          </a:p>
          <a:p>
            <a:pPr marL="177800" indent="0">
              <a:spcBef>
                <a:spcPts val="0"/>
              </a:spcBef>
              <a:buSzPts val="2800"/>
              <a:buNone/>
            </a:pPr>
            <a:r>
              <a:rPr lang="en-US" dirty="0"/>
              <a:t>Priorities: CIA Triangle</a:t>
            </a:r>
          </a:p>
          <a:p>
            <a:pPr marL="177800" indent="0">
              <a:spcBef>
                <a:spcPts val="0"/>
              </a:spcBef>
              <a:buSzPts val="2800"/>
              <a:buNone/>
            </a:pPr>
            <a:r>
              <a:rPr lang="en-US" dirty="0"/>
              <a:t>Replace Equipment: 3-5 </a:t>
            </a:r>
            <a:r>
              <a:rPr lang="en-US" dirty="0" err="1"/>
              <a:t>yrs</a:t>
            </a:r>
            <a:endParaRPr lang="en-US" dirty="0"/>
          </a:p>
          <a:p>
            <a:pPr marL="177800" indent="0">
              <a:spcBef>
                <a:spcPts val="0"/>
              </a:spcBef>
              <a:buSzPts val="2800"/>
              <a:buNone/>
            </a:pPr>
            <a:r>
              <a:rPr lang="en-US" dirty="0"/>
              <a:t>View of cybersecurity:</a:t>
            </a:r>
          </a:p>
          <a:p>
            <a:pPr marL="177800" indent="0">
              <a:spcBef>
                <a:spcPts val="0"/>
              </a:spcBef>
              <a:buSzPts val="2800"/>
              <a:buNone/>
            </a:pPr>
            <a:r>
              <a:rPr lang="en-US" dirty="0"/>
              <a:t>	Necessary Evil</a:t>
            </a:r>
          </a:p>
          <a:p>
            <a:pPr marL="177800" indent="0">
              <a:spcBef>
                <a:spcPts val="0"/>
              </a:spcBef>
              <a:buSzPts val="2800"/>
              <a:buNone/>
            </a:pPr>
            <a:r>
              <a:rPr lang="en-US" dirty="0"/>
              <a:t>Architecture:</a:t>
            </a:r>
          </a:p>
          <a:p>
            <a:pPr marL="177800" indent="0">
              <a:spcBef>
                <a:spcPts val="0"/>
              </a:spcBef>
              <a:buSzPts val="2800"/>
              <a:buNone/>
            </a:pPr>
            <a:r>
              <a:rPr lang="en-US" dirty="0"/>
              <a:t>	Segmentation, IAM, </a:t>
            </a:r>
          </a:p>
          <a:p>
            <a:pPr marL="177800" indent="0">
              <a:spcBef>
                <a:spcPts val="0"/>
              </a:spcBef>
              <a:buSzPts val="2800"/>
              <a:buNone/>
            </a:pPr>
            <a:r>
              <a:rPr lang="en-US" dirty="0"/>
              <a:t>	Logging &amp; Tools</a:t>
            </a:r>
          </a:p>
          <a:p>
            <a:pPr marL="177800" indent="0">
              <a:spcBef>
                <a:spcPts val="0"/>
              </a:spcBef>
              <a:buSzPts val="2800"/>
              <a:buNone/>
            </a:pPr>
            <a:r>
              <a:rPr lang="en-US" dirty="0"/>
              <a:t>Skills &amp; Knowledge:</a:t>
            </a:r>
          </a:p>
          <a:p>
            <a:pPr marL="177800" indent="0">
              <a:spcBef>
                <a:spcPts val="0"/>
              </a:spcBef>
              <a:buSzPts val="2800"/>
              <a:buNone/>
            </a:pPr>
            <a:r>
              <a:rPr lang="en-US" dirty="0"/>
              <a:t>	Well established </a:t>
            </a:r>
          </a:p>
          <a:p>
            <a:pPr marL="177800" indent="0">
              <a:spcBef>
                <a:spcPts val="0"/>
              </a:spcBef>
              <a:buSzPts val="2800"/>
              <a:buNone/>
            </a:pPr>
            <a:r>
              <a:rPr lang="en-US" dirty="0"/>
              <a:t>	education options</a:t>
            </a:r>
          </a:p>
          <a:p>
            <a:pPr marL="635000" indent="-457200">
              <a:spcBef>
                <a:spcPts val="0"/>
              </a:spcBef>
              <a:buSzPts val="2800"/>
            </a:pPr>
            <a:endParaRPr dirty="0"/>
          </a:p>
        </p:txBody>
      </p:sp>
      <p:sp>
        <p:nvSpPr>
          <p:cNvPr id="3" name="Google Shape;71;p13">
            <a:extLst>
              <a:ext uri="{FF2B5EF4-FFF2-40B4-BE49-F238E27FC236}">
                <a16:creationId xmlns:a16="http://schemas.microsoft.com/office/drawing/2014/main" id="{1A816DAC-5F37-8AD9-7E28-652E707A67FF}"/>
              </a:ext>
            </a:extLst>
          </p:cNvPr>
          <p:cNvSpPr txBox="1">
            <a:spLocks/>
          </p:cNvSpPr>
          <p:nvPr/>
        </p:nvSpPr>
        <p:spPr>
          <a:xfrm>
            <a:off x="5911850" y="1825624"/>
            <a:ext cx="5397500" cy="482282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accent5"/>
              </a:buClr>
              <a:buSzPts val="1800"/>
              <a:buFont typeface="Arial"/>
              <a:buChar char="•"/>
              <a:defRPr sz="2800" b="0" i="0" u="none" strike="noStrike" cap="none">
                <a:solidFill>
                  <a:schemeClr val="accent5"/>
                </a:solidFill>
                <a:latin typeface="Arial"/>
                <a:ea typeface="Arial"/>
                <a:cs typeface="Arial"/>
                <a:sym typeface="Arial"/>
              </a:defRPr>
            </a:lvl1pPr>
            <a:lvl2pPr marL="914400" marR="0" lvl="1" indent="-342900" algn="l" rtl="0">
              <a:lnSpc>
                <a:spcPct val="90000"/>
              </a:lnSpc>
              <a:spcBef>
                <a:spcPts val="500"/>
              </a:spcBef>
              <a:spcAft>
                <a:spcPts val="0"/>
              </a:spcAft>
              <a:buClr>
                <a:schemeClr val="accent5"/>
              </a:buClr>
              <a:buSzPts val="1800"/>
              <a:buFont typeface="Arial"/>
              <a:buChar char="•"/>
              <a:defRPr sz="2400" b="0" i="0" u="none" strike="noStrike" cap="none">
                <a:solidFill>
                  <a:schemeClr val="accent5"/>
                </a:solidFill>
                <a:latin typeface="Arial"/>
                <a:ea typeface="Arial"/>
                <a:cs typeface="Arial"/>
                <a:sym typeface="Arial"/>
              </a:defRPr>
            </a:lvl2pPr>
            <a:lvl3pPr marL="1371600" marR="0" lvl="2" indent="-342900" algn="l" rtl="0">
              <a:lnSpc>
                <a:spcPct val="90000"/>
              </a:lnSpc>
              <a:spcBef>
                <a:spcPts val="500"/>
              </a:spcBef>
              <a:spcAft>
                <a:spcPts val="0"/>
              </a:spcAft>
              <a:buClr>
                <a:schemeClr val="accent5"/>
              </a:buClr>
              <a:buSzPts val="1800"/>
              <a:buFont typeface="Courier New"/>
              <a:buChar char="o"/>
              <a:defRPr sz="2000" b="0" i="0" u="none" strike="noStrike" cap="none">
                <a:solidFill>
                  <a:schemeClr val="accent5"/>
                </a:solidFill>
                <a:latin typeface="Arial"/>
                <a:ea typeface="Arial"/>
                <a:cs typeface="Arial"/>
                <a:sym typeface="Arial"/>
              </a:defRPr>
            </a:lvl3pPr>
            <a:lvl4pPr marL="1828800" marR="0" lvl="3" indent="-342900" algn="l" rtl="0">
              <a:lnSpc>
                <a:spcPct val="90000"/>
              </a:lnSpc>
              <a:spcBef>
                <a:spcPts val="500"/>
              </a:spcBef>
              <a:spcAft>
                <a:spcPts val="0"/>
              </a:spcAft>
              <a:buClr>
                <a:schemeClr val="accent5"/>
              </a:buClr>
              <a:buSzPts val="1800"/>
              <a:buFont typeface="Noto Sans Symbols"/>
              <a:buChar char="⮚"/>
              <a:defRPr sz="1800" b="0" i="0" u="none" strike="noStrike" cap="none">
                <a:solidFill>
                  <a:schemeClr val="accent5"/>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Courier New"/>
              <a:buNone/>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pPr marL="177800" indent="0" algn="ctr">
              <a:spcBef>
                <a:spcPts val="0"/>
              </a:spcBef>
              <a:buSzPts val="2800"/>
              <a:buFont typeface="Arial"/>
              <a:buNone/>
            </a:pPr>
            <a:r>
              <a:rPr lang="en-US" dirty="0"/>
              <a:t>OT</a:t>
            </a:r>
          </a:p>
          <a:p>
            <a:pPr marL="177800" indent="0">
              <a:spcBef>
                <a:spcPts val="0"/>
              </a:spcBef>
              <a:buSzPts val="2800"/>
              <a:buFont typeface="Arial"/>
              <a:buNone/>
            </a:pPr>
            <a:r>
              <a:rPr lang="en-US" dirty="0"/>
              <a:t>Priorities: Safety, availability</a:t>
            </a:r>
          </a:p>
          <a:p>
            <a:pPr marL="177800" indent="0">
              <a:spcBef>
                <a:spcPts val="0"/>
              </a:spcBef>
              <a:buSzPts val="2800"/>
              <a:buFont typeface="Arial"/>
              <a:buNone/>
            </a:pPr>
            <a:r>
              <a:rPr lang="en-US" dirty="0"/>
              <a:t>Replace Equipment: 15-20+ </a:t>
            </a:r>
            <a:r>
              <a:rPr lang="en-US" dirty="0" err="1"/>
              <a:t>yrs</a:t>
            </a:r>
            <a:endParaRPr lang="en-US" dirty="0"/>
          </a:p>
          <a:p>
            <a:pPr marL="177800" indent="0">
              <a:spcBef>
                <a:spcPts val="0"/>
              </a:spcBef>
              <a:buSzPts val="2800"/>
              <a:buFont typeface="Arial"/>
              <a:buNone/>
            </a:pPr>
            <a:r>
              <a:rPr lang="en-US" dirty="0"/>
              <a:t>View of cybersecurity:</a:t>
            </a:r>
          </a:p>
          <a:p>
            <a:pPr marL="177800" indent="0">
              <a:spcBef>
                <a:spcPts val="0"/>
              </a:spcBef>
              <a:buSzPts val="2800"/>
              <a:buFont typeface="Arial"/>
              <a:buNone/>
            </a:pPr>
            <a:r>
              <a:rPr lang="en-US" dirty="0"/>
              <a:t>	Stay away, they break stuff</a:t>
            </a:r>
          </a:p>
          <a:p>
            <a:pPr marL="177800" indent="0">
              <a:spcBef>
                <a:spcPts val="0"/>
              </a:spcBef>
              <a:buSzPts val="2800"/>
              <a:buFont typeface="Arial"/>
              <a:buNone/>
            </a:pPr>
            <a:r>
              <a:rPr lang="en-US" dirty="0"/>
              <a:t>Architecture:</a:t>
            </a:r>
          </a:p>
          <a:p>
            <a:pPr marL="177800" indent="0">
              <a:spcBef>
                <a:spcPts val="0"/>
              </a:spcBef>
              <a:buSzPts val="2800"/>
              <a:buFont typeface="Arial"/>
              <a:buNone/>
            </a:pPr>
            <a:r>
              <a:rPr lang="en-US" dirty="0"/>
              <a:t>	Limited Segmentation,</a:t>
            </a:r>
          </a:p>
          <a:p>
            <a:pPr marL="177800" indent="0">
              <a:spcBef>
                <a:spcPts val="0"/>
              </a:spcBef>
              <a:buSzPts val="2800"/>
              <a:buFont typeface="Arial"/>
              <a:buNone/>
            </a:pPr>
            <a:r>
              <a:rPr lang="en-US" dirty="0"/>
              <a:t>	Few if any tools</a:t>
            </a:r>
          </a:p>
          <a:p>
            <a:pPr marL="177800" indent="0">
              <a:spcBef>
                <a:spcPts val="0"/>
              </a:spcBef>
              <a:buSzPts val="2800"/>
              <a:buFont typeface="Arial"/>
              <a:buNone/>
            </a:pPr>
            <a:r>
              <a:rPr lang="en-US" dirty="0"/>
              <a:t>Skills &amp; Knowledge:</a:t>
            </a:r>
          </a:p>
          <a:p>
            <a:pPr marL="177800" indent="0">
              <a:spcBef>
                <a:spcPts val="0"/>
              </a:spcBef>
              <a:buSzPts val="2800"/>
              <a:buFont typeface="Arial"/>
              <a:buNone/>
            </a:pPr>
            <a:r>
              <a:rPr lang="en-US" dirty="0"/>
              <a:t>	Tribal; Technology, 	Process and safety 	focused</a:t>
            </a:r>
          </a:p>
          <a:p>
            <a:pPr marL="635000" indent="-457200">
              <a:spcBef>
                <a:spcPts val="0"/>
              </a:spcBef>
              <a:buSzPts val="2800"/>
            </a:pPr>
            <a:endParaRPr lang="en-US" dirty="0"/>
          </a:p>
        </p:txBody>
      </p:sp>
    </p:spTree>
    <p:extLst>
      <p:ext uri="{BB962C8B-B14F-4D97-AF65-F5344CB8AC3E}">
        <p14:creationId xmlns:p14="http://schemas.microsoft.com/office/powerpoint/2010/main" val="2352397089"/>
      </p:ext>
    </p:extLst>
  </p:cSld>
  <p:clrMapOvr>
    <a:masterClrMapping/>
  </p:clrMapOvr>
</p:sld>
</file>

<file path=ppt/theme/theme1.xml><?xml version="1.0" encoding="utf-8"?>
<a:theme xmlns:a="http://schemas.openxmlformats.org/drawingml/2006/main" name="Office Theme">
  <a:themeElements>
    <a:clrScheme name="DEFCON 31">
      <a:dk1>
        <a:srgbClr val="000000"/>
      </a:dk1>
      <a:lt1>
        <a:srgbClr val="FFFFFF"/>
      </a:lt1>
      <a:dk2>
        <a:srgbClr val="788DA8"/>
      </a:dk2>
      <a:lt2>
        <a:srgbClr val="E7E6E6"/>
      </a:lt2>
      <a:accent1>
        <a:srgbClr val="686EA0"/>
      </a:accent1>
      <a:accent2>
        <a:srgbClr val="81C8BD"/>
      </a:accent2>
      <a:accent3>
        <a:srgbClr val="ECDA25"/>
      </a:accent3>
      <a:accent4>
        <a:srgbClr val="F8A28B"/>
      </a:accent4>
      <a:accent5>
        <a:srgbClr val="DEEBF6"/>
      </a:accent5>
      <a:accent6>
        <a:srgbClr val="5B9BD5"/>
      </a:accent6>
      <a:hlink>
        <a:srgbClr val="686EA0"/>
      </a:hlink>
      <a:folHlink>
        <a:srgbClr val="686E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4962</Words>
  <Application>Microsoft Office PowerPoint</Application>
  <PresentationFormat>Widescreen</PresentationFormat>
  <Paragraphs>434</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Noto Sans Symbols</vt:lpstr>
      <vt:lpstr>Office Theme</vt:lpstr>
      <vt:lpstr>Why OT Cybersecurity Engineers Drink So Much</vt:lpstr>
      <vt:lpstr>CYA Statement</vt:lpstr>
      <vt:lpstr>Agenda</vt:lpstr>
      <vt:lpstr>Who we are – Project Obsidian OT Team</vt:lpstr>
      <vt:lpstr>Who we are – Project Obsidian OT Team</vt:lpstr>
      <vt:lpstr>Who we are – Project Obsidian OT Team</vt:lpstr>
      <vt:lpstr>Overview of OT – What is OT</vt:lpstr>
      <vt:lpstr>Overview of OT – What is OT</vt:lpstr>
      <vt:lpstr>Overview of OT: IT/OT Comparison</vt:lpstr>
      <vt:lpstr>Overview of OT: IT/OT Comparison</vt:lpstr>
      <vt:lpstr>Overview of OT: Tech Stack - Equipment</vt:lpstr>
      <vt:lpstr>Overview of OT: Tech Stack - Access</vt:lpstr>
      <vt:lpstr>Overview of OT: Tech Stack - Network</vt:lpstr>
      <vt:lpstr>Overview of OT: Tech Stack – Security Tools</vt:lpstr>
      <vt:lpstr>Overview of OT: What They Do Well</vt:lpstr>
      <vt:lpstr>Overview of OT: Threat Landscape</vt:lpstr>
      <vt:lpstr>Overview of OT: Black Hat / Red Team POV</vt:lpstr>
      <vt:lpstr>Overview of OT: White Hat / Blue Team POV</vt:lpstr>
      <vt:lpstr>Obsidian Project OT Environment: Why</vt:lpstr>
      <vt:lpstr>Obsidian Project OT Environment: How</vt:lpstr>
      <vt:lpstr>IR in the OT Environment: Objectives</vt:lpstr>
      <vt:lpstr>IR in the OT Environment: Foundations</vt:lpstr>
      <vt:lpstr>IR in the OT Environment: Perform IR in OT</vt:lpstr>
      <vt:lpstr>IR in the OT Environment: Order of Volatility</vt:lpstr>
      <vt:lpstr>Special 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OT Cybersecurity Engineers Drink So Much</dc:title>
  <cp:lastModifiedBy>Jason Armstrong</cp:lastModifiedBy>
  <cp:revision>1</cp:revision>
  <dcterms:modified xsi:type="dcterms:W3CDTF">2023-07-30T01:16:48Z</dcterms:modified>
</cp:coreProperties>
</file>