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9" r:id="rId2"/>
    <p:sldId id="260" r:id="rId3"/>
    <p:sldId id="281" r:id="rId4"/>
    <p:sldId id="277" r:id="rId5"/>
    <p:sldId id="282" r:id="rId6"/>
    <p:sldId id="265" r:id="rId7"/>
    <p:sldId id="284" r:id="rId8"/>
    <p:sldId id="285" r:id="rId9"/>
    <p:sldId id="283" r:id="rId10"/>
    <p:sldId id="266" r:id="rId11"/>
    <p:sldId id="262" r:id="rId12"/>
    <p:sldId id="286" r:id="rId13"/>
    <p:sldId id="264" r:id="rId14"/>
    <p:sldId id="276" r:id="rId15"/>
    <p:sldId id="257" r:id="rId16"/>
  </p:sldIdLst>
  <p:sldSz cx="12192000" cy="6858000"/>
  <p:notesSz cx="6858000" cy="9144000"/>
  <p:embeddedFontLst>
    <p:embeddedFont>
      <p:font typeface="Benguiat" panose="02020500000000000000" pitchFamily="18" charset="0"/>
      <p:regular r:id="rId18"/>
      <p:bold r:id="rId19"/>
      <p:italic r:id="rId20"/>
      <p:boldItalic r:id="rId21"/>
    </p:embeddedFont>
    <p:embeddedFont>
      <p:font typeface="Freeway Gothic" panose="00000400000000000000" pitchFamily="2"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F53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0" autoAdjust="0"/>
    <p:restoredTop sz="81890" autoAdjust="0"/>
  </p:normalViewPr>
  <p:slideViewPr>
    <p:cSldViewPr snapToGrid="0">
      <p:cViewPr varScale="1">
        <p:scale>
          <a:sx n="69" d="100"/>
          <a:sy n="69" d="100"/>
        </p:scale>
        <p:origin x="21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A1886D-82DA-4801-9120-3AF94B024471}" type="datetimeFigureOut">
              <a:rPr lang="en-US" smtClean="0"/>
              <a:t>5/13/2024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42102A-9A3C-4B34-9E75-177DECA81309}" type="slidenum">
              <a:rPr lang="en-US" smtClean="0"/>
              <a:t>‹#›</a:t>
            </a:fld>
            <a:endParaRPr lang="en-US"/>
          </a:p>
        </p:txBody>
      </p:sp>
    </p:spTree>
    <p:extLst>
      <p:ext uri="{BB962C8B-B14F-4D97-AF65-F5344CB8AC3E}">
        <p14:creationId xmlns:p14="http://schemas.microsoft.com/office/powerpoint/2010/main" val="1847217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Clr>
                <a:schemeClr val="dk1"/>
              </a:buClr>
              <a:buSzPts val="1100"/>
              <a:buFont typeface="Arial"/>
              <a:buNone/>
            </a:pPr>
            <a:r>
              <a:rPr lang="en-US" b="1" dirty="0">
                <a:solidFill>
                  <a:schemeClr val="dk1"/>
                </a:solidFill>
              </a:rPr>
              <a:t>Purpose: </a:t>
            </a:r>
            <a:r>
              <a:rPr lang="en-US" dirty="0">
                <a:solidFill>
                  <a:schemeClr val="dk1"/>
                </a:solidFill>
              </a:rPr>
              <a:t>This is to ensure alignment to the agreed upon outline.</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b="1" u="sng" dirty="0">
                <a:solidFill>
                  <a:schemeClr val="dk1"/>
                </a:solidFill>
              </a:rPr>
              <a:t>Video 2</a:t>
            </a:r>
          </a:p>
          <a:p>
            <a:pPr marL="0" lvl="0" indent="0" algn="l" rtl="0">
              <a:spcBef>
                <a:spcPts val="0"/>
              </a:spcBef>
              <a:spcAft>
                <a:spcPts val="0"/>
              </a:spcAft>
              <a:buClr>
                <a:schemeClr val="dk1"/>
              </a:buClr>
              <a:buSzPts val="1100"/>
              <a:buFont typeface="Arial"/>
              <a:buNone/>
            </a:pPr>
            <a:r>
              <a:rPr lang="en-US" b="1" dirty="0">
                <a:solidFill>
                  <a:schemeClr val="dk1"/>
                </a:solidFill>
              </a:rPr>
              <a:t>Who is part of a Digital Forensics Team and who typically supports them?</a:t>
            </a:r>
          </a:p>
          <a:p>
            <a:pPr marL="0" lvl="0" indent="0" algn="l" rtl="0">
              <a:spcBef>
                <a:spcPts val="0"/>
              </a:spcBef>
              <a:spcAft>
                <a:spcPts val="0"/>
              </a:spcAft>
              <a:buClr>
                <a:schemeClr val="dk1"/>
              </a:buClr>
              <a:buSzPts val="1100"/>
              <a:buFont typeface="Arial"/>
              <a:buNone/>
            </a:pPr>
            <a:r>
              <a:rPr lang="en-US" dirty="0">
                <a:solidFill>
                  <a:schemeClr val="dk1"/>
                </a:solidFill>
              </a:rPr>
              <a:t>	- Forensic Examiners (Including e-Discovery)</a:t>
            </a:r>
          </a:p>
          <a:p>
            <a:pPr marL="0" lvl="0" indent="0" algn="l" rtl="0">
              <a:spcBef>
                <a:spcPts val="0"/>
              </a:spcBef>
              <a:spcAft>
                <a:spcPts val="0"/>
              </a:spcAft>
              <a:buClr>
                <a:schemeClr val="dk1"/>
              </a:buClr>
              <a:buSzPts val="1100"/>
              <a:buFont typeface="Arial"/>
              <a:buNone/>
            </a:pPr>
            <a:r>
              <a:rPr lang="en-US" dirty="0">
                <a:solidFill>
                  <a:schemeClr val="dk1"/>
                </a:solidFill>
              </a:rPr>
              <a:t>	- Incident Response</a:t>
            </a:r>
          </a:p>
          <a:p>
            <a:pPr marL="0" lvl="0" indent="0" algn="l" rtl="0">
              <a:spcBef>
                <a:spcPts val="0"/>
              </a:spcBef>
              <a:spcAft>
                <a:spcPts val="0"/>
              </a:spcAft>
              <a:buClr>
                <a:schemeClr val="dk1"/>
              </a:buClr>
              <a:buSzPts val="1100"/>
              <a:buFont typeface="Arial"/>
              <a:buNone/>
            </a:pPr>
            <a:r>
              <a:rPr lang="en-US" dirty="0">
                <a:solidFill>
                  <a:schemeClr val="dk1"/>
                </a:solidFill>
              </a:rPr>
              <a:t>	- Security Operations</a:t>
            </a:r>
          </a:p>
          <a:p>
            <a:pPr marL="0" lvl="0" indent="0" algn="l" rtl="0">
              <a:spcBef>
                <a:spcPts val="0"/>
              </a:spcBef>
              <a:spcAft>
                <a:spcPts val="0"/>
              </a:spcAft>
              <a:buClr>
                <a:schemeClr val="dk1"/>
              </a:buClr>
              <a:buSzPts val="1100"/>
              <a:buFont typeface="Arial"/>
              <a:buNone/>
            </a:pPr>
            <a:r>
              <a:rPr lang="en-US" dirty="0">
                <a:solidFill>
                  <a:schemeClr val="dk1"/>
                </a:solidFill>
              </a:rPr>
              <a:t>	- Malware Analysts &amp; Reverse Engineers</a:t>
            </a:r>
          </a:p>
          <a:p>
            <a:pPr marL="0" lvl="0" indent="0" algn="l" rtl="0">
              <a:spcBef>
                <a:spcPts val="0"/>
              </a:spcBef>
              <a:spcAft>
                <a:spcPts val="0"/>
              </a:spcAft>
              <a:buClr>
                <a:schemeClr val="dk1"/>
              </a:buClr>
              <a:buSzPts val="1100"/>
              <a:buFont typeface="Arial"/>
              <a:buNone/>
            </a:pPr>
            <a:r>
              <a:rPr lang="en-US" dirty="0">
                <a:solidFill>
                  <a:schemeClr val="dk1"/>
                </a:solidFill>
              </a:rPr>
              <a:t>	- Threat intelligence</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What is expected of a Digital Forensics Examiner?</a:t>
            </a:r>
          </a:p>
          <a:p>
            <a:pPr marL="0" lvl="0" indent="0" algn="l" rtl="0">
              <a:spcBef>
                <a:spcPts val="0"/>
              </a:spcBef>
              <a:spcAft>
                <a:spcPts val="0"/>
              </a:spcAft>
              <a:buClr>
                <a:schemeClr val="dk1"/>
              </a:buClr>
              <a:buSzPts val="1100"/>
              <a:buFont typeface="Arial"/>
              <a:buNone/>
            </a:pPr>
            <a:r>
              <a:rPr lang="en-US" dirty="0">
                <a:solidFill>
                  <a:schemeClr val="dk1"/>
                </a:solidFill>
              </a:rPr>
              <a:t>	- Reporting/ Preparing data for inquiries and audits</a:t>
            </a:r>
          </a:p>
          <a:p>
            <a:pPr marL="0" lvl="0" indent="0" algn="l" rtl="0">
              <a:spcBef>
                <a:spcPts val="0"/>
              </a:spcBef>
              <a:spcAft>
                <a:spcPts val="0"/>
              </a:spcAft>
              <a:buClr>
                <a:schemeClr val="dk1"/>
              </a:buClr>
              <a:buSzPts val="1100"/>
              <a:buFont typeface="Arial"/>
              <a:buNone/>
            </a:pPr>
            <a:r>
              <a:rPr lang="en-US" dirty="0">
                <a:solidFill>
                  <a:schemeClr val="dk1"/>
                </a:solidFill>
              </a:rPr>
              <a:t>	- Court Testimonies</a:t>
            </a:r>
          </a:p>
          <a:p>
            <a:pPr marL="0" lvl="0" indent="0" algn="l" rtl="0">
              <a:spcBef>
                <a:spcPts val="0"/>
              </a:spcBef>
              <a:spcAft>
                <a:spcPts val="0"/>
              </a:spcAft>
              <a:buClr>
                <a:schemeClr val="dk1"/>
              </a:buClr>
              <a:buSzPts val="1100"/>
              <a:buFont typeface="Arial"/>
              <a:buNone/>
            </a:pPr>
            <a:r>
              <a:rPr lang="en-US" dirty="0">
                <a:solidFill>
                  <a:schemeClr val="dk1"/>
                </a:solidFill>
              </a:rPr>
              <a:t>	- Working in close conjunction with Legal Teams &amp; Law Enforcement</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b="1" dirty="0">
                <a:solidFill>
                  <a:schemeClr val="dk1"/>
                </a:solidFill>
              </a:rPr>
              <a:t>Common Career paths &amp; Training</a:t>
            </a:r>
          </a:p>
          <a:p>
            <a:pPr marL="0" lvl="0" indent="0" algn="l" rtl="0">
              <a:spcBef>
                <a:spcPts val="0"/>
              </a:spcBef>
              <a:spcAft>
                <a:spcPts val="0"/>
              </a:spcAft>
              <a:buClr>
                <a:schemeClr val="dk1"/>
              </a:buClr>
              <a:buSzPts val="1100"/>
              <a:buFont typeface="Arial"/>
              <a:buNone/>
            </a:pPr>
            <a:r>
              <a:rPr lang="en-US" dirty="0">
                <a:solidFill>
                  <a:schemeClr val="dk1"/>
                </a:solidFill>
              </a:rPr>
              <a:t>	- Where do Forensics folks come from? (SOC/IR, Sys Admins, Law Enforcement Officials)</a:t>
            </a:r>
          </a:p>
          <a:p>
            <a:pPr marL="0" lvl="0" indent="0" algn="l" rtl="0">
              <a:spcBef>
                <a:spcPts val="0"/>
              </a:spcBef>
              <a:spcAft>
                <a:spcPts val="0"/>
              </a:spcAft>
              <a:buClr>
                <a:schemeClr val="dk1"/>
              </a:buClr>
              <a:buSzPts val="1100"/>
              <a:buFont typeface="Arial"/>
              <a:buNone/>
            </a:pPr>
            <a:r>
              <a:rPr lang="en-US" dirty="0">
                <a:solidFill>
                  <a:schemeClr val="dk1"/>
                </a:solidFill>
              </a:rPr>
              <a:t>	- Private Industry (Internal DF, Consulting, Law Firms)</a:t>
            </a:r>
          </a:p>
          <a:p>
            <a:pPr marL="0" lvl="0" indent="0" algn="l" rtl="0">
              <a:spcBef>
                <a:spcPts val="0"/>
              </a:spcBef>
              <a:spcAft>
                <a:spcPts val="0"/>
              </a:spcAft>
              <a:buClr>
                <a:schemeClr val="dk1"/>
              </a:buClr>
              <a:buSzPts val="1100"/>
              <a:buFont typeface="Arial"/>
              <a:buNone/>
            </a:pPr>
            <a:r>
              <a:rPr lang="en-US" dirty="0">
                <a:solidFill>
                  <a:schemeClr val="dk1"/>
                </a:solidFill>
              </a:rPr>
              <a:t>	- Public Industry (Three letters agencies, Federal, Cities, States)</a:t>
            </a:r>
          </a:p>
          <a:p>
            <a:pPr marL="0" lvl="0" indent="0" algn="l" rtl="0">
              <a:spcBef>
                <a:spcPts val="0"/>
              </a:spcBef>
              <a:spcAft>
                <a:spcPts val="0"/>
              </a:spcAft>
              <a:buClr>
                <a:schemeClr val="dk1"/>
              </a:buClr>
              <a:buSzPts val="1100"/>
              <a:buFont typeface="Arial"/>
              <a:buNone/>
            </a:pPr>
            <a:r>
              <a:rPr lang="en-US" dirty="0">
                <a:solidFill>
                  <a:schemeClr val="dk1"/>
                </a:solidFill>
              </a:rPr>
              <a:t>	- Training - Shameless Blue Team Village plug!</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None/>
            </a:pPr>
            <a:endParaRPr lang="en-US" b="1" dirty="0">
              <a:solidFill>
                <a:schemeClr val="dk1"/>
              </a:solidFill>
            </a:endParaRPr>
          </a:p>
          <a:p>
            <a:endParaRPr lang="en-US" dirty="0"/>
          </a:p>
        </p:txBody>
      </p:sp>
      <p:sp>
        <p:nvSpPr>
          <p:cNvPr id="4" name="Slide Number Placeholder 3"/>
          <p:cNvSpPr>
            <a:spLocks noGrp="1"/>
          </p:cNvSpPr>
          <p:nvPr>
            <p:ph type="sldNum" sz="quarter" idx="5"/>
          </p:nvPr>
        </p:nvSpPr>
        <p:spPr/>
        <p:txBody>
          <a:bodyPr/>
          <a:lstStyle/>
          <a:p>
            <a:fld id="{6642102A-9A3C-4B34-9E75-177DECA81309}" type="slidenum">
              <a:rPr lang="en-US" smtClean="0"/>
              <a:t>2</a:t>
            </a:fld>
            <a:endParaRPr lang="en-US"/>
          </a:p>
        </p:txBody>
      </p:sp>
    </p:spTree>
    <p:extLst>
      <p:ext uri="{BB962C8B-B14F-4D97-AF65-F5344CB8AC3E}">
        <p14:creationId xmlns:p14="http://schemas.microsoft.com/office/powerpoint/2010/main" val="11353835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Purpose: </a:t>
            </a:r>
            <a:r>
              <a:rPr lang="en-US" dirty="0"/>
              <a:t>Finally List all of the References that contributed to the course. Collect from each Notes of each slide for the respective video.</a:t>
            </a:r>
          </a:p>
          <a:p>
            <a:endParaRPr lang="en-US" dirty="0"/>
          </a:p>
        </p:txBody>
      </p:sp>
      <p:sp>
        <p:nvSpPr>
          <p:cNvPr id="4" name="Slide Number Placeholder 3"/>
          <p:cNvSpPr>
            <a:spLocks noGrp="1"/>
          </p:cNvSpPr>
          <p:nvPr>
            <p:ph type="sldNum" sz="quarter" idx="5"/>
          </p:nvPr>
        </p:nvSpPr>
        <p:spPr/>
        <p:txBody>
          <a:bodyPr/>
          <a:lstStyle/>
          <a:p>
            <a:fld id="{6642102A-9A3C-4B34-9E75-177DECA81309}" type="slidenum">
              <a:rPr lang="en-US" smtClean="0"/>
              <a:t>14</a:t>
            </a:fld>
            <a:endParaRPr lang="en-US"/>
          </a:p>
        </p:txBody>
      </p:sp>
    </p:spTree>
    <p:extLst>
      <p:ext uri="{BB962C8B-B14F-4D97-AF65-F5344CB8AC3E}">
        <p14:creationId xmlns:p14="http://schemas.microsoft.com/office/powerpoint/2010/main" val="2290886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Purpose: </a:t>
            </a:r>
            <a:r>
              <a:rPr lang="en-US" dirty="0"/>
              <a:t>Highlight key players who regularly rely on Digital Forensics results and support them too. </a:t>
            </a:r>
          </a:p>
          <a:p>
            <a:endParaRPr lang="en-US" dirty="0"/>
          </a:p>
          <a:p>
            <a:r>
              <a:rPr lang="en-US" dirty="0"/>
              <a:t>Clarify the difference between Digital Forensics and E-discovery</a:t>
            </a:r>
          </a:p>
          <a:p>
            <a:r>
              <a:rPr lang="en-US" dirty="0"/>
              <a:t>“</a:t>
            </a:r>
            <a:r>
              <a:rPr lang="en-AU" dirty="0"/>
              <a:t>E-discovery is a form of digital investigation that attempts to find evidence in email, business communications and other data that could be used in litigation or criminal proceedings. The traditional discovery process is standard during litigation, but e-discovery is specific to digital evidence. This evidence could include data from email accounts, instant messages, social profiles, online documents, databases, internal applications, digital images, website content and any other electronic information that could be used during civil and criminal litigation.”</a:t>
            </a:r>
          </a:p>
          <a:p>
            <a:endParaRPr lang="en-US" dirty="0"/>
          </a:p>
          <a:p>
            <a:r>
              <a:rPr lang="en-US" b="1" u="sng" dirty="0"/>
              <a:t>Sources</a:t>
            </a:r>
          </a:p>
          <a:p>
            <a:pPr marL="171450" indent="-171450">
              <a:buFont typeface="Arial" panose="020B0604020202020204" pitchFamily="34" charset="0"/>
              <a:buChar char="•"/>
            </a:pPr>
            <a:r>
              <a:rPr lang="en-US" dirty="0"/>
              <a:t>B4nd1t0. 2022. Bandit’s Bytes. https://banditsbytes.net/</a:t>
            </a:r>
          </a:p>
          <a:p>
            <a:pPr marL="171450" indent="-171450">
              <a:buFont typeface="Arial" panose="020B0604020202020204" pitchFamily="34" charset="0"/>
              <a:buChar char="•"/>
            </a:pPr>
            <a:r>
              <a:rPr lang="en-US" dirty="0"/>
              <a:t>2022, January 20. What Is E-Discovery? Proofpoint. https://www.proofpoint.com/au/threat-reference/e-discovery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642102A-9A3C-4B34-9E75-177DECA81309}" type="slidenum">
              <a:rPr lang="en-US" smtClean="0"/>
              <a:t>4</a:t>
            </a:fld>
            <a:endParaRPr lang="en-US"/>
          </a:p>
        </p:txBody>
      </p:sp>
    </p:spTree>
    <p:extLst>
      <p:ext uri="{BB962C8B-B14F-4D97-AF65-F5344CB8AC3E}">
        <p14:creationId xmlns:p14="http://schemas.microsoft.com/office/powerpoint/2010/main" val="647692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Purpose: </a:t>
            </a:r>
            <a:r>
              <a:rPr lang="en-US" dirty="0"/>
              <a:t>Cover the output that’s expected from a forensics analysis and how that output can help. </a:t>
            </a:r>
          </a:p>
          <a:p>
            <a:endParaRPr lang="en-US" dirty="0"/>
          </a:p>
          <a:p>
            <a:r>
              <a:rPr lang="en-US" b="1" u="sng" dirty="0"/>
              <a:t>Sources</a:t>
            </a:r>
          </a:p>
          <a:p>
            <a:pPr marL="171450" indent="-171450">
              <a:buFont typeface="Arial" panose="020B0604020202020204" pitchFamily="34" charset="0"/>
              <a:buChar char="•"/>
            </a:pPr>
            <a:r>
              <a:rPr lang="en-US" dirty="0"/>
              <a:t>2022, November 7. Write a Forensic Report Step by Step. Salvation Data Technology. https://www.salvationdata.com/work-tips/write-a-forensic-report/</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642102A-9A3C-4B34-9E75-177DECA81309}" type="slidenum">
              <a:rPr lang="en-US" smtClean="0"/>
              <a:t>6</a:t>
            </a:fld>
            <a:endParaRPr lang="en-US"/>
          </a:p>
        </p:txBody>
      </p:sp>
    </p:spTree>
    <p:extLst>
      <p:ext uri="{BB962C8B-B14F-4D97-AF65-F5344CB8AC3E}">
        <p14:creationId xmlns:p14="http://schemas.microsoft.com/office/powerpoint/2010/main" val="1941670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Purpose:</a:t>
            </a:r>
            <a:r>
              <a:rPr lang="en-US" dirty="0"/>
              <a:t> Cover the additional expectations in the reporting, but add with court-related matters.</a:t>
            </a:r>
          </a:p>
          <a:p>
            <a:endParaRPr lang="en-US" dirty="0"/>
          </a:p>
          <a:p>
            <a:r>
              <a:rPr lang="en-US" b="1" u="sng" dirty="0"/>
              <a:t>Sources</a:t>
            </a:r>
          </a:p>
          <a:p>
            <a:pPr marL="171450" indent="-171450">
              <a:buFont typeface="Arial" panose="020B0604020202020204" pitchFamily="34" charset="0"/>
              <a:buChar char="•"/>
            </a:pPr>
            <a:r>
              <a:rPr lang="en-US" dirty="0"/>
              <a:t>Horsman, G. and Shavers, B. (2022). “Who is the digital forensic expert and what is their expertise?” </a:t>
            </a:r>
            <a:r>
              <a:rPr lang="en-AU" i="1" dirty="0"/>
              <a:t>WIREs Forensic Science</a:t>
            </a:r>
            <a:r>
              <a:rPr lang="en-AU" dirty="0"/>
              <a:t>. </a:t>
            </a:r>
            <a:r>
              <a:rPr lang="en-AU" dirty="0" err="1"/>
              <a:t>doi:https</a:t>
            </a:r>
            <a:r>
              <a:rPr lang="en-AU" dirty="0"/>
              <a:t>://</a:t>
            </a:r>
            <a:r>
              <a:rPr lang="en-AU" dirty="0" err="1"/>
              <a:t>doi.org</a:t>
            </a:r>
            <a:r>
              <a:rPr lang="en-AU" dirty="0"/>
              <a:t>/10.1002/wfs2.1453.</a:t>
            </a:r>
            <a:r>
              <a:rPr lang="en-US" dirty="0"/>
              <a:t> https://</a:t>
            </a:r>
            <a:r>
              <a:rPr lang="en-US" dirty="0" err="1"/>
              <a:t>wires.onlinelibrary.wiley.com</a:t>
            </a:r>
            <a:r>
              <a:rPr lang="en-US" dirty="0"/>
              <a:t>/</a:t>
            </a:r>
            <a:r>
              <a:rPr lang="en-US" dirty="0" err="1"/>
              <a:t>doi</a:t>
            </a:r>
            <a:r>
              <a:rPr lang="en-US" dirty="0"/>
              <a:t>/full/10.1002/wfs2.1453</a:t>
            </a:r>
          </a:p>
          <a:p>
            <a:pPr marL="171450" indent="-171450">
              <a:buFont typeface="Arial" panose="020B0604020202020204" pitchFamily="34" charset="0"/>
              <a:buChar char="•"/>
            </a:pPr>
            <a:r>
              <a:rPr lang="en-US" dirty="0"/>
              <a:t>2020, May 22. Tingey Injury Law Firm. </a:t>
            </a:r>
            <a:r>
              <a:rPr lang="en-US" dirty="0" err="1"/>
              <a:t>Unsplash</a:t>
            </a:r>
            <a:r>
              <a:rPr lang="en-US" dirty="0"/>
              <a:t>. https://unsplash.com/@tingeyinjurylawfirm</a:t>
            </a:r>
          </a:p>
          <a:p>
            <a:endParaRPr lang="en-US" dirty="0"/>
          </a:p>
          <a:p>
            <a:endParaRPr lang="en-US" dirty="0"/>
          </a:p>
        </p:txBody>
      </p:sp>
      <p:sp>
        <p:nvSpPr>
          <p:cNvPr id="4" name="Slide Number Placeholder 3"/>
          <p:cNvSpPr>
            <a:spLocks noGrp="1"/>
          </p:cNvSpPr>
          <p:nvPr>
            <p:ph type="sldNum" sz="quarter" idx="5"/>
          </p:nvPr>
        </p:nvSpPr>
        <p:spPr/>
        <p:txBody>
          <a:bodyPr/>
          <a:lstStyle/>
          <a:p>
            <a:fld id="{6642102A-9A3C-4B34-9E75-177DECA81309}" type="slidenum">
              <a:rPr lang="en-US" smtClean="0"/>
              <a:t>7</a:t>
            </a:fld>
            <a:endParaRPr lang="en-US"/>
          </a:p>
        </p:txBody>
      </p:sp>
    </p:spTree>
    <p:extLst>
      <p:ext uri="{BB962C8B-B14F-4D97-AF65-F5344CB8AC3E}">
        <p14:creationId xmlns:p14="http://schemas.microsoft.com/office/powerpoint/2010/main" val="2306285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Purpose:</a:t>
            </a:r>
            <a:r>
              <a:rPr lang="en-US" dirty="0"/>
              <a:t> Cover the additional expectations in the reporting, but add with court-related matters.</a:t>
            </a:r>
          </a:p>
          <a:p>
            <a:endParaRPr lang="en-US" dirty="0"/>
          </a:p>
          <a:p>
            <a:r>
              <a:rPr lang="en-US" b="1" u="sng" dirty="0"/>
              <a:t>Sources</a:t>
            </a:r>
          </a:p>
          <a:p>
            <a:pPr marL="171450" indent="-171450">
              <a:buFont typeface="Arial" panose="020B0604020202020204" pitchFamily="34" charset="0"/>
              <a:buChar char="•"/>
            </a:pPr>
            <a:r>
              <a:rPr lang="en-US" dirty="0"/>
              <a:t>2020, May 22. Tingey Injury Law Firm. </a:t>
            </a:r>
            <a:r>
              <a:rPr lang="en-US" dirty="0" err="1"/>
              <a:t>Unsplash</a:t>
            </a:r>
            <a:r>
              <a:rPr lang="en-US" dirty="0"/>
              <a:t>. https://unsplash.com/@tingeyinjurylawfirm</a:t>
            </a:r>
          </a:p>
          <a:p>
            <a:endParaRPr lang="en-US" dirty="0"/>
          </a:p>
          <a:p>
            <a:endParaRPr lang="en-US" dirty="0"/>
          </a:p>
        </p:txBody>
      </p:sp>
      <p:sp>
        <p:nvSpPr>
          <p:cNvPr id="4" name="Slide Number Placeholder 3"/>
          <p:cNvSpPr>
            <a:spLocks noGrp="1"/>
          </p:cNvSpPr>
          <p:nvPr>
            <p:ph type="sldNum" sz="quarter" idx="5"/>
          </p:nvPr>
        </p:nvSpPr>
        <p:spPr/>
        <p:txBody>
          <a:bodyPr/>
          <a:lstStyle/>
          <a:p>
            <a:fld id="{6642102A-9A3C-4B34-9E75-177DECA81309}" type="slidenum">
              <a:rPr lang="en-US" smtClean="0"/>
              <a:t>8</a:t>
            </a:fld>
            <a:endParaRPr lang="en-US"/>
          </a:p>
        </p:txBody>
      </p:sp>
    </p:spTree>
    <p:extLst>
      <p:ext uri="{BB962C8B-B14F-4D97-AF65-F5344CB8AC3E}">
        <p14:creationId xmlns:p14="http://schemas.microsoft.com/office/powerpoint/2010/main" val="919770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Purpose: </a:t>
            </a:r>
            <a:r>
              <a:rPr lang="en-US" dirty="0"/>
              <a:t>Give a typical path that someone can go within their career, whether in the public or private sector.</a:t>
            </a:r>
          </a:p>
          <a:p>
            <a:endParaRPr lang="en-US" dirty="0"/>
          </a:p>
          <a:p>
            <a:r>
              <a:rPr lang="en-US" b="1" u="sng" dirty="0"/>
              <a:t>Sources</a:t>
            </a:r>
          </a:p>
          <a:p>
            <a:pPr marL="171450" indent="-171450">
              <a:buFont typeface="Arial" panose="020B0604020202020204" pitchFamily="34" charset="0"/>
              <a:buChar char="•"/>
            </a:pPr>
            <a:r>
              <a:rPr lang="en-US" dirty="0"/>
              <a:t>N/A</a:t>
            </a:r>
          </a:p>
        </p:txBody>
      </p:sp>
      <p:sp>
        <p:nvSpPr>
          <p:cNvPr id="4" name="Slide Number Placeholder 3"/>
          <p:cNvSpPr>
            <a:spLocks noGrp="1"/>
          </p:cNvSpPr>
          <p:nvPr>
            <p:ph type="sldNum" sz="quarter" idx="5"/>
          </p:nvPr>
        </p:nvSpPr>
        <p:spPr/>
        <p:txBody>
          <a:bodyPr/>
          <a:lstStyle/>
          <a:p>
            <a:fld id="{6642102A-9A3C-4B34-9E75-177DECA81309}" type="slidenum">
              <a:rPr lang="en-US" smtClean="0"/>
              <a:t>10</a:t>
            </a:fld>
            <a:endParaRPr lang="en-US"/>
          </a:p>
        </p:txBody>
      </p:sp>
    </p:spTree>
    <p:extLst>
      <p:ext uri="{BB962C8B-B14F-4D97-AF65-F5344CB8AC3E}">
        <p14:creationId xmlns:p14="http://schemas.microsoft.com/office/powerpoint/2010/main" val="3579854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Purpose: </a:t>
            </a:r>
            <a:r>
              <a:rPr lang="en-US" dirty="0"/>
              <a:t>Providing a list of affordable opportunities for people to get involved with Digital Forensics via training.</a:t>
            </a:r>
          </a:p>
          <a:p>
            <a:endParaRPr lang="en-US" dirty="0"/>
          </a:p>
          <a:p>
            <a:r>
              <a:rPr lang="en-US" b="1" u="sng" dirty="0"/>
              <a:t>Sources</a:t>
            </a:r>
          </a:p>
          <a:p>
            <a:pPr marL="171450" indent="-171450">
              <a:buFont typeface="Arial" panose="020B0604020202020204" pitchFamily="34" charset="0"/>
              <a:buChar char="•"/>
            </a:pPr>
            <a:r>
              <a:rPr lang="en-US" dirty="0"/>
              <a:t>2014, November. Training for Cybersecurity Specialists. ENISA: https://www.enisa.europa.eu/topics/training-and-exercises/trainings-for-cybersecurity-specialists/online-training-material</a:t>
            </a:r>
          </a:p>
          <a:p>
            <a:pPr marL="171450" indent="-171450">
              <a:buFont typeface="Arial" panose="020B0604020202020204" pitchFamily="34" charset="0"/>
              <a:buChar char="•"/>
            </a:pPr>
            <a:r>
              <a:rPr lang="en-US" dirty="0"/>
              <a:t>Pan, Y. 2017. CYBER502x - Digital Forensics. Rochester Institute of Technology (RIT). https://www.edx.org/course/computer-forensics</a:t>
            </a:r>
          </a:p>
          <a:p>
            <a:pPr marL="171450" indent="-171450">
              <a:buFont typeface="Arial" panose="020B0604020202020204" pitchFamily="34" charset="0"/>
              <a:buChar char="•"/>
            </a:pPr>
            <a:r>
              <a:rPr lang="en-US" dirty="0"/>
              <a:t>2023. Investigating Windows Endpoints. 13Cubed. https://training.13cubed.com/investigating-windows-endpoints</a:t>
            </a:r>
          </a:p>
          <a:p>
            <a:pPr marL="171450" indent="-171450">
              <a:buFont typeface="Arial" panose="020B0604020202020204" pitchFamily="34" charset="0"/>
              <a:buChar char="•"/>
            </a:pPr>
            <a:r>
              <a:rPr lang="en-US" dirty="0"/>
              <a:t>2018. </a:t>
            </a:r>
            <a:r>
              <a:rPr lang="en-US" dirty="0" err="1"/>
              <a:t>TryHackMe</a:t>
            </a:r>
            <a:r>
              <a:rPr lang="en-US" dirty="0"/>
              <a:t>. https://tryhackme.com/</a:t>
            </a:r>
          </a:p>
          <a:p>
            <a:pPr marL="171450" indent="-171450">
              <a:buFont typeface="Arial" panose="020B0604020202020204" pitchFamily="34" charset="0"/>
              <a:buChar char="•"/>
            </a:pPr>
            <a:r>
              <a:rPr lang="en-US" dirty="0"/>
              <a:t>2020. </a:t>
            </a:r>
            <a:r>
              <a:rPr lang="en-US" dirty="0" err="1"/>
              <a:t>BlueYard</a:t>
            </a:r>
            <a:r>
              <a:rPr lang="en-US" dirty="0"/>
              <a:t> - Blue Team Challenges. </a:t>
            </a:r>
            <a:r>
              <a:rPr lang="en-US" dirty="0" err="1"/>
              <a:t>CyberDefenders</a:t>
            </a:r>
            <a:r>
              <a:rPr lang="en-US" dirty="0"/>
              <a:t>. https://cyberdefenders.org/blueteam-ctf-challenges/</a:t>
            </a:r>
          </a:p>
          <a:p>
            <a:pPr marL="171450" indent="-171450">
              <a:buFont typeface="Arial" panose="020B0604020202020204" pitchFamily="34" charset="0"/>
              <a:buChar char="•"/>
            </a:pPr>
            <a:r>
              <a:rPr lang="en-US" dirty="0" err="1"/>
              <a:t>eLearnSecurity</a:t>
            </a:r>
            <a:r>
              <a:rPr lang="en-US" dirty="0"/>
              <a:t> Certified Digital Forensics Professional (</a:t>
            </a:r>
            <a:r>
              <a:rPr lang="en-US" dirty="0" err="1"/>
              <a:t>eCDFP</a:t>
            </a:r>
            <a:r>
              <a:rPr lang="en-US" dirty="0"/>
              <a:t>). INE. https://ine.com/learning/certifications/internal/elearnsecurity-certified-digital-forensics-professional</a:t>
            </a:r>
          </a:p>
          <a:p>
            <a:pPr marL="171450" indent="-171450">
              <a:buFont typeface="Arial" panose="020B0604020202020204" pitchFamily="34" charset="0"/>
              <a:buChar char="•"/>
            </a:pPr>
            <a:r>
              <a:rPr lang="en-US" dirty="0" err="1"/>
              <a:t>Antisyphon</a:t>
            </a:r>
            <a:r>
              <a:rPr lang="en-US" dirty="0"/>
              <a:t> Training. https://www.antisyphontraining.com/</a:t>
            </a:r>
          </a:p>
          <a:p>
            <a:pPr marL="171450" indent="-171450">
              <a:buFont typeface="Arial" panose="020B0604020202020204" pitchFamily="34" charset="0"/>
              <a:buChar char="•"/>
            </a:pPr>
            <a:r>
              <a:rPr lang="en-US" dirty="0"/>
              <a:t>2022. </a:t>
            </a:r>
            <a:r>
              <a:rPr lang="en-US" dirty="0" err="1"/>
              <a:t>Markius</a:t>
            </a:r>
            <a:r>
              <a:rPr lang="en-US" dirty="0"/>
              <a:t> Schober. TCM Security. https://academy.tcm-sec.com/p/practical-windows-forensics</a:t>
            </a:r>
          </a:p>
        </p:txBody>
      </p:sp>
      <p:sp>
        <p:nvSpPr>
          <p:cNvPr id="4" name="Slide Number Placeholder 3"/>
          <p:cNvSpPr>
            <a:spLocks noGrp="1"/>
          </p:cNvSpPr>
          <p:nvPr>
            <p:ph type="sldNum" sz="quarter" idx="5"/>
          </p:nvPr>
        </p:nvSpPr>
        <p:spPr/>
        <p:txBody>
          <a:bodyPr/>
          <a:lstStyle/>
          <a:p>
            <a:fld id="{6642102A-9A3C-4B34-9E75-177DECA81309}" type="slidenum">
              <a:rPr lang="en-US" smtClean="0"/>
              <a:t>11</a:t>
            </a:fld>
            <a:endParaRPr lang="en-US"/>
          </a:p>
        </p:txBody>
      </p:sp>
    </p:spTree>
    <p:extLst>
      <p:ext uri="{BB962C8B-B14F-4D97-AF65-F5344CB8AC3E}">
        <p14:creationId xmlns:p14="http://schemas.microsoft.com/office/powerpoint/2010/main" val="4275613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82E20-B492-4AA9-D741-1C60FB6BD3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904B69-E125-31C7-C327-73D8362269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3D40C9-AC02-A19E-4758-D234D697B91C}"/>
              </a:ext>
            </a:extLst>
          </p:cNvPr>
          <p:cNvSpPr>
            <a:spLocks noGrp="1"/>
          </p:cNvSpPr>
          <p:nvPr>
            <p:ph type="body" idx="1"/>
          </p:nvPr>
        </p:nvSpPr>
        <p:spPr/>
        <p:txBody>
          <a:bodyPr/>
          <a:lstStyle/>
          <a:p>
            <a:r>
              <a:rPr lang="en-US" b="1" dirty="0"/>
              <a:t>Purpose: </a:t>
            </a:r>
            <a:r>
              <a:rPr lang="en-US" dirty="0"/>
              <a:t>Place SANS Institute within its own category for training due to the diversity, and </a:t>
            </a:r>
            <a:r>
              <a:rPr lang="en-US" sz="2000" kern="1200" dirty="0">
                <a:solidFill>
                  <a:schemeClr val="accent5"/>
                </a:solidFill>
                <a:latin typeface="Benguiat" panose="020B7200000000000000" pitchFamily="34" charset="0"/>
                <a:ea typeface="+mn-ea"/>
                <a:cs typeface="+mn-cs"/>
              </a:rPr>
              <a:t>unfortunately</a:t>
            </a:r>
            <a:r>
              <a:rPr lang="en-US" dirty="0"/>
              <a:t>, more expensive end that requires corporate/government sponsorship to receive training.</a:t>
            </a:r>
          </a:p>
          <a:p>
            <a:endParaRPr lang="en-US" dirty="0"/>
          </a:p>
          <a:p>
            <a:r>
              <a:rPr lang="en-US" dirty="0"/>
              <a:t>Sources</a:t>
            </a:r>
          </a:p>
          <a:p>
            <a:r>
              <a:rPr lang="en-US" dirty="0"/>
              <a:t>Insert Sources</a:t>
            </a:r>
          </a:p>
          <a:p>
            <a:endParaRPr lang="en-US" dirty="0"/>
          </a:p>
        </p:txBody>
      </p:sp>
      <p:sp>
        <p:nvSpPr>
          <p:cNvPr id="4" name="Slide Number Placeholder 3">
            <a:extLst>
              <a:ext uri="{FF2B5EF4-FFF2-40B4-BE49-F238E27FC236}">
                <a16:creationId xmlns:a16="http://schemas.microsoft.com/office/drawing/2014/main" id="{A8116187-5EAB-03D6-5A8A-F51DAE0F98E3}"/>
              </a:ext>
            </a:extLst>
          </p:cNvPr>
          <p:cNvSpPr>
            <a:spLocks noGrp="1"/>
          </p:cNvSpPr>
          <p:nvPr>
            <p:ph type="sldNum" sz="quarter" idx="5"/>
          </p:nvPr>
        </p:nvSpPr>
        <p:spPr/>
        <p:txBody>
          <a:bodyPr/>
          <a:lstStyle/>
          <a:p>
            <a:fld id="{6642102A-9A3C-4B34-9E75-177DECA81309}" type="slidenum">
              <a:rPr lang="en-US" smtClean="0"/>
              <a:t>12</a:t>
            </a:fld>
            <a:endParaRPr lang="en-US"/>
          </a:p>
        </p:txBody>
      </p:sp>
    </p:spTree>
    <p:extLst>
      <p:ext uri="{BB962C8B-B14F-4D97-AF65-F5344CB8AC3E}">
        <p14:creationId xmlns:p14="http://schemas.microsoft.com/office/powerpoint/2010/main" val="4047165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Purpose: </a:t>
            </a:r>
            <a:r>
              <a:rPr lang="en-US" dirty="0"/>
              <a:t>Provide Blue Team-oriented ranges.</a:t>
            </a:r>
          </a:p>
          <a:p>
            <a:endParaRPr lang="en-US" dirty="0"/>
          </a:p>
          <a:p>
            <a:r>
              <a:rPr lang="en-US" b="1" dirty="0"/>
              <a:t>Sources</a:t>
            </a:r>
          </a:p>
          <a:p>
            <a:pPr marL="171450" indent="-171450">
              <a:buFont typeface="Arial" panose="020B0604020202020204" pitchFamily="34" charset="0"/>
              <a:buChar char="•"/>
            </a:pPr>
            <a:r>
              <a:rPr lang="en-US" dirty="0" err="1"/>
              <a:t>Speshock</a:t>
            </a:r>
            <a:r>
              <a:rPr lang="en-US" dirty="0"/>
              <a:t>, J. (2021, July 28). Cybersecurity Blue Team Guide. Medium. https://medium.com/@joshuaspeshock/cybersecurity-blue-team-guide-d6f51ba5c437</a:t>
            </a:r>
          </a:p>
        </p:txBody>
      </p:sp>
      <p:sp>
        <p:nvSpPr>
          <p:cNvPr id="4" name="Slide Number Placeholder 3"/>
          <p:cNvSpPr>
            <a:spLocks noGrp="1"/>
          </p:cNvSpPr>
          <p:nvPr>
            <p:ph type="sldNum" sz="quarter" idx="5"/>
          </p:nvPr>
        </p:nvSpPr>
        <p:spPr/>
        <p:txBody>
          <a:bodyPr/>
          <a:lstStyle/>
          <a:p>
            <a:fld id="{6642102A-9A3C-4B34-9E75-177DECA81309}" type="slidenum">
              <a:rPr lang="en-US" smtClean="0"/>
              <a:t>13</a:t>
            </a:fld>
            <a:endParaRPr lang="en-US"/>
          </a:p>
        </p:txBody>
      </p:sp>
    </p:spTree>
    <p:extLst>
      <p:ext uri="{BB962C8B-B14F-4D97-AF65-F5344CB8AC3E}">
        <p14:creationId xmlns:p14="http://schemas.microsoft.com/office/powerpoint/2010/main" val="2222527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creativecommons.org/licenses/by-nc-sa/4.0/?ref=chooser-v1"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0DB9-A1F2-4054-C100-A2B75D3CC791}"/>
              </a:ext>
            </a:extLst>
          </p:cNvPr>
          <p:cNvSpPr>
            <a:spLocks noGrp="1"/>
          </p:cNvSpPr>
          <p:nvPr>
            <p:ph type="ctrTitle" hasCustomPrompt="1"/>
          </p:nvPr>
        </p:nvSpPr>
        <p:spPr>
          <a:xfrm>
            <a:off x="2622431" y="2319633"/>
            <a:ext cx="7444595" cy="1655762"/>
          </a:xfrm>
        </p:spPr>
        <p:txBody>
          <a:bodyPr anchor="ctr">
            <a:noAutofit/>
          </a:bodyPr>
          <a:lstStyle>
            <a:lvl1pPr algn="ctr">
              <a:defRPr sz="3600" b="1">
                <a:solidFill>
                  <a:schemeClr val="accent4"/>
                </a:solidFill>
              </a:defRPr>
            </a:lvl1pPr>
          </a:lstStyle>
          <a:p>
            <a:r>
              <a:rPr lang="en-US" dirty="0"/>
              <a:t>Click to edit Station Name</a:t>
            </a:r>
            <a:br>
              <a:rPr lang="en-US" dirty="0"/>
            </a:br>
            <a:endParaRPr lang="en-US" dirty="0"/>
          </a:p>
        </p:txBody>
      </p:sp>
      <p:sp>
        <p:nvSpPr>
          <p:cNvPr id="3" name="Subtitle 2">
            <a:extLst>
              <a:ext uri="{FF2B5EF4-FFF2-40B4-BE49-F238E27FC236}">
                <a16:creationId xmlns:a16="http://schemas.microsoft.com/office/drawing/2014/main" id="{BE6DF376-549B-DCC9-A075-9993D8DCA78D}"/>
              </a:ext>
            </a:extLst>
          </p:cNvPr>
          <p:cNvSpPr>
            <a:spLocks noGrp="1"/>
          </p:cNvSpPr>
          <p:nvPr>
            <p:ph type="subTitle" idx="1" hasCustomPrompt="1"/>
          </p:nvPr>
        </p:nvSpPr>
        <p:spPr>
          <a:xfrm>
            <a:off x="2622430" y="4105275"/>
            <a:ext cx="7444595" cy="1655762"/>
          </a:xfrm>
        </p:spPr>
        <p:txBody>
          <a:bodyPr/>
          <a:lstStyle>
            <a:lvl1pPr marL="0" indent="0" algn="ctr">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5" name="Footer Placeholder 4">
            <a:extLst>
              <a:ext uri="{FF2B5EF4-FFF2-40B4-BE49-F238E27FC236}">
                <a16:creationId xmlns:a16="http://schemas.microsoft.com/office/drawing/2014/main" id="{D176A381-897F-2104-4660-B6E0C61BBCD4}"/>
              </a:ext>
            </a:extLst>
          </p:cNvPr>
          <p:cNvSpPr>
            <a:spLocks noGrp="1"/>
          </p:cNvSpPr>
          <p:nvPr>
            <p:ph type="ftr" sz="quarter" idx="11"/>
          </p:nvPr>
        </p:nvSpPr>
        <p:spPr/>
        <p:txBody>
          <a:bodyPr/>
          <a:lstStyle/>
          <a:p>
            <a:r>
              <a:rPr lang="en-US" dirty="0"/>
              <a:t>Blue Team Village</a:t>
            </a:r>
          </a:p>
        </p:txBody>
      </p:sp>
      <p:sp>
        <p:nvSpPr>
          <p:cNvPr id="6" name="Title 1">
            <a:extLst>
              <a:ext uri="{FF2B5EF4-FFF2-40B4-BE49-F238E27FC236}">
                <a16:creationId xmlns:a16="http://schemas.microsoft.com/office/drawing/2014/main" id="{EA39F529-0C3F-41AD-B1EF-BEF78FB53B6E}"/>
              </a:ext>
            </a:extLst>
          </p:cNvPr>
          <p:cNvSpPr txBox="1">
            <a:spLocks/>
          </p:cNvSpPr>
          <p:nvPr userDrawn="1"/>
        </p:nvSpPr>
        <p:spPr>
          <a:xfrm>
            <a:off x="1188666" y="817870"/>
            <a:ext cx="9814667" cy="137188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US" sz="7200" b="1" dirty="0">
                <a:solidFill>
                  <a:schemeClr val="tx2"/>
                </a:solidFill>
                <a:latin typeface="Freeway Gothic" panose="00000400000000000000" pitchFamily="2" charset="0"/>
              </a:rPr>
              <a:t>Project Obsidian</a:t>
            </a:r>
          </a:p>
          <a:p>
            <a:pPr algn="ctr"/>
            <a:endParaRPr lang="en-US" dirty="0"/>
          </a:p>
        </p:txBody>
      </p:sp>
      <p:pic>
        <p:nvPicPr>
          <p:cNvPr id="7" name="Picture 6">
            <a:extLst>
              <a:ext uri="{FF2B5EF4-FFF2-40B4-BE49-F238E27FC236}">
                <a16:creationId xmlns:a16="http://schemas.microsoft.com/office/drawing/2014/main" id="{E045FC7E-C8C9-3BFD-20D3-1884047E1F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27466" y="2973320"/>
            <a:ext cx="2004149" cy="2004149"/>
          </a:xfrm>
          <a:prstGeom prst="rect">
            <a:avLst/>
          </a:prstGeom>
        </p:spPr>
      </p:pic>
      <p:pic>
        <p:nvPicPr>
          <p:cNvPr id="12" name="Picture 11">
            <a:extLst>
              <a:ext uri="{FF2B5EF4-FFF2-40B4-BE49-F238E27FC236}">
                <a16:creationId xmlns:a16="http://schemas.microsoft.com/office/drawing/2014/main" id="{74B9500F-A1F4-0F0E-0B07-473110C707F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5557" y="1818829"/>
            <a:ext cx="4313131" cy="4313131"/>
          </a:xfrm>
          <a:prstGeom prst="rect">
            <a:avLst/>
          </a:prstGeom>
        </p:spPr>
      </p:pic>
    </p:spTree>
    <p:extLst>
      <p:ext uri="{BB962C8B-B14F-4D97-AF65-F5344CB8AC3E}">
        <p14:creationId xmlns:p14="http://schemas.microsoft.com/office/powerpoint/2010/main" val="784451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D176A381-897F-2104-4660-B6E0C61BBCD4}"/>
              </a:ext>
            </a:extLst>
          </p:cNvPr>
          <p:cNvSpPr>
            <a:spLocks noGrp="1"/>
          </p:cNvSpPr>
          <p:nvPr>
            <p:ph type="ftr" sz="quarter" idx="11"/>
          </p:nvPr>
        </p:nvSpPr>
        <p:spPr/>
        <p:txBody>
          <a:bodyPr/>
          <a:lstStyle/>
          <a:p>
            <a:r>
              <a:rPr lang="en-US" dirty="0"/>
              <a:t>Blue Team Village</a:t>
            </a:r>
          </a:p>
        </p:txBody>
      </p:sp>
      <p:sp>
        <p:nvSpPr>
          <p:cNvPr id="6" name="Title 1">
            <a:extLst>
              <a:ext uri="{FF2B5EF4-FFF2-40B4-BE49-F238E27FC236}">
                <a16:creationId xmlns:a16="http://schemas.microsoft.com/office/drawing/2014/main" id="{EA39F529-0C3F-41AD-B1EF-BEF78FB53B6E}"/>
              </a:ext>
            </a:extLst>
          </p:cNvPr>
          <p:cNvSpPr txBox="1">
            <a:spLocks/>
          </p:cNvSpPr>
          <p:nvPr userDrawn="1"/>
        </p:nvSpPr>
        <p:spPr>
          <a:xfrm>
            <a:off x="1188666" y="817870"/>
            <a:ext cx="9814667" cy="137188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4800" b="1" kern="1200">
                <a:solidFill>
                  <a:schemeClr val="tx1"/>
                </a:solidFill>
                <a:latin typeface="+mj-lt"/>
                <a:ea typeface="+mj-ea"/>
                <a:cs typeface="+mj-cs"/>
              </a:defRPr>
            </a:lvl1pPr>
          </a:lstStyle>
          <a:p>
            <a:pPr algn="ctr"/>
            <a:r>
              <a:rPr lang="en-US" sz="7200" b="1" dirty="0">
                <a:solidFill>
                  <a:schemeClr val="accent4"/>
                </a:solidFill>
                <a:latin typeface="Freeway Gothic" panose="00000400000000000000" pitchFamily="2" charset="0"/>
              </a:rPr>
              <a:t>Thank you!</a:t>
            </a:r>
          </a:p>
          <a:p>
            <a:pPr algn="ctr"/>
            <a:endParaRPr lang="en-US" dirty="0"/>
          </a:p>
        </p:txBody>
      </p:sp>
      <p:pic>
        <p:nvPicPr>
          <p:cNvPr id="7" name="Picture 6">
            <a:extLst>
              <a:ext uri="{FF2B5EF4-FFF2-40B4-BE49-F238E27FC236}">
                <a16:creationId xmlns:a16="http://schemas.microsoft.com/office/drawing/2014/main" id="{E045FC7E-C8C9-3BFD-20D3-1884047E1F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27466" y="2973320"/>
            <a:ext cx="2004149" cy="2004149"/>
          </a:xfrm>
          <a:prstGeom prst="rect">
            <a:avLst/>
          </a:prstGeom>
        </p:spPr>
      </p:pic>
      <p:pic>
        <p:nvPicPr>
          <p:cNvPr id="12" name="Picture 11">
            <a:extLst>
              <a:ext uri="{FF2B5EF4-FFF2-40B4-BE49-F238E27FC236}">
                <a16:creationId xmlns:a16="http://schemas.microsoft.com/office/drawing/2014/main" id="{74B9500F-A1F4-0F0E-0B07-473110C707F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55557" y="1818829"/>
            <a:ext cx="4313131" cy="4313131"/>
          </a:xfrm>
          <a:prstGeom prst="rect">
            <a:avLst/>
          </a:prstGeom>
        </p:spPr>
      </p:pic>
      <p:sp>
        <p:nvSpPr>
          <p:cNvPr id="9" name="TextBox 8">
            <a:extLst>
              <a:ext uri="{FF2B5EF4-FFF2-40B4-BE49-F238E27FC236}">
                <a16:creationId xmlns:a16="http://schemas.microsoft.com/office/drawing/2014/main" id="{B67D9702-BC77-BAED-5F24-89DF2C97C076}"/>
              </a:ext>
            </a:extLst>
          </p:cNvPr>
          <p:cNvSpPr txBox="1"/>
          <p:nvPr userDrawn="1"/>
        </p:nvSpPr>
        <p:spPr>
          <a:xfrm>
            <a:off x="2682872" y="4067097"/>
            <a:ext cx="7444594" cy="2308324"/>
          </a:xfrm>
          <a:prstGeom prst="rect">
            <a:avLst/>
          </a:prstGeom>
          <a:noFill/>
        </p:spPr>
        <p:txBody>
          <a:bodyPr wrap="square">
            <a:spAutoFit/>
          </a:bodyPr>
          <a:lstStyle/>
          <a:p>
            <a:pPr algn="ctr"/>
            <a:r>
              <a:rPr lang="en-US" sz="2400" dirty="0">
                <a:solidFill>
                  <a:schemeClr val="accent4"/>
                </a:solidFill>
                <a:latin typeface="Benguiat" panose="020B7200000000000000" pitchFamily="34" charset="0"/>
              </a:rPr>
              <a:t>Did you enjoy the session?</a:t>
            </a:r>
          </a:p>
          <a:p>
            <a:pPr algn="ctr"/>
            <a:r>
              <a:rPr lang="en-US" sz="2400" dirty="0">
                <a:solidFill>
                  <a:schemeClr val="accent4"/>
                </a:solidFill>
                <a:latin typeface="Benguiat" panose="020B7200000000000000" pitchFamily="34" charset="0"/>
              </a:rPr>
              <a:t>Did we miss something?</a:t>
            </a:r>
          </a:p>
          <a:p>
            <a:pPr algn="ctr"/>
            <a:r>
              <a:rPr lang="en-US" sz="2400" dirty="0">
                <a:solidFill>
                  <a:schemeClr val="accent4"/>
                </a:solidFill>
                <a:latin typeface="Benguiat" panose="020B7200000000000000" pitchFamily="34" charset="0"/>
              </a:rPr>
              <a:t>Was anything unclear or confusing?</a:t>
            </a:r>
          </a:p>
          <a:p>
            <a:pPr algn="ctr"/>
            <a:endParaRPr lang="en-US" sz="2400" dirty="0">
              <a:solidFill>
                <a:schemeClr val="accent3"/>
              </a:solidFill>
              <a:latin typeface="Benguiat" panose="020B7200000000000000" pitchFamily="34" charset="0"/>
            </a:endParaRPr>
          </a:p>
          <a:p>
            <a:pPr algn="ctr"/>
            <a:r>
              <a:rPr lang="en-US" sz="2400" dirty="0">
                <a:solidFill>
                  <a:schemeClr val="accent3"/>
                </a:solidFill>
                <a:latin typeface="Benguiat" panose="020B7200000000000000" pitchFamily="34" charset="0"/>
              </a:rPr>
              <a:t>Please Provide Feedback</a:t>
            </a:r>
            <a:br>
              <a:rPr lang="en-US" sz="2400" dirty="0">
                <a:solidFill>
                  <a:schemeClr val="accent6"/>
                </a:solidFill>
                <a:latin typeface="Benguiat" panose="020B7200000000000000" pitchFamily="34" charset="0"/>
              </a:rPr>
            </a:br>
            <a:r>
              <a:rPr lang="en-US" sz="2400" b="0" i="0" dirty="0">
                <a:solidFill>
                  <a:schemeClr val="accent6"/>
                </a:solidFill>
                <a:effectLst/>
                <a:latin typeface="Benguiat" panose="020B7200000000000000" pitchFamily="34" charset="0"/>
              </a:rPr>
              <a:t>feedback-obsidian@blueteamvillage.org</a:t>
            </a:r>
            <a:endParaRPr lang="en-US" sz="2400" dirty="0">
              <a:solidFill>
                <a:schemeClr val="accent6"/>
              </a:solidFill>
              <a:latin typeface="Benguiat" panose="020B7200000000000000" pitchFamily="34" charset="0"/>
            </a:endParaRPr>
          </a:p>
        </p:txBody>
      </p:sp>
      <p:sp>
        <p:nvSpPr>
          <p:cNvPr id="10" name="TextBox 9">
            <a:extLst>
              <a:ext uri="{FF2B5EF4-FFF2-40B4-BE49-F238E27FC236}">
                <a16:creationId xmlns:a16="http://schemas.microsoft.com/office/drawing/2014/main" id="{30E4D5DE-B0DC-F491-A4D0-72678750014C}"/>
              </a:ext>
            </a:extLst>
          </p:cNvPr>
          <p:cNvSpPr txBox="1"/>
          <p:nvPr userDrawn="1"/>
        </p:nvSpPr>
        <p:spPr>
          <a:xfrm>
            <a:off x="2682872" y="2142323"/>
            <a:ext cx="7444594" cy="830997"/>
          </a:xfrm>
          <a:prstGeom prst="rect">
            <a:avLst/>
          </a:prstGeom>
          <a:noFill/>
        </p:spPr>
        <p:txBody>
          <a:bodyPr wrap="square">
            <a:spAutoFit/>
          </a:bodyPr>
          <a:lstStyle/>
          <a:p>
            <a:pPr algn="ctr"/>
            <a:r>
              <a:rPr lang="en-US" sz="2400" dirty="0">
                <a:solidFill>
                  <a:schemeClr val="accent3"/>
                </a:solidFill>
                <a:latin typeface="Benguiat" panose="020B7200000000000000" pitchFamily="34" charset="0"/>
              </a:rPr>
              <a:t>Join The Conversation</a:t>
            </a:r>
            <a:br>
              <a:rPr lang="en-US" sz="2400" dirty="0">
                <a:solidFill>
                  <a:schemeClr val="accent6"/>
                </a:solidFill>
                <a:latin typeface="Benguiat" panose="020B7200000000000000" pitchFamily="34" charset="0"/>
              </a:rPr>
            </a:br>
            <a:r>
              <a:rPr lang="en-US" sz="2400" b="0" i="0" dirty="0">
                <a:solidFill>
                  <a:schemeClr val="accent6"/>
                </a:solidFill>
                <a:effectLst/>
                <a:latin typeface="Benguiat" panose="020B7200000000000000" pitchFamily="34" charset="0"/>
              </a:rPr>
              <a:t>https://discord.gg/blueteamvillage</a:t>
            </a:r>
            <a:endParaRPr lang="en-US" sz="2400" dirty="0">
              <a:solidFill>
                <a:schemeClr val="accent6"/>
              </a:solidFill>
              <a:latin typeface="Benguiat" panose="020B7200000000000000" pitchFamily="34" charset="0"/>
            </a:endParaRPr>
          </a:p>
        </p:txBody>
      </p:sp>
      <p:sp>
        <p:nvSpPr>
          <p:cNvPr id="11" name="TextBox 10">
            <a:extLst>
              <a:ext uri="{FF2B5EF4-FFF2-40B4-BE49-F238E27FC236}">
                <a16:creationId xmlns:a16="http://schemas.microsoft.com/office/drawing/2014/main" id="{384E5EEE-ED7F-FC9B-5C95-BDE9D02DEBAE}"/>
              </a:ext>
            </a:extLst>
          </p:cNvPr>
          <p:cNvSpPr txBox="1"/>
          <p:nvPr userDrawn="1"/>
        </p:nvSpPr>
        <p:spPr>
          <a:xfrm>
            <a:off x="2682872" y="3283373"/>
            <a:ext cx="7444594" cy="461665"/>
          </a:xfrm>
          <a:prstGeom prst="rect">
            <a:avLst/>
          </a:prstGeom>
          <a:noFill/>
        </p:spPr>
        <p:txBody>
          <a:bodyPr wrap="square">
            <a:spAutoFit/>
          </a:bodyPr>
          <a:lstStyle/>
          <a:p>
            <a:pPr algn="ctr"/>
            <a:r>
              <a:rPr lang="en-US" sz="2400" dirty="0">
                <a:solidFill>
                  <a:schemeClr val="accent3"/>
                </a:solidFill>
                <a:latin typeface="Benguiat" panose="020B7200000000000000" pitchFamily="34" charset="0"/>
              </a:rPr>
              <a:t>Questions?</a:t>
            </a:r>
          </a:p>
        </p:txBody>
      </p:sp>
    </p:spTree>
    <p:extLst>
      <p:ext uri="{BB962C8B-B14F-4D97-AF65-F5344CB8AC3E}">
        <p14:creationId xmlns:p14="http://schemas.microsoft.com/office/powerpoint/2010/main" val="964582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CC9A-D9F8-C7A2-E2E2-E7E5BE180989}"/>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C864C73-084C-A01C-2B6B-A95489993D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C76F6D17-F880-23B0-D9E5-1BEF2D372C52}"/>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714708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66687-7AC6-E4A1-56DD-5EFD04D802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3EAFE5-F29E-2927-A67D-EECC7CDC36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E8215BFE-7B34-9F31-D39E-CF42A99F8CEE}"/>
              </a:ext>
            </a:extLst>
          </p:cNvPr>
          <p:cNvSpPr>
            <a:spLocks noGrp="1"/>
          </p:cNvSpPr>
          <p:nvPr>
            <p:ph type="ftr" sz="quarter" idx="11"/>
          </p:nvPr>
        </p:nvSpPr>
        <p:spPr/>
        <p:txBody>
          <a:bodyPr/>
          <a:lstStyle/>
          <a:p>
            <a:r>
              <a:rPr lang="en-US" dirty="0"/>
              <a:t>Blue Team Village</a:t>
            </a:r>
          </a:p>
        </p:txBody>
      </p:sp>
    </p:spTree>
    <p:extLst>
      <p:ext uri="{BB962C8B-B14F-4D97-AF65-F5344CB8AC3E}">
        <p14:creationId xmlns:p14="http://schemas.microsoft.com/office/powerpoint/2010/main" val="3374376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BCDB9-D782-C3C9-D529-2A3069CA5ABE}"/>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ED22A84-993D-1E01-2E56-F7F4678F9B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a:extLst>
              <a:ext uri="{FF2B5EF4-FFF2-40B4-BE49-F238E27FC236}">
                <a16:creationId xmlns:a16="http://schemas.microsoft.com/office/drawing/2014/main" id="{139CB82D-B736-2BEA-CFDB-5FC2A44C00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FFA94675-F3B8-AF94-E884-0A096094B3AC}"/>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1565127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80AA1-00FC-A0F7-7287-2D5A3501F656}"/>
              </a:ext>
            </a:extLst>
          </p:cNvPr>
          <p:cNvSpPr>
            <a:spLocks noGrp="1"/>
          </p:cNvSpPr>
          <p:nvPr>
            <p:ph type="title"/>
          </p:nvPr>
        </p:nvSpPr>
        <p:spPr>
          <a:xfrm>
            <a:off x="839788" y="365125"/>
            <a:ext cx="10515600" cy="1325563"/>
          </a:xfrm>
        </p:spPr>
        <p:txBody>
          <a:bodyPr/>
          <a:lstStyle>
            <a:lvl1pPr>
              <a:defRPr>
                <a:solidFill>
                  <a:schemeClr val="accent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204B5FE-79D6-4CAB-07E2-FF43C2E05A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C36CB9-C487-23F9-EB32-2E1F312384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BF46777B-5DC1-5E0D-DA1F-6F7E7A5194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BC9F72-5536-A079-1D4F-652E478F3E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a:extLst>
              <a:ext uri="{FF2B5EF4-FFF2-40B4-BE49-F238E27FC236}">
                <a16:creationId xmlns:a16="http://schemas.microsoft.com/office/drawing/2014/main" id="{28ECB4EB-6641-6FCB-AA2B-BA9289B35C9B}"/>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3957296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BB2D8-2497-F2C4-9838-526A41748992}"/>
              </a:ext>
            </a:extLst>
          </p:cNvPr>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F703C7BE-1E0B-6797-63E1-A209DF78555B}"/>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277693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326D185-E44D-A32B-2BD2-0FD4D5A078E3}"/>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510656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D44B6-84B3-F887-4D13-6153481A1FB9}"/>
              </a:ext>
            </a:extLst>
          </p:cNvPr>
          <p:cNvSpPr>
            <a:spLocks noGrp="1"/>
          </p:cNvSpPr>
          <p:nvPr>
            <p:ph type="title"/>
          </p:nvPr>
        </p:nvSpPr>
        <p:spPr>
          <a:xfrm>
            <a:off x="839788" y="457200"/>
            <a:ext cx="3932237" cy="1600200"/>
          </a:xfrm>
        </p:spPr>
        <p:txBody>
          <a:bodyPr anchor="b"/>
          <a:lstStyle>
            <a:lvl1pPr>
              <a:defRPr sz="3200">
                <a:solidFill>
                  <a:schemeClr val="accent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15A701E-0A21-AA66-E8EB-6EDAE2D536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ext Placeholder 3">
            <a:extLst>
              <a:ext uri="{FF2B5EF4-FFF2-40B4-BE49-F238E27FC236}">
                <a16:creationId xmlns:a16="http://schemas.microsoft.com/office/drawing/2014/main" id="{7106AAFA-F398-8ECB-98DF-2651B44DBF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E414B651-E6C2-9F1A-252B-34B565ED90BF}"/>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4005303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94781-403B-10D7-9C10-E447E38C8360}"/>
              </a:ext>
            </a:extLst>
          </p:cNvPr>
          <p:cNvSpPr>
            <a:spLocks noGrp="1"/>
          </p:cNvSpPr>
          <p:nvPr>
            <p:ph type="title"/>
          </p:nvPr>
        </p:nvSpPr>
        <p:spPr>
          <a:xfrm>
            <a:off x="839788" y="457200"/>
            <a:ext cx="3932237" cy="1600200"/>
          </a:xfrm>
        </p:spPr>
        <p:txBody>
          <a:bodyPr anchor="b"/>
          <a:lstStyle>
            <a:lvl1pPr>
              <a:defRPr sz="3200">
                <a:solidFill>
                  <a:schemeClr val="accent1"/>
                </a:solidFill>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087E8C-DEBC-B851-41BB-82C259C660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EAF9AC55-F10E-4A66-D6C2-A9C3844B6E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A255C88B-BB83-F415-109C-E2FB3FA5F145}"/>
              </a:ext>
            </a:extLst>
          </p:cNvPr>
          <p:cNvSpPr>
            <a:spLocks noGrp="1"/>
          </p:cNvSpPr>
          <p:nvPr>
            <p:ph type="ftr" sz="quarter" idx="11"/>
          </p:nvPr>
        </p:nvSpPr>
        <p:spPr/>
        <p:txBody>
          <a:bodyPr/>
          <a:lstStyle/>
          <a:p>
            <a:r>
              <a:rPr lang="en-US" dirty="0"/>
              <a:t>Blue Team Village</a:t>
            </a:r>
            <a:r>
              <a:rPr lang="en-US" dirty="0">
                <a:hlinkClick r:id="rId2"/>
              </a:rPr>
              <a:t> </a:t>
            </a:r>
            <a:endParaRPr lang="en-US" dirty="0"/>
          </a:p>
        </p:txBody>
      </p:sp>
    </p:spTree>
    <p:extLst>
      <p:ext uri="{BB962C8B-B14F-4D97-AF65-F5344CB8AC3E}">
        <p14:creationId xmlns:p14="http://schemas.microsoft.com/office/powerpoint/2010/main" val="2981106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creativecommons.org/licenses/by-nc-sa/4.0/?ref=chooser-v1"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7CC8D6-F725-D0E3-A273-7383B6BD91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4817D3A-3697-D2FF-220C-2AB1509945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4">
            <a:extLst>
              <a:ext uri="{FF2B5EF4-FFF2-40B4-BE49-F238E27FC236}">
                <a16:creationId xmlns:a16="http://schemas.microsoft.com/office/drawing/2014/main" id="{015EF23F-7FC5-0840-1551-00E1039BD5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1"/>
                </a:solidFill>
              </a:defRPr>
            </a:lvl1pPr>
          </a:lstStyle>
          <a:p>
            <a:r>
              <a:rPr lang="en-US" dirty="0"/>
              <a:t>Blue Team Village</a:t>
            </a:r>
            <a:r>
              <a:rPr lang="en-US" dirty="0">
                <a:hlinkClick r:id="rId12">
                  <a:extLst>
                    <a:ext uri="{A12FA001-AC4F-418D-AE19-62706E023703}">
                      <ahyp:hlinkClr xmlns:ahyp="http://schemas.microsoft.com/office/drawing/2018/hyperlinkcolor" val="tx"/>
                    </a:ext>
                  </a:extLst>
                </a:hlinkClick>
              </a:rPr>
              <a:t> </a:t>
            </a:r>
            <a:endParaRPr lang="en-US" dirty="0"/>
          </a:p>
        </p:txBody>
      </p:sp>
      <p:pic>
        <p:nvPicPr>
          <p:cNvPr id="7" name="Picture 6">
            <a:extLst>
              <a:ext uri="{FF2B5EF4-FFF2-40B4-BE49-F238E27FC236}">
                <a16:creationId xmlns:a16="http://schemas.microsoft.com/office/drawing/2014/main" id="{E9821793-D552-3ACE-A513-05B04EAABCF7}"/>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353800" y="6111875"/>
            <a:ext cx="762000" cy="762000"/>
          </a:xfrm>
          <a:prstGeom prst="rect">
            <a:avLst/>
          </a:prstGeom>
        </p:spPr>
      </p:pic>
    </p:spTree>
    <p:extLst>
      <p:ext uri="{BB962C8B-B14F-4D97-AF65-F5344CB8AC3E}">
        <p14:creationId xmlns:p14="http://schemas.microsoft.com/office/powerpoint/2010/main" val="22563514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solidFill>
          <a:latin typeface="Benguiat" panose="020B7200000000000000"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solidFill>
          <a:latin typeface="Benguiat" panose="020B7200000000000000" pitchFamily="34" charset="0"/>
          <a:ea typeface="+mn-ea"/>
          <a:cs typeface="+mn-cs"/>
        </a:defRPr>
      </a:lvl2pPr>
      <a:lvl3pPr marL="1143000" indent="-228600" algn="l" defTabSz="914400" rtl="0" eaLnBrk="1" latinLnBrk="0" hangingPunct="1">
        <a:lnSpc>
          <a:spcPct val="90000"/>
        </a:lnSpc>
        <a:spcBef>
          <a:spcPts val="500"/>
        </a:spcBef>
        <a:buFont typeface="Courier New" panose="02070309020205020404" pitchFamily="49" charset="0"/>
        <a:buChar char="o"/>
        <a:defRPr sz="2000" kern="1200">
          <a:solidFill>
            <a:schemeClr val="accent5"/>
          </a:solidFill>
          <a:latin typeface="Benguiat" panose="020B7200000000000000" pitchFamily="34" charset="0"/>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accent5"/>
          </a:solidFill>
          <a:latin typeface="Benguiat" panose="020B7200000000000000" pitchFamily="34" charset="0"/>
          <a:ea typeface="+mn-ea"/>
          <a:cs typeface="+mn-cs"/>
        </a:defRPr>
      </a:lvl4pPr>
      <a:lvl5pPr marL="1828800" indent="0" algn="l" defTabSz="914400" rtl="0" eaLnBrk="1" latinLnBrk="0" hangingPunct="1">
        <a:lnSpc>
          <a:spcPct val="90000"/>
        </a:lnSpc>
        <a:spcBef>
          <a:spcPts val="500"/>
        </a:spcBef>
        <a:buFont typeface="Courier New" panose="02070309020205020404" pitchFamily="49"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8.png"/><Relationship Id="rId7"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5A6A-D034-8ABC-8FF6-D7F45FB90AE3}"/>
              </a:ext>
            </a:extLst>
          </p:cNvPr>
          <p:cNvSpPr>
            <a:spLocks noGrp="1"/>
          </p:cNvSpPr>
          <p:nvPr>
            <p:ph type="ctrTitle"/>
          </p:nvPr>
        </p:nvSpPr>
        <p:spPr/>
        <p:txBody>
          <a:bodyPr>
            <a:normAutofit/>
          </a:bodyPr>
          <a:lstStyle/>
          <a:p>
            <a:r>
              <a:rPr lang="en-US" sz="4400" dirty="0">
                <a:latin typeface="Freeway Gothic" panose="00000400000000000000" pitchFamily="2" charset="0"/>
              </a:rPr>
              <a:t>Forensics </a:t>
            </a:r>
          </a:p>
        </p:txBody>
      </p:sp>
      <p:sp>
        <p:nvSpPr>
          <p:cNvPr id="3" name="Subtitle 2">
            <a:extLst>
              <a:ext uri="{FF2B5EF4-FFF2-40B4-BE49-F238E27FC236}">
                <a16:creationId xmlns:a16="http://schemas.microsoft.com/office/drawing/2014/main" id="{E28B766A-2A19-BDC0-89A0-CFD8BD2DDF0D}"/>
              </a:ext>
            </a:extLst>
          </p:cNvPr>
          <p:cNvSpPr>
            <a:spLocks noGrp="1"/>
          </p:cNvSpPr>
          <p:nvPr>
            <p:ph type="subTitle" idx="1"/>
          </p:nvPr>
        </p:nvSpPr>
        <p:spPr/>
        <p:txBody>
          <a:bodyPr/>
          <a:lstStyle/>
          <a:p>
            <a:r>
              <a:rPr lang="en-US" dirty="0">
                <a:latin typeface="Freeway Gothic" panose="00000400000000000000" pitchFamily="2" charset="0"/>
              </a:rPr>
              <a:t>Forensics 101</a:t>
            </a:r>
          </a:p>
          <a:p>
            <a:r>
              <a:rPr lang="en-US" dirty="0">
                <a:latin typeface="Freeway Gothic" panose="00000400000000000000" pitchFamily="2" charset="0"/>
              </a:rPr>
              <a:t>Part 2</a:t>
            </a:r>
          </a:p>
        </p:txBody>
      </p:sp>
    </p:spTree>
    <p:extLst>
      <p:ext uri="{BB962C8B-B14F-4D97-AF65-F5344CB8AC3E}">
        <p14:creationId xmlns:p14="http://schemas.microsoft.com/office/powerpoint/2010/main" val="2572078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C245-B912-DA74-7EDB-CFCFC78FDC31}"/>
              </a:ext>
            </a:extLst>
          </p:cNvPr>
          <p:cNvSpPr>
            <a:spLocks noGrp="1"/>
          </p:cNvSpPr>
          <p:nvPr>
            <p:ph type="title"/>
          </p:nvPr>
        </p:nvSpPr>
        <p:spPr/>
        <p:txBody>
          <a:bodyPr/>
          <a:lstStyle/>
          <a:p>
            <a:r>
              <a:rPr lang="en-US" dirty="0"/>
              <a:t>Common Career Paths</a:t>
            </a:r>
          </a:p>
        </p:txBody>
      </p:sp>
      <p:sp>
        <p:nvSpPr>
          <p:cNvPr id="3" name="Content Placeholder 2">
            <a:extLst>
              <a:ext uri="{FF2B5EF4-FFF2-40B4-BE49-F238E27FC236}">
                <a16:creationId xmlns:a16="http://schemas.microsoft.com/office/drawing/2014/main" id="{C998AEDC-2143-3CC7-E4FB-A127CC53ED67}"/>
              </a:ext>
            </a:extLst>
          </p:cNvPr>
          <p:cNvSpPr>
            <a:spLocks noGrp="1"/>
          </p:cNvSpPr>
          <p:nvPr>
            <p:ph idx="1"/>
          </p:nvPr>
        </p:nvSpPr>
        <p:spPr/>
        <p:txBody>
          <a:bodyPr/>
          <a:lstStyle/>
          <a:p>
            <a:r>
              <a:rPr lang="en-US" dirty="0"/>
              <a:t>Where do Digital Forensics people typically start? </a:t>
            </a:r>
          </a:p>
          <a:p>
            <a:pPr lvl="1"/>
            <a:r>
              <a:rPr lang="en-US" dirty="0">
                <a:solidFill>
                  <a:schemeClr val="accent3"/>
                </a:solidFill>
              </a:rPr>
              <a:t>SOC/IR</a:t>
            </a:r>
            <a:r>
              <a:rPr lang="en-US" dirty="0"/>
              <a:t>, </a:t>
            </a:r>
            <a:r>
              <a:rPr lang="en-US" dirty="0">
                <a:solidFill>
                  <a:schemeClr val="accent4"/>
                </a:solidFill>
              </a:rPr>
              <a:t>System Administrators</a:t>
            </a:r>
            <a:r>
              <a:rPr lang="en-US" dirty="0"/>
              <a:t>, </a:t>
            </a:r>
            <a:r>
              <a:rPr lang="en-US" dirty="0">
                <a:solidFill>
                  <a:schemeClr val="accent2"/>
                </a:solidFill>
              </a:rPr>
              <a:t>IT Professionals</a:t>
            </a:r>
            <a:r>
              <a:rPr lang="en-US" dirty="0"/>
              <a:t>, Law Enforcement Officials</a:t>
            </a:r>
          </a:p>
          <a:p>
            <a:r>
              <a:rPr lang="en-US" dirty="0"/>
              <a:t>Private Industry </a:t>
            </a:r>
          </a:p>
          <a:p>
            <a:pPr lvl="1"/>
            <a:r>
              <a:rPr lang="en-US" dirty="0">
                <a:solidFill>
                  <a:schemeClr val="accent3"/>
                </a:solidFill>
              </a:rPr>
              <a:t>Internal Digital Forensics</a:t>
            </a:r>
            <a:r>
              <a:rPr lang="en-US" dirty="0"/>
              <a:t>, </a:t>
            </a:r>
            <a:r>
              <a:rPr lang="en-US" dirty="0">
                <a:solidFill>
                  <a:schemeClr val="accent4"/>
                </a:solidFill>
              </a:rPr>
              <a:t>Consulting</a:t>
            </a:r>
            <a:r>
              <a:rPr lang="en-US" dirty="0"/>
              <a:t>, </a:t>
            </a:r>
            <a:r>
              <a:rPr lang="en-US" dirty="0">
                <a:solidFill>
                  <a:schemeClr val="accent2"/>
                </a:solidFill>
              </a:rPr>
              <a:t>Law Firms</a:t>
            </a:r>
          </a:p>
          <a:p>
            <a:r>
              <a:rPr lang="en-US" dirty="0"/>
              <a:t>Public </a:t>
            </a:r>
          </a:p>
          <a:p>
            <a:pPr lvl="1"/>
            <a:r>
              <a:rPr lang="en-US" dirty="0">
                <a:solidFill>
                  <a:schemeClr val="accent3"/>
                </a:solidFill>
              </a:rPr>
              <a:t>Intelligence Agencies</a:t>
            </a:r>
            <a:r>
              <a:rPr lang="en-US" dirty="0"/>
              <a:t>, </a:t>
            </a:r>
            <a:r>
              <a:rPr lang="en-US" dirty="0">
                <a:solidFill>
                  <a:schemeClr val="accent2"/>
                </a:solidFill>
              </a:rPr>
              <a:t>Federal/State/City government </a:t>
            </a:r>
            <a:r>
              <a:rPr lang="en-US" dirty="0"/>
              <a:t>units</a:t>
            </a:r>
          </a:p>
        </p:txBody>
      </p:sp>
    </p:spTree>
    <p:extLst>
      <p:ext uri="{BB962C8B-B14F-4D97-AF65-F5344CB8AC3E}">
        <p14:creationId xmlns:p14="http://schemas.microsoft.com/office/powerpoint/2010/main" val="4081428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CC00-7B0C-65D1-A2FD-A52E19D63587}"/>
              </a:ext>
            </a:extLst>
          </p:cNvPr>
          <p:cNvSpPr>
            <a:spLocks noGrp="1"/>
          </p:cNvSpPr>
          <p:nvPr>
            <p:ph type="title"/>
          </p:nvPr>
        </p:nvSpPr>
        <p:spPr/>
        <p:txBody>
          <a:bodyPr/>
          <a:lstStyle/>
          <a:p>
            <a:r>
              <a:rPr lang="en-US" dirty="0"/>
              <a:t>Training Opportunities</a:t>
            </a:r>
          </a:p>
        </p:txBody>
      </p:sp>
      <p:sp>
        <p:nvSpPr>
          <p:cNvPr id="3" name="Content Placeholder 2">
            <a:extLst>
              <a:ext uri="{FF2B5EF4-FFF2-40B4-BE49-F238E27FC236}">
                <a16:creationId xmlns:a16="http://schemas.microsoft.com/office/drawing/2014/main" id="{AB9BDE42-0417-0142-E008-47E7732B5C00}"/>
              </a:ext>
            </a:extLst>
          </p:cNvPr>
          <p:cNvSpPr>
            <a:spLocks noGrp="1"/>
          </p:cNvSpPr>
          <p:nvPr>
            <p:ph sz="half" idx="1"/>
          </p:nvPr>
        </p:nvSpPr>
        <p:spPr>
          <a:xfrm>
            <a:off x="838199" y="1825625"/>
            <a:ext cx="7050437" cy="4351338"/>
          </a:xfrm>
        </p:spPr>
        <p:txBody>
          <a:bodyPr>
            <a:normAutofit fontScale="55000" lnSpcReduction="20000"/>
          </a:bodyPr>
          <a:lstStyle/>
          <a:p>
            <a:r>
              <a:rPr lang="en-US" dirty="0" err="1">
                <a:solidFill>
                  <a:schemeClr val="accent3"/>
                </a:solidFill>
              </a:rPr>
              <a:t>TryHackMe</a:t>
            </a:r>
            <a:endParaRPr lang="en-US" dirty="0">
              <a:solidFill>
                <a:schemeClr val="accent3"/>
              </a:solidFill>
            </a:endParaRPr>
          </a:p>
          <a:p>
            <a:pPr lvl="1"/>
            <a:r>
              <a:rPr lang="en-US" dirty="0"/>
              <a:t>Learning Paths: </a:t>
            </a:r>
            <a:r>
              <a:rPr lang="en-US" dirty="0">
                <a:solidFill>
                  <a:schemeClr val="accent4"/>
                </a:solidFill>
              </a:rPr>
              <a:t>SOC Level 1</a:t>
            </a:r>
          </a:p>
          <a:p>
            <a:r>
              <a:rPr lang="en-US" dirty="0">
                <a:solidFill>
                  <a:schemeClr val="accent3"/>
                </a:solidFill>
              </a:rPr>
              <a:t>Security Blue</a:t>
            </a:r>
          </a:p>
          <a:p>
            <a:pPr lvl="1"/>
            <a:r>
              <a:rPr lang="en-US" dirty="0">
                <a:solidFill>
                  <a:schemeClr val="accent4"/>
                </a:solidFill>
              </a:rPr>
              <a:t>Blue Team Level 1 &amp; 2 </a:t>
            </a:r>
            <a:r>
              <a:rPr lang="en-US" dirty="0"/>
              <a:t>(BTL1, BTL2)</a:t>
            </a:r>
          </a:p>
          <a:p>
            <a:r>
              <a:rPr lang="en-US" dirty="0" err="1">
                <a:solidFill>
                  <a:schemeClr val="accent3"/>
                </a:solidFill>
              </a:rPr>
              <a:t>Antisyphon</a:t>
            </a:r>
            <a:r>
              <a:rPr lang="en-US" dirty="0">
                <a:solidFill>
                  <a:schemeClr val="accent3"/>
                </a:solidFill>
              </a:rPr>
              <a:t> - Home of “Pay What You Can” Training</a:t>
            </a:r>
          </a:p>
          <a:p>
            <a:pPr lvl="1"/>
            <a:r>
              <a:rPr lang="en-US" dirty="0">
                <a:solidFill>
                  <a:schemeClr val="accent4"/>
                </a:solidFill>
              </a:rPr>
              <a:t>SOC Core Skills</a:t>
            </a:r>
            <a:r>
              <a:rPr lang="en-US" dirty="0"/>
              <a:t> w/ </a:t>
            </a:r>
            <a:r>
              <a:rPr lang="en-US" dirty="0">
                <a:solidFill>
                  <a:schemeClr val="accent2"/>
                </a:solidFill>
              </a:rPr>
              <a:t>John Strand</a:t>
            </a:r>
          </a:p>
          <a:p>
            <a:pPr lvl="1"/>
            <a:r>
              <a:rPr lang="en-US" dirty="0">
                <a:solidFill>
                  <a:schemeClr val="accent4"/>
                </a:solidFill>
              </a:rPr>
              <a:t>Advanced Endpoint Investigations</a:t>
            </a:r>
            <a:r>
              <a:rPr lang="en-US" dirty="0"/>
              <a:t> w/ </a:t>
            </a:r>
            <a:r>
              <a:rPr lang="en-US" dirty="0">
                <a:solidFill>
                  <a:schemeClr val="accent2"/>
                </a:solidFill>
              </a:rPr>
              <a:t>Jake Williams</a:t>
            </a:r>
            <a:r>
              <a:rPr lang="en-US" dirty="0"/>
              <a:t> or </a:t>
            </a:r>
            <a:r>
              <a:rPr lang="en-US" dirty="0">
                <a:solidFill>
                  <a:schemeClr val="accent2"/>
                </a:solidFill>
              </a:rPr>
              <a:t>Alissa Torres</a:t>
            </a:r>
          </a:p>
          <a:p>
            <a:r>
              <a:rPr lang="en-US" dirty="0">
                <a:solidFill>
                  <a:schemeClr val="accent3"/>
                </a:solidFill>
              </a:rPr>
              <a:t>Markus Schober (Collaboration w/ TCM Security)</a:t>
            </a:r>
          </a:p>
          <a:p>
            <a:pPr lvl="1"/>
            <a:r>
              <a:rPr lang="en-US" dirty="0">
                <a:solidFill>
                  <a:schemeClr val="accent4"/>
                </a:solidFill>
              </a:rPr>
              <a:t>Practical Windows Forensics</a:t>
            </a:r>
          </a:p>
          <a:p>
            <a:r>
              <a:rPr lang="en-US" dirty="0">
                <a:solidFill>
                  <a:schemeClr val="accent3"/>
                </a:solidFill>
              </a:rPr>
              <a:t>INE/eLearn Security</a:t>
            </a:r>
          </a:p>
          <a:p>
            <a:pPr lvl="1"/>
            <a:r>
              <a:rPr lang="en-US" dirty="0" err="1">
                <a:solidFill>
                  <a:schemeClr val="accent4"/>
                </a:solidFill>
              </a:rPr>
              <a:t>eLearnSecurity</a:t>
            </a:r>
            <a:r>
              <a:rPr lang="en-US" dirty="0">
                <a:solidFill>
                  <a:schemeClr val="accent4"/>
                </a:solidFill>
              </a:rPr>
              <a:t> Certified Digital Forensics Professional</a:t>
            </a:r>
            <a:r>
              <a:rPr lang="en-US" dirty="0"/>
              <a:t> (</a:t>
            </a:r>
            <a:r>
              <a:rPr lang="en-US" dirty="0" err="1"/>
              <a:t>eCDFP</a:t>
            </a:r>
            <a:r>
              <a:rPr lang="en-US" dirty="0"/>
              <a:t>)</a:t>
            </a:r>
          </a:p>
          <a:p>
            <a:r>
              <a:rPr lang="en-US" dirty="0">
                <a:solidFill>
                  <a:schemeClr val="accent3"/>
                </a:solidFill>
              </a:rPr>
              <a:t>13Cubed</a:t>
            </a:r>
          </a:p>
          <a:p>
            <a:pPr lvl="1"/>
            <a:r>
              <a:rPr lang="en-US" dirty="0">
                <a:solidFill>
                  <a:schemeClr val="accent4"/>
                </a:solidFill>
              </a:rPr>
              <a:t>Investigating Windows Endpoints</a:t>
            </a:r>
          </a:p>
          <a:p>
            <a:r>
              <a:rPr lang="en-US" dirty="0">
                <a:solidFill>
                  <a:schemeClr val="accent3"/>
                </a:solidFill>
              </a:rPr>
              <a:t>ENISA CERT free online training materials</a:t>
            </a:r>
          </a:p>
          <a:p>
            <a:pPr lvl="1"/>
            <a:r>
              <a:rPr lang="en-US" dirty="0">
                <a:solidFill>
                  <a:schemeClr val="accent4"/>
                </a:solidFill>
              </a:rPr>
              <a:t>Digital forensics</a:t>
            </a:r>
            <a:r>
              <a:rPr lang="en-US" dirty="0"/>
              <a:t>, </a:t>
            </a:r>
            <a:r>
              <a:rPr lang="en-US" dirty="0">
                <a:solidFill>
                  <a:schemeClr val="accent2"/>
                </a:solidFill>
              </a:rPr>
              <a:t>Introduction to network forensics</a:t>
            </a:r>
          </a:p>
          <a:p>
            <a:r>
              <a:rPr lang="en-US" dirty="0">
                <a:solidFill>
                  <a:schemeClr val="accent3"/>
                </a:solidFill>
              </a:rPr>
              <a:t>edX Computer Forensics online course</a:t>
            </a:r>
          </a:p>
        </p:txBody>
      </p:sp>
      <p:pic>
        <p:nvPicPr>
          <p:cNvPr id="5" name="Google Shape;222;g2126b1e8465_0_10">
            <a:extLst>
              <a:ext uri="{FF2B5EF4-FFF2-40B4-BE49-F238E27FC236}">
                <a16:creationId xmlns:a16="http://schemas.microsoft.com/office/drawing/2014/main" id="{1B6AD670-4D11-28E8-4E89-1586F1D59EDD}"/>
              </a:ext>
            </a:extLst>
          </p:cNvPr>
          <p:cNvPicPr preferRelativeResize="0"/>
          <p:nvPr/>
        </p:nvPicPr>
        <p:blipFill>
          <a:blip r:embed="rId3">
            <a:alphaModFix/>
          </a:blip>
          <a:stretch>
            <a:fillRect/>
          </a:stretch>
        </p:blipFill>
        <p:spPr>
          <a:xfrm>
            <a:off x="8621995" y="1825367"/>
            <a:ext cx="2582076" cy="657150"/>
          </a:xfrm>
          <a:prstGeom prst="rect">
            <a:avLst/>
          </a:prstGeom>
          <a:noFill/>
          <a:ln>
            <a:noFill/>
          </a:ln>
        </p:spPr>
      </p:pic>
      <p:pic>
        <p:nvPicPr>
          <p:cNvPr id="6" name="Google Shape;226;g2126b1e8465_0_10">
            <a:extLst>
              <a:ext uri="{FF2B5EF4-FFF2-40B4-BE49-F238E27FC236}">
                <a16:creationId xmlns:a16="http://schemas.microsoft.com/office/drawing/2014/main" id="{54C9E37F-4313-0C25-F0C6-15E260FD3E74}"/>
              </a:ext>
            </a:extLst>
          </p:cNvPr>
          <p:cNvPicPr preferRelativeResize="0"/>
          <p:nvPr/>
        </p:nvPicPr>
        <p:blipFill>
          <a:blip r:embed="rId4">
            <a:alphaModFix/>
          </a:blip>
          <a:stretch>
            <a:fillRect/>
          </a:stretch>
        </p:blipFill>
        <p:spPr>
          <a:xfrm>
            <a:off x="10461450" y="2484225"/>
            <a:ext cx="1099575" cy="1099575"/>
          </a:xfrm>
          <a:prstGeom prst="rect">
            <a:avLst/>
          </a:prstGeom>
          <a:noFill/>
          <a:ln>
            <a:noFill/>
          </a:ln>
        </p:spPr>
      </p:pic>
      <p:pic>
        <p:nvPicPr>
          <p:cNvPr id="7" name="Google Shape;223;g2126b1e8465_0_10">
            <a:extLst>
              <a:ext uri="{FF2B5EF4-FFF2-40B4-BE49-F238E27FC236}">
                <a16:creationId xmlns:a16="http://schemas.microsoft.com/office/drawing/2014/main" id="{04976D6C-E0BC-41D2-3A68-6DB12B8EA9F1}"/>
              </a:ext>
            </a:extLst>
          </p:cNvPr>
          <p:cNvPicPr preferRelativeResize="0"/>
          <p:nvPr/>
        </p:nvPicPr>
        <p:blipFill>
          <a:blip r:embed="rId5">
            <a:alphaModFix/>
          </a:blip>
          <a:stretch>
            <a:fillRect/>
          </a:stretch>
        </p:blipFill>
        <p:spPr>
          <a:xfrm>
            <a:off x="8558728" y="4200175"/>
            <a:ext cx="1412772" cy="724975"/>
          </a:xfrm>
          <a:prstGeom prst="rect">
            <a:avLst/>
          </a:prstGeom>
          <a:noFill/>
          <a:ln>
            <a:noFill/>
          </a:ln>
        </p:spPr>
      </p:pic>
      <p:pic>
        <p:nvPicPr>
          <p:cNvPr id="8" name="Google Shape;221;g2126b1e8465_0_10">
            <a:extLst>
              <a:ext uri="{FF2B5EF4-FFF2-40B4-BE49-F238E27FC236}">
                <a16:creationId xmlns:a16="http://schemas.microsoft.com/office/drawing/2014/main" id="{97B20685-AB71-5650-04D8-A5332BEF73FA}"/>
              </a:ext>
            </a:extLst>
          </p:cNvPr>
          <p:cNvPicPr preferRelativeResize="0"/>
          <p:nvPr/>
        </p:nvPicPr>
        <p:blipFill>
          <a:blip r:embed="rId6">
            <a:alphaModFix/>
          </a:blip>
          <a:stretch>
            <a:fillRect/>
          </a:stretch>
        </p:blipFill>
        <p:spPr>
          <a:xfrm>
            <a:off x="8617192" y="2923637"/>
            <a:ext cx="1295841" cy="724976"/>
          </a:xfrm>
          <a:prstGeom prst="rect">
            <a:avLst/>
          </a:prstGeom>
          <a:noFill/>
          <a:ln>
            <a:noFill/>
          </a:ln>
        </p:spPr>
      </p:pic>
      <p:pic>
        <p:nvPicPr>
          <p:cNvPr id="9" name="Google Shape;224;g2126b1e8465_0_10">
            <a:extLst>
              <a:ext uri="{FF2B5EF4-FFF2-40B4-BE49-F238E27FC236}">
                <a16:creationId xmlns:a16="http://schemas.microsoft.com/office/drawing/2014/main" id="{75243D3E-33A6-578C-FFD6-7C2918460024}"/>
              </a:ext>
            </a:extLst>
          </p:cNvPr>
          <p:cNvPicPr preferRelativeResize="0"/>
          <p:nvPr/>
        </p:nvPicPr>
        <p:blipFill>
          <a:blip r:embed="rId7">
            <a:alphaModFix/>
          </a:blip>
          <a:stretch>
            <a:fillRect/>
          </a:stretch>
        </p:blipFill>
        <p:spPr>
          <a:xfrm>
            <a:off x="8790476" y="5059829"/>
            <a:ext cx="949275" cy="949275"/>
          </a:xfrm>
          <a:prstGeom prst="rect">
            <a:avLst/>
          </a:prstGeom>
          <a:noFill/>
          <a:ln>
            <a:noFill/>
          </a:ln>
        </p:spPr>
      </p:pic>
      <p:pic>
        <p:nvPicPr>
          <p:cNvPr id="10" name="Google Shape;225;g2126b1e8465_0_10">
            <a:extLst>
              <a:ext uri="{FF2B5EF4-FFF2-40B4-BE49-F238E27FC236}">
                <a16:creationId xmlns:a16="http://schemas.microsoft.com/office/drawing/2014/main" id="{D2529013-F634-0302-9AE4-9C85E1D0D48E}"/>
              </a:ext>
            </a:extLst>
          </p:cNvPr>
          <p:cNvPicPr preferRelativeResize="0"/>
          <p:nvPr/>
        </p:nvPicPr>
        <p:blipFill>
          <a:blip r:embed="rId8">
            <a:alphaModFix/>
          </a:blip>
          <a:stretch>
            <a:fillRect/>
          </a:stretch>
        </p:blipFill>
        <p:spPr>
          <a:xfrm>
            <a:off x="9971500" y="5205891"/>
            <a:ext cx="1804301" cy="657150"/>
          </a:xfrm>
          <a:prstGeom prst="rect">
            <a:avLst/>
          </a:prstGeom>
          <a:noFill/>
          <a:ln>
            <a:noFill/>
          </a:ln>
        </p:spPr>
      </p:pic>
    </p:spTree>
    <p:extLst>
      <p:ext uri="{BB962C8B-B14F-4D97-AF65-F5344CB8AC3E}">
        <p14:creationId xmlns:p14="http://schemas.microsoft.com/office/powerpoint/2010/main" val="3210657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883399-436B-8370-34CC-F1092817B3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2B7C9D-ABE4-752E-C47D-353BFF47105F}"/>
              </a:ext>
            </a:extLst>
          </p:cNvPr>
          <p:cNvSpPr>
            <a:spLocks noGrp="1"/>
          </p:cNvSpPr>
          <p:nvPr>
            <p:ph type="title"/>
          </p:nvPr>
        </p:nvSpPr>
        <p:spPr/>
        <p:txBody>
          <a:bodyPr/>
          <a:lstStyle/>
          <a:p>
            <a:r>
              <a:rPr lang="en-US" dirty="0"/>
              <a:t>Training Opportunities - SANS</a:t>
            </a:r>
          </a:p>
        </p:txBody>
      </p:sp>
      <p:sp>
        <p:nvSpPr>
          <p:cNvPr id="9" name="Google Shape;95;g215bbae24e1_0_15">
            <a:extLst>
              <a:ext uri="{FF2B5EF4-FFF2-40B4-BE49-F238E27FC236}">
                <a16:creationId xmlns:a16="http://schemas.microsoft.com/office/drawing/2014/main" id="{F8ACBA41-034C-1BDB-D797-207CBE3106D5}"/>
              </a:ext>
            </a:extLst>
          </p:cNvPr>
          <p:cNvSpPr/>
          <p:nvPr/>
        </p:nvSpPr>
        <p:spPr>
          <a:xfrm>
            <a:off x="1937938" y="2086093"/>
            <a:ext cx="1803000" cy="1195200"/>
          </a:xfrm>
          <a:prstGeom prst="roundRect">
            <a:avLst>
              <a:gd name="adj" fmla="val 16667"/>
            </a:avLst>
          </a:prstGeom>
          <a:solidFill>
            <a:srgbClr val="4F537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3"/>
                </a:solidFill>
                <a:latin typeface="+mj-lt"/>
              </a:rPr>
              <a:t>MacOS</a:t>
            </a:r>
            <a:endParaRPr dirty="0">
              <a:solidFill>
                <a:schemeClr val="accent3"/>
              </a:solidFill>
              <a:latin typeface="+mj-lt"/>
            </a:endParaRPr>
          </a:p>
        </p:txBody>
      </p:sp>
      <p:sp>
        <p:nvSpPr>
          <p:cNvPr id="12" name="Google Shape;94;g215bbae24e1_0_15">
            <a:extLst>
              <a:ext uri="{FF2B5EF4-FFF2-40B4-BE49-F238E27FC236}">
                <a16:creationId xmlns:a16="http://schemas.microsoft.com/office/drawing/2014/main" id="{51404C31-143B-B40C-C700-CE6922BEBC92}"/>
              </a:ext>
            </a:extLst>
          </p:cNvPr>
          <p:cNvSpPr/>
          <p:nvPr/>
        </p:nvSpPr>
        <p:spPr>
          <a:xfrm>
            <a:off x="7786285" y="2089238"/>
            <a:ext cx="1803000" cy="1195200"/>
          </a:xfrm>
          <a:prstGeom prst="roundRect">
            <a:avLst>
              <a:gd name="adj" fmla="val 16667"/>
            </a:avLst>
          </a:prstGeom>
          <a:solidFill>
            <a:srgbClr val="4F537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3"/>
                </a:solidFill>
                <a:latin typeface="+mj-lt"/>
              </a:rPr>
              <a:t>Linux</a:t>
            </a:r>
            <a:endParaRPr dirty="0">
              <a:solidFill>
                <a:schemeClr val="accent3"/>
              </a:solidFill>
              <a:latin typeface="+mj-lt"/>
            </a:endParaRPr>
          </a:p>
        </p:txBody>
      </p:sp>
      <p:sp>
        <p:nvSpPr>
          <p:cNvPr id="13" name="Google Shape;91;g215bbae24e1_0_15">
            <a:extLst>
              <a:ext uri="{FF2B5EF4-FFF2-40B4-BE49-F238E27FC236}">
                <a16:creationId xmlns:a16="http://schemas.microsoft.com/office/drawing/2014/main" id="{DFF7FC50-79EB-F834-0D54-C20E65DBA720}"/>
              </a:ext>
            </a:extLst>
          </p:cNvPr>
          <p:cNvSpPr/>
          <p:nvPr/>
        </p:nvSpPr>
        <p:spPr>
          <a:xfrm>
            <a:off x="7752710" y="5191588"/>
            <a:ext cx="1803000" cy="1195200"/>
          </a:xfrm>
          <a:prstGeom prst="roundRect">
            <a:avLst>
              <a:gd name="adj" fmla="val 16667"/>
            </a:avLst>
          </a:prstGeom>
          <a:solidFill>
            <a:srgbClr val="4F537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3"/>
                </a:solidFill>
                <a:latin typeface="+mj-lt"/>
              </a:rPr>
              <a:t>Network</a:t>
            </a:r>
            <a:endParaRPr dirty="0">
              <a:solidFill>
                <a:schemeClr val="accent3"/>
              </a:solidFill>
              <a:latin typeface="+mj-lt"/>
            </a:endParaRPr>
          </a:p>
        </p:txBody>
      </p:sp>
      <p:sp>
        <p:nvSpPr>
          <p:cNvPr id="14" name="Google Shape;90;g215bbae24e1_0_15">
            <a:extLst>
              <a:ext uri="{FF2B5EF4-FFF2-40B4-BE49-F238E27FC236}">
                <a16:creationId xmlns:a16="http://schemas.microsoft.com/office/drawing/2014/main" id="{985C8555-0DD1-81C5-6E7F-B32807488386}"/>
              </a:ext>
            </a:extLst>
          </p:cNvPr>
          <p:cNvSpPr/>
          <p:nvPr/>
        </p:nvSpPr>
        <p:spPr>
          <a:xfrm>
            <a:off x="1998068" y="5191588"/>
            <a:ext cx="1803000" cy="1195200"/>
          </a:xfrm>
          <a:prstGeom prst="roundRect">
            <a:avLst>
              <a:gd name="adj" fmla="val 16667"/>
            </a:avLst>
          </a:prstGeom>
          <a:solidFill>
            <a:srgbClr val="4F537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3"/>
                </a:solidFill>
                <a:latin typeface="+mj-lt"/>
              </a:rPr>
              <a:t>Computer (Windows)</a:t>
            </a:r>
            <a:endParaRPr dirty="0">
              <a:solidFill>
                <a:schemeClr val="accent3"/>
              </a:solidFill>
              <a:latin typeface="+mj-lt"/>
            </a:endParaRPr>
          </a:p>
        </p:txBody>
      </p:sp>
      <p:sp>
        <p:nvSpPr>
          <p:cNvPr id="15" name="Google Shape;92;g215bbae24e1_0_15">
            <a:extLst>
              <a:ext uri="{FF2B5EF4-FFF2-40B4-BE49-F238E27FC236}">
                <a16:creationId xmlns:a16="http://schemas.microsoft.com/office/drawing/2014/main" id="{AC052772-06CC-82D3-D432-0EF7194971B5}"/>
              </a:ext>
            </a:extLst>
          </p:cNvPr>
          <p:cNvSpPr/>
          <p:nvPr/>
        </p:nvSpPr>
        <p:spPr>
          <a:xfrm>
            <a:off x="7786285" y="3574654"/>
            <a:ext cx="1803000" cy="1195200"/>
          </a:xfrm>
          <a:prstGeom prst="roundRect">
            <a:avLst>
              <a:gd name="adj" fmla="val 16667"/>
            </a:avLst>
          </a:prstGeom>
          <a:solidFill>
            <a:srgbClr val="4F537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3"/>
                </a:solidFill>
                <a:latin typeface="+mj-lt"/>
              </a:rPr>
              <a:t>Mobile</a:t>
            </a:r>
            <a:endParaRPr dirty="0">
              <a:solidFill>
                <a:schemeClr val="accent3"/>
              </a:solidFill>
              <a:latin typeface="+mj-lt"/>
            </a:endParaRPr>
          </a:p>
        </p:txBody>
      </p:sp>
      <p:sp>
        <p:nvSpPr>
          <p:cNvPr id="16" name="Google Shape;93;g215bbae24e1_0_15">
            <a:extLst>
              <a:ext uri="{FF2B5EF4-FFF2-40B4-BE49-F238E27FC236}">
                <a16:creationId xmlns:a16="http://schemas.microsoft.com/office/drawing/2014/main" id="{D49533D5-F176-8EBE-90D0-566DB9A82299}"/>
              </a:ext>
            </a:extLst>
          </p:cNvPr>
          <p:cNvSpPr/>
          <p:nvPr/>
        </p:nvSpPr>
        <p:spPr>
          <a:xfrm>
            <a:off x="1937938" y="3582378"/>
            <a:ext cx="1803000" cy="1195200"/>
          </a:xfrm>
          <a:prstGeom prst="roundRect">
            <a:avLst>
              <a:gd name="adj" fmla="val 16667"/>
            </a:avLst>
          </a:prstGeom>
          <a:solidFill>
            <a:srgbClr val="4F537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accent3"/>
                </a:solidFill>
                <a:latin typeface="+mj-lt"/>
              </a:rPr>
              <a:t>Cloud</a:t>
            </a:r>
            <a:endParaRPr dirty="0">
              <a:solidFill>
                <a:schemeClr val="accent3"/>
              </a:solidFill>
              <a:latin typeface="+mj-lt"/>
            </a:endParaRPr>
          </a:p>
        </p:txBody>
      </p:sp>
      <p:sp>
        <p:nvSpPr>
          <p:cNvPr id="19" name="TextBox 18">
            <a:extLst>
              <a:ext uri="{FF2B5EF4-FFF2-40B4-BE49-F238E27FC236}">
                <a16:creationId xmlns:a16="http://schemas.microsoft.com/office/drawing/2014/main" id="{F8A5BE97-82D7-3A80-067D-E94B72EF1480}"/>
              </a:ext>
            </a:extLst>
          </p:cNvPr>
          <p:cNvSpPr txBox="1"/>
          <p:nvPr/>
        </p:nvSpPr>
        <p:spPr>
          <a:xfrm>
            <a:off x="4321268" y="5674186"/>
            <a:ext cx="2565600" cy="830997"/>
          </a:xfrm>
          <a:prstGeom prst="rect">
            <a:avLst/>
          </a:prstGeom>
          <a:noFill/>
        </p:spPr>
        <p:txBody>
          <a:bodyPr wrap="square">
            <a:spAutoFit/>
          </a:bodyPr>
          <a:lstStyle/>
          <a:p>
            <a:pPr lvl="1"/>
            <a:r>
              <a:rPr lang="en-US" sz="1600" dirty="0">
                <a:solidFill>
                  <a:schemeClr val="accent3"/>
                </a:solidFill>
              </a:rPr>
              <a:t>FOR498</a:t>
            </a:r>
            <a:r>
              <a:rPr lang="en-US" sz="1600" dirty="0"/>
              <a:t> – Battlefield Forensics &amp; Data Acquisition Course</a:t>
            </a:r>
          </a:p>
        </p:txBody>
      </p:sp>
      <p:sp>
        <p:nvSpPr>
          <p:cNvPr id="21" name="TextBox 20">
            <a:extLst>
              <a:ext uri="{FF2B5EF4-FFF2-40B4-BE49-F238E27FC236}">
                <a16:creationId xmlns:a16="http://schemas.microsoft.com/office/drawing/2014/main" id="{B5CC808E-54D3-2BE0-54B1-B5B366CECE61}"/>
              </a:ext>
            </a:extLst>
          </p:cNvPr>
          <p:cNvSpPr txBox="1"/>
          <p:nvPr/>
        </p:nvSpPr>
        <p:spPr>
          <a:xfrm>
            <a:off x="183683" y="5440565"/>
            <a:ext cx="1803000" cy="584775"/>
          </a:xfrm>
          <a:prstGeom prst="rect">
            <a:avLst/>
          </a:prstGeom>
          <a:noFill/>
        </p:spPr>
        <p:txBody>
          <a:bodyPr wrap="square">
            <a:spAutoFit/>
          </a:bodyPr>
          <a:lstStyle/>
          <a:p>
            <a:pPr marL="0" lvl="1"/>
            <a:r>
              <a:rPr lang="en-US" sz="1600" dirty="0">
                <a:solidFill>
                  <a:schemeClr val="accent3"/>
                </a:solidFill>
              </a:rPr>
              <a:t>FOR500</a:t>
            </a:r>
            <a:r>
              <a:rPr lang="en-US" sz="1600" dirty="0"/>
              <a:t> – Windows Forensics Analysis</a:t>
            </a:r>
          </a:p>
        </p:txBody>
      </p:sp>
      <p:sp>
        <p:nvSpPr>
          <p:cNvPr id="23" name="TextBox 22">
            <a:extLst>
              <a:ext uri="{FF2B5EF4-FFF2-40B4-BE49-F238E27FC236}">
                <a16:creationId xmlns:a16="http://schemas.microsoft.com/office/drawing/2014/main" id="{ED1765E5-D750-E25D-61EC-0FF68810C226}"/>
              </a:ext>
            </a:extLst>
          </p:cNvPr>
          <p:cNvSpPr txBox="1"/>
          <p:nvPr/>
        </p:nvSpPr>
        <p:spPr>
          <a:xfrm>
            <a:off x="4307334" y="4719431"/>
            <a:ext cx="3003639" cy="830997"/>
          </a:xfrm>
          <a:prstGeom prst="rect">
            <a:avLst/>
          </a:prstGeom>
          <a:noFill/>
        </p:spPr>
        <p:txBody>
          <a:bodyPr wrap="square">
            <a:spAutoFit/>
          </a:bodyPr>
          <a:lstStyle/>
          <a:p>
            <a:pPr lvl="1"/>
            <a:r>
              <a:rPr lang="en-US" sz="1600" dirty="0">
                <a:solidFill>
                  <a:schemeClr val="accent3"/>
                </a:solidFill>
              </a:rPr>
              <a:t>SEC504</a:t>
            </a:r>
            <a:r>
              <a:rPr lang="en-US" sz="1600" dirty="0"/>
              <a:t> – Hacker Tools, Techniques, Exploits, and Incident Handling</a:t>
            </a:r>
          </a:p>
        </p:txBody>
      </p:sp>
      <p:sp>
        <p:nvSpPr>
          <p:cNvPr id="25" name="TextBox 24">
            <a:extLst>
              <a:ext uri="{FF2B5EF4-FFF2-40B4-BE49-F238E27FC236}">
                <a16:creationId xmlns:a16="http://schemas.microsoft.com/office/drawing/2014/main" id="{D13D4703-F642-6D81-CA2E-A8F67F88EE87}"/>
              </a:ext>
            </a:extLst>
          </p:cNvPr>
          <p:cNvSpPr txBox="1"/>
          <p:nvPr/>
        </p:nvSpPr>
        <p:spPr>
          <a:xfrm>
            <a:off x="4730260" y="3504813"/>
            <a:ext cx="2392435" cy="1077218"/>
          </a:xfrm>
          <a:prstGeom prst="rect">
            <a:avLst/>
          </a:prstGeom>
          <a:noFill/>
        </p:spPr>
        <p:txBody>
          <a:bodyPr wrap="square">
            <a:spAutoFit/>
          </a:bodyPr>
          <a:lstStyle/>
          <a:p>
            <a:pPr marL="0" lvl="1"/>
            <a:r>
              <a:rPr lang="en-US" sz="1600" dirty="0">
                <a:solidFill>
                  <a:schemeClr val="accent3"/>
                </a:solidFill>
              </a:rPr>
              <a:t>FOR508</a:t>
            </a:r>
            <a:r>
              <a:rPr lang="en-US" sz="1600" dirty="0"/>
              <a:t> – Advanced Incident Response, Threat Hunting, and Digital Forensics</a:t>
            </a:r>
          </a:p>
        </p:txBody>
      </p:sp>
      <p:sp>
        <p:nvSpPr>
          <p:cNvPr id="27" name="TextBox 26">
            <a:extLst>
              <a:ext uri="{FF2B5EF4-FFF2-40B4-BE49-F238E27FC236}">
                <a16:creationId xmlns:a16="http://schemas.microsoft.com/office/drawing/2014/main" id="{0057D009-4FB8-0684-55BF-AEBC218BBF87}"/>
              </a:ext>
            </a:extLst>
          </p:cNvPr>
          <p:cNvSpPr txBox="1"/>
          <p:nvPr/>
        </p:nvSpPr>
        <p:spPr>
          <a:xfrm>
            <a:off x="9233814" y="5368802"/>
            <a:ext cx="2568437" cy="1077218"/>
          </a:xfrm>
          <a:prstGeom prst="rect">
            <a:avLst/>
          </a:prstGeom>
          <a:noFill/>
        </p:spPr>
        <p:txBody>
          <a:bodyPr wrap="square">
            <a:spAutoFit/>
          </a:bodyPr>
          <a:lstStyle/>
          <a:p>
            <a:pPr lvl="1"/>
            <a:r>
              <a:rPr lang="en-US" sz="1600" dirty="0">
                <a:solidFill>
                  <a:schemeClr val="accent3"/>
                </a:solidFill>
              </a:rPr>
              <a:t>FOR578</a:t>
            </a:r>
            <a:r>
              <a:rPr lang="en-US" sz="1600" dirty="0"/>
              <a:t> – Advanced Network Forensics: Threat Hunting, and Incident Response</a:t>
            </a:r>
          </a:p>
        </p:txBody>
      </p:sp>
      <p:sp>
        <p:nvSpPr>
          <p:cNvPr id="29" name="TextBox 28">
            <a:extLst>
              <a:ext uri="{FF2B5EF4-FFF2-40B4-BE49-F238E27FC236}">
                <a16:creationId xmlns:a16="http://schemas.microsoft.com/office/drawing/2014/main" id="{C203B03B-3EBB-E722-5980-FF289BD92D23}"/>
              </a:ext>
            </a:extLst>
          </p:cNvPr>
          <p:cNvSpPr txBox="1"/>
          <p:nvPr/>
        </p:nvSpPr>
        <p:spPr>
          <a:xfrm>
            <a:off x="4303636" y="2416017"/>
            <a:ext cx="3155211" cy="830997"/>
          </a:xfrm>
          <a:prstGeom prst="rect">
            <a:avLst/>
          </a:prstGeom>
          <a:noFill/>
        </p:spPr>
        <p:txBody>
          <a:bodyPr wrap="square">
            <a:spAutoFit/>
          </a:bodyPr>
          <a:lstStyle/>
          <a:p>
            <a:pPr lvl="1"/>
            <a:r>
              <a:rPr lang="en-US" sz="1600" dirty="0">
                <a:solidFill>
                  <a:schemeClr val="accent3"/>
                </a:solidFill>
              </a:rPr>
              <a:t>FOR608</a:t>
            </a:r>
            <a:r>
              <a:rPr lang="en-US" sz="1600" dirty="0"/>
              <a:t> – Enterprise-Class Incident Response &amp; Threat Hunting</a:t>
            </a:r>
          </a:p>
        </p:txBody>
      </p:sp>
      <p:sp>
        <p:nvSpPr>
          <p:cNvPr id="31" name="TextBox 30">
            <a:extLst>
              <a:ext uri="{FF2B5EF4-FFF2-40B4-BE49-F238E27FC236}">
                <a16:creationId xmlns:a16="http://schemas.microsoft.com/office/drawing/2014/main" id="{D58E8E09-5C72-7DB6-7F99-9937FC3A5F2A}"/>
              </a:ext>
            </a:extLst>
          </p:cNvPr>
          <p:cNvSpPr txBox="1"/>
          <p:nvPr/>
        </p:nvSpPr>
        <p:spPr>
          <a:xfrm>
            <a:off x="120589" y="3820942"/>
            <a:ext cx="2052033" cy="830997"/>
          </a:xfrm>
          <a:prstGeom prst="rect">
            <a:avLst/>
          </a:prstGeom>
          <a:noFill/>
        </p:spPr>
        <p:txBody>
          <a:bodyPr wrap="square">
            <a:spAutoFit/>
          </a:bodyPr>
          <a:lstStyle/>
          <a:p>
            <a:r>
              <a:rPr lang="en-US" sz="1600" dirty="0">
                <a:solidFill>
                  <a:schemeClr val="accent3"/>
                </a:solidFill>
              </a:rPr>
              <a:t>FOR509</a:t>
            </a:r>
            <a:r>
              <a:rPr lang="en-US" sz="1600" dirty="0"/>
              <a:t> - Enterprise Cloud Forensics and Incident Response</a:t>
            </a:r>
          </a:p>
        </p:txBody>
      </p:sp>
      <p:sp>
        <p:nvSpPr>
          <p:cNvPr id="33" name="TextBox 32">
            <a:extLst>
              <a:ext uri="{FF2B5EF4-FFF2-40B4-BE49-F238E27FC236}">
                <a16:creationId xmlns:a16="http://schemas.microsoft.com/office/drawing/2014/main" id="{2B1E4322-A809-8346-0BBE-A8B80013ECB3}"/>
              </a:ext>
            </a:extLst>
          </p:cNvPr>
          <p:cNvSpPr txBox="1"/>
          <p:nvPr/>
        </p:nvSpPr>
        <p:spPr>
          <a:xfrm>
            <a:off x="9684855" y="3956675"/>
            <a:ext cx="2117396" cy="830997"/>
          </a:xfrm>
          <a:prstGeom prst="rect">
            <a:avLst/>
          </a:prstGeom>
          <a:noFill/>
        </p:spPr>
        <p:txBody>
          <a:bodyPr wrap="square">
            <a:spAutoFit/>
          </a:bodyPr>
          <a:lstStyle/>
          <a:p>
            <a:r>
              <a:rPr lang="en-US" sz="1600" dirty="0">
                <a:solidFill>
                  <a:schemeClr val="accent3"/>
                </a:solidFill>
              </a:rPr>
              <a:t>FOR585</a:t>
            </a:r>
            <a:r>
              <a:rPr lang="en-US" sz="1600" dirty="0"/>
              <a:t> - Smartphone Forensic Analysis In-Depth</a:t>
            </a:r>
          </a:p>
        </p:txBody>
      </p:sp>
      <p:sp>
        <p:nvSpPr>
          <p:cNvPr id="35" name="TextBox 34">
            <a:extLst>
              <a:ext uri="{FF2B5EF4-FFF2-40B4-BE49-F238E27FC236}">
                <a16:creationId xmlns:a16="http://schemas.microsoft.com/office/drawing/2014/main" id="{1BA846D8-F6B2-775D-CCDF-098C583BE316}"/>
              </a:ext>
            </a:extLst>
          </p:cNvPr>
          <p:cNvSpPr txBox="1"/>
          <p:nvPr/>
        </p:nvSpPr>
        <p:spPr>
          <a:xfrm>
            <a:off x="120091" y="2277412"/>
            <a:ext cx="1803001" cy="1077218"/>
          </a:xfrm>
          <a:prstGeom prst="rect">
            <a:avLst/>
          </a:prstGeom>
          <a:noFill/>
        </p:spPr>
        <p:txBody>
          <a:bodyPr wrap="square">
            <a:spAutoFit/>
          </a:bodyPr>
          <a:lstStyle/>
          <a:p>
            <a:r>
              <a:rPr lang="en-US" sz="1600" dirty="0">
                <a:solidFill>
                  <a:schemeClr val="accent3"/>
                </a:solidFill>
              </a:rPr>
              <a:t>FOR518</a:t>
            </a:r>
            <a:r>
              <a:rPr lang="en-US" sz="1600" dirty="0"/>
              <a:t> - Mac and iOS Forensic Analysis and Incident Response</a:t>
            </a:r>
          </a:p>
        </p:txBody>
      </p:sp>
      <p:sp>
        <p:nvSpPr>
          <p:cNvPr id="37" name="TextBox 36">
            <a:extLst>
              <a:ext uri="{FF2B5EF4-FFF2-40B4-BE49-F238E27FC236}">
                <a16:creationId xmlns:a16="http://schemas.microsoft.com/office/drawing/2014/main" id="{E646445B-71E1-8A6C-2BC6-CE0C32CB68C7}"/>
              </a:ext>
            </a:extLst>
          </p:cNvPr>
          <p:cNvSpPr txBox="1"/>
          <p:nvPr/>
        </p:nvSpPr>
        <p:spPr>
          <a:xfrm>
            <a:off x="9618976" y="2488024"/>
            <a:ext cx="2434260" cy="830997"/>
          </a:xfrm>
          <a:prstGeom prst="rect">
            <a:avLst/>
          </a:prstGeom>
          <a:noFill/>
        </p:spPr>
        <p:txBody>
          <a:bodyPr wrap="square">
            <a:spAutoFit/>
          </a:bodyPr>
          <a:lstStyle/>
          <a:p>
            <a:r>
              <a:rPr lang="en-US" sz="1600" dirty="0">
                <a:solidFill>
                  <a:schemeClr val="accent3"/>
                </a:solidFill>
              </a:rPr>
              <a:t>FOR577</a:t>
            </a:r>
            <a:r>
              <a:rPr lang="en-US" sz="1600" dirty="0"/>
              <a:t> - Linux Incident Response and Threat Hunting</a:t>
            </a:r>
          </a:p>
        </p:txBody>
      </p:sp>
      <p:sp>
        <p:nvSpPr>
          <p:cNvPr id="42" name="Google Shape;89;g215bbae24e1_0_15">
            <a:extLst>
              <a:ext uri="{FF2B5EF4-FFF2-40B4-BE49-F238E27FC236}">
                <a16:creationId xmlns:a16="http://schemas.microsoft.com/office/drawing/2014/main" id="{2A338CB3-8A93-813E-86E2-617ACEC40D3F}"/>
              </a:ext>
            </a:extLst>
          </p:cNvPr>
          <p:cNvSpPr/>
          <p:nvPr/>
        </p:nvSpPr>
        <p:spPr>
          <a:xfrm>
            <a:off x="8687785" y="1469991"/>
            <a:ext cx="2351400" cy="523220"/>
          </a:xfrm>
          <a:prstGeom prst="roundRect">
            <a:avLst/>
          </a:prstGeom>
          <a:noFill/>
          <a:ln w="38100" cap="flat" cmpd="sng">
            <a:solidFill>
              <a:srgbClr val="4F537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400" b="1" dirty="0">
                <a:solidFill>
                  <a:schemeClr val="accent4"/>
                </a:solidFill>
                <a:latin typeface="+mj-lt"/>
              </a:rPr>
              <a:t>Host in-Depth</a:t>
            </a:r>
            <a:endParaRPr sz="1400" b="1" dirty="0">
              <a:solidFill>
                <a:schemeClr val="accent4"/>
              </a:solidFill>
              <a:latin typeface="+mj-lt"/>
            </a:endParaRPr>
          </a:p>
        </p:txBody>
      </p:sp>
      <p:sp>
        <p:nvSpPr>
          <p:cNvPr id="43" name="Google Shape;89;g215bbae24e1_0_15">
            <a:extLst>
              <a:ext uri="{FF2B5EF4-FFF2-40B4-BE49-F238E27FC236}">
                <a16:creationId xmlns:a16="http://schemas.microsoft.com/office/drawing/2014/main" id="{A948D928-C136-7482-8DF4-7709B44CBD34}"/>
              </a:ext>
            </a:extLst>
          </p:cNvPr>
          <p:cNvSpPr/>
          <p:nvPr/>
        </p:nvSpPr>
        <p:spPr>
          <a:xfrm>
            <a:off x="1663738" y="1453582"/>
            <a:ext cx="2351400" cy="523220"/>
          </a:xfrm>
          <a:prstGeom prst="roundRect">
            <a:avLst/>
          </a:prstGeom>
          <a:noFill/>
          <a:ln w="38100" cap="flat" cmpd="sng">
            <a:solidFill>
              <a:srgbClr val="4F537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400" b="1" dirty="0">
                <a:solidFill>
                  <a:schemeClr val="accent4"/>
                </a:solidFill>
                <a:latin typeface="+mj-lt"/>
              </a:rPr>
              <a:t>Host in-Depth</a:t>
            </a:r>
            <a:endParaRPr sz="1400" b="1" dirty="0">
              <a:solidFill>
                <a:schemeClr val="accent4"/>
              </a:solidFill>
              <a:latin typeface="+mj-lt"/>
            </a:endParaRPr>
          </a:p>
        </p:txBody>
      </p:sp>
      <p:sp>
        <p:nvSpPr>
          <p:cNvPr id="44" name="Google Shape;89;g215bbae24e1_0_15">
            <a:extLst>
              <a:ext uri="{FF2B5EF4-FFF2-40B4-BE49-F238E27FC236}">
                <a16:creationId xmlns:a16="http://schemas.microsoft.com/office/drawing/2014/main" id="{4AF87124-F948-3971-EE77-9C82DC114880}"/>
              </a:ext>
            </a:extLst>
          </p:cNvPr>
          <p:cNvSpPr/>
          <p:nvPr/>
        </p:nvSpPr>
        <p:spPr>
          <a:xfrm>
            <a:off x="4643526" y="1453582"/>
            <a:ext cx="2753306" cy="523220"/>
          </a:xfrm>
          <a:prstGeom prst="roundRect">
            <a:avLst/>
          </a:prstGeom>
          <a:noFill/>
          <a:ln w="38100" cap="flat" cmpd="sng">
            <a:solidFill>
              <a:srgbClr val="4F537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400" b="1" dirty="0">
                <a:solidFill>
                  <a:schemeClr val="accent4"/>
                </a:solidFill>
                <a:latin typeface="+mj-lt"/>
              </a:rPr>
              <a:t>IR &amp; Threat Hunt-Driven</a:t>
            </a:r>
            <a:endParaRPr sz="1400" b="1" dirty="0">
              <a:solidFill>
                <a:schemeClr val="accent4"/>
              </a:solidFill>
              <a:latin typeface="+mj-lt"/>
            </a:endParaRPr>
          </a:p>
        </p:txBody>
      </p:sp>
    </p:spTree>
    <p:extLst>
      <p:ext uri="{BB962C8B-B14F-4D97-AF65-F5344CB8AC3E}">
        <p14:creationId xmlns:p14="http://schemas.microsoft.com/office/powerpoint/2010/main" val="1606374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9CC00-7B0C-65D1-A2FD-A52E19D63587}"/>
              </a:ext>
            </a:extLst>
          </p:cNvPr>
          <p:cNvSpPr>
            <a:spLocks noGrp="1"/>
          </p:cNvSpPr>
          <p:nvPr>
            <p:ph type="title"/>
          </p:nvPr>
        </p:nvSpPr>
        <p:spPr/>
        <p:txBody>
          <a:bodyPr/>
          <a:lstStyle/>
          <a:p>
            <a:r>
              <a:rPr lang="en-US" dirty="0"/>
              <a:t>Cyber Ranges</a:t>
            </a:r>
          </a:p>
        </p:txBody>
      </p:sp>
      <p:sp>
        <p:nvSpPr>
          <p:cNvPr id="3" name="Content Placeholder 2">
            <a:extLst>
              <a:ext uri="{FF2B5EF4-FFF2-40B4-BE49-F238E27FC236}">
                <a16:creationId xmlns:a16="http://schemas.microsoft.com/office/drawing/2014/main" id="{AB9BDE42-0417-0142-E008-47E7732B5C00}"/>
              </a:ext>
            </a:extLst>
          </p:cNvPr>
          <p:cNvSpPr>
            <a:spLocks noGrp="1"/>
          </p:cNvSpPr>
          <p:nvPr>
            <p:ph sz="half" idx="1"/>
          </p:nvPr>
        </p:nvSpPr>
        <p:spPr/>
        <p:txBody>
          <a:bodyPr>
            <a:normAutofit fontScale="77500" lnSpcReduction="20000"/>
          </a:bodyPr>
          <a:lstStyle/>
          <a:p>
            <a:r>
              <a:rPr lang="en-US" dirty="0">
                <a:solidFill>
                  <a:schemeClr val="accent3"/>
                </a:solidFill>
              </a:rPr>
              <a:t>Cyber Range – No Set-up Required</a:t>
            </a:r>
          </a:p>
          <a:p>
            <a:pPr lvl="1"/>
            <a:r>
              <a:rPr lang="en-US" dirty="0" err="1">
                <a:solidFill>
                  <a:schemeClr val="accent4"/>
                </a:solidFill>
              </a:rPr>
              <a:t>TryHackMe</a:t>
            </a:r>
            <a:r>
              <a:rPr lang="en-US" dirty="0"/>
              <a:t> – </a:t>
            </a:r>
            <a:r>
              <a:rPr lang="en-US" dirty="0">
                <a:solidFill>
                  <a:schemeClr val="accent2"/>
                </a:solidFill>
              </a:rPr>
              <a:t>Newbie-friendly</a:t>
            </a:r>
            <a:r>
              <a:rPr lang="en-US" dirty="0"/>
              <a:t> platform from </a:t>
            </a:r>
            <a:r>
              <a:rPr lang="en-US" dirty="0">
                <a:solidFill>
                  <a:schemeClr val="accent2"/>
                </a:solidFill>
              </a:rPr>
              <a:t>IT fundamentals</a:t>
            </a:r>
            <a:r>
              <a:rPr lang="en-US" dirty="0"/>
              <a:t> to multiple disciplines</a:t>
            </a:r>
          </a:p>
          <a:p>
            <a:pPr lvl="1"/>
            <a:r>
              <a:rPr lang="en-US" dirty="0" err="1">
                <a:solidFill>
                  <a:schemeClr val="accent4"/>
                </a:solidFill>
              </a:rPr>
              <a:t>RangeForce</a:t>
            </a:r>
            <a:r>
              <a:rPr lang="en-US" dirty="0"/>
              <a:t> – Community Edition – Offers training modules on tools such as </a:t>
            </a:r>
            <a:r>
              <a:rPr lang="en-US" dirty="0">
                <a:solidFill>
                  <a:schemeClr val="accent2"/>
                </a:solidFill>
              </a:rPr>
              <a:t>YARA</a:t>
            </a:r>
            <a:r>
              <a:rPr lang="en-US" dirty="0"/>
              <a:t>, </a:t>
            </a:r>
            <a:r>
              <a:rPr lang="en-US" dirty="0">
                <a:solidFill>
                  <a:schemeClr val="accent2"/>
                </a:solidFill>
              </a:rPr>
              <a:t>Splunk</a:t>
            </a:r>
          </a:p>
          <a:p>
            <a:pPr lvl="1"/>
            <a:r>
              <a:rPr lang="en-US" dirty="0">
                <a:solidFill>
                  <a:schemeClr val="accent4"/>
                </a:solidFill>
              </a:rPr>
              <a:t>Let’s Defend </a:t>
            </a:r>
            <a:r>
              <a:rPr lang="en-US" dirty="0"/>
              <a:t>– Focuses on daily </a:t>
            </a:r>
            <a:r>
              <a:rPr lang="en-US" dirty="0">
                <a:solidFill>
                  <a:schemeClr val="accent2"/>
                </a:solidFill>
              </a:rPr>
              <a:t>SOC duties</a:t>
            </a:r>
            <a:r>
              <a:rPr lang="en-US" dirty="0"/>
              <a:t> to </a:t>
            </a:r>
            <a:r>
              <a:rPr lang="en-US" dirty="0">
                <a:solidFill>
                  <a:schemeClr val="accent2"/>
                </a:solidFill>
              </a:rPr>
              <a:t>Incident Response</a:t>
            </a:r>
          </a:p>
          <a:p>
            <a:pPr lvl="1"/>
            <a:r>
              <a:rPr lang="en-US" dirty="0">
                <a:solidFill>
                  <a:schemeClr val="accent4"/>
                </a:solidFill>
              </a:rPr>
              <a:t>Blue Team Labs Online </a:t>
            </a:r>
            <a:r>
              <a:rPr lang="en-US" dirty="0"/>
              <a:t>– Blue Team answer to </a:t>
            </a:r>
            <a:r>
              <a:rPr lang="en-US" dirty="0" err="1"/>
              <a:t>HackTheBox</a:t>
            </a:r>
            <a:endParaRPr lang="en-US" dirty="0"/>
          </a:p>
          <a:p>
            <a:r>
              <a:rPr lang="en-US" dirty="0">
                <a:solidFill>
                  <a:schemeClr val="accent3"/>
                </a:solidFill>
              </a:rPr>
              <a:t>Setup Necessary</a:t>
            </a:r>
          </a:p>
          <a:p>
            <a:pPr lvl="1"/>
            <a:r>
              <a:rPr lang="en-US" dirty="0" err="1">
                <a:solidFill>
                  <a:schemeClr val="accent4"/>
                </a:solidFill>
              </a:rPr>
              <a:t>SocVel</a:t>
            </a:r>
            <a:r>
              <a:rPr lang="en-US" dirty="0"/>
              <a:t> – CTF focused on </a:t>
            </a:r>
            <a:r>
              <a:rPr lang="en-US" dirty="0">
                <a:solidFill>
                  <a:schemeClr val="accent2"/>
                </a:solidFill>
              </a:rPr>
              <a:t>analyzing triaged data</a:t>
            </a:r>
            <a:r>
              <a:rPr lang="en-US" dirty="0"/>
              <a:t> of compromised hosts</a:t>
            </a:r>
          </a:p>
          <a:p>
            <a:pPr lvl="1"/>
            <a:r>
              <a:rPr lang="en-US" dirty="0" err="1">
                <a:solidFill>
                  <a:schemeClr val="accent4"/>
                </a:solidFill>
              </a:rPr>
              <a:t>CyberDefenders</a:t>
            </a:r>
            <a:r>
              <a:rPr lang="en-US" dirty="0">
                <a:solidFill>
                  <a:schemeClr val="accent4"/>
                </a:solidFill>
              </a:rPr>
              <a:t> – </a:t>
            </a:r>
            <a:r>
              <a:rPr lang="en-US" dirty="0" err="1">
                <a:solidFill>
                  <a:schemeClr val="accent4"/>
                </a:solidFill>
              </a:rPr>
              <a:t>BlueYard</a:t>
            </a:r>
            <a:r>
              <a:rPr lang="en-US" dirty="0">
                <a:solidFill>
                  <a:schemeClr val="accent4"/>
                </a:solidFill>
              </a:rPr>
              <a:t> </a:t>
            </a:r>
            <a:r>
              <a:rPr lang="en-US" dirty="0"/>
              <a:t>– Variety of labs from old </a:t>
            </a:r>
            <a:r>
              <a:rPr lang="en-US" dirty="0">
                <a:solidFill>
                  <a:schemeClr val="accent2"/>
                </a:solidFill>
              </a:rPr>
              <a:t>Flare-On</a:t>
            </a:r>
            <a:r>
              <a:rPr lang="en-US" dirty="0"/>
              <a:t> to </a:t>
            </a:r>
            <a:r>
              <a:rPr lang="en-US" dirty="0">
                <a:solidFill>
                  <a:schemeClr val="accent2"/>
                </a:solidFill>
              </a:rPr>
              <a:t>Boss of the SOC</a:t>
            </a:r>
          </a:p>
        </p:txBody>
      </p:sp>
      <p:pic>
        <p:nvPicPr>
          <p:cNvPr id="5" name="Google Shape;222;g2126b1e8465_0_10">
            <a:extLst>
              <a:ext uri="{FF2B5EF4-FFF2-40B4-BE49-F238E27FC236}">
                <a16:creationId xmlns:a16="http://schemas.microsoft.com/office/drawing/2014/main" id="{1B6AD670-4D11-28E8-4E89-1586F1D59EDD}"/>
              </a:ext>
            </a:extLst>
          </p:cNvPr>
          <p:cNvPicPr preferRelativeResize="0"/>
          <p:nvPr/>
        </p:nvPicPr>
        <p:blipFill>
          <a:blip r:embed="rId3">
            <a:alphaModFix/>
          </a:blip>
          <a:stretch>
            <a:fillRect/>
          </a:stretch>
        </p:blipFill>
        <p:spPr>
          <a:xfrm>
            <a:off x="8621995" y="1825367"/>
            <a:ext cx="2582076" cy="657150"/>
          </a:xfrm>
          <a:prstGeom prst="rect">
            <a:avLst/>
          </a:prstGeom>
          <a:noFill/>
          <a:ln>
            <a:noFill/>
          </a:ln>
        </p:spPr>
      </p:pic>
      <p:pic>
        <p:nvPicPr>
          <p:cNvPr id="7" name="Google Shape;223;g2126b1e8465_0_10">
            <a:extLst>
              <a:ext uri="{FF2B5EF4-FFF2-40B4-BE49-F238E27FC236}">
                <a16:creationId xmlns:a16="http://schemas.microsoft.com/office/drawing/2014/main" id="{04976D6C-E0BC-41D2-3A68-6DB12B8EA9F1}"/>
              </a:ext>
            </a:extLst>
          </p:cNvPr>
          <p:cNvPicPr preferRelativeResize="0"/>
          <p:nvPr/>
        </p:nvPicPr>
        <p:blipFill>
          <a:blip r:embed="rId4">
            <a:alphaModFix/>
          </a:blip>
          <a:stretch>
            <a:fillRect/>
          </a:stretch>
        </p:blipFill>
        <p:spPr>
          <a:xfrm>
            <a:off x="7720137" y="4015187"/>
            <a:ext cx="1544976" cy="800304"/>
          </a:xfrm>
          <a:prstGeom prst="rect">
            <a:avLst/>
          </a:prstGeom>
          <a:noFill/>
          <a:ln>
            <a:noFill/>
          </a:ln>
        </p:spPr>
      </p:pic>
      <p:pic>
        <p:nvPicPr>
          <p:cNvPr id="9" name="Google Shape;224;g2126b1e8465_0_10">
            <a:extLst>
              <a:ext uri="{FF2B5EF4-FFF2-40B4-BE49-F238E27FC236}">
                <a16:creationId xmlns:a16="http://schemas.microsoft.com/office/drawing/2014/main" id="{75243D3E-33A6-578C-FFD6-7C2918460024}"/>
              </a:ext>
            </a:extLst>
          </p:cNvPr>
          <p:cNvPicPr preferRelativeResize="0"/>
          <p:nvPr/>
        </p:nvPicPr>
        <p:blipFill>
          <a:blip r:embed="rId5">
            <a:alphaModFix/>
          </a:blip>
          <a:stretch>
            <a:fillRect/>
          </a:stretch>
        </p:blipFill>
        <p:spPr>
          <a:xfrm>
            <a:off x="8790476" y="5059829"/>
            <a:ext cx="949275" cy="949275"/>
          </a:xfrm>
          <a:prstGeom prst="rect">
            <a:avLst/>
          </a:prstGeom>
          <a:noFill/>
          <a:ln>
            <a:noFill/>
          </a:ln>
        </p:spPr>
      </p:pic>
      <p:pic>
        <p:nvPicPr>
          <p:cNvPr id="10" name="Google Shape;225;g2126b1e8465_0_10">
            <a:extLst>
              <a:ext uri="{FF2B5EF4-FFF2-40B4-BE49-F238E27FC236}">
                <a16:creationId xmlns:a16="http://schemas.microsoft.com/office/drawing/2014/main" id="{D2529013-F634-0302-9AE4-9C85E1D0D48E}"/>
              </a:ext>
            </a:extLst>
          </p:cNvPr>
          <p:cNvPicPr preferRelativeResize="0"/>
          <p:nvPr/>
        </p:nvPicPr>
        <p:blipFill>
          <a:blip r:embed="rId6">
            <a:alphaModFix/>
          </a:blip>
          <a:stretch>
            <a:fillRect/>
          </a:stretch>
        </p:blipFill>
        <p:spPr>
          <a:xfrm>
            <a:off x="9971500" y="5205891"/>
            <a:ext cx="1804301" cy="657150"/>
          </a:xfrm>
          <a:prstGeom prst="rect">
            <a:avLst/>
          </a:prstGeom>
          <a:noFill/>
          <a:ln>
            <a:noFill/>
          </a:ln>
        </p:spPr>
      </p:pic>
      <p:pic>
        <p:nvPicPr>
          <p:cNvPr id="1026" name="Picture 2" descr="CyberDefenders">
            <a:extLst>
              <a:ext uri="{FF2B5EF4-FFF2-40B4-BE49-F238E27FC236}">
                <a16:creationId xmlns:a16="http://schemas.microsoft.com/office/drawing/2014/main" id="{08052ABA-F468-BBBC-6497-9E696D77F36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32342" y="2866367"/>
            <a:ext cx="1121458" cy="111647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ryHackMe Store">
            <a:extLst>
              <a:ext uri="{FF2B5EF4-FFF2-40B4-BE49-F238E27FC236}">
                <a16:creationId xmlns:a16="http://schemas.microsoft.com/office/drawing/2014/main" id="{CDFB52BE-5C53-2C16-BC2A-BFE79F3578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60924" y="2779776"/>
            <a:ext cx="1995607" cy="1116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074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FAA1B-C336-7F69-AFD9-1CF5740F74C0}"/>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FBD43AA1-0609-6EA7-CB21-BB3E193D311D}"/>
              </a:ext>
            </a:extLst>
          </p:cNvPr>
          <p:cNvSpPr>
            <a:spLocks noGrp="1"/>
          </p:cNvSpPr>
          <p:nvPr>
            <p:ph idx="1"/>
          </p:nvPr>
        </p:nvSpPr>
        <p:spPr/>
        <p:txBody>
          <a:bodyPr>
            <a:normAutofit fontScale="47500" lnSpcReduction="20000"/>
          </a:bodyPr>
          <a:lstStyle/>
          <a:p>
            <a:r>
              <a:rPr lang="en-US" dirty="0" err="1"/>
              <a:t>Antisyphon</a:t>
            </a:r>
            <a:r>
              <a:rPr lang="en-US" dirty="0"/>
              <a:t> Training. https://www.antisyphontraining.com/</a:t>
            </a:r>
          </a:p>
          <a:p>
            <a:r>
              <a:rPr lang="en-US" dirty="0"/>
              <a:t>B4nd1t0. 2022. Bandit’s Bytes. https://banditsbytes.net/</a:t>
            </a:r>
          </a:p>
          <a:p>
            <a:r>
              <a:rPr lang="en-US" dirty="0"/>
              <a:t>2020. </a:t>
            </a:r>
            <a:r>
              <a:rPr lang="en-US" dirty="0" err="1"/>
              <a:t>BlueYard</a:t>
            </a:r>
            <a:r>
              <a:rPr lang="en-US" dirty="0"/>
              <a:t> - Blue Team Challenges. </a:t>
            </a:r>
            <a:r>
              <a:rPr lang="en-US" dirty="0" err="1"/>
              <a:t>CyberDefenders</a:t>
            </a:r>
            <a:r>
              <a:rPr lang="en-US" dirty="0"/>
              <a:t>. https://cyberdefenders.org/blueteam-ctf-challenges/</a:t>
            </a:r>
          </a:p>
          <a:p>
            <a:r>
              <a:rPr lang="en-US" dirty="0" err="1"/>
              <a:t>eLearnSecurity</a:t>
            </a:r>
            <a:r>
              <a:rPr lang="en-US" dirty="0"/>
              <a:t> Certified Digital Forensics Professional (</a:t>
            </a:r>
            <a:r>
              <a:rPr lang="en-US" dirty="0" err="1"/>
              <a:t>eCDFP</a:t>
            </a:r>
            <a:r>
              <a:rPr lang="en-US" dirty="0"/>
              <a:t>). INE. https://ine.com/learning/certifications/internal/elearnsecurity-certified-digital-forensics-professional</a:t>
            </a:r>
          </a:p>
          <a:p>
            <a:r>
              <a:rPr lang="en-US" dirty="0"/>
              <a:t>Horsman, G. and Shavers, B. (2022). “Who is the digital forensic expert and what is their expertise?” WIREs Forensic Science. </a:t>
            </a:r>
            <a:r>
              <a:rPr lang="en-US" dirty="0" err="1"/>
              <a:t>doi:https</a:t>
            </a:r>
            <a:r>
              <a:rPr lang="en-US" dirty="0"/>
              <a:t>://doi.org/10.1002/wfs2.1453. https://wires.onlinelibrary.wiley.com/doi/full/10.1002/wfs2.1453</a:t>
            </a:r>
          </a:p>
          <a:p>
            <a:r>
              <a:rPr lang="en-US" dirty="0"/>
              <a:t>2014, November. Training for Cybersecurity Specialists. ENISA: https://www.enisa.europa.eu/topics/training-and-exercises/trainings-for-cybersecurity-specialists/online-training-material</a:t>
            </a:r>
          </a:p>
          <a:p>
            <a:r>
              <a:rPr lang="en-US" dirty="0"/>
              <a:t>2023. Investigating Windows Endpoints. 13Cubed. https://training.13cubed.com/investigating-windows-endpoints</a:t>
            </a:r>
          </a:p>
          <a:p>
            <a:r>
              <a:rPr lang="en-US" dirty="0"/>
              <a:t>Pan, Y. 2017. CYBER502x - Digital Forensics. Rochester Institute of Technology (RIT). https://www.edx.org/course/computer-forensics</a:t>
            </a:r>
          </a:p>
          <a:p>
            <a:r>
              <a:rPr lang="en-US" dirty="0"/>
              <a:t>Schober, M. 2022. TCM Security. https://academy.tcm-sec.com/p/practical-windows-forensics</a:t>
            </a:r>
          </a:p>
          <a:p>
            <a:r>
              <a:rPr lang="en-US" dirty="0"/>
              <a:t>Tingey. 2020, May 22. Tingey Injury Law Firm. </a:t>
            </a:r>
            <a:r>
              <a:rPr lang="en-US" dirty="0" err="1"/>
              <a:t>Unsplash</a:t>
            </a:r>
            <a:r>
              <a:rPr lang="en-US" dirty="0"/>
              <a:t>. https://unsplash.com/@tingeyinjurylawfirm</a:t>
            </a:r>
          </a:p>
          <a:p>
            <a:r>
              <a:rPr lang="en-US" dirty="0"/>
              <a:t>2018. </a:t>
            </a:r>
            <a:r>
              <a:rPr lang="en-US" dirty="0" err="1"/>
              <a:t>TryHackMe</a:t>
            </a:r>
            <a:r>
              <a:rPr lang="en-US" dirty="0"/>
              <a:t>. https://tryhackme.com/</a:t>
            </a:r>
          </a:p>
          <a:p>
            <a:r>
              <a:rPr lang="en-US" dirty="0"/>
              <a:t>2022, January 20. What Is E-Discovery? Proofpoint. https://www.proofpoint.com/au/threat-reference/e-discovery</a:t>
            </a:r>
          </a:p>
          <a:p>
            <a:r>
              <a:rPr lang="en-US" dirty="0"/>
              <a:t>2022, November 7. Write a Forensic Report Step by Step. Salvation Data Technology. https://www.salvationdata.com/work-tips/write-a-forensic-report/</a:t>
            </a:r>
          </a:p>
        </p:txBody>
      </p:sp>
    </p:spTree>
    <p:extLst>
      <p:ext uri="{BB962C8B-B14F-4D97-AF65-F5344CB8AC3E}">
        <p14:creationId xmlns:p14="http://schemas.microsoft.com/office/powerpoint/2010/main" val="435217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955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C245-B912-DA74-7EDB-CFCFC78FDC31}"/>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C998AEDC-2143-3CC7-E4FB-A127CC53ED67}"/>
              </a:ext>
            </a:extLst>
          </p:cNvPr>
          <p:cNvSpPr>
            <a:spLocks noGrp="1"/>
          </p:cNvSpPr>
          <p:nvPr>
            <p:ph idx="1"/>
          </p:nvPr>
        </p:nvSpPr>
        <p:spPr/>
        <p:txBody>
          <a:bodyPr/>
          <a:lstStyle/>
          <a:p>
            <a:r>
              <a:rPr lang="en-US" dirty="0"/>
              <a:t>Supporting Digital Forensic Team</a:t>
            </a:r>
          </a:p>
          <a:p>
            <a:r>
              <a:rPr lang="en-US" dirty="0"/>
              <a:t>Expectations of Digital Forensics</a:t>
            </a:r>
          </a:p>
          <a:p>
            <a:r>
              <a:rPr lang="en-US" dirty="0"/>
              <a:t>Common Career Paths &amp; Training </a:t>
            </a:r>
          </a:p>
        </p:txBody>
      </p:sp>
    </p:spTree>
    <p:extLst>
      <p:ext uri="{BB962C8B-B14F-4D97-AF65-F5344CB8AC3E}">
        <p14:creationId xmlns:p14="http://schemas.microsoft.com/office/powerpoint/2010/main" val="2829495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4617-463D-5AA1-EE1B-EFFC04DE4DBE}"/>
              </a:ext>
            </a:extLst>
          </p:cNvPr>
          <p:cNvSpPr>
            <a:spLocks noGrp="1"/>
          </p:cNvSpPr>
          <p:nvPr>
            <p:ph type="title"/>
          </p:nvPr>
        </p:nvSpPr>
        <p:spPr/>
        <p:txBody>
          <a:bodyPr/>
          <a:lstStyle/>
          <a:p>
            <a:r>
              <a:rPr lang="en-US" dirty="0"/>
              <a:t>Supporting the Digital Forensics Team</a:t>
            </a:r>
          </a:p>
        </p:txBody>
      </p:sp>
      <p:sp>
        <p:nvSpPr>
          <p:cNvPr id="3" name="Text Placeholder 2">
            <a:extLst>
              <a:ext uri="{FF2B5EF4-FFF2-40B4-BE49-F238E27FC236}">
                <a16:creationId xmlns:a16="http://schemas.microsoft.com/office/drawing/2014/main" id="{95335F8C-8829-A328-FBC1-660B9DDB5CC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04408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114CF-BEFE-3A64-0CCC-0C18F352C7BB}"/>
              </a:ext>
            </a:extLst>
          </p:cNvPr>
          <p:cNvSpPr>
            <a:spLocks noGrp="1"/>
          </p:cNvSpPr>
          <p:nvPr>
            <p:ph type="title"/>
          </p:nvPr>
        </p:nvSpPr>
        <p:spPr/>
        <p:txBody>
          <a:bodyPr/>
          <a:lstStyle/>
          <a:p>
            <a:r>
              <a:rPr lang="en-US" dirty="0"/>
              <a:t>Supporting the Digital Forensics Team</a:t>
            </a:r>
          </a:p>
        </p:txBody>
      </p:sp>
      <p:sp>
        <p:nvSpPr>
          <p:cNvPr id="3" name="Content Placeholder 2">
            <a:extLst>
              <a:ext uri="{FF2B5EF4-FFF2-40B4-BE49-F238E27FC236}">
                <a16:creationId xmlns:a16="http://schemas.microsoft.com/office/drawing/2014/main" id="{3EB3FE37-9C90-5A74-41C2-E509971EE606}"/>
              </a:ext>
            </a:extLst>
          </p:cNvPr>
          <p:cNvSpPr>
            <a:spLocks noGrp="1"/>
          </p:cNvSpPr>
          <p:nvPr>
            <p:ph sz="half" idx="1"/>
          </p:nvPr>
        </p:nvSpPr>
        <p:spPr>
          <a:xfrm>
            <a:off x="838200" y="1825625"/>
            <a:ext cx="4369231" cy="4351338"/>
          </a:xfrm>
        </p:spPr>
        <p:txBody>
          <a:bodyPr/>
          <a:lstStyle/>
          <a:p>
            <a:r>
              <a:rPr lang="en-US" dirty="0">
                <a:solidFill>
                  <a:schemeClr val="accent3"/>
                </a:solidFill>
              </a:rPr>
              <a:t>Forensic Examiners</a:t>
            </a:r>
          </a:p>
          <a:p>
            <a:pPr lvl="1"/>
            <a:r>
              <a:rPr lang="en-US" dirty="0"/>
              <a:t>including </a:t>
            </a:r>
            <a:r>
              <a:rPr lang="en-US" dirty="0">
                <a:solidFill>
                  <a:schemeClr val="accent2"/>
                </a:solidFill>
              </a:rPr>
              <a:t>E-discovery</a:t>
            </a:r>
          </a:p>
          <a:p>
            <a:r>
              <a:rPr lang="en-US" dirty="0">
                <a:solidFill>
                  <a:schemeClr val="accent3"/>
                </a:solidFill>
              </a:rPr>
              <a:t>Incident Response</a:t>
            </a:r>
          </a:p>
          <a:p>
            <a:r>
              <a:rPr lang="en-US" dirty="0">
                <a:solidFill>
                  <a:schemeClr val="accent2"/>
                </a:solidFill>
              </a:rPr>
              <a:t>Security Operations</a:t>
            </a:r>
          </a:p>
          <a:p>
            <a:r>
              <a:rPr lang="en-US" dirty="0">
                <a:solidFill>
                  <a:schemeClr val="accent3"/>
                </a:solidFill>
              </a:rPr>
              <a:t>Malware Analysts</a:t>
            </a:r>
            <a:r>
              <a:rPr lang="en-US" dirty="0"/>
              <a:t> </a:t>
            </a:r>
            <a:r>
              <a:rPr lang="en-US" dirty="0">
                <a:solidFill>
                  <a:schemeClr val="accent4"/>
                </a:solidFill>
              </a:rPr>
              <a:t>&amp;</a:t>
            </a:r>
            <a:r>
              <a:rPr lang="en-US" dirty="0"/>
              <a:t> </a:t>
            </a:r>
            <a:r>
              <a:rPr lang="en-US" dirty="0">
                <a:solidFill>
                  <a:schemeClr val="accent2"/>
                </a:solidFill>
              </a:rPr>
              <a:t>Reverse Engineers</a:t>
            </a:r>
          </a:p>
          <a:p>
            <a:r>
              <a:rPr lang="en-US" dirty="0">
                <a:solidFill>
                  <a:schemeClr val="accent3"/>
                </a:solidFill>
              </a:rPr>
              <a:t>Cyber Threat Intelligence</a:t>
            </a:r>
          </a:p>
        </p:txBody>
      </p:sp>
      <p:pic>
        <p:nvPicPr>
          <p:cNvPr id="5" name="Google Shape;180;p10">
            <a:extLst>
              <a:ext uri="{FF2B5EF4-FFF2-40B4-BE49-F238E27FC236}">
                <a16:creationId xmlns:a16="http://schemas.microsoft.com/office/drawing/2014/main" id="{AE618759-3CF5-1A84-8BAF-594F387FECB1}"/>
              </a:ext>
            </a:extLst>
          </p:cNvPr>
          <p:cNvPicPr preferRelativeResize="0">
            <a:picLocks noGrp="1"/>
          </p:cNvPicPr>
          <p:nvPr>
            <p:ph sz="half" idx="2"/>
          </p:nvPr>
        </p:nvPicPr>
        <p:blipFill>
          <a:blip r:embed="rId3">
            <a:alphaModFix/>
          </a:blip>
          <a:stretch>
            <a:fillRect/>
          </a:stretch>
        </p:blipFill>
        <p:spPr>
          <a:xfrm>
            <a:off x="5059369" y="1973944"/>
            <a:ext cx="6294431" cy="3272870"/>
          </a:xfrm>
          <a:prstGeom prst="rect">
            <a:avLst/>
          </a:prstGeom>
          <a:noFill/>
          <a:ln w="9525" cap="flat" cmpd="sng">
            <a:solidFill>
              <a:schemeClr val="dk1"/>
            </a:solidFill>
            <a:prstDash val="solid"/>
            <a:round/>
            <a:headEnd type="none" w="sm" len="sm"/>
            <a:tailEnd type="none" w="sm" len="sm"/>
          </a:ln>
        </p:spPr>
      </p:pic>
    </p:spTree>
    <p:extLst>
      <p:ext uri="{BB962C8B-B14F-4D97-AF65-F5344CB8AC3E}">
        <p14:creationId xmlns:p14="http://schemas.microsoft.com/office/powerpoint/2010/main" val="44194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4617-463D-5AA1-EE1B-EFFC04DE4DBE}"/>
              </a:ext>
            </a:extLst>
          </p:cNvPr>
          <p:cNvSpPr>
            <a:spLocks noGrp="1"/>
          </p:cNvSpPr>
          <p:nvPr>
            <p:ph type="title"/>
          </p:nvPr>
        </p:nvSpPr>
        <p:spPr/>
        <p:txBody>
          <a:bodyPr/>
          <a:lstStyle/>
          <a:p>
            <a:r>
              <a:rPr lang="en-US" dirty="0"/>
              <a:t>Expectations on the Digital Forensics Team</a:t>
            </a:r>
          </a:p>
        </p:txBody>
      </p:sp>
      <p:sp>
        <p:nvSpPr>
          <p:cNvPr id="3" name="Text Placeholder 2">
            <a:extLst>
              <a:ext uri="{FF2B5EF4-FFF2-40B4-BE49-F238E27FC236}">
                <a16:creationId xmlns:a16="http://schemas.microsoft.com/office/drawing/2014/main" id="{95335F8C-8829-A328-FBC1-660B9DDB5CC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05981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C245-B912-DA74-7EDB-CFCFC78FDC31}"/>
              </a:ext>
            </a:extLst>
          </p:cNvPr>
          <p:cNvSpPr>
            <a:spLocks noGrp="1"/>
          </p:cNvSpPr>
          <p:nvPr>
            <p:ph type="title"/>
          </p:nvPr>
        </p:nvSpPr>
        <p:spPr/>
        <p:txBody>
          <a:bodyPr/>
          <a:lstStyle/>
          <a:p>
            <a:r>
              <a:rPr lang="en-US" dirty="0"/>
              <a:t>Expectations</a:t>
            </a:r>
          </a:p>
        </p:txBody>
      </p:sp>
      <p:sp>
        <p:nvSpPr>
          <p:cNvPr id="3" name="Content Placeholder 2">
            <a:extLst>
              <a:ext uri="{FF2B5EF4-FFF2-40B4-BE49-F238E27FC236}">
                <a16:creationId xmlns:a16="http://schemas.microsoft.com/office/drawing/2014/main" id="{C998AEDC-2143-3CC7-E4FB-A127CC53ED67}"/>
              </a:ext>
            </a:extLst>
          </p:cNvPr>
          <p:cNvSpPr>
            <a:spLocks noGrp="1"/>
          </p:cNvSpPr>
          <p:nvPr>
            <p:ph idx="1"/>
          </p:nvPr>
        </p:nvSpPr>
        <p:spPr>
          <a:xfrm>
            <a:off x="621224" y="2141537"/>
            <a:ext cx="6236776" cy="4351338"/>
          </a:xfrm>
        </p:spPr>
        <p:txBody>
          <a:bodyPr/>
          <a:lstStyle/>
          <a:p>
            <a:r>
              <a:rPr lang="en-US" dirty="0">
                <a:solidFill>
                  <a:schemeClr val="accent2"/>
                </a:solidFill>
              </a:rPr>
              <a:t>Reporting/Data Preparation</a:t>
            </a:r>
          </a:p>
          <a:p>
            <a:pPr lvl="1">
              <a:lnSpc>
                <a:spcPct val="70000"/>
              </a:lnSpc>
            </a:pPr>
            <a:r>
              <a:rPr lang="en-US" sz="2200" dirty="0">
                <a:solidFill>
                  <a:schemeClr val="tx2"/>
                </a:solidFill>
              </a:rPr>
              <a:t>Reporting typically can be centered around </a:t>
            </a:r>
            <a:r>
              <a:rPr lang="en-US" sz="2200" dirty="0">
                <a:solidFill>
                  <a:schemeClr val="accent4"/>
                </a:solidFill>
              </a:rPr>
              <a:t>one incident </a:t>
            </a:r>
            <a:r>
              <a:rPr lang="en-US" sz="2200" dirty="0">
                <a:solidFill>
                  <a:schemeClr val="tx2"/>
                </a:solidFill>
              </a:rPr>
              <a:t>involving a </a:t>
            </a:r>
            <a:r>
              <a:rPr lang="en-US" sz="2200" dirty="0">
                <a:solidFill>
                  <a:schemeClr val="accent3"/>
                </a:solidFill>
              </a:rPr>
              <a:t>single system</a:t>
            </a:r>
            <a:r>
              <a:rPr lang="en-US" sz="2200" dirty="0">
                <a:solidFill>
                  <a:schemeClr val="tx2"/>
                </a:solidFill>
              </a:rPr>
              <a:t>, or </a:t>
            </a:r>
            <a:r>
              <a:rPr lang="en-US" sz="2200" dirty="0">
                <a:solidFill>
                  <a:schemeClr val="accent3"/>
                </a:solidFill>
              </a:rPr>
              <a:t>multiple</a:t>
            </a:r>
            <a:r>
              <a:rPr lang="en-US" sz="2200" dirty="0">
                <a:solidFill>
                  <a:schemeClr val="tx2"/>
                </a:solidFill>
              </a:rPr>
              <a:t> – even </a:t>
            </a:r>
            <a:r>
              <a:rPr lang="en-US" sz="2200" dirty="0">
                <a:solidFill>
                  <a:schemeClr val="accent3"/>
                </a:solidFill>
              </a:rPr>
              <a:t>hundreds of systems</a:t>
            </a:r>
            <a:r>
              <a:rPr lang="en-US" sz="2200" dirty="0">
                <a:solidFill>
                  <a:schemeClr val="tx2"/>
                </a:solidFill>
              </a:rPr>
              <a:t>! </a:t>
            </a:r>
          </a:p>
          <a:p>
            <a:pPr lvl="1">
              <a:lnSpc>
                <a:spcPct val="70000"/>
              </a:lnSpc>
            </a:pPr>
            <a:r>
              <a:rPr lang="en-US" sz="2200" dirty="0">
                <a:solidFill>
                  <a:schemeClr val="tx2"/>
                </a:solidFill>
              </a:rPr>
              <a:t>It is up to the </a:t>
            </a:r>
            <a:r>
              <a:rPr lang="en-US" sz="2200" dirty="0">
                <a:solidFill>
                  <a:schemeClr val="accent2"/>
                </a:solidFill>
              </a:rPr>
              <a:t>Digital Forensics Examiner</a:t>
            </a:r>
            <a:r>
              <a:rPr lang="en-US" sz="2200" dirty="0">
                <a:solidFill>
                  <a:schemeClr val="tx2"/>
                </a:solidFill>
              </a:rPr>
              <a:t> to be able to </a:t>
            </a:r>
            <a:r>
              <a:rPr lang="en-US" sz="2200" dirty="0">
                <a:solidFill>
                  <a:schemeClr val="accent4"/>
                </a:solidFill>
              </a:rPr>
              <a:t>paint a picture</a:t>
            </a:r>
            <a:r>
              <a:rPr lang="en-US" sz="2200" dirty="0">
                <a:solidFill>
                  <a:schemeClr val="tx2"/>
                </a:solidFill>
              </a:rPr>
              <a:t>, and </a:t>
            </a:r>
            <a:r>
              <a:rPr lang="en-US" sz="2200" dirty="0">
                <a:solidFill>
                  <a:schemeClr val="accent4"/>
                </a:solidFill>
              </a:rPr>
              <a:t>provide a narrative</a:t>
            </a:r>
            <a:r>
              <a:rPr lang="en-US" sz="2200" dirty="0">
                <a:solidFill>
                  <a:schemeClr val="tx2"/>
                </a:solidFill>
              </a:rPr>
              <a:t> into </a:t>
            </a:r>
            <a:r>
              <a:rPr lang="en-US" sz="2200" dirty="0">
                <a:solidFill>
                  <a:schemeClr val="accent3"/>
                </a:solidFill>
              </a:rPr>
              <a:t>what</a:t>
            </a:r>
            <a:r>
              <a:rPr lang="en-US" sz="2200" dirty="0">
                <a:solidFill>
                  <a:schemeClr val="tx2"/>
                </a:solidFill>
              </a:rPr>
              <a:t>, </a:t>
            </a:r>
            <a:r>
              <a:rPr lang="en-US" sz="2200" dirty="0">
                <a:solidFill>
                  <a:schemeClr val="accent3"/>
                </a:solidFill>
              </a:rPr>
              <a:t>how</a:t>
            </a:r>
            <a:r>
              <a:rPr lang="en-US" sz="2200" dirty="0">
                <a:solidFill>
                  <a:schemeClr val="tx2"/>
                </a:solidFill>
              </a:rPr>
              <a:t> and </a:t>
            </a:r>
            <a:r>
              <a:rPr lang="en-US" sz="2200" dirty="0">
                <a:solidFill>
                  <a:schemeClr val="accent3"/>
                </a:solidFill>
              </a:rPr>
              <a:t>why</a:t>
            </a:r>
            <a:r>
              <a:rPr lang="en-US" sz="2200" dirty="0">
                <a:solidFill>
                  <a:schemeClr val="tx2"/>
                </a:solidFill>
              </a:rPr>
              <a:t> an </a:t>
            </a:r>
            <a:r>
              <a:rPr lang="en-US" sz="2200" dirty="0">
                <a:solidFill>
                  <a:schemeClr val="accent2"/>
                </a:solidFill>
              </a:rPr>
              <a:t>incident</a:t>
            </a:r>
            <a:r>
              <a:rPr lang="en-US" sz="2200" dirty="0">
                <a:solidFill>
                  <a:schemeClr val="tx2"/>
                </a:solidFill>
              </a:rPr>
              <a:t> occurred</a:t>
            </a:r>
            <a:r>
              <a:rPr lang="en-US" dirty="0">
                <a:solidFill>
                  <a:schemeClr val="tx2"/>
                </a:solidFill>
              </a:rPr>
              <a:t>.</a:t>
            </a:r>
          </a:p>
        </p:txBody>
      </p:sp>
      <p:pic>
        <p:nvPicPr>
          <p:cNvPr id="1026" name="Picture 2" descr="Forensic Report">
            <a:extLst>
              <a:ext uri="{FF2B5EF4-FFF2-40B4-BE49-F238E27FC236}">
                <a16:creationId xmlns:a16="http://schemas.microsoft.com/office/drawing/2014/main" id="{11516B64-6591-3F4A-585B-DF2281173E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51040" y="1577062"/>
            <a:ext cx="4532413" cy="1364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896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C245-B912-DA74-7EDB-CFCFC78FDC31}"/>
              </a:ext>
            </a:extLst>
          </p:cNvPr>
          <p:cNvSpPr>
            <a:spLocks noGrp="1"/>
          </p:cNvSpPr>
          <p:nvPr>
            <p:ph type="title"/>
          </p:nvPr>
        </p:nvSpPr>
        <p:spPr>
          <a:xfrm>
            <a:off x="838200" y="365125"/>
            <a:ext cx="10515600" cy="1325563"/>
          </a:xfrm>
        </p:spPr>
        <p:txBody>
          <a:bodyPr anchor="ctr">
            <a:normAutofit/>
          </a:bodyPr>
          <a:lstStyle/>
          <a:p>
            <a:r>
              <a:rPr lang="en-US" dirty="0"/>
              <a:t>Expectations</a:t>
            </a:r>
          </a:p>
        </p:txBody>
      </p:sp>
      <p:sp>
        <p:nvSpPr>
          <p:cNvPr id="3" name="Content Placeholder 2">
            <a:extLst>
              <a:ext uri="{FF2B5EF4-FFF2-40B4-BE49-F238E27FC236}">
                <a16:creationId xmlns:a16="http://schemas.microsoft.com/office/drawing/2014/main" id="{C998AEDC-2143-3CC7-E4FB-A127CC53ED67}"/>
              </a:ext>
            </a:extLst>
          </p:cNvPr>
          <p:cNvSpPr>
            <a:spLocks noGrp="1"/>
          </p:cNvSpPr>
          <p:nvPr>
            <p:ph sz="half" idx="1"/>
          </p:nvPr>
        </p:nvSpPr>
        <p:spPr>
          <a:xfrm>
            <a:off x="838199" y="1825625"/>
            <a:ext cx="6384011" cy="4351338"/>
          </a:xfrm>
        </p:spPr>
        <p:txBody>
          <a:bodyPr>
            <a:normAutofit/>
          </a:bodyPr>
          <a:lstStyle/>
          <a:p>
            <a:pPr>
              <a:lnSpc>
                <a:spcPct val="70000"/>
              </a:lnSpc>
            </a:pPr>
            <a:r>
              <a:rPr lang="en-US" sz="2600" dirty="0"/>
              <a:t>Court Testimonies</a:t>
            </a:r>
          </a:p>
          <a:p>
            <a:pPr lvl="1">
              <a:lnSpc>
                <a:spcPct val="70000"/>
              </a:lnSpc>
            </a:pPr>
            <a:r>
              <a:rPr lang="en-US" sz="2200" dirty="0">
                <a:solidFill>
                  <a:schemeClr val="tx2"/>
                </a:solidFill>
              </a:rPr>
              <a:t>Potential to called to provide </a:t>
            </a:r>
            <a:r>
              <a:rPr lang="en-US" sz="2200" dirty="0">
                <a:solidFill>
                  <a:schemeClr val="accent3"/>
                </a:solidFill>
              </a:rPr>
              <a:t>expert witness testimonies</a:t>
            </a:r>
            <a:r>
              <a:rPr lang="en-US" sz="2200" dirty="0">
                <a:solidFill>
                  <a:schemeClr val="tx2"/>
                </a:solidFill>
              </a:rPr>
              <a:t> in </a:t>
            </a:r>
            <a:r>
              <a:rPr lang="en-US" sz="2200" dirty="0">
                <a:solidFill>
                  <a:schemeClr val="accent4"/>
                </a:solidFill>
              </a:rPr>
              <a:t>court cases </a:t>
            </a:r>
            <a:r>
              <a:rPr lang="en-US" sz="2200" dirty="0">
                <a:solidFill>
                  <a:schemeClr val="tx2"/>
                </a:solidFill>
              </a:rPr>
              <a:t>on a </a:t>
            </a:r>
            <a:r>
              <a:rPr lang="en-US" sz="2200" dirty="0">
                <a:solidFill>
                  <a:schemeClr val="accent2"/>
                </a:solidFill>
              </a:rPr>
              <a:t>report</a:t>
            </a:r>
            <a:r>
              <a:rPr lang="en-US" sz="2200" dirty="0">
                <a:solidFill>
                  <a:schemeClr val="tx2"/>
                </a:solidFill>
              </a:rPr>
              <a:t>, or its </a:t>
            </a:r>
            <a:r>
              <a:rPr lang="en-US" sz="2200" dirty="0">
                <a:solidFill>
                  <a:schemeClr val="accent2"/>
                </a:solidFill>
              </a:rPr>
              <a:t>findings</a:t>
            </a:r>
          </a:p>
          <a:p>
            <a:pPr lvl="1">
              <a:lnSpc>
                <a:spcPct val="70000"/>
              </a:lnSpc>
            </a:pPr>
            <a:r>
              <a:rPr lang="en-US" sz="2200" dirty="0">
                <a:solidFill>
                  <a:schemeClr val="accent4"/>
                </a:solidFill>
              </a:rPr>
              <a:t>Responsibilities</a:t>
            </a:r>
            <a:r>
              <a:rPr lang="en-US" sz="2200" dirty="0">
                <a:solidFill>
                  <a:schemeClr val="tx2"/>
                </a:solidFill>
              </a:rPr>
              <a:t> may include</a:t>
            </a:r>
          </a:p>
          <a:p>
            <a:pPr lvl="2">
              <a:lnSpc>
                <a:spcPct val="70000"/>
              </a:lnSpc>
            </a:pPr>
            <a:r>
              <a:rPr lang="en-US" sz="1800" dirty="0">
                <a:solidFill>
                  <a:schemeClr val="accent3"/>
                </a:solidFill>
              </a:rPr>
              <a:t>Organizing</a:t>
            </a:r>
            <a:r>
              <a:rPr lang="en-US" sz="1800" dirty="0">
                <a:solidFill>
                  <a:schemeClr val="tx2"/>
                </a:solidFill>
              </a:rPr>
              <a:t>, and </a:t>
            </a:r>
            <a:r>
              <a:rPr lang="en-US" sz="1800" dirty="0">
                <a:solidFill>
                  <a:schemeClr val="accent3"/>
                </a:solidFill>
              </a:rPr>
              <a:t>maintaining</a:t>
            </a:r>
            <a:r>
              <a:rPr lang="en-US" sz="1800" dirty="0">
                <a:solidFill>
                  <a:schemeClr val="tx2"/>
                </a:solidFill>
              </a:rPr>
              <a:t> </a:t>
            </a:r>
            <a:r>
              <a:rPr lang="en-US" sz="1800" dirty="0">
                <a:solidFill>
                  <a:schemeClr val="accent4"/>
                </a:solidFill>
              </a:rPr>
              <a:t>chain of custody</a:t>
            </a:r>
            <a:r>
              <a:rPr lang="en-US" sz="1800" dirty="0">
                <a:solidFill>
                  <a:schemeClr val="tx2"/>
                </a:solidFill>
              </a:rPr>
              <a:t> for all </a:t>
            </a:r>
            <a:r>
              <a:rPr lang="en-US" sz="1800" dirty="0">
                <a:solidFill>
                  <a:schemeClr val="accent2"/>
                </a:solidFill>
              </a:rPr>
              <a:t>evidence</a:t>
            </a:r>
          </a:p>
          <a:p>
            <a:pPr lvl="2">
              <a:lnSpc>
                <a:spcPct val="70000"/>
              </a:lnSpc>
            </a:pPr>
            <a:r>
              <a:rPr lang="en-US" sz="1800" dirty="0">
                <a:solidFill>
                  <a:schemeClr val="accent3"/>
                </a:solidFill>
              </a:rPr>
              <a:t>Testing</a:t>
            </a:r>
            <a:r>
              <a:rPr lang="en-US" sz="1800" dirty="0">
                <a:solidFill>
                  <a:schemeClr val="tx2"/>
                </a:solidFill>
              </a:rPr>
              <a:t>, </a:t>
            </a:r>
            <a:r>
              <a:rPr lang="en-US" sz="1800" dirty="0">
                <a:solidFill>
                  <a:schemeClr val="accent3"/>
                </a:solidFill>
              </a:rPr>
              <a:t>interpreting</a:t>
            </a:r>
            <a:r>
              <a:rPr lang="en-US" sz="1800" dirty="0">
                <a:solidFill>
                  <a:schemeClr val="tx2"/>
                </a:solidFill>
              </a:rPr>
              <a:t>, </a:t>
            </a:r>
            <a:r>
              <a:rPr lang="en-US" sz="1800" dirty="0">
                <a:solidFill>
                  <a:schemeClr val="accent3"/>
                </a:solidFill>
              </a:rPr>
              <a:t>quantifying</a:t>
            </a:r>
            <a:r>
              <a:rPr lang="en-US" sz="1800" dirty="0">
                <a:solidFill>
                  <a:schemeClr val="tx2"/>
                </a:solidFill>
              </a:rPr>
              <a:t> and </a:t>
            </a:r>
            <a:r>
              <a:rPr lang="en-US" sz="1800" dirty="0">
                <a:solidFill>
                  <a:schemeClr val="accent3"/>
                </a:solidFill>
              </a:rPr>
              <a:t>communicating</a:t>
            </a:r>
            <a:r>
              <a:rPr lang="en-US" sz="1800" dirty="0">
                <a:solidFill>
                  <a:schemeClr val="tx2"/>
                </a:solidFill>
              </a:rPr>
              <a:t> any </a:t>
            </a:r>
            <a:r>
              <a:rPr lang="en-US" sz="1800" dirty="0">
                <a:solidFill>
                  <a:schemeClr val="accent4"/>
                </a:solidFill>
              </a:rPr>
              <a:t>findings</a:t>
            </a:r>
            <a:r>
              <a:rPr lang="en-US" sz="1800" dirty="0">
                <a:solidFill>
                  <a:schemeClr val="tx2"/>
                </a:solidFill>
              </a:rPr>
              <a:t> via a </a:t>
            </a:r>
            <a:r>
              <a:rPr lang="en-US" sz="1800" dirty="0">
                <a:solidFill>
                  <a:schemeClr val="accent2"/>
                </a:solidFill>
              </a:rPr>
              <a:t>presentation</a:t>
            </a:r>
            <a:r>
              <a:rPr lang="en-US" sz="1800" dirty="0">
                <a:solidFill>
                  <a:schemeClr val="tx2"/>
                </a:solidFill>
              </a:rPr>
              <a:t> and/or </a:t>
            </a:r>
            <a:r>
              <a:rPr lang="en-US" sz="1800" dirty="0">
                <a:solidFill>
                  <a:schemeClr val="accent2"/>
                </a:solidFill>
              </a:rPr>
              <a:t>responses</a:t>
            </a:r>
            <a:r>
              <a:rPr lang="en-US" sz="1800" dirty="0">
                <a:solidFill>
                  <a:schemeClr val="tx2"/>
                </a:solidFill>
              </a:rPr>
              <a:t> to </a:t>
            </a:r>
            <a:r>
              <a:rPr lang="en-US" sz="1800" dirty="0">
                <a:solidFill>
                  <a:schemeClr val="accent2"/>
                </a:solidFill>
              </a:rPr>
              <a:t>questions</a:t>
            </a:r>
            <a:r>
              <a:rPr lang="en-US" sz="1800" dirty="0">
                <a:solidFill>
                  <a:schemeClr val="tx2"/>
                </a:solidFill>
              </a:rPr>
              <a:t> posed by </a:t>
            </a:r>
            <a:r>
              <a:rPr lang="en-US" sz="1800" dirty="0">
                <a:solidFill>
                  <a:schemeClr val="accent4"/>
                </a:solidFill>
              </a:rPr>
              <a:t>legal counsel</a:t>
            </a:r>
          </a:p>
        </p:txBody>
      </p:sp>
      <p:pic>
        <p:nvPicPr>
          <p:cNvPr id="5" name="Picture 4" descr="A statue of a person holding a staff&#10;&#10;Description automatically generated with medium confidence">
            <a:extLst>
              <a:ext uri="{FF2B5EF4-FFF2-40B4-BE49-F238E27FC236}">
                <a16:creationId xmlns:a16="http://schemas.microsoft.com/office/drawing/2014/main" id="{E873F625-D110-EB40-06DF-FCA614801C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9282" y="1253331"/>
            <a:ext cx="2904518" cy="4351338"/>
          </a:xfrm>
          <a:prstGeom prst="rect">
            <a:avLst/>
          </a:prstGeom>
          <a:noFill/>
        </p:spPr>
      </p:pic>
    </p:spTree>
    <p:extLst>
      <p:ext uri="{BB962C8B-B14F-4D97-AF65-F5344CB8AC3E}">
        <p14:creationId xmlns:p14="http://schemas.microsoft.com/office/powerpoint/2010/main" val="545753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C245-B912-DA74-7EDB-CFCFC78FDC31}"/>
              </a:ext>
            </a:extLst>
          </p:cNvPr>
          <p:cNvSpPr>
            <a:spLocks noGrp="1"/>
          </p:cNvSpPr>
          <p:nvPr>
            <p:ph type="title"/>
          </p:nvPr>
        </p:nvSpPr>
        <p:spPr>
          <a:xfrm>
            <a:off x="838200" y="365125"/>
            <a:ext cx="10515600" cy="1325563"/>
          </a:xfrm>
        </p:spPr>
        <p:txBody>
          <a:bodyPr anchor="ctr">
            <a:normAutofit/>
          </a:bodyPr>
          <a:lstStyle/>
          <a:p>
            <a:r>
              <a:rPr lang="en-US" dirty="0"/>
              <a:t>Expectations</a:t>
            </a:r>
          </a:p>
        </p:txBody>
      </p:sp>
      <p:sp>
        <p:nvSpPr>
          <p:cNvPr id="3" name="Content Placeholder 2">
            <a:extLst>
              <a:ext uri="{FF2B5EF4-FFF2-40B4-BE49-F238E27FC236}">
                <a16:creationId xmlns:a16="http://schemas.microsoft.com/office/drawing/2014/main" id="{C998AEDC-2143-3CC7-E4FB-A127CC53ED67}"/>
              </a:ext>
            </a:extLst>
          </p:cNvPr>
          <p:cNvSpPr>
            <a:spLocks noGrp="1"/>
          </p:cNvSpPr>
          <p:nvPr>
            <p:ph sz="half" idx="1"/>
          </p:nvPr>
        </p:nvSpPr>
        <p:spPr>
          <a:xfrm>
            <a:off x="838200" y="1825625"/>
            <a:ext cx="5257800" cy="4351338"/>
          </a:xfrm>
        </p:spPr>
        <p:txBody>
          <a:bodyPr>
            <a:normAutofit/>
          </a:bodyPr>
          <a:lstStyle/>
          <a:p>
            <a:pPr>
              <a:lnSpc>
                <a:spcPct val="70000"/>
              </a:lnSpc>
            </a:pPr>
            <a:r>
              <a:rPr lang="en-US" sz="2600" dirty="0"/>
              <a:t>Coordination with Legal Teams and Law Enforcement</a:t>
            </a:r>
          </a:p>
          <a:p>
            <a:pPr lvl="1">
              <a:lnSpc>
                <a:spcPct val="70000"/>
              </a:lnSpc>
            </a:pPr>
            <a:r>
              <a:rPr lang="en-US" sz="2200" dirty="0">
                <a:solidFill>
                  <a:schemeClr val="tx2"/>
                </a:solidFill>
              </a:rPr>
              <a:t>Legal requirement to </a:t>
            </a:r>
            <a:r>
              <a:rPr lang="en-US" sz="2200" dirty="0">
                <a:solidFill>
                  <a:schemeClr val="accent3"/>
                </a:solidFill>
              </a:rPr>
              <a:t>notify</a:t>
            </a:r>
            <a:r>
              <a:rPr lang="en-US" sz="2200" dirty="0">
                <a:solidFill>
                  <a:schemeClr val="tx2"/>
                </a:solidFill>
              </a:rPr>
              <a:t> relevant </a:t>
            </a:r>
            <a:r>
              <a:rPr lang="en-US" sz="2200" dirty="0">
                <a:solidFill>
                  <a:schemeClr val="accent4"/>
                </a:solidFill>
              </a:rPr>
              <a:t>law enforcement agencies</a:t>
            </a:r>
            <a:r>
              <a:rPr lang="en-US" sz="2200" dirty="0">
                <a:solidFill>
                  <a:schemeClr val="tx2"/>
                </a:solidFill>
              </a:rPr>
              <a:t> upon </a:t>
            </a:r>
            <a:r>
              <a:rPr lang="en-US" sz="2200" dirty="0">
                <a:solidFill>
                  <a:schemeClr val="accent3"/>
                </a:solidFill>
              </a:rPr>
              <a:t>disclosure</a:t>
            </a:r>
            <a:r>
              <a:rPr lang="en-US" sz="2200" dirty="0">
                <a:solidFill>
                  <a:schemeClr val="tx2"/>
                </a:solidFill>
              </a:rPr>
              <a:t> of </a:t>
            </a:r>
            <a:r>
              <a:rPr lang="en-US" sz="2200" dirty="0">
                <a:solidFill>
                  <a:schemeClr val="accent2"/>
                </a:solidFill>
              </a:rPr>
              <a:t>data breach </a:t>
            </a:r>
            <a:r>
              <a:rPr lang="en-US" sz="2200" dirty="0">
                <a:solidFill>
                  <a:schemeClr val="accent3"/>
                </a:solidFill>
              </a:rPr>
              <a:t>attributed</a:t>
            </a:r>
            <a:r>
              <a:rPr lang="en-US" sz="2200" dirty="0">
                <a:solidFill>
                  <a:schemeClr val="tx2"/>
                </a:solidFill>
              </a:rPr>
              <a:t> to </a:t>
            </a:r>
            <a:r>
              <a:rPr lang="en-US" sz="2200" dirty="0">
                <a:solidFill>
                  <a:schemeClr val="accent4"/>
                </a:solidFill>
              </a:rPr>
              <a:t>criminal group</a:t>
            </a:r>
          </a:p>
          <a:p>
            <a:pPr lvl="1">
              <a:lnSpc>
                <a:spcPct val="70000"/>
              </a:lnSpc>
            </a:pPr>
            <a:r>
              <a:rPr lang="en-US" sz="2200" dirty="0">
                <a:solidFill>
                  <a:schemeClr val="accent3"/>
                </a:solidFill>
              </a:rPr>
              <a:t>Conducting</a:t>
            </a:r>
            <a:r>
              <a:rPr lang="en-US" sz="2200" dirty="0">
                <a:solidFill>
                  <a:schemeClr val="tx2"/>
                </a:solidFill>
              </a:rPr>
              <a:t> </a:t>
            </a:r>
            <a:r>
              <a:rPr lang="en-US" sz="2200" dirty="0">
                <a:solidFill>
                  <a:schemeClr val="accent2"/>
                </a:solidFill>
              </a:rPr>
              <a:t>knowledge sharing</a:t>
            </a:r>
            <a:r>
              <a:rPr lang="en-US" sz="2200" dirty="0">
                <a:solidFill>
                  <a:schemeClr val="tx2"/>
                </a:solidFill>
              </a:rPr>
              <a:t> (</a:t>
            </a:r>
            <a:r>
              <a:rPr lang="en-US" sz="2200" dirty="0">
                <a:solidFill>
                  <a:schemeClr val="accent2"/>
                </a:solidFill>
              </a:rPr>
              <a:t>IOCs</a:t>
            </a:r>
            <a:r>
              <a:rPr lang="en-US" sz="2200" dirty="0">
                <a:solidFill>
                  <a:schemeClr val="tx2"/>
                </a:solidFill>
              </a:rPr>
              <a:t> and </a:t>
            </a:r>
            <a:r>
              <a:rPr lang="en-US" sz="2200" dirty="0">
                <a:solidFill>
                  <a:schemeClr val="accent2"/>
                </a:solidFill>
              </a:rPr>
              <a:t>findings</a:t>
            </a:r>
            <a:r>
              <a:rPr lang="en-US" sz="2200" dirty="0">
                <a:solidFill>
                  <a:schemeClr val="tx2"/>
                </a:solidFill>
              </a:rPr>
              <a:t>) and </a:t>
            </a:r>
            <a:r>
              <a:rPr lang="en-US" sz="2200" dirty="0">
                <a:solidFill>
                  <a:schemeClr val="accent3"/>
                </a:solidFill>
              </a:rPr>
              <a:t>receiving</a:t>
            </a:r>
            <a:r>
              <a:rPr lang="en-US" sz="2200" dirty="0">
                <a:solidFill>
                  <a:schemeClr val="tx2"/>
                </a:solidFill>
              </a:rPr>
              <a:t> them from </a:t>
            </a:r>
            <a:r>
              <a:rPr lang="en-US" sz="2200" dirty="0">
                <a:solidFill>
                  <a:schemeClr val="accent4"/>
                </a:solidFill>
              </a:rPr>
              <a:t>law enforcement</a:t>
            </a:r>
            <a:r>
              <a:rPr lang="en-US" sz="2200" dirty="0">
                <a:solidFill>
                  <a:schemeClr val="tx2"/>
                </a:solidFill>
              </a:rPr>
              <a:t> to </a:t>
            </a:r>
            <a:r>
              <a:rPr lang="en-US" sz="2200" dirty="0">
                <a:solidFill>
                  <a:schemeClr val="accent3"/>
                </a:solidFill>
              </a:rPr>
              <a:t>use</a:t>
            </a:r>
            <a:r>
              <a:rPr lang="en-US" sz="2200" dirty="0">
                <a:solidFill>
                  <a:schemeClr val="tx2"/>
                </a:solidFill>
              </a:rPr>
              <a:t> in their ongoing </a:t>
            </a:r>
            <a:r>
              <a:rPr lang="en-US" sz="2200" dirty="0">
                <a:solidFill>
                  <a:schemeClr val="accent2"/>
                </a:solidFill>
              </a:rPr>
              <a:t>digital forensics investigation</a:t>
            </a:r>
            <a:r>
              <a:rPr lang="en-US" sz="2200" dirty="0">
                <a:solidFill>
                  <a:schemeClr val="tx2"/>
                </a:solidFill>
              </a:rPr>
              <a:t>. </a:t>
            </a:r>
          </a:p>
        </p:txBody>
      </p:sp>
      <p:pic>
        <p:nvPicPr>
          <p:cNvPr id="4" name="Picture 3" descr="A statue of a person holding a sword&#10;&#10;Description automatically generated with low confidence">
            <a:extLst>
              <a:ext uri="{FF2B5EF4-FFF2-40B4-BE49-F238E27FC236}">
                <a16:creationId xmlns:a16="http://schemas.microsoft.com/office/drawing/2014/main" id="{2EF6670E-2D38-A814-1E18-32FDBD6C954B}"/>
              </a:ext>
            </a:extLst>
          </p:cNvPr>
          <p:cNvPicPr>
            <a:picLocks noChangeAspect="1"/>
          </p:cNvPicPr>
          <p:nvPr/>
        </p:nvPicPr>
        <p:blipFill rotWithShape="1">
          <a:blip r:embed="rId3"/>
          <a:srcRect l="9347" t="437" r="-3" b="-1"/>
          <a:stretch/>
        </p:blipFill>
        <p:spPr>
          <a:xfrm>
            <a:off x="6389177" y="1709738"/>
            <a:ext cx="5181600" cy="4332288"/>
          </a:xfrm>
          <a:prstGeom prst="rect">
            <a:avLst/>
          </a:prstGeom>
          <a:noFill/>
        </p:spPr>
      </p:pic>
    </p:spTree>
    <p:extLst>
      <p:ext uri="{BB962C8B-B14F-4D97-AF65-F5344CB8AC3E}">
        <p14:creationId xmlns:p14="http://schemas.microsoft.com/office/powerpoint/2010/main" val="1915555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4617-463D-5AA1-EE1B-EFFC04DE4DBE}"/>
              </a:ext>
            </a:extLst>
          </p:cNvPr>
          <p:cNvSpPr>
            <a:spLocks noGrp="1"/>
          </p:cNvSpPr>
          <p:nvPr>
            <p:ph type="title"/>
          </p:nvPr>
        </p:nvSpPr>
        <p:spPr/>
        <p:txBody>
          <a:bodyPr/>
          <a:lstStyle/>
          <a:p>
            <a:r>
              <a:rPr lang="en-US" dirty="0"/>
              <a:t>Career Paths &amp; Training</a:t>
            </a:r>
          </a:p>
        </p:txBody>
      </p:sp>
      <p:sp>
        <p:nvSpPr>
          <p:cNvPr id="3" name="Text Placeholder 2">
            <a:extLst>
              <a:ext uri="{FF2B5EF4-FFF2-40B4-BE49-F238E27FC236}">
                <a16:creationId xmlns:a16="http://schemas.microsoft.com/office/drawing/2014/main" id="{95335F8C-8829-A328-FBC1-660B9DDB5CC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932965039"/>
      </p:ext>
    </p:extLst>
  </p:cSld>
  <p:clrMapOvr>
    <a:masterClrMapping/>
  </p:clrMapOvr>
</p:sld>
</file>

<file path=ppt/theme/theme1.xml><?xml version="1.0" encoding="utf-8"?>
<a:theme xmlns:a="http://schemas.openxmlformats.org/drawingml/2006/main" name="Office Theme">
  <a:themeElements>
    <a:clrScheme name="DEFCON 31">
      <a:dk1>
        <a:sysClr val="windowText" lastClr="000000"/>
      </a:dk1>
      <a:lt1>
        <a:sysClr val="window" lastClr="FFFFFF"/>
      </a:lt1>
      <a:dk2>
        <a:srgbClr val="788DA8"/>
      </a:dk2>
      <a:lt2>
        <a:srgbClr val="E7E6E6"/>
      </a:lt2>
      <a:accent1>
        <a:srgbClr val="686EA0"/>
      </a:accent1>
      <a:accent2>
        <a:srgbClr val="81C8BD"/>
      </a:accent2>
      <a:accent3>
        <a:srgbClr val="ECDA25"/>
      </a:accent3>
      <a:accent4>
        <a:srgbClr val="F8A28B"/>
      </a:accent4>
      <a:accent5>
        <a:srgbClr val="DEEBF6"/>
      </a:accent5>
      <a:accent6>
        <a:srgbClr val="5B9BD5"/>
      </a:accent6>
      <a:hlink>
        <a:srgbClr val="686EA0"/>
      </a:hlink>
      <a:folHlink>
        <a:srgbClr val="686EA0"/>
      </a:folHlink>
    </a:clrScheme>
    <a:fontScheme name="DEFCON 31">
      <a:majorFont>
        <a:latin typeface="Freeway Gothic"/>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TV - Project Obsidian - Template - Dark Mode - DC31" id="{398DFA3A-410E-4CFB-9743-56DCD0D504A1}" vid="{B4A70147-E78B-4E6D-8ED0-4B3FF3BDDA2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BTV - Project Obsidian - Template - Dark Mode - DC31</Template>
  <TotalTime>793</TotalTime>
  <Words>1643</Words>
  <Application>Microsoft Office PowerPoint</Application>
  <PresentationFormat>Widescreen</PresentationFormat>
  <Paragraphs>180</Paragraphs>
  <Slides>15</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Freeway Gothic</vt:lpstr>
      <vt:lpstr>Benguiat</vt:lpstr>
      <vt:lpstr>Courier New</vt:lpstr>
      <vt:lpstr>Arial</vt:lpstr>
      <vt:lpstr>Wingdings</vt:lpstr>
      <vt:lpstr>Office Theme</vt:lpstr>
      <vt:lpstr>Forensics </vt:lpstr>
      <vt:lpstr>Agenda</vt:lpstr>
      <vt:lpstr>Supporting the Digital Forensics Team</vt:lpstr>
      <vt:lpstr>Supporting the Digital Forensics Team</vt:lpstr>
      <vt:lpstr>Expectations on the Digital Forensics Team</vt:lpstr>
      <vt:lpstr>Expectations</vt:lpstr>
      <vt:lpstr>Expectations</vt:lpstr>
      <vt:lpstr>Expectations</vt:lpstr>
      <vt:lpstr>Career Paths &amp; Training</vt:lpstr>
      <vt:lpstr>Common Career Paths</vt:lpstr>
      <vt:lpstr>Training Opportunities</vt:lpstr>
      <vt:lpstr>Training Opportunities - SANS</vt:lpstr>
      <vt:lpstr>Cyber Ranges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Forensics</dc:title>
  <dc:creator>B4nd1t0</dc:creator>
  <cp:lastModifiedBy>B4nd1t0</cp:lastModifiedBy>
  <cp:revision>48</cp:revision>
  <dcterms:created xsi:type="dcterms:W3CDTF">2023-03-09T08:23:42Z</dcterms:created>
  <dcterms:modified xsi:type="dcterms:W3CDTF">2024-05-13T13:44:49Z</dcterms:modified>
</cp:coreProperties>
</file>