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8"/>
  </p:notesMasterIdLst>
  <p:sldIdLst>
    <p:sldId id="256" r:id="rId2"/>
    <p:sldId id="257" r:id="rId3"/>
    <p:sldId id="259" r:id="rId4"/>
    <p:sldId id="260" r:id="rId5"/>
    <p:sldId id="264" r:id="rId6"/>
    <p:sldId id="265" r:id="rId7"/>
    <p:sldId id="266" r:id="rId8"/>
    <p:sldId id="261" r:id="rId9"/>
    <p:sldId id="272" r:id="rId10"/>
    <p:sldId id="267" r:id="rId11"/>
    <p:sldId id="268" r:id="rId12"/>
    <p:sldId id="269" r:id="rId13"/>
    <p:sldId id="270" r:id="rId14"/>
    <p:sldId id="271" r:id="rId15"/>
    <p:sldId id="273" r:id="rId16"/>
    <p:sldId id="258"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9277" autoAdjust="0"/>
  </p:normalViewPr>
  <p:slideViewPr>
    <p:cSldViewPr snapToGrid="0">
      <p:cViewPr varScale="1">
        <p:scale>
          <a:sx n="76" d="100"/>
          <a:sy n="76" d="100"/>
        </p:scale>
        <p:origin x="5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 name="Google Shape;6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615223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82914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765172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51203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59490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55747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01824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39205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9673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69201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2863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885673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Notes:</a:t>
            </a:r>
          </a:p>
        </p:txBody>
      </p:sp>
      <p:sp>
        <p:nvSpPr>
          <p:cNvPr id="68" name="Google Shape;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26937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2622431" y="2319633"/>
            <a:ext cx="7444595" cy="1655762"/>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accent4"/>
              </a:buClr>
              <a:buSzPts val="3600"/>
              <a:buFont typeface="Arial"/>
              <a:buNone/>
              <a:defRPr sz="3600" b="1">
                <a:solidFill>
                  <a:schemeClr val="accent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 name="Google Shape;12;p2"/>
          <p:cNvSpPr txBox="1">
            <a:spLocks noGrp="1"/>
          </p:cNvSpPr>
          <p:nvPr>
            <p:ph type="subTitle" idx="1"/>
          </p:nvPr>
        </p:nvSpPr>
        <p:spPr>
          <a:xfrm>
            <a:off x="2622430" y="4105275"/>
            <a:ext cx="7444595"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accent3"/>
              </a:buClr>
              <a:buSzPts val="2400"/>
              <a:buNone/>
              <a:defRPr sz="2400">
                <a:solidFill>
                  <a:schemeClr val="accent3"/>
                </a:solidFill>
              </a:defRPr>
            </a:lvl1pPr>
            <a:lvl2pPr lvl="1" algn="ctr">
              <a:lnSpc>
                <a:spcPct val="90000"/>
              </a:lnSpc>
              <a:spcBef>
                <a:spcPts val="500"/>
              </a:spcBef>
              <a:spcAft>
                <a:spcPts val="0"/>
              </a:spcAft>
              <a:buClr>
                <a:schemeClr val="accent5"/>
              </a:buClr>
              <a:buSzPts val="2000"/>
              <a:buNone/>
              <a:defRPr sz="2000"/>
            </a:lvl2pPr>
            <a:lvl3pPr lvl="2" algn="ctr">
              <a:lnSpc>
                <a:spcPct val="90000"/>
              </a:lnSpc>
              <a:spcBef>
                <a:spcPts val="500"/>
              </a:spcBef>
              <a:spcAft>
                <a:spcPts val="0"/>
              </a:spcAft>
              <a:buClr>
                <a:schemeClr val="accent5"/>
              </a:buClr>
              <a:buSzPts val="1800"/>
              <a:buNone/>
              <a:defRPr sz="1800"/>
            </a:lvl3pPr>
            <a:lvl4pPr lvl="3" algn="ctr">
              <a:lnSpc>
                <a:spcPct val="90000"/>
              </a:lnSpc>
              <a:spcBef>
                <a:spcPts val="500"/>
              </a:spcBef>
              <a:spcAft>
                <a:spcPts val="0"/>
              </a:spcAft>
              <a:buClr>
                <a:schemeClr val="accent5"/>
              </a:buClr>
              <a:buSzPts val="1600"/>
              <a:buNone/>
              <a:defRPr sz="1600"/>
            </a:lvl4pPr>
            <a:lvl5pPr lvl="4" algn="ctr">
              <a:lnSpc>
                <a:spcPct val="9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3" name="Google Shape;13;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p:nvPr/>
        </p:nvSpPr>
        <p:spPr>
          <a:xfrm>
            <a:off x="1188666" y="817870"/>
            <a:ext cx="9814667" cy="137188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lt2"/>
              </a:buClr>
              <a:buSzPts val="7200"/>
              <a:buFont typeface="Arial"/>
              <a:buNone/>
            </a:pPr>
            <a:r>
              <a:rPr lang="en-US" sz="7200" b="1" i="0" u="none" strike="noStrike" cap="none">
                <a:solidFill>
                  <a:schemeClr val="lt2"/>
                </a:solidFill>
                <a:latin typeface="Arial"/>
                <a:ea typeface="Arial"/>
                <a:cs typeface="Arial"/>
                <a:sym typeface="Arial"/>
              </a:rPr>
              <a:t>Project Obsidian</a:t>
            </a:r>
            <a:endParaRPr/>
          </a:p>
          <a:p>
            <a:pPr marL="0" marR="0" lvl="0" indent="0" algn="ctr" rtl="0">
              <a:lnSpc>
                <a:spcPct val="90000"/>
              </a:lnSpc>
              <a:spcBef>
                <a:spcPts val="0"/>
              </a:spcBef>
              <a:spcAft>
                <a:spcPts val="0"/>
              </a:spcAft>
              <a:buClr>
                <a:schemeClr val="lt1"/>
              </a:buClr>
              <a:buSzPts val="4800"/>
              <a:buFont typeface="Arial"/>
              <a:buNone/>
            </a:pPr>
            <a:endParaRPr sz="4800" b="1" i="0" u="none" strike="noStrike" cap="none">
              <a:solidFill>
                <a:schemeClr val="lt1"/>
              </a:solidFill>
              <a:latin typeface="Arial"/>
              <a:ea typeface="Arial"/>
              <a:cs typeface="Arial"/>
              <a:sym typeface="Arial"/>
            </a:endParaRPr>
          </a:p>
        </p:txBody>
      </p:sp>
      <p:pic>
        <p:nvPicPr>
          <p:cNvPr id="15" name="Google Shape;15;p2"/>
          <p:cNvPicPr preferRelativeResize="0"/>
          <p:nvPr/>
        </p:nvPicPr>
        <p:blipFill rotWithShape="1">
          <a:blip r:embed="rId2">
            <a:alphaModFix/>
          </a:blip>
          <a:srcRect/>
          <a:stretch/>
        </p:blipFill>
        <p:spPr>
          <a:xfrm>
            <a:off x="10127466" y="2973320"/>
            <a:ext cx="2004149" cy="2004149"/>
          </a:xfrm>
          <a:prstGeom prst="rect">
            <a:avLst/>
          </a:prstGeom>
          <a:noFill/>
          <a:ln>
            <a:noFill/>
          </a:ln>
        </p:spPr>
      </p:pic>
      <p:pic>
        <p:nvPicPr>
          <p:cNvPr id="16" name="Google Shape;16;p2"/>
          <p:cNvPicPr preferRelativeResize="0"/>
          <p:nvPr/>
        </p:nvPicPr>
        <p:blipFill rotWithShape="1">
          <a:blip r:embed="rId3">
            <a:alphaModFix/>
          </a:blip>
          <a:srcRect/>
          <a:stretch/>
        </p:blipFill>
        <p:spPr>
          <a:xfrm>
            <a:off x="-855557" y="1818829"/>
            <a:ext cx="4313131" cy="431313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5"/>
        <p:cNvGrpSpPr/>
        <p:nvPr/>
      </p:nvGrpSpPr>
      <p:grpSpPr>
        <a:xfrm>
          <a:off x="0" y="0"/>
          <a:ext cx="0" cy="0"/>
          <a:chOff x="0" y="0"/>
          <a:chExt cx="0" cy="0"/>
        </a:xfrm>
      </p:grpSpPr>
      <p:sp>
        <p:nvSpPr>
          <p:cNvPr id="56" name="Google Shape;5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1"/>
          <p:cNvSpPr>
            <a:spLocks noGrp="1"/>
          </p:cNvSpPr>
          <p:nvPr>
            <p:ph type="pic" idx="2"/>
          </p:nvPr>
        </p:nvSpPr>
        <p:spPr>
          <a:xfrm>
            <a:off x="5183188" y="987425"/>
            <a:ext cx="6172200" cy="4873625"/>
          </a:xfrm>
          <a:prstGeom prst="rect">
            <a:avLst/>
          </a:prstGeom>
          <a:noFill/>
          <a:ln>
            <a:noFill/>
          </a:ln>
        </p:spPr>
      </p:sp>
      <p:sp>
        <p:nvSpPr>
          <p:cNvPr id="58" name="Google Shape;5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5"/>
              </a:buClr>
              <a:buSzPts val="1600"/>
              <a:buNone/>
              <a:defRPr sz="1600"/>
            </a:lvl1pPr>
            <a:lvl2pPr marL="914400" lvl="1" indent="-228600" algn="l">
              <a:lnSpc>
                <a:spcPct val="90000"/>
              </a:lnSpc>
              <a:spcBef>
                <a:spcPts val="500"/>
              </a:spcBef>
              <a:spcAft>
                <a:spcPts val="0"/>
              </a:spcAft>
              <a:buClr>
                <a:schemeClr val="accent5"/>
              </a:buClr>
              <a:buSzPts val="1400"/>
              <a:buNone/>
              <a:defRPr sz="1400"/>
            </a:lvl2pPr>
            <a:lvl3pPr marL="1371600" lvl="2" indent="-228600" algn="l">
              <a:lnSpc>
                <a:spcPct val="90000"/>
              </a:lnSpc>
              <a:spcBef>
                <a:spcPts val="500"/>
              </a:spcBef>
              <a:spcAft>
                <a:spcPts val="0"/>
              </a:spcAft>
              <a:buClr>
                <a:schemeClr val="accent5"/>
              </a:buClr>
              <a:buSzPts val="1200"/>
              <a:buNone/>
              <a:defRPr sz="1200"/>
            </a:lvl3pPr>
            <a:lvl4pPr marL="1828800" lvl="3" indent="-228600" algn="l">
              <a:lnSpc>
                <a:spcPct val="90000"/>
              </a:lnSpc>
              <a:spcBef>
                <a:spcPts val="500"/>
              </a:spcBef>
              <a:spcAft>
                <a:spcPts val="0"/>
              </a:spcAft>
              <a:buClr>
                <a:schemeClr val="accent5"/>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9" name="Google Shape;59;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21"/>
        <p:cNvGrpSpPr/>
        <p:nvPr/>
      </p:nvGrpSpPr>
      <p:grpSpPr>
        <a:xfrm>
          <a:off x="0" y="0"/>
          <a:ext cx="0" cy="0"/>
          <a:chOff x="0" y="0"/>
          <a:chExt cx="0" cy="0"/>
        </a:xfrm>
      </p:grpSpPr>
      <p:sp>
        <p:nvSpPr>
          <p:cNvPr id="22" name="Google Shape;22;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4"/>
          <p:cNvSpPr txBox="1"/>
          <p:nvPr/>
        </p:nvSpPr>
        <p:spPr>
          <a:xfrm>
            <a:off x="1188666" y="817870"/>
            <a:ext cx="9814667" cy="1371883"/>
          </a:xfrm>
          <a:prstGeom prst="rect">
            <a:avLst/>
          </a:prstGeom>
          <a:noFill/>
          <a:ln>
            <a:noFill/>
          </a:ln>
        </p:spPr>
        <p:txBody>
          <a:bodyPr spcFirstLastPara="1" wrap="square" lIns="91425" tIns="45700" rIns="91425" bIns="45700" anchor="b" anchorCtr="0">
            <a:normAutofit/>
          </a:bodyPr>
          <a:lstStyle/>
          <a:p>
            <a:pPr marL="0" marR="0" lvl="0" indent="0" algn="ctr" rtl="0">
              <a:lnSpc>
                <a:spcPct val="90000"/>
              </a:lnSpc>
              <a:spcBef>
                <a:spcPts val="0"/>
              </a:spcBef>
              <a:spcAft>
                <a:spcPts val="0"/>
              </a:spcAft>
              <a:buClr>
                <a:schemeClr val="accent4"/>
              </a:buClr>
              <a:buSzPts val="7200"/>
              <a:buFont typeface="Arial"/>
              <a:buNone/>
            </a:pPr>
            <a:r>
              <a:rPr lang="en-US" sz="7200" b="1" i="0" u="none" strike="noStrike" cap="none">
                <a:solidFill>
                  <a:schemeClr val="accent4"/>
                </a:solidFill>
                <a:latin typeface="Arial"/>
                <a:ea typeface="Arial"/>
                <a:cs typeface="Arial"/>
                <a:sym typeface="Arial"/>
              </a:rPr>
              <a:t>Thank you!</a:t>
            </a:r>
            <a:endParaRPr/>
          </a:p>
          <a:p>
            <a:pPr marL="0" marR="0" lvl="0" indent="0" algn="ctr" rtl="0">
              <a:lnSpc>
                <a:spcPct val="90000"/>
              </a:lnSpc>
              <a:spcBef>
                <a:spcPts val="0"/>
              </a:spcBef>
              <a:spcAft>
                <a:spcPts val="0"/>
              </a:spcAft>
              <a:buClr>
                <a:schemeClr val="lt1"/>
              </a:buClr>
              <a:buSzPts val="4800"/>
              <a:buFont typeface="Arial"/>
              <a:buNone/>
            </a:pPr>
            <a:endParaRPr sz="4800" b="1" i="0" u="none" strike="noStrike" cap="none">
              <a:solidFill>
                <a:schemeClr val="lt1"/>
              </a:solidFill>
              <a:latin typeface="Arial"/>
              <a:ea typeface="Arial"/>
              <a:cs typeface="Arial"/>
              <a:sym typeface="Arial"/>
            </a:endParaRPr>
          </a:p>
        </p:txBody>
      </p:sp>
      <p:pic>
        <p:nvPicPr>
          <p:cNvPr id="24" name="Google Shape;24;p4"/>
          <p:cNvPicPr preferRelativeResize="0"/>
          <p:nvPr/>
        </p:nvPicPr>
        <p:blipFill rotWithShape="1">
          <a:blip r:embed="rId2">
            <a:alphaModFix/>
          </a:blip>
          <a:srcRect/>
          <a:stretch/>
        </p:blipFill>
        <p:spPr>
          <a:xfrm>
            <a:off x="10127466" y="2973320"/>
            <a:ext cx="2004149" cy="2004149"/>
          </a:xfrm>
          <a:prstGeom prst="rect">
            <a:avLst/>
          </a:prstGeom>
          <a:noFill/>
          <a:ln>
            <a:noFill/>
          </a:ln>
        </p:spPr>
      </p:pic>
      <p:pic>
        <p:nvPicPr>
          <p:cNvPr id="25" name="Google Shape;25;p4"/>
          <p:cNvPicPr preferRelativeResize="0"/>
          <p:nvPr/>
        </p:nvPicPr>
        <p:blipFill rotWithShape="1">
          <a:blip r:embed="rId3">
            <a:alphaModFix/>
          </a:blip>
          <a:srcRect/>
          <a:stretch/>
        </p:blipFill>
        <p:spPr>
          <a:xfrm>
            <a:off x="-855557" y="1818829"/>
            <a:ext cx="4313131" cy="4313131"/>
          </a:xfrm>
          <a:prstGeom prst="rect">
            <a:avLst/>
          </a:prstGeom>
          <a:noFill/>
          <a:ln>
            <a:noFill/>
          </a:ln>
        </p:spPr>
      </p:pic>
      <p:sp>
        <p:nvSpPr>
          <p:cNvPr id="26" name="Google Shape;26;p4"/>
          <p:cNvSpPr txBox="1"/>
          <p:nvPr/>
        </p:nvSpPr>
        <p:spPr>
          <a:xfrm>
            <a:off x="2682872" y="4067097"/>
            <a:ext cx="7444594" cy="2308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Did you enjoy the session?</a:t>
            </a:r>
            <a:endParaRPr/>
          </a:p>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Did we miss something?</a:t>
            </a:r>
            <a:endParaRPr/>
          </a:p>
          <a:p>
            <a:pPr marL="0" marR="0" lvl="0" indent="0" algn="ctr" rtl="0">
              <a:spcBef>
                <a:spcPts val="0"/>
              </a:spcBef>
              <a:spcAft>
                <a:spcPts val="0"/>
              </a:spcAft>
              <a:buNone/>
            </a:pPr>
            <a:r>
              <a:rPr lang="en-US" sz="2400" b="0" i="0" u="none" strike="noStrike" cap="none">
                <a:solidFill>
                  <a:schemeClr val="accent4"/>
                </a:solidFill>
                <a:latin typeface="Arial"/>
                <a:ea typeface="Arial"/>
                <a:cs typeface="Arial"/>
                <a:sym typeface="Arial"/>
              </a:rPr>
              <a:t>Was anything unclear or confusing?</a:t>
            </a:r>
            <a:endParaRPr/>
          </a:p>
          <a:p>
            <a:pPr marL="0" marR="0" lvl="0" indent="0" algn="ctr" rtl="0">
              <a:spcBef>
                <a:spcPts val="0"/>
              </a:spcBef>
              <a:spcAft>
                <a:spcPts val="0"/>
              </a:spcAft>
              <a:buNone/>
            </a:pPr>
            <a:endParaRPr sz="2400" b="0" i="0" u="none" strike="noStrike" cap="none">
              <a:solidFill>
                <a:schemeClr val="accent3"/>
              </a:solidFill>
              <a:latin typeface="Arial"/>
              <a:ea typeface="Arial"/>
              <a:cs typeface="Arial"/>
              <a:sym typeface="Arial"/>
            </a:endParaRPr>
          </a:p>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Please Provide Feedback</a:t>
            </a:r>
            <a:br>
              <a:rPr lang="en-US" sz="2400" b="0" i="0" u="none" strike="noStrike" cap="none">
                <a:solidFill>
                  <a:schemeClr val="accent6"/>
                </a:solidFill>
                <a:latin typeface="Arial"/>
                <a:ea typeface="Arial"/>
                <a:cs typeface="Arial"/>
                <a:sym typeface="Arial"/>
              </a:rPr>
            </a:br>
            <a:r>
              <a:rPr lang="en-US" sz="2400" b="0" i="0" u="none" strike="noStrike" cap="none">
                <a:solidFill>
                  <a:schemeClr val="accent6"/>
                </a:solidFill>
                <a:latin typeface="Arial"/>
                <a:ea typeface="Arial"/>
                <a:cs typeface="Arial"/>
                <a:sym typeface="Arial"/>
              </a:rPr>
              <a:t>feedback-obsidian@blueteamvillage.org</a:t>
            </a:r>
            <a:endParaRPr sz="2400" b="0" i="0" u="none" strike="noStrike" cap="none">
              <a:solidFill>
                <a:schemeClr val="accent6"/>
              </a:solidFill>
              <a:latin typeface="Arial"/>
              <a:ea typeface="Arial"/>
              <a:cs typeface="Arial"/>
              <a:sym typeface="Arial"/>
            </a:endParaRPr>
          </a:p>
        </p:txBody>
      </p:sp>
      <p:sp>
        <p:nvSpPr>
          <p:cNvPr id="27" name="Google Shape;27;p4"/>
          <p:cNvSpPr txBox="1"/>
          <p:nvPr/>
        </p:nvSpPr>
        <p:spPr>
          <a:xfrm>
            <a:off x="2682872" y="2142323"/>
            <a:ext cx="7444594" cy="83099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Join The Conversation</a:t>
            </a:r>
            <a:br>
              <a:rPr lang="en-US" sz="2400" b="0" i="0" u="none" strike="noStrike" cap="none">
                <a:solidFill>
                  <a:schemeClr val="accent6"/>
                </a:solidFill>
                <a:latin typeface="Arial"/>
                <a:ea typeface="Arial"/>
                <a:cs typeface="Arial"/>
                <a:sym typeface="Arial"/>
              </a:rPr>
            </a:br>
            <a:r>
              <a:rPr lang="en-US" sz="2400" b="0" i="0" u="none" strike="noStrike" cap="none">
                <a:solidFill>
                  <a:schemeClr val="accent6"/>
                </a:solidFill>
                <a:latin typeface="Arial"/>
                <a:ea typeface="Arial"/>
                <a:cs typeface="Arial"/>
                <a:sym typeface="Arial"/>
              </a:rPr>
              <a:t>https://discord.gg/blueteamvillage</a:t>
            </a:r>
            <a:endParaRPr sz="2400" b="0" i="0" u="none" strike="noStrike" cap="none">
              <a:solidFill>
                <a:schemeClr val="accent6"/>
              </a:solidFill>
              <a:latin typeface="Arial"/>
              <a:ea typeface="Arial"/>
              <a:cs typeface="Arial"/>
              <a:sym typeface="Arial"/>
            </a:endParaRPr>
          </a:p>
        </p:txBody>
      </p:sp>
      <p:sp>
        <p:nvSpPr>
          <p:cNvPr id="28" name="Google Shape;28;p4"/>
          <p:cNvSpPr txBox="1"/>
          <p:nvPr/>
        </p:nvSpPr>
        <p:spPr>
          <a:xfrm>
            <a:off x="2682872" y="3283373"/>
            <a:ext cx="7444594"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0" i="0" u="none" strike="noStrike" cap="none">
                <a:solidFill>
                  <a:schemeClr val="accent3"/>
                </a:solidFill>
                <a:latin typeface="Arial"/>
                <a:ea typeface="Arial"/>
                <a:cs typeface="Arial"/>
                <a:sym typeface="Arial"/>
              </a:rPr>
              <a:t>Questions?</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None/>
              <a:defRPr sz="2400">
                <a:solidFill>
                  <a:schemeClr val="lt1"/>
                </a:solidFill>
              </a:defRPr>
            </a:lvl1pPr>
            <a:lvl2pPr marL="914400" lvl="1" indent="-228600" algn="l">
              <a:lnSpc>
                <a:spcPct val="90000"/>
              </a:lnSpc>
              <a:spcBef>
                <a:spcPts val="500"/>
              </a:spcBef>
              <a:spcAft>
                <a:spcPts val="0"/>
              </a:spcAft>
              <a:buClr>
                <a:schemeClr val="lt1"/>
              </a:buClr>
              <a:buSzPts val="2000"/>
              <a:buNone/>
              <a:defRPr sz="2000">
                <a:solidFill>
                  <a:schemeClr val="lt1"/>
                </a:solidFill>
              </a:defRPr>
            </a:lvl2pPr>
            <a:lvl3pPr marL="1371600" lvl="2" indent="-228600" algn="l">
              <a:lnSpc>
                <a:spcPct val="90000"/>
              </a:lnSpc>
              <a:spcBef>
                <a:spcPts val="500"/>
              </a:spcBef>
              <a:spcAft>
                <a:spcPts val="0"/>
              </a:spcAft>
              <a:buClr>
                <a:schemeClr val="lt1"/>
              </a:buClr>
              <a:buSzPts val="1800"/>
              <a:buNone/>
              <a:defRPr sz="1800">
                <a:solidFill>
                  <a:schemeClr val="lt1"/>
                </a:solidFill>
              </a:defRPr>
            </a:lvl3pPr>
            <a:lvl4pPr marL="1828800" lvl="3" indent="-228600" algn="l">
              <a:lnSpc>
                <a:spcPct val="90000"/>
              </a:lnSpc>
              <a:spcBef>
                <a:spcPts val="500"/>
              </a:spcBef>
              <a:spcAft>
                <a:spcPts val="0"/>
              </a:spcAft>
              <a:buClr>
                <a:schemeClr val="lt1"/>
              </a:buClr>
              <a:buSzPts val="1600"/>
              <a:buNone/>
              <a:defRPr sz="1600">
                <a:solidFill>
                  <a:schemeClr val="lt1"/>
                </a:solidFill>
              </a:defRPr>
            </a:lvl4pPr>
            <a:lvl5pPr marL="2286000" lvl="4" indent="-228600" algn="l">
              <a:lnSpc>
                <a:spcPct val="9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a:endParaRPr/>
          </a:p>
        </p:txBody>
      </p:sp>
      <p:sp>
        <p:nvSpPr>
          <p:cNvPr id="32" name="Google Shape;32;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6" name="Google Shape;36;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7" name="Google Shape;3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lvl1pPr>
            <a:lvl2pPr marL="914400" lvl="1" indent="-228600" algn="l">
              <a:lnSpc>
                <a:spcPct val="90000"/>
              </a:lnSpc>
              <a:spcBef>
                <a:spcPts val="500"/>
              </a:spcBef>
              <a:spcAft>
                <a:spcPts val="0"/>
              </a:spcAft>
              <a:buClr>
                <a:schemeClr val="accent5"/>
              </a:buClr>
              <a:buSzPts val="2000"/>
              <a:buNone/>
              <a:defRPr sz="2000" b="1"/>
            </a:lvl2pPr>
            <a:lvl3pPr marL="1371600" lvl="2" indent="-228600" algn="l">
              <a:lnSpc>
                <a:spcPct val="90000"/>
              </a:lnSpc>
              <a:spcBef>
                <a:spcPts val="500"/>
              </a:spcBef>
              <a:spcAft>
                <a:spcPts val="0"/>
              </a:spcAft>
              <a:buClr>
                <a:schemeClr val="accent5"/>
              </a:buClr>
              <a:buSzPts val="1800"/>
              <a:buNone/>
              <a:defRPr sz="1800" b="1"/>
            </a:lvl3pPr>
            <a:lvl4pPr marL="1828800" lvl="3" indent="-228600" algn="l">
              <a:lnSpc>
                <a:spcPct val="90000"/>
              </a:lnSpc>
              <a:spcBef>
                <a:spcPts val="500"/>
              </a:spcBef>
              <a:spcAft>
                <a:spcPts val="0"/>
              </a:spcAft>
              <a:buClr>
                <a:schemeClr val="accent5"/>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1" name="Google Shape;41;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accent5"/>
              </a:buClr>
              <a:buSzPts val="2400"/>
              <a:buNone/>
              <a:defRPr sz="2400" b="1"/>
            </a:lvl1pPr>
            <a:lvl2pPr marL="914400" lvl="1" indent="-228600" algn="l">
              <a:lnSpc>
                <a:spcPct val="90000"/>
              </a:lnSpc>
              <a:spcBef>
                <a:spcPts val="500"/>
              </a:spcBef>
              <a:spcAft>
                <a:spcPts val="0"/>
              </a:spcAft>
              <a:buClr>
                <a:schemeClr val="accent5"/>
              </a:buClr>
              <a:buSzPts val="2000"/>
              <a:buNone/>
              <a:defRPr sz="2000" b="1"/>
            </a:lvl2pPr>
            <a:lvl3pPr marL="1371600" lvl="2" indent="-228600" algn="l">
              <a:lnSpc>
                <a:spcPct val="90000"/>
              </a:lnSpc>
              <a:spcBef>
                <a:spcPts val="500"/>
              </a:spcBef>
              <a:spcAft>
                <a:spcPts val="0"/>
              </a:spcAft>
              <a:buClr>
                <a:schemeClr val="accent5"/>
              </a:buClr>
              <a:buSzPts val="1800"/>
              <a:buNone/>
              <a:defRPr sz="1800" b="1"/>
            </a:lvl3pPr>
            <a:lvl4pPr marL="1828800" lvl="3" indent="-228600" algn="l">
              <a:lnSpc>
                <a:spcPct val="90000"/>
              </a:lnSpc>
              <a:spcBef>
                <a:spcPts val="500"/>
              </a:spcBef>
              <a:spcAft>
                <a:spcPts val="0"/>
              </a:spcAft>
              <a:buClr>
                <a:schemeClr val="accent5"/>
              </a:buClr>
              <a:buSzPts val="1600"/>
              <a:buNone/>
              <a:defRPr sz="1600" b="1"/>
            </a:lvl4pPr>
            <a:lvl5pPr marL="2286000" lvl="4" indent="-228600" algn="l">
              <a:lnSpc>
                <a:spcPct val="9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3" name="Google Shape;43;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accent5"/>
              </a:buClr>
              <a:buSzPts val="1800"/>
              <a:buChar char="•"/>
              <a:defRPr/>
            </a:lvl1pPr>
            <a:lvl2pPr marL="914400" lvl="1" indent="-342900" algn="l">
              <a:lnSpc>
                <a:spcPct val="90000"/>
              </a:lnSpc>
              <a:spcBef>
                <a:spcPts val="500"/>
              </a:spcBef>
              <a:spcAft>
                <a:spcPts val="0"/>
              </a:spcAft>
              <a:buClr>
                <a:schemeClr val="accent5"/>
              </a:buClr>
              <a:buSzPts val="1800"/>
              <a:buChar char="•"/>
              <a:defRPr/>
            </a:lvl2pPr>
            <a:lvl3pPr marL="1371600" lvl="2" indent="-342900" algn="l">
              <a:lnSpc>
                <a:spcPct val="90000"/>
              </a:lnSpc>
              <a:spcBef>
                <a:spcPts val="500"/>
              </a:spcBef>
              <a:spcAft>
                <a:spcPts val="0"/>
              </a:spcAft>
              <a:buClr>
                <a:schemeClr val="accent5"/>
              </a:buClr>
              <a:buSzPts val="1800"/>
              <a:buChar char="o"/>
              <a:defRPr/>
            </a:lvl3pPr>
            <a:lvl4pPr marL="1828800" lvl="3" indent="-342900" algn="l">
              <a:lnSpc>
                <a:spcPct val="90000"/>
              </a:lnSpc>
              <a:spcBef>
                <a:spcPts val="500"/>
              </a:spcBef>
              <a:spcAft>
                <a:spcPts val="0"/>
              </a:spcAft>
              <a:buClr>
                <a:schemeClr val="accent5"/>
              </a:buClr>
              <a:buSzPts val="1800"/>
              <a:buChar char="⮚"/>
              <a:defRPr/>
            </a:lvl4pPr>
            <a:lvl5pPr marL="2286000" lvl="4" indent="-228600" algn="l">
              <a:lnSpc>
                <a:spcPct val="90000"/>
              </a:lnSpc>
              <a:spcBef>
                <a:spcPts val="500"/>
              </a:spcBef>
              <a:spcAft>
                <a:spcPts val="0"/>
              </a:spcAft>
              <a:buClr>
                <a:schemeClr val="lt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4000"/>
              <a:buFont typeface="Arial"/>
              <a:buNone/>
              <a:defRPr>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accent5"/>
              </a:buClr>
              <a:buSzPts val="3200"/>
              <a:buChar char="•"/>
              <a:defRPr sz="3200"/>
            </a:lvl1pPr>
            <a:lvl2pPr marL="914400" lvl="1" indent="-406400" algn="l">
              <a:lnSpc>
                <a:spcPct val="90000"/>
              </a:lnSpc>
              <a:spcBef>
                <a:spcPts val="500"/>
              </a:spcBef>
              <a:spcAft>
                <a:spcPts val="0"/>
              </a:spcAft>
              <a:buClr>
                <a:schemeClr val="accent5"/>
              </a:buClr>
              <a:buSzPts val="2800"/>
              <a:buChar char="•"/>
              <a:defRPr sz="2800"/>
            </a:lvl2pPr>
            <a:lvl3pPr marL="1371600" lvl="2" indent="-381000" algn="l">
              <a:lnSpc>
                <a:spcPct val="90000"/>
              </a:lnSpc>
              <a:spcBef>
                <a:spcPts val="500"/>
              </a:spcBef>
              <a:spcAft>
                <a:spcPts val="0"/>
              </a:spcAft>
              <a:buClr>
                <a:schemeClr val="accent5"/>
              </a:buClr>
              <a:buSzPts val="2400"/>
              <a:buChar char="o"/>
              <a:defRPr sz="2400"/>
            </a:lvl3pPr>
            <a:lvl4pPr marL="1828800" lvl="3" indent="-355600" algn="l">
              <a:lnSpc>
                <a:spcPct val="90000"/>
              </a:lnSpc>
              <a:spcBef>
                <a:spcPts val="500"/>
              </a:spcBef>
              <a:spcAft>
                <a:spcPts val="0"/>
              </a:spcAft>
              <a:buClr>
                <a:schemeClr val="accent5"/>
              </a:buClr>
              <a:buSzPts val="2000"/>
              <a:buChar char="⮚"/>
              <a:defRPr sz="2000"/>
            </a:lvl4pPr>
            <a:lvl5pPr marL="2286000" lvl="4" indent="-228600" algn="l">
              <a:lnSpc>
                <a:spcPct val="90000"/>
              </a:lnSpc>
              <a:spcBef>
                <a:spcPts val="500"/>
              </a:spcBef>
              <a:spcAft>
                <a:spcPts val="0"/>
              </a:spcAft>
              <a:buClr>
                <a:schemeClr val="lt1"/>
              </a:buClr>
              <a:buSzPts val="2000"/>
              <a:buNone/>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a:endParaRPr/>
          </a:p>
        </p:txBody>
      </p:sp>
      <p:sp>
        <p:nvSpPr>
          <p:cNvPr id="53" name="Google Shape;53;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5"/>
              </a:buClr>
              <a:buSzPts val="1600"/>
              <a:buNone/>
              <a:defRPr sz="1600"/>
            </a:lvl1pPr>
            <a:lvl2pPr marL="914400" lvl="1" indent="-228600" algn="l">
              <a:lnSpc>
                <a:spcPct val="90000"/>
              </a:lnSpc>
              <a:spcBef>
                <a:spcPts val="500"/>
              </a:spcBef>
              <a:spcAft>
                <a:spcPts val="0"/>
              </a:spcAft>
              <a:buClr>
                <a:schemeClr val="accent5"/>
              </a:buClr>
              <a:buSzPts val="1400"/>
              <a:buNone/>
              <a:defRPr sz="1400"/>
            </a:lvl2pPr>
            <a:lvl3pPr marL="1371600" lvl="2" indent="-228600" algn="l">
              <a:lnSpc>
                <a:spcPct val="90000"/>
              </a:lnSpc>
              <a:spcBef>
                <a:spcPts val="500"/>
              </a:spcBef>
              <a:spcAft>
                <a:spcPts val="0"/>
              </a:spcAft>
              <a:buClr>
                <a:schemeClr val="accent5"/>
              </a:buClr>
              <a:buSzPts val="1200"/>
              <a:buNone/>
              <a:defRPr sz="1200"/>
            </a:lvl3pPr>
            <a:lvl4pPr marL="1828800" lvl="3" indent="-228600" algn="l">
              <a:lnSpc>
                <a:spcPct val="90000"/>
              </a:lnSpc>
              <a:spcBef>
                <a:spcPts val="500"/>
              </a:spcBef>
              <a:spcAft>
                <a:spcPts val="0"/>
              </a:spcAft>
              <a:buClr>
                <a:schemeClr val="accent5"/>
              </a:buClr>
              <a:buSzPts val="1000"/>
              <a:buNone/>
              <a:defRPr sz="1000"/>
            </a:lvl4pPr>
            <a:lvl5pPr marL="2286000" lvl="4" indent="-228600" algn="l">
              <a:lnSpc>
                <a:spcPct val="9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4" name="Google Shape;54;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6262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000"/>
              <a:buFont typeface="Arial"/>
              <a:buNone/>
              <a:defRPr sz="4000" b="0" i="0" u="none" strike="noStrike" cap="none">
                <a:solidFill>
                  <a:schemeClr val="accen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5"/>
              </a:buClr>
              <a:buSzPts val="2800"/>
              <a:buFont typeface="Arial"/>
              <a:buChar char="•"/>
              <a:defRPr sz="2800" b="0" i="0" u="none" strike="noStrike" cap="none">
                <a:solidFill>
                  <a:schemeClr val="accent5"/>
                </a:solidFill>
                <a:latin typeface="Arial"/>
                <a:ea typeface="Arial"/>
                <a:cs typeface="Arial"/>
                <a:sym typeface="Arial"/>
              </a:defRPr>
            </a:lvl1pPr>
            <a:lvl2pPr marL="914400" marR="0" lvl="1" indent="-381000" algn="l" rtl="0">
              <a:lnSpc>
                <a:spcPct val="90000"/>
              </a:lnSpc>
              <a:spcBef>
                <a:spcPts val="500"/>
              </a:spcBef>
              <a:spcAft>
                <a:spcPts val="0"/>
              </a:spcAft>
              <a:buClr>
                <a:schemeClr val="accent5"/>
              </a:buClr>
              <a:buSzPts val="2400"/>
              <a:buFont typeface="Arial"/>
              <a:buChar char="•"/>
              <a:defRPr sz="2400" b="0" i="0" u="none" strike="noStrike" cap="none">
                <a:solidFill>
                  <a:schemeClr val="accent5"/>
                </a:solidFill>
                <a:latin typeface="Arial"/>
                <a:ea typeface="Arial"/>
                <a:cs typeface="Arial"/>
                <a:sym typeface="Arial"/>
              </a:defRPr>
            </a:lvl2pPr>
            <a:lvl3pPr marL="1371600" marR="0" lvl="2" indent="-355600" algn="l" rtl="0">
              <a:lnSpc>
                <a:spcPct val="90000"/>
              </a:lnSpc>
              <a:spcBef>
                <a:spcPts val="500"/>
              </a:spcBef>
              <a:spcAft>
                <a:spcPts val="0"/>
              </a:spcAft>
              <a:buClr>
                <a:schemeClr val="accent5"/>
              </a:buClr>
              <a:buSzPts val="2000"/>
              <a:buFont typeface="Courier New"/>
              <a:buChar char="o"/>
              <a:defRPr sz="2000" b="0" i="0" u="none" strike="noStrike" cap="none">
                <a:solidFill>
                  <a:schemeClr val="accent5"/>
                </a:solidFill>
                <a:latin typeface="Arial"/>
                <a:ea typeface="Arial"/>
                <a:cs typeface="Arial"/>
                <a:sym typeface="Arial"/>
              </a:defRPr>
            </a:lvl3pPr>
            <a:lvl4pPr marL="1828800" marR="0" lvl="3" indent="-342900" algn="l" rtl="0">
              <a:lnSpc>
                <a:spcPct val="90000"/>
              </a:lnSpc>
              <a:spcBef>
                <a:spcPts val="500"/>
              </a:spcBef>
              <a:spcAft>
                <a:spcPts val="0"/>
              </a:spcAft>
              <a:buClr>
                <a:schemeClr val="accent5"/>
              </a:buClr>
              <a:buSzPts val="1800"/>
              <a:buFont typeface="Noto Sans Symbols"/>
              <a:buChar char="⮚"/>
              <a:defRPr sz="1800" b="0" i="0" u="none" strike="noStrike" cap="none">
                <a:solidFill>
                  <a:schemeClr val="accent5"/>
                </a:solidFill>
                <a:latin typeface="Arial"/>
                <a:ea typeface="Arial"/>
                <a:cs typeface="Arial"/>
                <a:sym typeface="Arial"/>
              </a:defRPr>
            </a:lvl4pPr>
            <a:lvl5pPr marL="2286000" marR="0" lvl="4" indent="-228600" algn="l" rtl="0">
              <a:lnSpc>
                <a:spcPct val="90000"/>
              </a:lnSpc>
              <a:spcBef>
                <a:spcPts val="500"/>
              </a:spcBef>
              <a:spcAft>
                <a:spcPts val="0"/>
              </a:spcAft>
              <a:buClr>
                <a:schemeClr val="lt1"/>
              </a:buClr>
              <a:buSzPts val="1800"/>
              <a:buFont typeface="Courier New"/>
              <a:buNone/>
              <a:defRPr sz="1800" b="0" i="0" u="none" strike="noStrike" cap="none">
                <a:solidFill>
                  <a:schemeClr val="lt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alibri"/>
                <a:ea typeface="Calibri"/>
                <a:cs typeface="Calibri"/>
                <a:sym typeface="Calibri"/>
              </a:defRPr>
            </a:lvl9pPr>
          </a:lstStyle>
          <a:p>
            <a:endParaRPr/>
          </a:p>
        </p:txBody>
      </p:sp>
      <p:sp>
        <p:nvSpPr>
          <p:cNvPr id="8" name="Google Shape;8;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lt1"/>
                </a:solidFill>
                <a:latin typeface="Calibri"/>
                <a:ea typeface="Calibri"/>
                <a:cs typeface="Calibri"/>
                <a:sym typeface="Calibri"/>
              </a:defRPr>
            </a:lvl9pPr>
          </a:lstStyle>
          <a:p>
            <a:endParaRPr/>
          </a:p>
        </p:txBody>
      </p:sp>
      <p:pic>
        <p:nvPicPr>
          <p:cNvPr id="9" name="Google Shape;9;p1"/>
          <p:cNvPicPr preferRelativeResize="0"/>
          <p:nvPr/>
        </p:nvPicPr>
        <p:blipFill rotWithShape="1">
          <a:blip r:embed="rId12">
            <a:alphaModFix/>
          </a:blip>
          <a:srcRect/>
          <a:stretch/>
        </p:blipFill>
        <p:spPr>
          <a:xfrm>
            <a:off x="11353800" y="6111875"/>
            <a:ext cx="762000" cy="76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ocs.remnux.org/install-distro/get-virtual-appliance"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github.com/paladin316/workshops" TargetMode="External"/><Relationship Id="rId5" Type="http://schemas.openxmlformats.org/officeDocument/2006/relationships/hyperlink" Target="https://github.com/mandiant/flare-vm" TargetMode="External"/><Relationship Id="rId4" Type="http://schemas.openxmlformats.org/officeDocument/2006/relationships/hyperlink" Target="https://docs.remnux.org/install-distro/install-from-scratch"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2"/>
          <p:cNvSpPr txBox="1">
            <a:spLocks noGrp="1"/>
          </p:cNvSpPr>
          <p:nvPr>
            <p:ph type="ctrTitle"/>
          </p:nvPr>
        </p:nvSpPr>
        <p:spPr>
          <a:xfrm>
            <a:off x="2622431" y="2319633"/>
            <a:ext cx="7444595" cy="1655762"/>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4"/>
              </a:buClr>
              <a:buSzPts val="4400"/>
              <a:buFont typeface="Arial"/>
              <a:buNone/>
            </a:pPr>
            <a:r>
              <a:rPr lang="en-US" sz="4400" dirty="0">
                <a:latin typeface="Arial"/>
                <a:ea typeface="Arial"/>
                <a:cs typeface="Arial"/>
                <a:sym typeface="Arial"/>
              </a:rPr>
              <a:t>Reverse Engineering Malware</a:t>
            </a:r>
            <a:endParaRPr sz="4400" dirty="0">
              <a:latin typeface="Arial"/>
              <a:ea typeface="Arial"/>
              <a:cs typeface="Arial"/>
              <a:sym typeface="Arial"/>
            </a:endParaRPr>
          </a:p>
        </p:txBody>
      </p:sp>
      <p:sp>
        <p:nvSpPr>
          <p:cNvPr id="65" name="Google Shape;65;p12"/>
          <p:cNvSpPr txBox="1">
            <a:spLocks noGrp="1"/>
          </p:cNvSpPr>
          <p:nvPr>
            <p:ph type="subTitle" idx="1"/>
          </p:nvPr>
        </p:nvSpPr>
        <p:spPr>
          <a:xfrm>
            <a:off x="2622430" y="4105275"/>
            <a:ext cx="7444595" cy="593725"/>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accent3"/>
              </a:buClr>
              <a:buSzPts val="2400"/>
              <a:buNone/>
            </a:pPr>
            <a:r>
              <a:rPr lang="en-US" dirty="0">
                <a:latin typeface="Arial"/>
                <a:ea typeface="Arial"/>
                <a:cs typeface="Arial"/>
                <a:sym typeface="Arial"/>
              </a:rPr>
              <a:t>REM 101</a:t>
            </a:r>
          </a:p>
          <a:p>
            <a:pPr marL="0" lvl="0" indent="0" algn="ctr" rtl="0">
              <a:lnSpc>
                <a:spcPct val="90000"/>
              </a:lnSpc>
              <a:spcBef>
                <a:spcPts val="0"/>
              </a:spcBef>
              <a:spcAft>
                <a:spcPts val="0"/>
              </a:spcAft>
              <a:buClr>
                <a:schemeClr val="accent3"/>
              </a:buClr>
              <a:buSzPts val="2400"/>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a:bodyPr>
          <a:lstStyle/>
          <a:p>
            <a:pPr marL="635000" indent="-457200">
              <a:spcBef>
                <a:spcPts val="0"/>
              </a:spcBef>
              <a:buSzPts val="2800"/>
            </a:pPr>
            <a:r>
              <a:rPr lang="en-US" dirty="0"/>
              <a:t>Malware Analysis Techniques</a:t>
            </a:r>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Malware analysis can be conducted using different techniques such as:</a:t>
            </a:r>
          </a:p>
          <a:p>
            <a:pPr marL="177800" indent="0">
              <a:spcBef>
                <a:spcPts val="0"/>
              </a:spcBef>
              <a:buSzPts val="2800"/>
              <a:buNone/>
            </a:pPr>
            <a:endParaRPr lang="en-US" dirty="0"/>
          </a:p>
          <a:p>
            <a:pPr marL="635000" indent="-457200">
              <a:spcBef>
                <a:spcPts val="0"/>
              </a:spcBef>
              <a:buSzPts val="2800"/>
            </a:pPr>
            <a:r>
              <a:rPr lang="en-US" dirty="0"/>
              <a:t>Static analysis</a:t>
            </a:r>
          </a:p>
          <a:p>
            <a:pPr marL="635000" indent="-457200">
              <a:spcBef>
                <a:spcPts val="0"/>
              </a:spcBef>
              <a:buSzPts val="2800"/>
            </a:pPr>
            <a:r>
              <a:rPr lang="en-US" dirty="0"/>
              <a:t>Manual dynamic analysis</a:t>
            </a:r>
          </a:p>
          <a:p>
            <a:pPr marL="635000" indent="-457200">
              <a:spcBef>
                <a:spcPts val="0"/>
              </a:spcBef>
              <a:buSzPts val="2800"/>
            </a:pPr>
            <a:r>
              <a:rPr lang="en-US" dirty="0"/>
              <a:t>Automated dynamic analysis</a:t>
            </a:r>
          </a:p>
          <a:p>
            <a:pPr marL="635000" indent="-457200">
              <a:spcBef>
                <a:spcPts val="0"/>
              </a:spcBef>
              <a:buSzPts val="2800"/>
            </a:pPr>
            <a:r>
              <a:rPr lang="en-US" dirty="0"/>
              <a:t>Reverse engineering</a:t>
            </a:r>
          </a:p>
        </p:txBody>
      </p:sp>
    </p:spTree>
    <p:extLst>
      <p:ext uri="{BB962C8B-B14F-4D97-AF65-F5344CB8AC3E}">
        <p14:creationId xmlns:p14="http://schemas.microsoft.com/office/powerpoint/2010/main" val="14262851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a:bodyPr>
          <a:lstStyle/>
          <a:p>
            <a:pPr marL="635000" indent="-457200">
              <a:buSzPts val="2800"/>
            </a:pPr>
            <a:r>
              <a:rPr lang="en-US" dirty="0"/>
              <a:t>Malware Analysis Technique - Static Analysis</a:t>
            </a:r>
          </a:p>
        </p:txBody>
      </p:sp>
      <p:sp>
        <p:nvSpPr>
          <p:cNvPr id="71" name="Google Shape;71;p13"/>
          <p:cNvSpPr txBox="1">
            <a:spLocks noGrp="1"/>
          </p:cNvSpPr>
          <p:nvPr>
            <p:ph type="body" idx="1"/>
          </p:nvPr>
        </p:nvSpPr>
        <p:spPr>
          <a:xfrm>
            <a:off x="838200" y="1690687"/>
            <a:ext cx="10515600" cy="4802187"/>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The goal for performing static analysis is to identify what the malware can potentially do without executing it to understand what type of file you are dealing with. This will assist in identifying what tools and techniques should be applied to examine the file.</a:t>
            </a:r>
          </a:p>
          <a:p>
            <a:pPr marL="177800" indent="0">
              <a:spcBef>
                <a:spcPts val="0"/>
              </a:spcBef>
              <a:buSzPts val="2800"/>
              <a:buNone/>
            </a:pPr>
            <a:endParaRPr lang="en-US" dirty="0"/>
          </a:p>
          <a:p>
            <a:pPr marL="177800" indent="0">
              <a:spcBef>
                <a:spcPts val="0"/>
              </a:spcBef>
              <a:buSzPts val="2800"/>
              <a:buNone/>
            </a:pPr>
            <a:r>
              <a:rPr lang="en-US" dirty="0"/>
              <a:t>Static analysis can involve reviewing:</a:t>
            </a:r>
          </a:p>
          <a:p>
            <a:pPr marL="635000" indent="-457200">
              <a:spcBef>
                <a:spcPts val="0"/>
              </a:spcBef>
              <a:buSzPts val="2800"/>
            </a:pPr>
            <a:r>
              <a:rPr lang="en-US" dirty="0"/>
              <a:t>File headers</a:t>
            </a:r>
          </a:p>
          <a:p>
            <a:pPr marL="635000" indent="-457200">
              <a:spcBef>
                <a:spcPts val="0"/>
              </a:spcBef>
              <a:buSzPts val="2800"/>
            </a:pPr>
            <a:r>
              <a:rPr lang="en-US" dirty="0"/>
              <a:t>File structure</a:t>
            </a:r>
          </a:p>
          <a:p>
            <a:pPr marL="635000" indent="-457200">
              <a:spcBef>
                <a:spcPts val="0"/>
              </a:spcBef>
              <a:buSzPts val="2800"/>
            </a:pPr>
            <a:r>
              <a:rPr lang="en-US" dirty="0"/>
              <a:t>Strings</a:t>
            </a:r>
          </a:p>
          <a:p>
            <a:pPr marL="635000" indent="-457200">
              <a:spcBef>
                <a:spcPts val="0"/>
              </a:spcBef>
              <a:buSzPts val="2800"/>
            </a:pPr>
            <a:r>
              <a:rPr lang="en-US" dirty="0"/>
              <a:t>Functions</a:t>
            </a:r>
          </a:p>
          <a:p>
            <a:pPr marL="635000" indent="-457200">
              <a:spcBef>
                <a:spcPts val="0"/>
              </a:spcBef>
              <a:buSzPts val="2800"/>
            </a:pPr>
            <a:r>
              <a:rPr lang="en-US" dirty="0"/>
              <a:t>Other static features of the file</a:t>
            </a:r>
          </a:p>
        </p:txBody>
      </p:sp>
    </p:spTree>
    <p:extLst>
      <p:ext uri="{BB962C8B-B14F-4D97-AF65-F5344CB8AC3E}">
        <p14:creationId xmlns:p14="http://schemas.microsoft.com/office/powerpoint/2010/main" val="748360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fontScale="90000"/>
          </a:bodyPr>
          <a:lstStyle/>
          <a:p>
            <a:pPr marL="635000" indent="-457200">
              <a:buSzPts val="2800"/>
            </a:pPr>
            <a:r>
              <a:rPr lang="en-US" dirty="0"/>
              <a:t>Malware Analysis Technique – </a:t>
            </a:r>
            <a:br>
              <a:rPr lang="en-US" dirty="0"/>
            </a:br>
            <a:r>
              <a:rPr lang="en-US" dirty="0"/>
              <a:t>Manual Dynamic Analysis</a:t>
            </a:r>
            <a:br>
              <a:rPr lang="en-US" dirty="0"/>
            </a:br>
            <a:endParaRPr lang="en-US"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Manual dynamic analysis involves analyzing the behavior of malware in a controlled environment. </a:t>
            </a:r>
          </a:p>
          <a:p>
            <a:pPr marL="177800" indent="0">
              <a:spcBef>
                <a:spcPts val="0"/>
              </a:spcBef>
              <a:buSzPts val="2800"/>
              <a:buNone/>
            </a:pPr>
            <a:endParaRPr lang="en-US" dirty="0"/>
          </a:p>
          <a:p>
            <a:pPr marL="177800" indent="0">
              <a:spcBef>
                <a:spcPts val="0"/>
              </a:spcBef>
              <a:buSzPts val="2800"/>
              <a:buNone/>
            </a:pPr>
            <a:r>
              <a:rPr lang="en-US" dirty="0"/>
              <a:t>Involves executing the malware in a virtual machine to observe its behaviors to identify the following: </a:t>
            </a:r>
          </a:p>
          <a:p>
            <a:pPr marL="177800" indent="0">
              <a:spcBef>
                <a:spcPts val="0"/>
              </a:spcBef>
              <a:buSzPts val="2800"/>
              <a:buNone/>
            </a:pPr>
            <a:endParaRPr lang="en-US" dirty="0"/>
          </a:p>
          <a:p>
            <a:pPr marL="635000" indent="-457200">
              <a:spcBef>
                <a:spcPts val="0"/>
              </a:spcBef>
              <a:buSzPts val="2800"/>
            </a:pPr>
            <a:r>
              <a:rPr lang="en-US" dirty="0"/>
              <a:t>Network behavior</a:t>
            </a:r>
          </a:p>
          <a:p>
            <a:pPr marL="635000" indent="-457200">
              <a:spcBef>
                <a:spcPts val="0"/>
              </a:spcBef>
              <a:buSzPts val="2800"/>
            </a:pPr>
            <a:r>
              <a:rPr lang="en-US" dirty="0"/>
              <a:t>System interactions</a:t>
            </a:r>
          </a:p>
          <a:p>
            <a:pPr marL="635000" indent="-457200">
              <a:spcBef>
                <a:spcPts val="0"/>
              </a:spcBef>
              <a:buSzPts val="2800"/>
            </a:pPr>
            <a:r>
              <a:rPr lang="en-US" dirty="0"/>
              <a:t>Dropped or executed payloads</a:t>
            </a:r>
          </a:p>
        </p:txBody>
      </p:sp>
    </p:spTree>
    <p:extLst>
      <p:ext uri="{BB962C8B-B14F-4D97-AF65-F5344CB8AC3E}">
        <p14:creationId xmlns:p14="http://schemas.microsoft.com/office/powerpoint/2010/main" val="1879711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fontScale="90000"/>
          </a:bodyPr>
          <a:lstStyle/>
          <a:p>
            <a:pPr marL="635000" indent="-457200">
              <a:buSzPts val="2800"/>
            </a:pPr>
            <a:r>
              <a:rPr lang="en-US" dirty="0"/>
              <a:t>Malware Analysis Techniques – </a:t>
            </a:r>
            <a:br>
              <a:rPr lang="en-US" dirty="0"/>
            </a:br>
            <a:r>
              <a:rPr lang="en-US" dirty="0"/>
              <a:t>Automated Dynamic Analysis</a:t>
            </a:r>
            <a:br>
              <a:rPr lang="en-US" dirty="0"/>
            </a:br>
            <a:endParaRPr lang="en-US"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Automated dynamic analysis involves using tools to automate the dynamic analysis process. It can provide quick and efficient analysis of large volumes of malware samples. </a:t>
            </a:r>
          </a:p>
          <a:p>
            <a:pPr marL="177800" indent="0">
              <a:spcBef>
                <a:spcPts val="0"/>
              </a:spcBef>
              <a:buSzPts val="2800"/>
              <a:buNone/>
            </a:pPr>
            <a:endParaRPr lang="en-US" dirty="0"/>
          </a:p>
          <a:p>
            <a:pPr marL="177800" indent="0">
              <a:spcBef>
                <a:spcPts val="0"/>
              </a:spcBef>
              <a:buSzPts val="2800"/>
              <a:buNone/>
            </a:pPr>
            <a:r>
              <a:rPr lang="en-US" dirty="0"/>
              <a:t>Tools used for used for automated dynamic analysis are:</a:t>
            </a:r>
          </a:p>
          <a:p>
            <a:pPr marL="177800" indent="0">
              <a:spcBef>
                <a:spcPts val="0"/>
              </a:spcBef>
              <a:buSzPts val="2800"/>
              <a:buNone/>
            </a:pPr>
            <a:r>
              <a:rPr lang="en-US" dirty="0"/>
              <a:t>(Hint: Remember </a:t>
            </a:r>
            <a:r>
              <a:rPr lang="en-US" dirty="0" err="1"/>
              <a:t>OpSec</a:t>
            </a:r>
            <a:r>
              <a:rPr lang="en-US" dirty="0"/>
              <a:t> with dealing with public sandboxes)</a:t>
            </a:r>
          </a:p>
          <a:p>
            <a:pPr marL="177800" indent="0">
              <a:spcBef>
                <a:spcPts val="0"/>
              </a:spcBef>
              <a:buSzPts val="2800"/>
              <a:buNone/>
            </a:pPr>
            <a:endParaRPr lang="en-US" dirty="0"/>
          </a:p>
          <a:p>
            <a:pPr marL="635000" indent="-457200">
              <a:spcBef>
                <a:spcPts val="0"/>
              </a:spcBef>
              <a:buSzPts val="2800"/>
            </a:pPr>
            <a:r>
              <a:rPr lang="en-US" dirty="0" err="1"/>
              <a:t>VirusTotal</a:t>
            </a:r>
            <a:r>
              <a:rPr lang="en-US" dirty="0"/>
              <a:t> Sandbox</a:t>
            </a:r>
          </a:p>
          <a:p>
            <a:pPr marL="635000" indent="-457200">
              <a:spcBef>
                <a:spcPts val="0"/>
              </a:spcBef>
              <a:buSzPts val="2800"/>
            </a:pPr>
            <a:r>
              <a:rPr lang="en-US" dirty="0"/>
              <a:t>Joe Sandbox</a:t>
            </a:r>
          </a:p>
          <a:p>
            <a:pPr marL="635000" indent="-457200">
              <a:spcBef>
                <a:spcPts val="0"/>
              </a:spcBef>
              <a:buSzPts val="2800"/>
            </a:pPr>
            <a:r>
              <a:rPr lang="en-US" dirty="0"/>
              <a:t>Hybrid Analysis</a:t>
            </a:r>
          </a:p>
          <a:p>
            <a:pPr marL="177800" indent="0">
              <a:spcBef>
                <a:spcPts val="0"/>
              </a:spcBef>
              <a:buSzPts val="2800"/>
              <a:buNone/>
            </a:pPr>
            <a:endParaRPr lang="en-US" dirty="0"/>
          </a:p>
        </p:txBody>
      </p:sp>
    </p:spTree>
    <p:extLst>
      <p:ext uri="{BB962C8B-B14F-4D97-AF65-F5344CB8AC3E}">
        <p14:creationId xmlns:p14="http://schemas.microsoft.com/office/powerpoint/2010/main" val="4085111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fontScale="90000"/>
          </a:bodyPr>
          <a:lstStyle/>
          <a:p>
            <a:pPr marL="635000" indent="-457200">
              <a:buSzPts val="2800"/>
            </a:pPr>
            <a:r>
              <a:rPr lang="en-US" dirty="0"/>
              <a:t>Malware Analysis Techniques – </a:t>
            </a:r>
            <a:br>
              <a:rPr lang="en-US" dirty="0"/>
            </a:br>
            <a:r>
              <a:rPr lang="en-US" dirty="0"/>
              <a:t>Reverse Engineering</a:t>
            </a:r>
            <a:br>
              <a:rPr lang="en-US" dirty="0"/>
            </a:br>
            <a:endParaRPr lang="en-US"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Reverse engineering allows for analyzing the malware's code to understand its behavior and functionality. It can help in identifying vulnerabilities and developing countermeasures.</a:t>
            </a:r>
          </a:p>
          <a:p>
            <a:pPr marL="177800" indent="0">
              <a:spcBef>
                <a:spcPts val="0"/>
              </a:spcBef>
              <a:buSzPts val="2800"/>
              <a:buNone/>
            </a:pPr>
            <a:endParaRPr lang="en-US" dirty="0"/>
          </a:p>
          <a:p>
            <a:pPr marL="177800" indent="0">
              <a:spcBef>
                <a:spcPts val="0"/>
              </a:spcBef>
              <a:buSzPts val="2800"/>
              <a:buNone/>
            </a:pPr>
            <a:r>
              <a:rPr lang="en-US" dirty="0"/>
              <a:t>This can be accomplished by using these methods:</a:t>
            </a:r>
          </a:p>
          <a:p>
            <a:pPr marL="177800" indent="0">
              <a:spcBef>
                <a:spcPts val="0"/>
              </a:spcBef>
              <a:buSzPts val="2800"/>
              <a:buNone/>
            </a:pPr>
            <a:endParaRPr lang="en-US" dirty="0"/>
          </a:p>
          <a:p>
            <a:pPr marL="635000" indent="-457200">
              <a:spcBef>
                <a:spcPts val="0"/>
              </a:spcBef>
              <a:buSzPts val="2800"/>
            </a:pPr>
            <a:r>
              <a:rPr lang="en-US" dirty="0"/>
              <a:t>Debuggers</a:t>
            </a:r>
          </a:p>
          <a:p>
            <a:pPr marL="635000" indent="-457200">
              <a:spcBef>
                <a:spcPts val="0"/>
              </a:spcBef>
              <a:buSzPts val="2800"/>
            </a:pPr>
            <a:r>
              <a:rPr lang="en-US" dirty="0"/>
              <a:t>Disassemblers</a:t>
            </a:r>
          </a:p>
          <a:p>
            <a:pPr marL="635000" indent="-457200">
              <a:spcBef>
                <a:spcPts val="0"/>
              </a:spcBef>
              <a:buSzPts val="2800"/>
            </a:pPr>
            <a:r>
              <a:rPr lang="en-US" dirty="0" err="1"/>
              <a:t>Decompilers</a:t>
            </a:r>
            <a:endParaRPr lang="en-US" dirty="0"/>
          </a:p>
        </p:txBody>
      </p:sp>
      <p:sp>
        <p:nvSpPr>
          <p:cNvPr id="3" name="TextBox 2">
            <a:extLst>
              <a:ext uri="{FF2B5EF4-FFF2-40B4-BE49-F238E27FC236}">
                <a16:creationId xmlns:a16="http://schemas.microsoft.com/office/drawing/2014/main" id="{EFF94D69-7FDF-471B-9A69-B2A31DF616CD}"/>
              </a:ext>
            </a:extLst>
          </p:cNvPr>
          <p:cNvSpPr txBox="1"/>
          <p:nvPr/>
        </p:nvSpPr>
        <p:spPr>
          <a:xfrm>
            <a:off x="6096000" y="4001294"/>
            <a:ext cx="4216400" cy="2308324"/>
          </a:xfrm>
          <a:prstGeom prst="rect">
            <a:avLst/>
          </a:prstGeom>
          <a:noFill/>
        </p:spPr>
        <p:txBody>
          <a:bodyPr wrap="square" rtlCol="0">
            <a:spAutoFit/>
          </a:bodyPr>
          <a:lstStyle/>
          <a:p>
            <a:r>
              <a:rPr lang="en-US" sz="2400" dirty="0">
                <a:solidFill>
                  <a:schemeClr val="bg1"/>
                </a:solidFill>
              </a:rPr>
              <a:t>Example Tools Used:</a:t>
            </a:r>
          </a:p>
          <a:p>
            <a:endParaRPr lang="en-US" sz="2400" dirty="0">
              <a:solidFill>
                <a:schemeClr val="bg1"/>
              </a:solidFill>
            </a:endParaRPr>
          </a:p>
          <a:p>
            <a:pPr marL="342900" indent="-342900">
              <a:buFont typeface="Arial" panose="020B0604020202020204" pitchFamily="34" charset="0"/>
              <a:buChar char="•"/>
            </a:pPr>
            <a:r>
              <a:rPr lang="en-US" sz="2400" dirty="0" err="1">
                <a:solidFill>
                  <a:schemeClr val="bg1"/>
                </a:solidFill>
              </a:rPr>
              <a:t>OllyDbg</a:t>
            </a:r>
            <a:endParaRPr lang="en-US" sz="2400" dirty="0">
              <a:solidFill>
                <a:schemeClr val="bg1"/>
              </a:solidFill>
            </a:endParaRPr>
          </a:p>
          <a:p>
            <a:pPr marL="342900" indent="-342900">
              <a:buFont typeface="Arial" panose="020B0604020202020204" pitchFamily="34" charset="0"/>
              <a:buChar char="•"/>
            </a:pPr>
            <a:r>
              <a:rPr lang="en-US" sz="2400" dirty="0">
                <a:solidFill>
                  <a:schemeClr val="bg1"/>
                </a:solidFill>
              </a:rPr>
              <a:t>Immunity Debugger</a:t>
            </a:r>
          </a:p>
          <a:p>
            <a:pPr marL="342900" indent="-342900">
              <a:buFont typeface="Arial" panose="020B0604020202020204" pitchFamily="34" charset="0"/>
              <a:buChar char="•"/>
            </a:pPr>
            <a:r>
              <a:rPr lang="en-US" sz="2400" dirty="0">
                <a:solidFill>
                  <a:schemeClr val="bg1"/>
                </a:solidFill>
              </a:rPr>
              <a:t>X64dbg</a:t>
            </a:r>
          </a:p>
          <a:p>
            <a:pPr marL="342900" indent="-342900">
              <a:buFont typeface="Arial" panose="020B0604020202020204" pitchFamily="34" charset="0"/>
              <a:buChar char="•"/>
            </a:pPr>
            <a:r>
              <a:rPr lang="en-US" sz="2400" dirty="0" err="1">
                <a:solidFill>
                  <a:schemeClr val="bg1"/>
                </a:solidFill>
              </a:rPr>
              <a:t>Ghidra</a:t>
            </a:r>
            <a:endParaRPr lang="en-US" sz="2400" dirty="0">
              <a:solidFill>
                <a:schemeClr val="bg1"/>
              </a:solidFill>
            </a:endParaRPr>
          </a:p>
        </p:txBody>
      </p:sp>
    </p:spTree>
    <p:extLst>
      <p:ext uri="{BB962C8B-B14F-4D97-AF65-F5344CB8AC3E}">
        <p14:creationId xmlns:p14="http://schemas.microsoft.com/office/powerpoint/2010/main" val="4234290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fontScale="90000"/>
          </a:bodyPr>
          <a:lstStyle/>
          <a:p>
            <a:pPr marL="635000" indent="-457200">
              <a:buSzPts val="2800"/>
            </a:pPr>
            <a:r>
              <a:rPr lang="en-US" dirty="0"/>
              <a:t>Legality of Reverse Engineering</a:t>
            </a:r>
            <a:br>
              <a:rPr lang="en-US" dirty="0"/>
            </a:br>
            <a:br>
              <a:rPr lang="en-US" dirty="0"/>
            </a:br>
            <a:endParaRPr lang="en-US"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I'm not a Lawyer, but I would suggest you read this article below or seek legal advice if you have any legal concerns .</a:t>
            </a:r>
          </a:p>
          <a:p>
            <a:pPr marL="177800" indent="0">
              <a:spcBef>
                <a:spcPts val="0"/>
              </a:spcBef>
              <a:buSzPts val="2800"/>
              <a:buNone/>
            </a:pPr>
            <a:endParaRPr lang="en-US" dirty="0"/>
          </a:p>
          <a:p>
            <a:pPr marL="177800" indent="0">
              <a:spcBef>
                <a:spcPts val="0"/>
              </a:spcBef>
              <a:buSzPts val="2800"/>
              <a:buNone/>
            </a:pPr>
            <a:r>
              <a:rPr lang="en-US" dirty="0"/>
              <a:t> https://www.eff.org/issues/coders/reverse-engineering-faq</a:t>
            </a:r>
          </a:p>
        </p:txBody>
      </p:sp>
    </p:spTree>
    <p:extLst>
      <p:ext uri="{BB962C8B-B14F-4D97-AF65-F5344CB8AC3E}">
        <p14:creationId xmlns:p14="http://schemas.microsoft.com/office/powerpoint/2010/main" val="35076529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Agenda</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635000" indent="-457200">
              <a:spcBef>
                <a:spcPts val="0"/>
              </a:spcBef>
              <a:buSzPts val="2800"/>
            </a:pPr>
            <a:r>
              <a:rPr lang="en-US" dirty="0"/>
              <a:t>First Things First</a:t>
            </a:r>
          </a:p>
          <a:p>
            <a:pPr marL="1092200" lvl="1" indent="-457200">
              <a:spcBef>
                <a:spcPts val="0"/>
              </a:spcBef>
              <a:buSzPts val="2800"/>
              <a:buFont typeface="Wingdings" panose="05000000000000000000" pitchFamily="2" charset="2"/>
              <a:buChar char="ü"/>
            </a:pPr>
            <a:r>
              <a:rPr lang="en-US" dirty="0"/>
              <a:t>Operational Security</a:t>
            </a:r>
          </a:p>
          <a:p>
            <a:pPr marL="1092200" lvl="1" indent="-457200">
              <a:spcBef>
                <a:spcPts val="0"/>
              </a:spcBef>
              <a:buSzPts val="2800"/>
              <a:buFont typeface="Wingdings" panose="05000000000000000000" pitchFamily="2" charset="2"/>
              <a:buChar char="ü"/>
            </a:pPr>
            <a:r>
              <a:rPr lang="en-US" dirty="0"/>
              <a:t>You will need a system (Lab) to do this on. How is this accomplished?</a:t>
            </a:r>
          </a:p>
          <a:p>
            <a:pPr marL="635000" indent="-457200">
              <a:spcBef>
                <a:spcPts val="0"/>
              </a:spcBef>
              <a:buSzPts val="2800"/>
            </a:pPr>
            <a:r>
              <a:rPr lang="en-US" dirty="0"/>
              <a:t>What is Malware Analysis?</a:t>
            </a:r>
          </a:p>
          <a:p>
            <a:pPr marL="635000" indent="-457200">
              <a:spcBef>
                <a:spcPts val="0"/>
              </a:spcBef>
              <a:buSzPts val="2800"/>
            </a:pPr>
            <a:r>
              <a:rPr lang="en-US" dirty="0"/>
              <a:t>What is Reverse Engineering?</a:t>
            </a:r>
          </a:p>
          <a:p>
            <a:pPr marL="635000" indent="-457200">
              <a:spcBef>
                <a:spcPts val="0"/>
              </a:spcBef>
              <a:buSzPts val="2800"/>
            </a:pPr>
            <a:r>
              <a:rPr lang="en-US" dirty="0"/>
              <a:t>What are the Primary Goals of REM?</a:t>
            </a:r>
          </a:p>
          <a:p>
            <a:pPr marL="635000" indent="-457200">
              <a:spcBef>
                <a:spcPts val="0"/>
              </a:spcBef>
              <a:buSzPts val="2800"/>
            </a:pPr>
            <a:r>
              <a:rPr lang="en-US" dirty="0"/>
              <a:t>Do You Need To Understand the Code Completely?</a:t>
            </a:r>
          </a:p>
          <a:p>
            <a:pPr marL="635000" indent="-457200">
              <a:spcBef>
                <a:spcPts val="0"/>
              </a:spcBef>
              <a:buSzPts val="2800"/>
            </a:pPr>
            <a:r>
              <a:rPr lang="en-US" dirty="0"/>
              <a:t>Malware Analysis – Different Methodologies</a:t>
            </a:r>
          </a:p>
          <a:p>
            <a:pPr marL="635000" indent="-457200">
              <a:spcBef>
                <a:spcPts val="0"/>
              </a:spcBef>
              <a:buSzPts val="2800"/>
            </a:pPr>
            <a:r>
              <a:rPr lang="en-US" dirty="0"/>
              <a:t>Reverse Engineering</a:t>
            </a:r>
          </a:p>
          <a:p>
            <a:pPr marL="635000" indent="-457200">
              <a:spcBef>
                <a:spcPts val="0"/>
              </a:spcBef>
              <a:buSzPts val="2800"/>
            </a:pPr>
            <a:r>
              <a:rPr lang="en-US" dirty="0"/>
              <a:t>Legality of Reverse Engineering</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429000"/>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4000"/>
              <a:buFont typeface="Arial"/>
              <a:buNone/>
            </a:pPr>
            <a:r>
              <a:rPr lang="en-US" dirty="0"/>
              <a:t>First Things First (Before We Get Started)</a:t>
            </a:r>
            <a:endParaRPr dirty="0"/>
          </a:p>
        </p:txBody>
      </p:sp>
      <p:sp>
        <p:nvSpPr>
          <p:cNvPr id="71" name="Google Shape;71;p13"/>
          <p:cNvSpPr txBox="1">
            <a:spLocks noGrp="1"/>
          </p:cNvSpPr>
          <p:nvPr>
            <p:ph type="body" idx="1"/>
          </p:nvPr>
        </p:nvSpPr>
        <p:spPr>
          <a:xfrm>
            <a:off x="838200" y="5034455"/>
            <a:ext cx="10515600" cy="1142508"/>
          </a:xfrm>
          <a:prstGeom prst="rect">
            <a:avLst/>
          </a:prstGeom>
          <a:noFill/>
          <a:ln>
            <a:noFill/>
          </a:ln>
        </p:spPr>
        <p:txBody>
          <a:bodyPr spcFirstLastPara="1" wrap="square" lIns="91425" tIns="45700" rIns="91425" bIns="45700" anchor="t" anchorCtr="0">
            <a:normAutofit/>
          </a:bodyPr>
          <a:lstStyle/>
          <a:p>
            <a:pPr marL="177800" indent="0" algn="r">
              <a:spcBef>
                <a:spcPts val="0"/>
              </a:spcBef>
              <a:buSzPts val="2800"/>
              <a:buNone/>
            </a:pPr>
            <a:r>
              <a:rPr lang="en-US" dirty="0"/>
              <a:t>@paladin3161</a:t>
            </a:r>
            <a:endParaRPr dirty="0"/>
          </a:p>
        </p:txBody>
      </p:sp>
    </p:spTree>
    <p:extLst>
      <p:ext uri="{BB962C8B-B14F-4D97-AF65-F5344CB8AC3E}">
        <p14:creationId xmlns:p14="http://schemas.microsoft.com/office/powerpoint/2010/main" val="3936134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Arial"/>
              <a:buNone/>
            </a:pPr>
            <a:r>
              <a:rPr lang="en-US" dirty="0"/>
              <a:t>First Things First (Before We Get Started)</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solidFill>
                  <a:srgbClr val="FF0000"/>
                </a:solidFill>
              </a:rPr>
              <a:t>Legal Disclaimer</a:t>
            </a:r>
            <a:r>
              <a:rPr lang="en-US" dirty="0"/>
              <a:t>: </a:t>
            </a:r>
            <a:r>
              <a:rPr lang="en-US" dirty="0">
                <a:solidFill>
                  <a:schemeClr val="accent3"/>
                </a:solidFill>
              </a:rPr>
              <a:t>Use at your own risk! </a:t>
            </a:r>
            <a:r>
              <a:rPr lang="en-US" dirty="0">
                <a:solidFill>
                  <a:schemeClr val="bg1"/>
                </a:solidFill>
              </a:rPr>
              <a:t>We are not responsible by any damage caused by reverse engineering malware</a:t>
            </a:r>
            <a:r>
              <a:rPr lang="en-US" dirty="0"/>
              <a:t>. You are responsible for taking the necessary precautions to avoid damaging your PC and other devices connected to your network. Remember running live malware is dangerous. There are different malware variant types that can quicky cause damage to your PC and other devices connected to your network.</a:t>
            </a:r>
          </a:p>
        </p:txBody>
      </p:sp>
    </p:spTree>
    <p:extLst>
      <p:ext uri="{BB962C8B-B14F-4D97-AF65-F5344CB8AC3E}">
        <p14:creationId xmlns:p14="http://schemas.microsoft.com/office/powerpoint/2010/main" val="1896327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Arial"/>
              <a:buNone/>
            </a:pPr>
            <a:r>
              <a:rPr lang="en-US" dirty="0"/>
              <a:t>First Things First (Operational Security)</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solidFill>
                  <a:schemeClr val="bg1"/>
                </a:solidFill>
              </a:rPr>
              <a:t>What is Operational Security (</a:t>
            </a:r>
            <a:r>
              <a:rPr lang="en-US" dirty="0" err="1">
                <a:solidFill>
                  <a:schemeClr val="bg1"/>
                </a:solidFill>
              </a:rPr>
              <a:t>OpSec</a:t>
            </a:r>
            <a:r>
              <a:rPr lang="en-US" dirty="0">
                <a:solidFill>
                  <a:schemeClr val="bg1"/>
                </a:solidFill>
              </a:rPr>
              <a:t>)?</a:t>
            </a:r>
          </a:p>
          <a:p>
            <a:pPr marL="177800" indent="0">
              <a:spcBef>
                <a:spcPts val="0"/>
              </a:spcBef>
              <a:buSzPts val="2800"/>
              <a:buNone/>
            </a:pPr>
            <a:endParaRPr lang="en-US" dirty="0">
              <a:solidFill>
                <a:schemeClr val="bg1"/>
              </a:solidFill>
            </a:endParaRPr>
          </a:p>
          <a:p>
            <a:pPr marL="177800" indent="0">
              <a:spcBef>
                <a:spcPts val="0"/>
              </a:spcBef>
              <a:buSzPts val="2800"/>
              <a:buNone/>
            </a:pPr>
            <a:r>
              <a:rPr lang="en-US" dirty="0">
                <a:solidFill>
                  <a:schemeClr val="bg1"/>
                </a:solidFill>
              </a:rPr>
              <a:t>Operational Security (</a:t>
            </a:r>
            <a:r>
              <a:rPr lang="en-US" dirty="0" err="1">
                <a:solidFill>
                  <a:schemeClr val="bg1"/>
                </a:solidFill>
              </a:rPr>
              <a:t>OpSec</a:t>
            </a:r>
            <a:r>
              <a:rPr lang="en-US" dirty="0">
                <a:solidFill>
                  <a:schemeClr val="bg1"/>
                </a:solidFill>
              </a:rPr>
              <a:t>) for malware analysis refers to the practices and precautions taken to ensure you do not do the following:</a:t>
            </a:r>
          </a:p>
          <a:p>
            <a:pPr marL="177800" indent="0">
              <a:spcBef>
                <a:spcPts val="0"/>
              </a:spcBef>
              <a:buSzPts val="2800"/>
              <a:buNone/>
            </a:pPr>
            <a:endParaRPr lang="en-US" dirty="0">
              <a:solidFill>
                <a:schemeClr val="bg1"/>
              </a:solidFill>
            </a:endParaRPr>
          </a:p>
          <a:p>
            <a:pPr marL="635000" indent="-457200">
              <a:spcBef>
                <a:spcPts val="0"/>
              </a:spcBef>
              <a:buSzPts val="2800"/>
            </a:pPr>
            <a:r>
              <a:rPr lang="en-US" dirty="0">
                <a:solidFill>
                  <a:schemeClr val="bg1"/>
                </a:solidFill>
              </a:rPr>
              <a:t>Infect your local computer or other devices connected to your network</a:t>
            </a:r>
          </a:p>
          <a:p>
            <a:pPr marL="635000" indent="-457200">
              <a:spcBef>
                <a:spcPts val="0"/>
              </a:spcBef>
              <a:buSzPts val="2800"/>
            </a:pPr>
            <a:r>
              <a:rPr lang="en-US" dirty="0">
                <a:solidFill>
                  <a:schemeClr val="bg1"/>
                </a:solidFill>
              </a:rPr>
              <a:t>Do not tip off the Threat Actors you are analyzing their malware or artifacts related to their techniques, tactics, and procedures (TTPs) </a:t>
            </a:r>
          </a:p>
          <a:p>
            <a:pPr marL="177800" indent="0">
              <a:spcBef>
                <a:spcPts val="0"/>
              </a:spcBef>
              <a:buSzPts val="2800"/>
              <a:buNone/>
            </a:pPr>
            <a:endParaRPr lang="en-US" dirty="0">
              <a:solidFill>
                <a:schemeClr val="bg1"/>
              </a:solidFill>
            </a:endParaRPr>
          </a:p>
        </p:txBody>
      </p:sp>
    </p:spTree>
    <p:extLst>
      <p:ext uri="{BB962C8B-B14F-4D97-AF65-F5344CB8AC3E}">
        <p14:creationId xmlns:p14="http://schemas.microsoft.com/office/powerpoint/2010/main" val="358215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Arial"/>
              <a:buNone/>
            </a:pPr>
            <a:r>
              <a:rPr lang="en-US" dirty="0"/>
              <a:t>First Things First (Operational Security)</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177800" indent="0">
              <a:spcBef>
                <a:spcPts val="0"/>
              </a:spcBef>
              <a:buSzPts val="2800"/>
              <a:buNone/>
            </a:pPr>
            <a:r>
              <a:rPr lang="en-US" dirty="0">
                <a:solidFill>
                  <a:schemeClr val="bg1"/>
                </a:solidFill>
              </a:rPr>
              <a:t>Steps Take To Maintain Good </a:t>
            </a:r>
            <a:r>
              <a:rPr lang="en-US" dirty="0" err="1">
                <a:solidFill>
                  <a:schemeClr val="bg1"/>
                </a:solidFill>
              </a:rPr>
              <a:t>OpSec</a:t>
            </a:r>
            <a:r>
              <a:rPr lang="en-US" dirty="0">
                <a:solidFill>
                  <a:schemeClr val="bg1"/>
                </a:solidFill>
              </a:rPr>
              <a:t> - Continued</a:t>
            </a:r>
          </a:p>
          <a:p>
            <a:pPr marL="177800" indent="0">
              <a:spcBef>
                <a:spcPts val="0"/>
              </a:spcBef>
              <a:buSzPts val="2800"/>
              <a:buNone/>
            </a:pPr>
            <a:endParaRPr lang="en-US" dirty="0">
              <a:solidFill>
                <a:schemeClr val="bg1"/>
              </a:solidFill>
            </a:endParaRPr>
          </a:p>
          <a:p>
            <a:pPr marL="177800" indent="0">
              <a:spcBef>
                <a:spcPts val="0"/>
              </a:spcBef>
              <a:buSzPts val="2800"/>
              <a:buNone/>
            </a:pPr>
            <a:r>
              <a:rPr lang="en-US" dirty="0">
                <a:solidFill>
                  <a:schemeClr val="bg1"/>
                </a:solidFill>
              </a:rPr>
              <a:t>1. Isolated Environment</a:t>
            </a:r>
          </a:p>
          <a:p>
            <a:pPr marL="177800" indent="0">
              <a:spcBef>
                <a:spcPts val="0"/>
              </a:spcBef>
              <a:buSzPts val="2800"/>
              <a:buNone/>
            </a:pPr>
            <a:r>
              <a:rPr lang="en-US" dirty="0">
                <a:solidFill>
                  <a:schemeClr val="bg1"/>
                </a:solidFill>
              </a:rPr>
              <a:t>    </a:t>
            </a:r>
          </a:p>
          <a:p>
            <a:pPr marL="177800" indent="0">
              <a:spcBef>
                <a:spcPts val="0"/>
              </a:spcBef>
              <a:buSzPts val="2800"/>
              <a:buNone/>
            </a:pPr>
            <a:r>
              <a:rPr lang="en-US" dirty="0">
                <a:solidFill>
                  <a:schemeClr val="bg1"/>
                </a:solidFill>
              </a:rPr>
              <a:t>2. Network Segmentation</a:t>
            </a:r>
          </a:p>
          <a:p>
            <a:pPr marL="177800" indent="0">
              <a:spcBef>
                <a:spcPts val="0"/>
              </a:spcBef>
              <a:buSzPts val="2800"/>
              <a:buNone/>
            </a:pPr>
            <a:r>
              <a:rPr lang="en-US" dirty="0">
                <a:solidFill>
                  <a:schemeClr val="bg1"/>
                </a:solidFill>
              </a:rPr>
              <a:t>    </a:t>
            </a:r>
          </a:p>
          <a:p>
            <a:pPr marL="177800" indent="0">
              <a:spcBef>
                <a:spcPts val="0"/>
              </a:spcBef>
              <a:buSzPts val="2800"/>
              <a:buNone/>
            </a:pPr>
            <a:r>
              <a:rPr lang="en-US" dirty="0">
                <a:solidFill>
                  <a:schemeClr val="bg1"/>
                </a:solidFill>
              </a:rPr>
              <a:t>3. Internet Connectivity</a:t>
            </a:r>
          </a:p>
          <a:p>
            <a:pPr marL="177800" indent="0">
              <a:spcBef>
                <a:spcPts val="0"/>
              </a:spcBef>
              <a:buSzPts val="2800"/>
              <a:buNone/>
            </a:pPr>
            <a:r>
              <a:rPr lang="en-US" dirty="0">
                <a:solidFill>
                  <a:schemeClr val="bg1"/>
                </a:solidFill>
              </a:rPr>
              <a:t>    </a:t>
            </a:r>
          </a:p>
          <a:p>
            <a:pPr marL="177800" indent="0">
              <a:spcBef>
                <a:spcPts val="0"/>
              </a:spcBef>
              <a:buSzPts val="2800"/>
              <a:buNone/>
            </a:pPr>
            <a:r>
              <a:rPr lang="en-US" dirty="0">
                <a:solidFill>
                  <a:schemeClr val="bg1"/>
                </a:solidFill>
              </a:rPr>
              <a:t>4. Secure Storage</a:t>
            </a:r>
          </a:p>
          <a:p>
            <a:pPr marL="177800" indent="0">
              <a:spcBef>
                <a:spcPts val="0"/>
              </a:spcBef>
              <a:buSzPts val="2800"/>
              <a:buNone/>
            </a:pPr>
            <a:r>
              <a:rPr lang="en-US" dirty="0">
                <a:solidFill>
                  <a:schemeClr val="bg1"/>
                </a:solidFill>
              </a:rPr>
              <a:t>    </a:t>
            </a:r>
          </a:p>
          <a:p>
            <a:pPr marL="177800" indent="0">
              <a:spcBef>
                <a:spcPts val="0"/>
              </a:spcBef>
              <a:buSzPts val="2800"/>
              <a:buNone/>
            </a:pPr>
            <a:r>
              <a:rPr lang="en-US" dirty="0">
                <a:solidFill>
                  <a:schemeClr val="bg1"/>
                </a:solidFill>
              </a:rPr>
              <a:t>5. Analyzing Unknown Samples</a:t>
            </a:r>
          </a:p>
          <a:p>
            <a:pPr marL="177800" indent="0">
              <a:spcBef>
                <a:spcPts val="0"/>
              </a:spcBef>
              <a:buSzPts val="2800"/>
              <a:buNone/>
            </a:pPr>
            <a:r>
              <a:rPr lang="en-US" dirty="0">
                <a:solidFill>
                  <a:schemeClr val="bg1"/>
                </a:solidFill>
              </a:rPr>
              <a:t>    </a:t>
            </a:r>
          </a:p>
          <a:p>
            <a:pPr marL="177800" indent="0">
              <a:spcBef>
                <a:spcPts val="0"/>
              </a:spcBef>
              <a:buSzPts val="2800"/>
              <a:buNone/>
            </a:pPr>
            <a:endParaRPr lang="en-US" dirty="0">
              <a:solidFill>
                <a:schemeClr val="bg1"/>
              </a:solidFill>
            </a:endParaRPr>
          </a:p>
        </p:txBody>
      </p:sp>
      <p:sp>
        <p:nvSpPr>
          <p:cNvPr id="3" name="TextBox 2">
            <a:extLst>
              <a:ext uri="{FF2B5EF4-FFF2-40B4-BE49-F238E27FC236}">
                <a16:creationId xmlns:a16="http://schemas.microsoft.com/office/drawing/2014/main" id="{215205D6-A09D-4807-A48C-21ECD62C3DB3}"/>
              </a:ext>
            </a:extLst>
          </p:cNvPr>
          <p:cNvSpPr txBox="1"/>
          <p:nvPr/>
        </p:nvSpPr>
        <p:spPr>
          <a:xfrm>
            <a:off x="6807200" y="2343150"/>
            <a:ext cx="5003800" cy="2893100"/>
          </a:xfrm>
          <a:prstGeom prst="rect">
            <a:avLst/>
          </a:prstGeom>
          <a:noFill/>
        </p:spPr>
        <p:txBody>
          <a:bodyPr wrap="square" rtlCol="0">
            <a:spAutoFit/>
          </a:bodyPr>
          <a:lstStyle/>
          <a:p>
            <a:pPr marL="177800" indent="0">
              <a:spcBef>
                <a:spcPts val="0"/>
              </a:spcBef>
              <a:buSzPts val="2800"/>
              <a:buNone/>
            </a:pPr>
            <a:r>
              <a:rPr lang="en-US" sz="2600" dirty="0">
                <a:solidFill>
                  <a:schemeClr val="bg1"/>
                </a:solidFill>
              </a:rPr>
              <a:t>6. Use of Sandboxes</a:t>
            </a:r>
          </a:p>
          <a:p>
            <a:pPr marL="177800" indent="0">
              <a:spcBef>
                <a:spcPts val="0"/>
              </a:spcBef>
              <a:buSzPts val="2800"/>
              <a:buNone/>
            </a:pPr>
            <a:r>
              <a:rPr lang="en-US" sz="2600" dirty="0">
                <a:solidFill>
                  <a:schemeClr val="bg1"/>
                </a:solidFill>
              </a:rPr>
              <a:t>    </a:t>
            </a:r>
          </a:p>
          <a:p>
            <a:pPr marL="177800" indent="0">
              <a:spcBef>
                <a:spcPts val="0"/>
              </a:spcBef>
              <a:buSzPts val="2800"/>
              <a:buNone/>
            </a:pPr>
            <a:r>
              <a:rPr lang="en-US" sz="2600" dirty="0">
                <a:solidFill>
                  <a:schemeClr val="bg1"/>
                </a:solidFill>
              </a:rPr>
              <a:t>7. Emulation and Virtualization</a:t>
            </a:r>
          </a:p>
          <a:p>
            <a:pPr marL="177800" indent="0">
              <a:spcBef>
                <a:spcPts val="0"/>
              </a:spcBef>
              <a:buSzPts val="2800"/>
              <a:buNone/>
            </a:pPr>
            <a:r>
              <a:rPr lang="en-US" sz="2600" dirty="0">
                <a:solidFill>
                  <a:schemeClr val="bg1"/>
                </a:solidFill>
              </a:rPr>
              <a:t>    </a:t>
            </a:r>
          </a:p>
          <a:p>
            <a:pPr marL="177800" indent="0">
              <a:spcBef>
                <a:spcPts val="0"/>
              </a:spcBef>
              <a:buSzPts val="2800"/>
              <a:buNone/>
            </a:pPr>
            <a:r>
              <a:rPr lang="en-US" sz="2600" dirty="0">
                <a:solidFill>
                  <a:schemeClr val="bg1"/>
                </a:solidFill>
              </a:rPr>
              <a:t>8. Disabling Auto-run Features</a:t>
            </a:r>
          </a:p>
          <a:p>
            <a:pPr marL="177800" indent="0">
              <a:spcBef>
                <a:spcPts val="0"/>
              </a:spcBef>
              <a:buSzPts val="2800"/>
              <a:buNone/>
            </a:pPr>
            <a:r>
              <a:rPr lang="en-US" sz="2600" dirty="0">
                <a:solidFill>
                  <a:schemeClr val="bg1"/>
                </a:solidFill>
              </a:rPr>
              <a:t>    </a:t>
            </a:r>
          </a:p>
          <a:p>
            <a:pPr marL="177800" indent="0">
              <a:spcBef>
                <a:spcPts val="0"/>
              </a:spcBef>
              <a:buSzPts val="2800"/>
              <a:buNone/>
            </a:pPr>
            <a:r>
              <a:rPr lang="en-US" sz="2600" dirty="0">
                <a:solidFill>
                  <a:schemeClr val="bg1"/>
                </a:solidFill>
              </a:rPr>
              <a:t>9. Analysis Tools</a:t>
            </a:r>
            <a:endParaRPr lang="en-US" sz="2600" dirty="0"/>
          </a:p>
        </p:txBody>
      </p:sp>
    </p:spTree>
    <p:extLst>
      <p:ext uri="{BB962C8B-B14F-4D97-AF65-F5344CB8AC3E}">
        <p14:creationId xmlns:p14="http://schemas.microsoft.com/office/powerpoint/2010/main" val="65565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4000"/>
              <a:buFont typeface="Arial"/>
              <a:buNone/>
            </a:pPr>
            <a:r>
              <a:rPr lang="en-US" dirty="0"/>
              <a:t>First Things First (Setting Up a Lab)</a:t>
            </a:r>
            <a:endParaRPr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solidFill>
                  <a:schemeClr val="bg1"/>
                </a:solidFill>
              </a:rPr>
              <a:t>Setting Up a Research Lab</a:t>
            </a:r>
          </a:p>
          <a:p>
            <a:pPr marL="177800" indent="0">
              <a:spcBef>
                <a:spcPts val="0"/>
              </a:spcBef>
              <a:buSzPts val="2800"/>
              <a:buNone/>
            </a:pPr>
            <a:endParaRPr lang="en-US" dirty="0">
              <a:solidFill>
                <a:schemeClr val="bg1"/>
              </a:solidFill>
            </a:endParaRPr>
          </a:p>
          <a:p>
            <a:pPr marL="177800" indent="0">
              <a:spcBef>
                <a:spcPts val="0"/>
              </a:spcBef>
              <a:buSzPts val="2800"/>
              <a:buNone/>
            </a:pPr>
            <a:r>
              <a:rPr lang="en-US" dirty="0">
                <a:solidFill>
                  <a:schemeClr val="bg1"/>
                </a:solidFill>
              </a:rPr>
              <a:t>Resources:</a:t>
            </a:r>
          </a:p>
          <a:p>
            <a:pPr marL="692150" indent="-514350">
              <a:spcBef>
                <a:spcPts val="0"/>
              </a:spcBef>
              <a:buSzPts val="2800"/>
              <a:buFont typeface="+mj-lt"/>
              <a:buAutoNum type="arabicPeriod"/>
            </a:pPr>
            <a:r>
              <a:rPr lang="en-US" dirty="0" err="1">
                <a:solidFill>
                  <a:schemeClr val="bg1"/>
                </a:solidFill>
              </a:rPr>
              <a:t>Remnux</a:t>
            </a:r>
            <a:endParaRPr lang="en-US" dirty="0">
              <a:solidFill>
                <a:schemeClr val="bg1"/>
              </a:solidFill>
            </a:endParaRPr>
          </a:p>
          <a:p>
            <a:pPr marL="1092200" lvl="1" indent="-457200">
              <a:spcBef>
                <a:spcPts val="0"/>
              </a:spcBef>
              <a:buSzPts val="2800"/>
            </a:pPr>
            <a:r>
              <a:rPr lang="en-US" dirty="0">
                <a:solidFill>
                  <a:schemeClr val="bg1"/>
                </a:solidFill>
                <a:hlinkClick r:id="rId3"/>
              </a:rPr>
              <a:t>https://docs.remnux.org/install-distro/get-virtual-appliance</a:t>
            </a:r>
            <a:endParaRPr lang="en-US" dirty="0">
              <a:solidFill>
                <a:schemeClr val="bg1"/>
              </a:solidFill>
            </a:endParaRPr>
          </a:p>
          <a:p>
            <a:pPr marL="1092200" lvl="1" indent="-457200">
              <a:spcBef>
                <a:spcPts val="0"/>
              </a:spcBef>
              <a:buSzPts val="2800"/>
            </a:pPr>
            <a:r>
              <a:rPr lang="en-US" dirty="0">
                <a:solidFill>
                  <a:schemeClr val="bg1"/>
                </a:solidFill>
                <a:hlinkClick r:id="rId4"/>
              </a:rPr>
              <a:t>https://docs.remnux.org/install-distro/install-from-scratch</a:t>
            </a:r>
            <a:endParaRPr lang="en-US" dirty="0">
              <a:solidFill>
                <a:schemeClr val="bg1"/>
              </a:solidFill>
            </a:endParaRPr>
          </a:p>
          <a:p>
            <a:pPr marL="692150" indent="-514350">
              <a:spcBef>
                <a:spcPts val="0"/>
              </a:spcBef>
              <a:buSzPts val="2800"/>
              <a:buFont typeface="+mj-lt"/>
              <a:buAutoNum type="arabicPeriod"/>
            </a:pPr>
            <a:r>
              <a:rPr lang="en-US" dirty="0">
                <a:solidFill>
                  <a:schemeClr val="bg1"/>
                </a:solidFill>
              </a:rPr>
              <a:t>Mandiant Flare VM</a:t>
            </a:r>
          </a:p>
          <a:p>
            <a:pPr marL="1149350" lvl="1" indent="-514350">
              <a:spcBef>
                <a:spcPts val="0"/>
              </a:spcBef>
              <a:buSzPts val="2800"/>
            </a:pPr>
            <a:r>
              <a:rPr lang="en-US" dirty="0">
                <a:solidFill>
                  <a:schemeClr val="bg1"/>
                </a:solidFill>
                <a:hlinkClick r:id="rId5"/>
              </a:rPr>
              <a:t>https://github.com/mandiant/flare-vm</a:t>
            </a:r>
            <a:endParaRPr lang="en-US" dirty="0">
              <a:solidFill>
                <a:schemeClr val="bg1"/>
              </a:solidFill>
            </a:endParaRPr>
          </a:p>
          <a:p>
            <a:pPr marL="692150" indent="-514350">
              <a:spcBef>
                <a:spcPts val="0"/>
              </a:spcBef>
              <a:buSzPts val="2800"/>
              <a:buFont typeface="+mj-lt"/>
              <a:buAutoNum type="arabicPeriod"/>
            </a:pPr>
            <a:r>
              <a:rPr lang="en-US" dirty="0">
                <a:solidFill>
                  <a:schemeClr val="bg1"/>
                </a:solidFill>
              </a:rPr>
              <a:t>How about both + (Shameless Plug)</a:t>
            </a:r>
          </a:p>
          <a:p>
            <a:pPr marL="1149350" lvl="1" indent="-514350">
              <a:spcBef>
                <a:spcPts val="0"/>
              </a:spcBef>
              <a:buSzPts val="2800"/>
            </a:pPr>
            <a:r>
              <a:rPr lang="en-US" dirty="0">
                <a:solidFill>
                  <a:schemeClr val="bg1"/>
                </a:solidFill>
                <a:hlinkClick r:id="rId6"/>
              </a:rPr>
              <a:t>https://github.com/paladin316/workshops</a:t>
            </a:r>
            <a:endParaRPr lang="en-US" dirty="0">
              <a:solidFill>
                <a:schemeClr val="bg1"/>
              </a:solidFill>
            </a:endParaRPr>
          </a:p>
          <a:p>
            <a:pPr marL="635000" lvl="1" indent="0">
              <a:spcBef>
                <a:spcPts val="0"/>
              </a:spcBef>
              <a:buSzPts val="2800"/>
              <a:buNone/>
            </a:pPr>
            <a:endParaRPr lang="en-US" dirty="0">
              <a:solidFill>
                <a:schemeClr val="bg1"/>
              </a:solidFill>
            </a:endParaRPr>
          </a:p>
          <a:p>
            <a:pPr marL="177800" indent="0">
              <a:spcBef>
                <a:spcPts val="0"/>
              </a:spcBef>
              <a:buSzPts val="2800"/>
              <a:buNone/>
            </a:pPr>
            <a:endParaRPr lang="en-US" dirty="0">
              <a:solidFill>
                <a:schemeClr val="bg1"/>
              </a:solidFill>
            </a:endParaRPr>
          </a:p>
        </p:txBody>
      </p:sp>
    </p:spTree>
    <p:extLst>
      <p:ext uri="{BB962C8B-B14F-4D97-AF65-F5344CB8AC3E}">
        <p14:creationId xmlns:p14="http://schemas.microsoft.com/office/powerpoint/2010/main" val="241021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a:bodyPr>
          <a:lstStyle/>
          <a:p>
            <a:pPr marL="635000" indent="-457200">
              <a:spcBef>
                <a:spcPts val="0"/>
              </a:spcBef>
              <a:buSzPts val="2800"/>
            </a:pPr>
            <a:r>
              <a:rPr lang="en-US" dirty="0"/>
              <a:t>What is Malware Analysis?</a:t>
            </a:r>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Malware analysis refers to the process of examining malicious software, aka malware, for the following:</a:t>
            </a:r>
          </a:p>
          <a:p>
            <a:pPr marL="177800" indent="0">
              <a:spcBef>
                <a:spcPts val="0"/>
              </a:spcBef>
              <a:buSzPts val="2800"/>
              <a:buNone/>
            </a:pPr>
            <a:endParaRPr lang="en-US" dirty="0"/>
          </a:p>
          <a:p>
            <a:pPr marL="635000" indent="-457200">
              <a:spcBef>
                <a:spcPts val="0"/>
              </a:spcBef>
              <a:buSzPts val="2800"/>
            </a:pPr>
            <a:r>
              <a:rPr lang="en-US" dirty="0"/>
              <a:t>Identify its characteristics, behavior, and purpose</a:t>
            </a:r>
          </a:p>
          <a:p>
            <a:pPr marL="635000" indent="-457200">
              <a:spcBef>
                <a:spcPts val="0"/>
              </a:spcBef>
              <a:buSzPts val="2800"/>
            </a:pPr>
            <a:r>
              <a:rPr lang="en-US" dirty="0"/>
              <a:t>Understand how the malware operates on the host</a:t>
            </a:r>
          </a:p>
          <a:p>
            <a:pPr marL="635000" indent="-457200">
              <a:spcBef>
                <a:spcPts val="0"/>
              </a:spcBef>
              <a:buSzPts val="2800"/>
            </a:pPr>
            <a:r>
              <a:rPr lang="en-US" dirty="0"/>
              <a:t>Infection methods</a:t>
            </a:r>
          </a:p>
          <a:p>
            <a:pPr marL="635000" indent="-457200">
              <a:spcBef>
                <a:spcPts val="0"/>
              </a:spcBef>
              <a:buSzPts val="2800"/>
            </a:pPr>
            <a:r>
              <a:rPr lang="en-US" dirty="0"/>
              <a:t>What is it designed to do on the infected system. </a:t>
            </a:r>
          </a:p>
          <a:p>
            <a:pPr marL="635000" indent="-457200">
              <a:spcBef>
                <a:spcPts val="0"/>
              </a:spcBef>
              <a:buSzPts val="2800"/>
            </a:pPr>
            <a:r>
              <a:rPr lang="en-US" dirty="0"/>
              <a:t>Determine indicators of compromise (IOCs)</a:t>
            </a:r>
          </a:p>
        </p:txBody>
      </p:sp>
    </p:spTree>
    <p:extLst>
      <p:ext uri="{BB962C8B-B14F-4D97-AF65-F5344CB8AC3E}">
        <p14:creationId xmlns:p14="http://schemas.microsoft.com/office/powerpoint/2010/main" val="1930156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3"/>
          <p:cNvSpPr txBox="1">
            <a:spLocks noGrp="1"/>
          </p:cNvSpPr>
          <p:nvPr>
            <p:ph type="title"/>
          </p:nvPr>
        </p:nvSpPr>
        <p:spPr>
          <a:xfrm>
            <a:off x="838200" y="365125"/>
            <a:ext cx="10782300" cy="1325563"/>
          </a:xfrm>
          <a:prstGeom prst="rect">
            <a:avLst/>
          </a:prstGeom>
          <a:noFill/>
          <a:ln>
            <a:noFill/>
          </a:ln>
        </p:spPr>
        <p:txBody>
          <a:bodyPr spcFirstLastPara="1" wrap="square" lIns="91425" tIns="45700" rIns="91425" bIns="45700" anchor="ctr" anchorCtr="0">
            <a:normAutofit/>
          </a:bodyPr>
          <a:lstStyle/>
          <a:p>
            <a:pPr marL="635000" indent="-457200">
              <a:buSzPts val="2800"/>
            </a:pPr>
            <a:r>
              <a:rPr lang="en-US" dirty="0"/>
              <a:t>What is Reverse Engineering</a:t>
            </a:r>
            <a:br>
              <a:rPr lang="en-US" dirty="0"/>
            </a:br>
            <a:endParaRPr lang="en-US" dirty="0"/>
          </a:p>
        </p:txBody>
      </p:sp>
      <p:sp>
        <p:nvSpPr>
          <p:cNvPr id="71" name="Google Shape;71;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177800" indent="0">
              <a:spcBef>
                <a:spcPts val="0"/>
              </a:spcBef>
              <a:buSzPts val="2800"/>
              <a:buNone/>
            </a:pPr>
            <a:r>
              <a:rPr lang="en-US" dirty="0"/>
              <a:t>Reverse engineering is the process of figuring out what the software does and how it functions without having access to pre-compiled code.</a:t>
            </a:r>
          </a:p>
          <a:p>
            <a:pPr marL="177800" indent="0">
              <a:spcBef>
                <a:spcPts val="0"/>
              </a:spcBef>
              <a:buSzPts val="2800"/>
              <a:buNone/>
            </a:pPr>
            <a:endParaRPr lang="en-US" dirty="0"/>
          </a:p>
          <a:p>
            <a:pPr marL="177800" indent="0">
              <a:spcBef>
                <a:spcPts val="0"/>
              </a:spcBef>
              <a:buSzPts val="2800"/>
              <a:buNone/>
            </a:pPr>
            <a:endParaRPr lang="en-US" dirty="0"/>
          </a:p>
        </p:txBody>
      </p:sp>
    </p:spTree>
    <p:extLst>
      <p:ext uri="{BB962C8B-B14F-4D97-AF65-F5344CB8AC3E}">
        <p14:creationId xmlns:p14="http://schemas.microsoft.com/office/powerpoint/2010/main" val="3131348995"/>
      </p:ext>
    </p:extLst>
  </p:cSld>
  <p:clrMapOvr>
    <a:masterClrMapping/>
  </p:clrMapOvr>
</p:sld>
</file>

<file path=ppt/theme/theme1.xml><?xml version="1.0" encoding="utf-8"?>
<a:theme xmlns:a="http://schemas.openxmlformats.org/drawingml/2006/main" name="Office Theme">
  <a:themeElements>
    <a:clrScheme name="DEFCON 31">
      <a:dk1>
        <a:srgbClr val="000000"/>
      </a:dk1>
      <a:lt1>
        <a:srgbClr val="FFFFFF"/>
      </a:lt1>
      <a:dk2>
        <a:srgbClr val="788DA8"/>
      </a:dk2>
      <a:lt2>
        <a:srgbClr val="E7E6E6"/>
      </a:lt2>
      <a:accent1>
        <a:srgbClr val="686EA0"/>
      </a:accent1>
      <a:accent2>
        <a:srgbClr val="81C8BD"/>
      </a:accent2>
      <a:accent3>
        <a:srgbClr val="ECDA25"/>
      </a:accent3>
      <a:accent4>
        <a:srgbClr val="F8A28B"/>
      </a:accent4>
      <a:accent5>
        <a:srgbClr val="DEEBF6"/>
      </a:accent5>
      <a:accent6>
        <a:srgbClr val="5B9BD5"/>
      </a:accent6>
      <a:hlink>
        <a:srgbClr val="686EA0"/>
      </a:hlink>
      <a:folHlink>
        <a:srgbClr val="686E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15068</TotalTime>
  <Words>772</Words>
  <Application>Microsoft Office PowerPoint</Application>
  <PresentationFormat>Widescreen</PresentationFormat>
  <Paragraphs>124</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Courier New</vt:lpstr>
      <vt:lpstr>Noto Sans Symbols</vt:lpstr>
      <vt:lpstr>Wingdings</vt:lpstr>
      <vt:lpstr>Office Theme</vt:lpstr>
      <vt:lpstr>Reverse Engineering Malware</vt:lpstr>
      <vt:lpstr>Agenda</vt:lpstr>
      <vt:lpstr>First Things First (Before We Get Started)</vt:lpstr>
      <vt:lpstr>First Things First (Before We Get Started)</vt:lpstr>
      <vt:lpstr>First Things First (Operational Security)</vt:lpstr>
      <vt:lpstr>First Things First (Operational Security)</vt:lpstr>
      <vt:lpstr>First Things First (Setting Up a Lab)</vt:lpstr>
      <vt:lpstr>What is Malware Analysis?</vt:lpstr>
      <vt:lpstr>What is Reverse Engineering </vt:lpstr>
      <vt:lpstr>Malware Analysis Techniques</vt:lpstr>
      <vt:lpstr>Malware Analysis Technique - Static Analysis</vt:lpstr>
      <vt:lpstr>Malware Analysis Technique –  Manual Dynamic Analysis </vt:lpstr>
      <vt:lpstr>Malware Analysis Techniques –  Automated Dynamic Analysis </vt:lpstr>
      <vt:lpstr>Malware Analysis Techniques –  Reverse Engineering </vt:lpstr>
      <vt:lpstr>Legality of Reverse Engineering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C W</cp:lastModifiedBy>
  <cp:revision>47</cp:revision>
  <dcterms:modified xsi:type="dcterms:W3CDTF">2023-07-06T19:50:43Z</dcterms:modified>
</cp:coreProperties>
</file>