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60" r:id="rId3"/>
    <p:sldId id="263" r:id="rId4"/>
    <p:sldId id="265" r:id="rId5"/>
    <p:sldId id="267" r:id="rId6"/>
    <p:sldId id="268" r:id="rId7"/>
    <p:sldId id="25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24669C-161D-4FE2-8748-DBD6D506AC43}" v="86" dt="2023-04-26T15:01:03.746"/>
    <p1510:client id="{14099C80-3F01-4BFE-A614-1D4BFB23F35C}" v="31" dt="2023-05-15T22:28:21.306"/>
    <p1510:client id="{31656607-51FD-4A05-80C3-0C2D6AEA264F}" v="35" dt="2023-05-01T19:31:26.601"/>
    <p1510:client id="{32EB04CE-3D2A-43CE-AF39-C271FE7CC016}" v="65" dt="2023-04-26T14:56:11.741"/>
    <p1510:client id="{85B4649A-3E8E-4AF7-8D7A-0C6A35B8B864}" v="1" dt="2023-05-08T13:41:00.216"/>
    <p1510:client id="{B8F7BF28-B473-4D5A-B42B-6AAFC3DB28BE}" v="62" dt="2023-05-01T19:41:08.459"/>
    <p1510:client id="{C4471DC6-81F7-4601-A615-E71A353BE492}" v="583" dt="2023-04-26T16:12:06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920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878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655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92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801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Arial"/>
              <a:buNone/>
              <a:defRPr sz="3600" b="1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Project Obsidian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1188666" y="817870"/>
            <a:ext cx="9814667" cy="137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7466" y="2973320"/>
            <a:ext cx="2004149" cy="200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55557" y="1818829"/>
            <a:ext cx="4313131" cy="431313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2682872" y="4067097"/>
            <a:ext cx="7444594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you enjoy the session?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Did we miss something?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Was anything unclear or confusing?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Please Provide Feedback</a:t>
            </a:r>
            <a:b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feedback-obsidian@blueteamvillage.org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2682872" y="2142323"/>
            <a:ext cx="74445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Join The Conversation</a:t>
            </a:r>
            <a:b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https://discord.gg/blueteamvillage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2682872" y="3283373"/>
            <a:ext cx="74445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⮚"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Char char="o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⮚"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1353800" y="6111875"/>
            <a:ext cx="762000" cy="762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2622431" y="2319633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sz="4400" dirty="0"/>
              <a:t>Threat Intelligence Requirements</a:t>
            </a:r>
            <a:endParaRPr lang="en-US" sz="4400" dirty="0">
              <a:latin typeface="Arial"/>
              <a:ea typeface="Arial"/>
              <a:cs typeface="Arial"/>
            </a:endParaRP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2622430" y="4105275"/>
            <a:ext cx="744459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r>
              <a:rPr lang="en-US" dirty="0"/>
              <a:t>CTI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101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/>
              <a:t>What are threat intelligence requirements?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None/>
            </a:pPr>
            <a:r>
              <a:rPr lang="en-US"/>
              <a:t>Threat intelligence requirements are critical for organizations to proactively identify and mitigate potential cyber threats, and to ensure the security and resilience of their information systems and assets.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>
                <a:solidFill>
                  <a:schemeClr val="accent4"/>
                </a:solidFill>
              </a:rPr>
              <a:t>They should ask a question.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i="1"/>
              <a:t>What group or groups are known to attack our industry and what are their motivations? 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89632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/>
              <a:t>What are threat intelligence requirements?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-57150">
              <a:buNone/>
            </a:pPr>
            <a:r>
              <a:rPr lang="en-US"/>
              <a:t>Threat intelligence requirements are intended to be guidance for repeatable and continued collection over time. This doesn't eliminate the need for short-term, prioritized, focused, or ad hoc requirements that fulfill an immediate need.</a:t>
            </a:r>
          </a:p>
          <a:p>
            <a:pPr marL="0" indent="-57150">
              <a:buNone/>
            </a:pPr>
            <a:endParaRPr lang="en-US"/>
          </a:p>
          <a:p>
            <a:pPr marL="0" indent="-57150">
              <a:buNone/>
            </a:pPr>
            <a:r>
              <a:rPr lang="en-US"/>
              <a:t>These requirements should prioritize needs, aid in allocating resources, determine data sources needed to fulfill requirement and establish the types of analysis.</a:t>
            </a:r>
          </a:p>
        </p:txBody>
      </p:sp>
    </p:spTree>
    <p:extLst>
      <p:ext uri="{BB962C8B-B14F-4D97-AF65-F5344CB8AC3E}">
        <p14:creationId xmlns:p14="http://schemas.microsoft.com/office/powerpoint/2010/main" val="1909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/>
              <a:t>Who should be involved?</a:t>
            </a: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endParaRPr lang="en-US">
              <a:solidFill>
                <a:schemeClr val="bg1"/>
              </a:solidFill>
            </a:endParaRPr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/>
              <a:t>Leadership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/>
              <a:t>Security Operations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/>
          </a:p>
          <a:p>
            <a:pPr marL="635000" indent="-457200">
              <a:spcBef>
                <a:spcPts val="0"/>
              </a:spcBef>
              <a:buSzPts val="2800"/>
            </a:pPr>
            <a:r>
              <a:rPr lang="en-US"/>
              <a:t>Analysts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>
                <a:solidFill>
                  <a:schemeClr val="accent3"/>
                </a:solidFill>
              </a:rPr>
              <a:t>Allow visibility so inputs can be made.  Threat intel teams are not consumers of their own intelligence. </a:t>
            </a:r>
          </a:p>
        </p:txBody>
      </p:sp>
    </p:spTree>
    <p:extLst>
      <p:ext uri="{BB962C8B-B14F-4D97-AF65-F5344CB8AC3E}">
        <p14:creationId xmlns:p14="http://schemas.microsoft.com/office/powerpoint/2010/main" val="384325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dirty="0"/>
              <a:t> Priority threat intelligence requirements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4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Priority Intelligence Requirements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Short Term (3-6 months in duration)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Focus on specific event or activity and the desired outcome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lvl="2">
              <a:spcBef>
                <a:spcPts val="0"/>
              </a:spcBef>
              <a:buSzPts val="2800"/>
            </a:pPr>
            <a:r>
              <a:rPr lang="en-US" i="1">
                <a:solidFill>
                  <a:schemeClr val="accent4"/>
                </a:solidFill>
              </a:rPr>
              <a:t>Can we identify any credentials for sale in the deep dark web and then force password resets?</a:t>
            </a:r>
          </a:p>
          <a:p>
            <a:pPr lvl="1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Can be used to help measure the effectiveness, identify a course of action or provide indicators and warnings</a:t>
            </a:r>
          </a:p>
          <a:p>
            <a:pPr lvl="1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lvl="1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0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/>
              <a:t> Specific threat intelligence requirements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45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Specific Intelligence Requirements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Immediate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Operational and tactical in nature</a:t>
            </a:r>
          </a:p>
          <a:p>
            <a:pPr marL="1092200" lvl="1" indent="-457200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Considered the most granular and detailed and very specific</a:t>
            </a:r>
          </a:p>
          <a:p>
            <a:pPr lvl="2">
              <a:spcBef>
                <a:spcPts val="0"/>
              </a:spcBef>
              <a:buSzPts val="2800"/>
            </a:pPr>
            <a:endParaRPr lang="en-US">
              <a:solidFill>
                <a:schemeClr val="bg1"/>
              </a:solidFill>
            </a:endParaRPr>
          </a:p>
          <a:p>
            <a:pPr lvl="2">
              <a:spcBef>
                <a:spcPts val="0"/>
              </a:spcBef>
              <a:buSzPts val="2800"/>
            </a:pPr>
            <a:r>
              <a:rPr lang="en-US">
                <a:solidFill>
                  <a:schemeClr val="bg1"/>
                </a:solidFill>
              </a:rPr>
              <a:t>Indicators of compromise (IOC's)</a:t>
            </a:r>
          </a:p>
        </p:txBody>
      </p:sp>
    </p:spTree>
    <p:extLst>
      <p:ext uri="{BB962C8B-B14F-4D97-AF65-F5344CB8AC3E}">
        <p14:creationId xmlns:p14="http://schemas.microsoft.com/office/powerpoint/2010/main" val="117125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FCON 31">
      <a:dk1>
        <a:srgbClr val="000000"/>
      </a:dk1>
      <a:lt1>
        <a:srgbClr val="FFFFFF"/>
      </a:lt1>
      <a:dk2>
        <a:srgbClr val="788DA8"/>
      </a:dk2>
      <a:lt2>
        <a:srgbClr val="E7E6E6"/>
      </a:lt2>
      <a:accent1>
        <a:srgbClr val="686EA0"/>
      </a:accent1>
      <a:accent2>
        <a:srgbClr val="81C8BD"/>
      </a:accent2>
      <a:accent3>
        <a:srgbClr val="ECDA25"/>
      </a:accent3>
      <a:accent4>
        <a:srgbClr val="F8A28B"/>
      </a:accent4>
      <a:accent5>
        <a:srgbClr val="DEEBF6"/>
      </a:accent5>
      <a:accent6>
        <a:srgbClr val="5B9BD5"/>
      </a:accent6>
      <a:hlink>
        <a:srgbClr val="686EA0"/>
      </a:hlink>
      <a:folHlink>
        <a:srgbClr val="686E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Threat Intelligence Requirements</vt:lpstr>
      <vt:lpstr>What are threat intelligence requirements?</vt:lpstr>
      <vt:lpstr>What are threat intelligence requirements?</vt:lpstr>
      <vt:lpstr>Who should be involved?</vt:lpstr>
      <vt:lpstr> Priority threat intelligence requirements</vt:lpstr>
      <vt:lpstr> Specific threat intelligence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12</cp:revision>
  <dcterms:modified xsi:type="dcterms:W3CDTF">2023-05-15T22:32:31Z</dcterms:modified>
</cp:coreProperties>
</file>