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0"/>
  </p:notes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77" autoAdjust="0"/>
  </p:normalViewPr>
  <p:slideViewPr>
    <p:cSldViewPr snapToGrid="0">
      <p:cViewPr varScale="1">
        <p:scale>
          <a:sx n="76" d="100"/>
          <a:sy n="76" d="100"/>
        </p:scale>
        <p:origin x="19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182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a:p>
            <a:pPr marL="0" lvl="0" indent="0" algn="l" rtl="0">
              <a:spcBef>
                <a:spcPts val="0"/>
              </a:spcBef>
              <a:spcAft>
                <a:spcPts val="0"/>
              </a:spcAft>
              <a:buNone/>
            </a:pPr>
            <a:r>
              <a:rPr lang="en-US" dirty="0"/>
              <a:t>CTI refers to the collection, analysis, and dissemination of information about potential cyber threats and attacks.  It involves identifying and assessing risks, vulnerabilities, and exploits in computer systems and networks. CTI is critical for organizations to proactively defend against cyber threats, reduce risk, and protect assets.</a:t>
            </a: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9205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567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113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149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622431" y="2319633"/>
            <a:ext cx="7444595" cy="165576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4"/>
              </a:buClr>
              <a:buSzPts val="3600"/>
              <a:buFont typeface="Arial"/>
              <a:buNone/>
              <a:defRPr sz="3600" b="1">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1"/>
          </p:nvPr>
        </p:nvSpPr>
        <p:spPr>
          <a:xfrm>
            <a:off x="2622430" y="4105275"/>
            <a:ext cx="7444595"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accent3"/>
              </a:buClr>
              <a:buSzPts val="2400"/>
              <a:buNone/>
              <a:defRPr sz="2400">
                <a:solidFill>
                  <a:schemeClr val="accent3"/>
                </a:solidFill>
              </a:defRPr>
            </a:lvl1pPr>
            <a:lvl2pPr lvl="1" algn="ctr">
              <a:lnSpc>
                <a:spcPct val="90000"/>
              </a:lnSpc>
              <a:spcBef>
                <a:spcPts val="500"/>
              </a:spcBef>
              <a:spcAft>
                <a:spcPts val="0"/>
              </a:spcAft>
              <a:buClr>
                <a:schemeClr val="accent5"/>
              </a:buClr>
              <a:buSzPts val="2000"/>
              <a:buNone/>
              <a:defRPr sz="2000"/>
            </a:lvl2pPr>
            <a:lvl3pPr lvl="2" algn="ctr">
              <a:lnSpc>
                <a:spcPct val="90000"/>
              </a:lnSpc>
              <a:spcBef>
                <a:spcPts val="500"/>
              </a:spcBef>
              <a:spcAft>
                <a:spcPts val="0"/>
              </a:spcAft>
              <a:buClr>
                <a:schemeClr val="accent5"/>
              </a:buClr>
              <a:buSzPts val="1800"/>
              <a:buNone/>
              <a:defRPr sz="1800"/>
            </a:lvl3pPr>
            <a:lvl4pPr lvl="3" algn="ctr">
              <a:lnSpc>
                <a:spcPct val="90000"/>
              </a:lnSpc>
              <a:spcBef>
                <a:spcPts val="500"/>
              </a:spcBef>
              <a:spcAft>
                <a:spcPts val="0"/>
              </a:spcAft>
              <a:buClr>
                <a:schemeClr val="accent5"/>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p:nvPr/>
        </p:nvSpPr>
        <p:spPr>
          <a:xfrm>
            <a:off x="1188666" y="817870"/>
            <a:ext cx="9814667" cy="137188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lt2"/>
              </a:buClr>
              <a:buSzPts val="7200"/>
              <a:buFont typeface="Arial"/>
              <a:buNone/>
            </a:pPr>
            <a:r>
              <a:rPr lang="en-US" sz="7200" b="1" i="0" u="none" strike="noStrike" cap="none">
                <a:solidFill>
                  <a:schemeClr val="lt2"/>
                </a:solidFill>
                <a:latin typeface="Arial"/>
                <a:ea typeface="Arial"/>
                <a:cs typeface="Arial"/>
                <a:sym typeface="Arial"/>
              </a:rPr>
              <a:t>Project Obsidian</a:t>
            </a:r>
            <a:endParaRPr/>
          </a:p>
          <a:p>
            <a:pPr marL="0" marR="0" lvl="0" indent="0" algn="ctr" rtl="0">
              <a:lnSpc>
                <a:spcPct val="90000"/>
              </a:lnSpc>
              <a:spcBef>
                <a:spcPts val="0"/>
              </a:spcBef>
              <a:spcAft>
                <a:spcPts val="0"/>
              </a:spcAft>
              <a:buClr>
                <a:schemeClr val="lt1"/>
              </a:buClr>
              <a:buSzPts val="4800"/>
              <a:buFont typeface="Arial"/>
              <a:buNone/>
            </a:pPr>
            <a:endParaRPr sz="4800" b="1" i="0" u="none" strike="noStrike" cap="none">
              <a:solidFill>
                <a:schemeClr val="lt1"/>
              </a:solidFill>
              <a:latin typeface="Arial"/>
              <a:ea typeface="Arial"/>
              <a:cs typeface="Arial"/>
              <a:sym typeface="Arial"/>
            </a:endParaRPr>
          </a:p>
        </p:txBody>
      </p:sp>
      <p:pic>
        <p:nvPicPr>
          <p:cNvPr id="15" name="Google Shape;15;p2"/>
          <p:cNvPicPr preferRelativeResize="0"/>
          <p:nvPr/>
        </p:nvPicPr>
        <p:blipFill rotWithShape="1">
          <a:blip r:embed="rId2">
            <a:alphaModFix/>
          </a:blip>
          <a:srcRect/>
          <a:stretch/>
        </p:blipFill>
        <p:spPr>
          <a:xfrm>
            <a:off x="10127466" y="2973320"/>
            <a:ext cx="2004149" cy="2004149"/>
          </a:xfrm>
          <a:prstGeom prst="rect">
            <a:avLst/>
          </a:prstGeom>
          <a:noFill/>
          <a:ln>
            <a:noFill/>
          </a:ln>
        </p:spPr>
      </p:pic>
      <p:pic>
        <p:nvPicPr>
          <p:cNvPr id="16" name="Google Shape;16;p2"/>
          <p:cNvPicPr preferRelativeResize="0"/>
          <p:nvPr/>
        </p:nvPicPr>
        <p:blipFill rotWithShape="1">
          <a:blip r:embed="rId3">
            <a:alphaModFix/>
          </a:blip>
          <a:srcRect/>
          <a:stretch/>
        </p:blipFill>
        <p:spPr>
          <a:xfrm>
            <a:off x="-855557" y="1818829"/>
            <a:ext cx="4313131" cy="43131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1"/>
          <p:cNvSpPr>
            <a:spLocks noGrp="1"/>
          </p:cNvSpPr>
          <p:nvPr>
            <p:ph type="pic" idx="2"/>
          </p:nvPr>
        </p:nvSpPr>
        <p:spPr>
          <a:xfrm>
            <a:off x="5183188" y="987425"/>
            <a:ext cx="6172200" cy="4873625"/>
          </a:xfrm>
          <a:prstGeom prst="rect">
            <a:avLst/>
          </a:prstGeom>
          <a:noFill/>
          <a:ln>
            <a:noFill/>
          </a:ln>
        </p:spPr>
      </p:sp>
      <p:sp>
        <p:nvSpPr>
          <p:cNvPr id="58" name="Google Shape;58;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5"/>
              </a:buClr>
              <a:buSzPts val="1600"/>
              <a:buNone/>
              <a:defRPr sz="1600"/>
            </a:lvl1pPr>
            <a:lvl2pPr marL="914400" lvl="1" indent="-228600" algn="l">
              <a:lnSpc>
                <a:spcPct val="90000"/>
              </a:lnSpc>
              <a:spcBef>
                <a:spcPts val="500"/>
              </a:spcBef>
              <a:spcAft>
                <a:spcPts val="0"/>
              </a:spcAft>
              <a:buClr>
                <a:schemeClr val="accent5"/>
              </a:buClr>
              <a:buSzPts val="1400"/>
              <a:buNone/>
              <a:defRPr sz="1400"/>
            </a:lvl2pPr>
            <a:lvl3pPr marL="1371600" lvl="2" indent="-228600" algn="l">
              <a:lnSpc>
                <a:spcPct val="90000"/>
              </a:lnSpc>
              <a:spcBef>
                <a:spcPts val="500"/>
              </a:spcBef>
              <a:spcAft>
                <a:spcPts val="0"/>
              </a:spcAft>
              <a:buClr>
                <a:schemeClr val="accent5"/>
              </a:buClr>
              <a:buSzPts val="1200"/>
              <a:buNone/>
              <a:defRPr sz="1200"/>
            </a:lvl3pPr>
            <a:lvl4pPr marL="1828800" lvl="3" indent="-228600" algn="l">
              <a:lnSpc>
                <a:spcPct val="90000"/>
              </a:lnSpc>
              <a:spcBef>
                <a:spcPts val="500"/>
              </a:spcBef>
              <a:spcAft>
                <a:spcPts val="0"/>
              </a:spcAft>
              <a:buClr>
                <a:schemeClr val="accent5"/>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p:nvPr/>
        </p:nvSpPr>
        <p:spPr>
          <a:xfrm>
            <a:off x="1188666" y="817870"/>
            <a:ext cx="9814667" cy="137188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accent4"/>
              </a:buClr>
              <a:buSzPts val="7200"/>
              <a:buFont typeface="Arial"/>
              <a:buNone/>
            </a:pPr>
            <a:r>
              <a:rPr lang="en-US" sz="7200" b="1" i="0" u="none" strike="noStrike" cap="none">
                <a:solidFill>
                  <a:schemeClr val="accent4"/>
                </a:solidFill>
                <a:latin typeface="Arial"/>
                <a:ea typeface="Arial"/>
                <a:cs typeface="Arial"/>
                <a:sym typeface="Arial"/>
              </a:rPr>
              <a:t>Thank you!</a:t>
            </a:r>
            <a:endParaRPr/>
          </a:p>
          <a:p>
            <a:pPr marL="0" marR="0" lvl="0" indent="0" algn="ctr" rtl="0">
              <a:lnSpc>
                <a:spcPct val="90000"/>
              </a:lnSpc>
              <a:spcBef>
                <a:spcPts val="0"/>
              </a:spcBef>
              <a:spcAft>
                <a:spcPts val="0"/>
              </a:spcAft>
              <a:buClr>
                <a:schemeClr val="lt1"/>
              </a:buClr>
              <a:buSzPts val="4800"/>
              <a:buFont typeface="Arial"/>
              <a:buNone/>
            </a:pPr>
            <a:endParaRPr sz="4800" b="1" i="0" u="none" strike="noStrike" cap="none">
              <a:solidFill>
                <a:schemeClr val="lt1"/>
              </a:solidFill>
              <a:latin typeface="Arial"/>
              <a:ea typeface="Arial"/>
              <a:cs typeface="Arial"/>
              <a:sym typeface="Arial"/>
            </a:endParaRPr>
          </a:p>
        </p:txBody>
      </p:sp>
      <p:pic>
        <p:nvPicPr>
          <p:cNvPr id="24" name="Google Shape;24;p4"/>
          <p:cNvPicPr preferRelativeResize="0"/>
          <p:nvPr/>
        </p:nvPicPr>
        <p:blipFill rotWithShape="1">
          <a:blip r:embed="rId2">
            <a:alphaModFix/>
          </a:blip>
          <a:srcRect/>
          <a:stretch/>
        </p:blipFill>
        <p:spPr>
          <a:xfrm>
            <a:off x="10127466" y="2973320"/>
            <a:ext cx="2004149" cy="2004149"/>
          </a:xfrm>
          <a:prstGeom prst="rect">
            <a:avLst/>
          </a:prstGeom>
          <a:noFill/>
          <a:ln>
            <a:noFill/>
          </a:ln>
        </p:spPr>
      </p:pic>
      <p:pic>
        <p:nvPicPr>
          <p:cNvPr id="25" name="Google Shape;25;p4"/>
          <p:cNvPicPr preferRelativeResize="0"/>
          <p:nvPr/>
        </p:nvPicPr>
        <p:blipFill rotWithShape="1">
          <a:blip r:embed="rId3">
            <a:alphaModFix/>
          </a:blip>
          <a:srcRect/>
          <a:stretch/>
        </p:blipFill>
        <p:spPr>
          <a:xfrm>
            <a:off x="-855557" y="1818829"/>
            <a:ext cx="4313131" cy="4313131"/>
          </a:xfrm>
          <a:prstGeom prst="rect">
            <a:avLst/>
          </a:prstGeom>
          <a:noFill/>
          <a:ln>
            <a:noFill/>
          </a:ln>
        </p:spPr>
      </p:pic>
      <p:sp>
        <p:nvSpPr>
          <p:cNvPr id="26" name="Google Shape;26;p4"/>
          <p:cNvSpPr txBox="1"/>
          <p:nvPr/>
        </p:nvSpPr>
        <p:spPr>
          <a:xfrm>
            <a:off x="2682872" y="4067097"/>
            <a:ext cx="7444594"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accent4"/>
                </a:solidFill>
                <a:latin typeface="Arial"/>
                <a:ea typeface="Arial"/>
                <a:cs typeface="Arial"/>
                <a:sym typeface="Arial"/>
              </a:rPr>
              <a:t>Did you enjoy the session?</a:t>
            </a:r>
            <a:endParaRPr/>
          </a:p>
          <a:p>
            <a:pPr marL="0" marR="0" lvl="0" indent="0" algn="ctr" rtl="0">
              <a:spcBef>
                <a:spcPts val="0"/>
              </a:spcBef>
              <a:spcAft>
                <a:spcPts val="0"/>
              </a:spcAft>
              <a:buNone/>
            </a:pPr>
            <a:r>
              <a:rPr lang="en-US" sz="2400" b="0" i="0" u="none" strike="noStrike" cap="none">
                <a:solidFill>
                  <a:schemeClr val="accent4"/>
                </a:solidFill>
                <a:latin typeface="Arial"/>
                <a:ea typeface="Arial"/>
                <a:cs typeface="Arial"/>
                <a:sym typeface="Arial"/>
              </a:rPr>
              <a:t>Did we miss something?</a:t>
            </a:r>
            <a:endParaRPr/>
          </a:p>
          <a:p>
            <a:pPr marL="0" marR="0" lvl="0" indent="0" algn="ctr" rtl="0">
              <a:spcBef>
                <a:spcPts val="0"/>
              </a:spcBef>
              <a:spcAft>
                <a:spcPts val="0"/>
              </a:spcAft>
              <a:buNone/>
            </a:pPr>
            <a:r>
              <a:rPr lang="en-US" sz="2400" b="0" i="0" u="none" strike="noStrike" cap="none">
                <a:solidFill>
                  <a:schemeClr val="accent4"/>
                </a:solidFill>
                <a:latin typeface="Arial"/>
                <a:ea typeface="Arial"/>
                <a:cs typeface="Arial"/>
                <a:sym typeface="Arial"/>
              </a:rPr>
              <a:t>Was anything unclear or confusing?</a:t>
            </a:r>
            <a:endParaRPr/>
          </a:p>
          <a:p>
            <a:pPr marL="0" marR="0" lvl="0" indent="0" algn="ctr" rtl="0">
              <a:spcBef>
                <a:spcPts val="0"/>
              </a:spcBef>
              <a:spcAft>
                <a:spcPts val="0"/>
              </a:spcAft>
              <a:buNone/>
            </a:pPr>
            <a:endParaRPr sz="2400" b="0" i="0" u="none" strike="noStrike" cap="none">
              <a:solidFill>
                <a:schemeClr val="accent3"/>
              </a:solidFill>
              <a:latin typeface="Arial"/>
              <a:ea typeface="Arial"/>
              <a:cs typeface="Arial"/>
              <a:sym typeface="Arial"/>
            </a:endParaRPr>
          </a:p>
          <a:p>
            <a:pPr marL="0" marR="0" lvl="0" indent="0" algn="ctr" rtl="0">
              <a:spcBef>
                <a:spcPts val="0"/>
              </a:spcBef>
              <a:spcAft>
                <a:spcPts val="0"/>
              </a:spcAft>
              <a:buNone/>
            </a:pPr>
            <a:r>
              <a:rPr lang="en-US" sz="2400" b="0" i="0" u="none" strike="noStrike" cap="none">
                <a:solidFill>
                  <a:schemeClr val="accent3"/>
                </a:solidFill>
                <a:latin typeface="Arial"/>
                <a:ea typeface="Arial"/>
                <a:cs typeface="Arial"/>
                <a:sym typeface="Arial"/>
              </a:rPr>
              <a:t>Please Provide Feedback</a:t>
            </a:r>
            <a:br>
              <a:rPr lang="en-US" sz="2400" b="0" i="0" u="none" strike="noStrike" cap="none">
                <a:solidFill>
                  <a:schemeClr val="accent6"/>
                </a:solidFill>
                <a:latin typeface="Arial"/>
                <a:ea typeface="Arial"/>
                <a:cs typeface="Arial"/>
                <a:sym typeface="Arial"/>
              </a:rPr>
            </a:br>
            <a:r>
              <a:rPr lang="en-US" sz="2400" b="0" i="0" u="none" strike="noStrike" cap="none">
                <a:solidFill>
                  <a:schemeClr val="accent6"/>
                </a:solidFill>
                <a:latin typeface="Arial"/>
                <a:ea typeface="Arial"/>
                <a:cs typeface="Arial"/>
                <a:sym typeface="Arial"/>
              </a:rPr>
              <a:t>feedback-obsidian@blueteamvillage.org</a:t>
            </a:r>
            <a:endParaRPr sz="2400" b="0" i="0" u="none" strike="noStrike" cap="none">
              <a:solidFill>
                <a:schemeClr val="accent6"/>
              </a:solidFill>
              <a:latin typeface="Arial"/>
              <a:ea typeface="Arial"/>
              <a:cs typeface="Arial"/>
              <a:sym typeface="Arial"/>
            </a:endParaRPr>
          </a:p>
        </p:txBody>
      </p:sp>
      <p:sp>
        <p:nvSpPr>
          <p:cNvPr id="27" name="Google Shape;27;p4"/>
          <p:cNvSpPr txBox="1"/>
          <p:nvPr/>
        </p:nvSpPr>
        <p:spPr>
          <a:xfrm>
            <a:off x="2682872" y="2142323"/>
            <a:ext cx="7444594"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accent3"/>
                </a:solidFill>
                <a:latin typeface="Arial"/>
                <a:ea typeface="Arial"/>
                <a:cs typeface="Arial"/>
                <a:sym typeface="Arial"/>
              </a:rPr>
              <a:t>Join The Conversation</a:t>
            </a:r>
            <a:br>
              <a:rPr lang="en-US" sz="2400" b="0" i="0" u="none" strike="noStrike" cap="none">
                <a:solidFill>
                  <a:schemeClr val="accent6"/>
                </a:solidFill>
                <a:latin typeface="Arial"/>
                <a:ea typeface="Arial"/>
                <a:cs typeface="Arial"/>
                <a:sym typeface="Arial"/>
              </a:rPr>
            </a:br>
            <a:r>
              <a:rPr lang="en-US" sz="2400" b="0" i="0" u="none" strike="noStrike" cap="none">
                <a:solidFill>
                  <a:schemeClr val="accent6"/>
                </a:solidFill>
                <a:latin typeface="Arial"/>
                <a:ea typeface="Arial"/>
                <a:cs typeface="Arial"/>
                <a:sym typeface="Arial"/>
              </a:rPr>
              <a:t>https://discord.gg/blueteamvillage</a:t>
            </a:r>
            <a:endParaRPr sz="2400" b="0" i="0" u="none" strike="noStrike" cap="none">
              <a:solidFill>
                <a:schemeClr val="accent6"/>
              </a:solidFill>
              <a:latin typeface="Arial"/>
              <a:ea typeface="Arial"/>
              <a:cs typeface="Arial"/>
              <a:sym typeface="Arial"/>
            </a:endParaRPr>
          </a:p>
        </p:txBody>
      </p:sp>
      <p:sp>
        <p:nvSpPr>
          <p:cNvPr id="28" name="Google Shape;28;p4"/>
          <p:cNvSpPr txBox="1"/>
          <p:nvPr/>
        </p:nvSpPr>
        <p:spPr>
          <a:xfrm>
            <a:off x="2682872" y="3283373"/>
            <a:ext cx="744459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accent3"/>
                </a:solidFill>
                <a:latin typeface="Arial"/>
                <a:ea typeface="Arial"/>
                <a:cs typeface="Arial"/>
                <a:sym typeface="Arial"/>
              </a:rPr>
              <a:t>Questions?</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5"/>
              </a:buClr>
              <a:buSzPts val="2400"/>
              <a:buNone/>
              <a:defRPr sz="2400" b="1"/>
            </a:lvl1pPr>
            <a:lvl2pPr marL="914400" lvl="1" indent="-228600" algn="l">
              <a:lnSpc>
                <a:spcPct val="90000"/>
              </a:lnSpc>
              <a:spcBef>
                <a:spcPts val="500"/>
              </a:spcBef>
              <a:spcAft>
                <a:spcPts val="0"/>
              </a:spcAft>
              <a:buClr>
                <a:schemeClr val="accent5"/>
              </a:buClr>
              <a:buSzPts val="2000"/>
              <a:buNone/>
              <a:defRPr sz="2000" b="1"/>
            </a:lvl2pPr>
            <a:lvl3pPr marL="1371600" lvl="2" indent="-228600" algn="l">
              <a:lnSpc>
                <a:spcPct val="90000"/>
              </a:lnSpc>
              <a:spcBef>
                <a:spcPts val="500"/>
              </a:spcBef>
              <a:spcAft>
                <a:spcPts val="0"/>
              </a:spcAft>
              <a:buClr>
                <a:schemeClr val="accent5"/>
              </a:buClr>
              <a:buSzPts val="1800"/>
              <a:buNone/>
              <a:defRPr sz="1800" b="1"/>
            </a:lvl3pPr>
            <a:lvl4pPr marL="1828800" lvl="3" indent="-228600" algn="l">
              <a:lnSpc>
                <a:spcPct val="90000"/>
              </a:lnSpc>
              <a:spcBef>
                <a:spcPts val="500"/>
              </a:spcBef>
              <a:spcAft>
                <a:spcPts val="0"/>
              </a:spcAft>
              <a:buClr>
                <a:schemeClr val="accent5"/>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 name="Google Shape;4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5"/>
              </a:buClr>
              <a:buSzPts val="2400"/>
              <a:buNone/>
              <a:defRPr sz="2400" b="1"/>
            </a:lvl1pPr>
            <a:lvl2pPr marL="914400" lvl="1" indent="-228600" algn="l">
              <a:lnSpc>
                <a:spcPct val="90000"/>
              </a:lnSpc>
              <a:spcBef>
                <a:spcPts val="500"/>
              </a:spcBef>
              <a:spcAft>
                <a:spcPts val="0"/>
              </a:spcAft>
              <a:buClr>
                <a:schemeClr val="accent5"/>
              </a:buClr>
              <a:buSzPts val="2000"/>
              <a:buNone/>
              <a:defRPr sz="2000" b="1"/>
            </a:lvl2pPr>
            <a:lvl3pPr marL="1371600" lvl="2" indent="-228600" algn="l">
              <a:lnSpc>
                <a:spcPct val="90000"/>
              </a:lnSpc>
              <a:spcBef>
                <a:spcPts val="500"/>
              </a:spcBef>
              <a:spcAft>
                <a:spcPts val="0"/>
              </a:spcAft>
              <a:buClr>
                <a:schemeClr val="accent5"/>
              </a:buClr>
              <a:buSzPts val="1800"/>
              <a:buNone/>
              <a:defRPr sz="1800" b="1"/>
            </a:lvl3pPr>
            <a:lvl4pPr marL="1828800" lvl="3" indent="-228600" algn="l">
              <a:lnSpc>
                <a:spcPct val="90000"/>
              </a:lnSpc>
              <a:spcBef>
                <a:spcPts val="500"/>
              </a:spcBef>
              <a:spcAft>
                <a:spcPts val="0"/>
              </a:spcAft>
              <a:buClr>
                <a:schemeClr val="accent5"/>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accent5"/>
              </a:buClr>
              <a:buSzPts val="3200"/>
              <a:buChar char="•"/>
              <a:defRPr sz="3200"/>
            </a:lvl1pPr>
            <a:lvl2pPr marL="914400" lvl="1" indent="-406400" algn="l">
              <a:lnSpc>
                <a:spcPct val="90000"/>
              </a:lnSpc>
              <a:spcBef>
                <a:spcPts val="500"/>
              </a:spcBef>
              <a:spcAft>
                <a:spcPts val="0"/>
              </a:spcAft>
              <a:buClr>
                <a:schemeClr val="accent5"/>
              </a:buClr>
              <a:buSzPts val="2800"/>
              <a:buChar char="•"/>
              <a:defRPr sz="2800"/>
            </a:lvl2pPr>
            <a:lvl3pPr marL="1371600" lvl="2" indent="-381000" algn="l">
              <a:lnSpc>
                <a:spcPct val="90000"/>
              </a:lnSpc>
              <a:spcBef>
                <a:spcPts val="500"/>
              </a:spcBef>
              <a:spcAft>
                <a:spcPts val="0"/>
              </a:spcAft>
              <a:buClr>
                <a:schemeClr val="accent5"/>
              </a:buClr>
              <a:buSzPts val="2400"/>
              <a:buChar char="o"/>
              <a:defRPr sz="2400"/>
            </a:lvl3pPr>
            <a:lvl4pPr marL="1828800" lvl="3" indent="-355600" algn="l">
              <a:lnSpc>
                <a:spcPct val="90000"/>
              </a:lnSpc>
              <a:spcBef>
                <a:spcPts val="500"/>
              </a:spcBef>
              <a:spcAft>
                <a:spcPts val="0"/>
              </a:spcAft>
              <a:buClr>
                <a:schemeClr val="accent5"/>
              </a:buClr>
              <a:buSzPts val="2000"/>
              <a:buChar char="⮚"/>
              <a:defRPr sz="2000"/>
            </a:lvl4pPr>
            <a:lvl5pPr marL="2286000" lvl="4" indent="-228600" algn="l">
              <a:lnSpc>
                <a:spcPct val="90000"/>
              </a:lnSpc>
              <a:spcBef>
                <a:spcPts val="500"/>
              </a:spcBef>
              <a:spcAft>
                <a:spcPts val="0"/>
              </a:spcAft>
              <a:buClr>
                <a:schemeClr val="lt1"/>
              </a:buClr>
              <a:buSzPts val="2000"/>
              <a:buNone/>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3" name="Google Shape;53;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5"/>
              </a:buClr>
              <a:buSzPts val="1600"/>
              <a:buNone/>
              <a:defRPr sz="1600"/>
            </a:lvl1pPr>
            <a:lvl2pPr marL="914400" lvl="1" indent="-228600" algn="l">
              <a:lnSpc>
                <a:spcPct val="90000"/>
              </a:lnSpc>
              <a:spcBef>
                <a:spcPts val="500"/>
              </a:spcBef>
              <a:spcAft>
                <a:spcPts val="0"/>
              </a:spcAft>
              <a:buClr>
                <a:schemeClr val="accent5"/>
              </a:buClr>
              <a:buSzPts val="1400"/>
              <a:buNone/>
              <a:defRPr sz="1400"/>
            </a:lvl2pPr>
            <a:lvl3pPr marL="1371600" lvl="2" indent="-228600" algn="l">
              <a:lnSpc>
                <a:spcPct val="90000"/>
              </a:lnSpc>
              <a:spcBef>
                <a:spcPts val="500"/>
              </a:spcBef>
              <a:spcAft>
                <a:spcPts val="0"/>
              </a:spcAft>
              <a:buClr>
                <a:schemeClr val="accent5"/>
              </a:buClr>
              <a:buSzPts val="1200"/>
              <a:buNone/>
              <a:defRPr sz="1200"/>
            </a:lvl3pPr>
            <a:lvl4pPr marL="1828800" lvl="3" indent="-228600" algn="l">
              <a:lnSpc>
                <a:spcPct val="90000"/>
              </a:lnSpc>
              <a:spcBef>
                <a:spcPts val="500"/>
              </a:spcBef>
              <a:spcAft>
                <a:spcPts val="0"/>
              </a:spcAft>
              <a:buClr>
                <a:schemeClr val="accent5"/>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4" name="Google Shape;5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000"/>
              <a:buFont typeface="Arial"/>
              <a:buNone/>
              <a:defRPr sz="40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5"/>
              </a:buClr>
              <a:buSzPts val="2800"/>
              <a:buFont typeface="Arial"/>
              <a:buChar char="•"/>
              <a:defRPr sz="2800" b="0" i="0" u="none" strike="noStrike" cap="none">
                <a:solidFill>
                  <a:schemeClr val="accent5"/>
                </a:solidFill>
                <a:latin typeface="Arial"/>
                <a:ea typeface="Arial"/>
                <a:cs typeface="Arial"/>
                <a:sym typeface="Arial"/>
              </a:defRPr>
            </a:lvl1pPr>
            <a:lvl2pPr marL="914400" marR="0" lvl="1" indent="-381000" algn="l" rtl="0">
              <a:lnSpc>
                <a:spcPct val="90000"/>
              </a:lnSpc>
              <a:spcBef>
                <a:spcPts val="500"/>
              </a:spcBef>
              <a:spcAft>
                <a:spcPts val="0"/>
              </a:spcAft>
              <a:buClr>
                <a:schemeClr val="accent5"/>
              </a:buClr>
              <a:buSzPts val="2400"/>
              <a:buFont typeface="Arial"/>
              <a:buChar char="•"/>
              <a:defRPr sz="2400" b="0" i="0" u="none" strike="noStrike" cap="none">
                <a:solidFill>
                  <a:schemeClr val="accent5"/>
                </a:solidFill>
                <a:latin typeface="Arial"/>
                <a:ea typeface="Arial"/>
                <a:cs typeface="Arial"/>
                <a:sym typeface="Arial"/>
              </a:defRPr>
            </a:lvl2pPr>
            <a:lvl3pPr marL="1371600" marR="0" lvl="2" indent="-355600" algn="l" rtl="0">
              <a:lnSpc>
                <a:spcPct val="90000"/>
              </a:lnSpc>
              <a:spcBef>
                <a:spcPts val="500"/>
              </a:spcBef>
              <a:spcAft>
                <a:spcPts val="0"/>
              </a:spcAft>
              <a:buClr>
                <a:schemeClr val="accent5"/>
              </a:buClr>
              <a:buSzPts val="2000"/>
              <a:buFont typeface="Courier New"/>
              <a:buChar char="o"/>
              <a:defRPr sz="2000" b="0" i="0" u="none" strike="noStrike" cap="none">
                <a:solidFill>
                  <a:schemeClr val="accent5"/>
                </a:solidFill>
                <a:latin typeface="Arial"/>
                <a:ea typeface="Arial"/>
                <a:cs typeface="Arial"/>
                <a:sym typeface="Arial"/>
              </a:defRPr>
            </a:lvl3pPr>
            <a:lvl4pPr marL="1828800" marR="0" lvl="3" indent="-342900" algn="l" rtl="0">
              <a:lnSpc>
                <a:spcPct val="90000"/>
              </a:lnSpc>
              <a:spcBef>
                <a:spcPts val="500"/>
              </a:spcBef>
              <a:spcAft>
                <a:spcPts val="0"/>
              </a:spcAft>
              <a:buClr>
                <a:schemeClr val="accent5"/>
              </a:buClr>
              <a:buSzPts val="1800"/>
              <a:buFont typeface="Noto Sans Symbols"/>
              <a:buChar char="⮚"/>
              <a:defRPr sz="1800" b="0" i="0" u="none" strike="noStrike" cap="none">
                <a:solidFill>
                  <a:schemeClr val="accent5"/>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Courier New"/>
              <a:buNone/>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pic>
        <p:nvPicPr>
          <p:cNvPr id="9" name="Google Shape;9;p1"/>
          <p:cNvPicPr preferRelativeResize="0"/>
          <p:nvPr/>
        </p:nvPicPr>
        <p:blipFill rotWithShape="1">
          <a:blip r:embed="rId12">
            <a:alphaModFix/>
          </a:blip>
          <a:srcRect/>
          <a:stretch/>
        </p:blipFill>
        <p:spPr>
          <a:xfrm>
            <a:off x="11353800" y="6111875"/>
            <a:ext cx="762000" cy="76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2"/>
          <p:cNvSpPr txBox="1">
            <a:spLocks noGrp="1"/>
          </p:cNvSpPr>
          <p:nvPr>
            <p:ph type="ctrTitle"/>
          </p:nvPr>
        </p:nvSpPr>
        <p:spPr>
          <a:xfrm>
            <a:off x="2622431" y="2319633"/>
            <a:ext cx="7444595" cy="16557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4"/>
              </a:buClr>
              <a:buSzPts val="4400"/>
              <a:buFont typeface="Arial"/>
              <a:buNone/>
            </a:pPr>
            <a:r>
              <a:rPr lang="en-US" sz="4400" dirty="0">
                <a:latin typeface="Arial"/>
                <a:ea typeface="Arial"/>
                <a:cs typeface="Arial"/>
                <a:sym typeface="Arial"/>
              </a:rPr>
              <a:t>Cyber Threat Intelligence</a:t>
            </a:r>
            <a:endParaRPr sz="4400" dirty="0">
              <a:latin typeface="Arial"/>
              <a:ea typeface="Arial"/>
              <a:cs typeface="Arial"/>
              <a:sym typeface="Arial"/>
            </a:endParaRPr>
          </a:p>
        </p:txBody>
      </p:sp>
      <p:sp>
        <p:nvSpPr>
          <p:cNvPr id="65" name="Google Shape;65;p12"/>
          <p:cNvSpPr txBox="1">
            <a:spLocks noGrp="1"/>
          </p:cNvSpPr>
          <p:nvPr>
            <p:ph type="subTitle" idx="1"/>
          </p:nvPr>
        </p:nvSpPr>
        <p:spPr>
          <a:xfrm>
            <a:off x="2622430" y="4105275"/>
            <a:ext cx="7444595"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accent3"/>
              </a:buClr>
              <a:buSzPts val="2400"/>
              <a:buNone/>
            </a:pPr>
            <a:r>
              <a:rPr lang="en-US" dirty="0">
                <a:latin typeface="Arial"/>
                <a:ea typeface="Arial"/>
                <a:cs typeface="Arial"/>
                <a:sym typeface="Arial"/>
              </a:rPr>
              <a:t>CTI 101</a:t>
            </a:r>
          </a:p>
          <a:p>
            <a:pPr marL="0" lvl="0" indent="0" algn="ctr" rtl="0">
              <a:lnSpc>
                <a:spcPct val="90000"/>
              </a:lnSpc>
              <a:spcBef>
                <a:spcPts val="0"/>
              </a:spcBef>
              <a:spcAft>
                <a:spcPts val="0"/>
              </a:spcAft>
              <a:buClr>
                <a:schemeClr val="accent3"/>
              </a:buClr>
              <a:buSzPts val="2400"/>
              <a:buNone/>
            </a:pPr>
            <a:endParaRPr lang="en-US" dirty="0"/>
          </a:p>
          <a:p>
            <a:pPr marL="0" lvl="0" indent="0" algn="ctr" rtl="0">
              <a:lnSpc>
                <a:spcPct val="90000"/>
              </a:lnSpc>
              <a:spcBef>
                <a:spcPts val="0"/>
              </a:spcBef>
              <a:spcAft>
                <a:spcPts val="0"/>
              </a:spcAft>
              <a:buClr>
                <a:schemeClr val="accent3"/>
              </a:buClr>
              <a:buSzPts val="2400"/>
              <a:buNone/>
            </a:pPr>
            <a:r>
              <a:rPr lang="en-US" dirty="0">
                <a:latin typeface="Arial"/>
                <a:ea typeface="Arial"/>
                <a:cs typeface="Arial"/>
                <a:sym typeface="Arial"/>
              </a:rPr>
              <a:t>Part I</a:t>
            </a:r>
            <a:endParaRPr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Agenda</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Overview of CTI</a:t>
            </a:r>
          </a:p>
          <a:p>
            <a:pPr marL="635000" indent="-457200">
              <a:spcBef>
                <a:spcPts val="0"/>
              </a:spcBef>
              <a:buSzPts val="2800"/>
            </a:pPr>
            <a:r>
              <a:rPr lang="en-US" dirty="0"/>
              <a:t>Intel Lead CTI Programs</a:t>
            </a:r>
          </a:p>
          <a:p>
            <a:pPr marL="635000" indent="-457200">
              <a:spcBef>
                <a:spcPts val="0"/>
              </a:spcBef>
              <a:buSzPts val="2800"/>
            </a:pPr>
            <a:r>
              <a:rPr lang="en-US" dirty="0"/>
              <a:t>Maturing CTI Programs</a:t>
            </a:r>
          </a:p>
          <a:p>
            <a:pPr marL="635000" indent="-457200">
              <a:spcBef>
                <a:spcPts val="0"/>
              </a:spcBef>
              <a:buSzPts val="2800"/>
            </a:pPr>
            <a:r>
              <a:rPr lang="en-US" dirty="0"/>
              <a:t>CTI Threat Landscape - Overview</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42900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CTI Overview</a:t>
            </a:r>
            <a:endParaRPr dirty="0"/>
          </a:p>
        </p:txBody>
      </p:sp>
      <p:sp>
        <p:nvSpPr>
          <p:cNvPr id="71" name="Google Shape;71;p13"/>
          <p:cNvSpPr txBox="1">
            <a:spLocks noGrp="1"/>
          </p:cNvSpPr>
          <p:nvPr>
            <p:ph type="body" idx="1"/>
          </p:nvPr>
        </p:nvSpPr>
        <p:spPr>
          <a:xfrm>
            <a:off x="838200" y="5034455"/>
            <a:ext cx="10515600" cy="1142508"/>
          </a:xfrm>
          <a:prstGeom prst="rect">
            <a:avLst/>
          </a:prstGeom>
          <a:noFill/>
          <a:ln>
            <a:noFill/>
          </a:ln>
        </p:spPr>
        <p:txBody>
          <a:bodyPr spcFirstLastPara="1" wrap="square" lIns="91425" tIns="45700" rIns="91425" bIns="45700" anchor="t" anchorCtr="0">
            <a:normAutofit/>
          </a:bodyPr>
          <a:lstStyle/>
          <a:p>
            <a:pPr marL="177800" indent="0" algn="r">
              <a:spcBef>
                <a:spcPts val="0"/>
              </a:spcBef>
              <a:buSzPts val="2800"/>
              <a:buNone/>
            </a:pPr>
            <a:r>
              <a:rPr lang="en-US" dirty="0"/>
              <a:t>@paladin3161</a:t>
            </a:r>
            <a:endParaRPr dirty="0"/>
          </a:p>
        </p:txBody>
      </p:sp>
    </p:spTree>
    <p:extLst>
      <p:ext uri="{BB962C8B-B14F-4D97-AF65-F5344CB8AC3E}">
        <p14:creationId xmlns:p14="http://schemas.microsoft.com/office/powerpoint/2010/main" val="393613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Arial"/>
              <a:buNone/>
            </a:pPr>
            <a:r>
              <a:rPr lang="en-US" dirty="0"/>
              <a:t>CTI Overview – </a:t>
            </a:r>
            <a:br>
              <a:rPr lang="en-US" dirty="0"/>
            </a:br>
            <a:r>
              <a:rPr lang="en-US" dirty="0"/>
              <a:t>What is Cyber Threat Intelligence (CTI)?</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Cyber Threat Intelligence is the </a:t>
            </a:r>
            <a:r>
              <a:rPr lang="en-US" dirty="0">
                <a:solidFill>
                  <a:schemeClr val="accent4"/>
                </a:solidFill>
              </a:rPr>
              <a:t>knowledge gained </a:t>
            </a:r>
            <a:r>
              <a:rPr lang="en-US" dirty="0"/>
              <a:t>and the </a:t>
            </a:r>
            <a:r>
              <a:rPr lang="en-US" dirty="0">
                <a:solidFill>
                  <a:schemeClr val="accent4"/>
                </a:solidFill>
              </a:rPr>
              <a:t>product produced </a:t>
            </a:r>
            <a:r>
              <a:rPr lang="en-US" dirty="0"/>
              <a:t>and </a:t>
            </a:r>
            <a:r>
              <a:rPr lang="en-US" dirty="0">
                <a:solidFill>
                  <a:schemeClr val="accent4"/>
                </a:solidFill>
              </a:rPr>
              <a:t>shared</a:t>
            </a:r>
            <a:r>
              <a:rPr lang="en-US" dirty="0"/>
              <a:t> after </a:t>
            </a:r>
            <a:r>
              <a:rPr lang="en-US" dirty="0">
                <a:solidFill>
                  <a:schemeClr val="accent3"/>
                </a:solidFill>
              </a:rPr>
              <a:t>collecting</a:t>
            </a:r>
            <a:r>
              <a:rPr lang="en-US" dirty="0"/>
              <a:t>, </a:t>
            </a:r>
            <a:r>
              <a:rPr lang="en-US" dirty="0">
                <a:solidFill>
                  <a:schemeClr val="accent3"/>
                </a:solidFill>
              </a:rPr>
              <a:t>processing</a:t>
            </a:r>
            <a:r>
              <a:rPr lang="en-US" dirty="0"/>
              <a:t>, and </a:t>
            </a:r>
            <a:r>
              <a:rPr lang="en-US" dirty="0">
                <a:solidFill>
                  <a:schemeClr val="accent3"/>
                </a:solidFill>
              </a:rPr>
              <a:t>analyzing</a:t>
            </a:r>
            <a:r>
              <a:rPr lang="en-US" dirty="0"/>
              <a:t> data and information about </a:t>
            </a:r>
            <a:r>
              <a:rPr lang="en-US" dirty="0">
                <a:solidFill>
                  <a:schemeClr val="accent3"/>
                </a:solidFill>
              </a:rPr>
              <a:t>threat</a:t>
            </a:r>
            <a:r>
              <a:rPr lang="en-US" dirty="0"/>
              <a:t> </a:t>
            </a:r>
            <a:r>
              <a:rPr lang="en-US" dirty="0">
                <a:solidFill>
                  <a:schemeClr val="accent3"/>
                </a:solidFill>
              </a:rPr>
              <a:t>actor</a:t>
            </a:r>
            <a:r>
              <a:rPr lang="en-US" dirty="0"/>
              <a:t> </a:t>
            </a:r>
            <a:r>
              <a:rPr lang="en-US" dirty="0">
                <a:solidFill>
                  <a:schemeClr val="accent3"/>
                </a:solidFill>
              </a:rPr>
              <a:t>motives</a:t>
            </a:r>
            <a:r>
              <a:rPr lang="en-US" dirty="0"/>
              <a:t>, </a:t>
            </a:r>
            <a:r>
              <a:rPr lang="en-US" dirty="0">
                <a:solidFill>
                  <a:schemeClr val="accent3"/>
                </a:solidFill>
              </a:rPr>
              <a:t>targets</a:t>
            </a:r>
            <a:r>
              <a:rPr lang="en-US" dirty="0"/>
              <a:t>, and </a:t>
            </a:r>
            <a:r>
              <a:rPr lang="en-US" dirty="0">
                <a:solidFill>
                  <a:schemeClr val="accent3"/>
                </a:solidFill>
              </a:rPr>
              <a:t>attack methodologies</a:t>
            </a:r>
            <a:r>
              <a:rPr lang="en-US" dirty="0"/>
              <a:t>.</a:t>
            </a:r>
          </a:p>
          <a:p>
            <a:pPr marL="177800" indent="0">
              <a:spcBef>
                <a:spcPts val="0"/>
              </a:spcBef>
              <a:buSzPts val="2800"/>
              <a:buNone/>
            </a:pPr>
            <a:endParaRPr lang="en-US" dirty="0"/>
          </a:p>
          <a:p>
            <a:pPr marL="635000" indent="-457200">
              <a:spcBef>
                <a:spcPts val="0"/>
              </a:spcBef>
              <a:buSzPts val="2800"/>
            </a:pPr>
            <a:r>
              <a:rPr lang="en-US" dirty="0"/>
              <a:t>Purpose &amp; Goals</a:t>
            </a:r>
          </a:p>
          <a:p>
            <a:pPr marL="635000" indent="-457200">
              <a:spcBef>
                <a:spcPts val="0"/>
              </a:spcBef>
              <a:buSzPts val="2800"/>
            </a:pPr>
            <a:r>
              <a:rPr lang="en-US" dirty="0"/>
              <a:t>What is Open Source Intelligence (OSINT)</a:t>
            </a:r>
          </a:p>
          <a:p>
            <a:pPr marL="635000" indent="-457200">
              <a:spcBef>
                <a:spcPts val="0"/>
              </a:spcBef>
              <a:buSzPts val="2800"/>
            </a:pPr>
            <a:r>
              <a:rPr lang="en-US" dirty="0"/>
              <a:t>Types of Outputs</a:t>
            </a:r>
            <a:endParaRPr dirty="0"/>
          </a:p>
        </p:txBody>
      </p:sp>
    </p:spTree>
    <p:extLst>
      <p:ext uri="{BB962C8B-B14F-4D97-AF65-F5344CB8AC3E}">
        <p14:creationId xmlns:p14="http://schemas.microsoft.com/office/powerpoint/2010/main" val="189632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7823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CTI Overview – Intelligence-Led CTI Programs </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CTI Led Programs are cybersecurity </a:t>
            </a:r>
            <a:r>
              <a:rPr lang="en-US" dirty="0">
                <a:solidFill>
                  <a:schemeClr val="accent4"/>
                </a:solidFill>
              </a:rPr>
              <a:t>programs</a:t>
            </a:r>
            <a:r>
              <a:rPr lang="en-US" dirty="0"/>
              <a:t> that are </a:t>
            </a:r>
            <a:r>
              <a:rPr lang="en-US" dirty="0">
                <a:solidFill>
                  <a:schemeClr val="accent4"/>
                </a:solidFill>
              </a:rPr>
              <a:t>based on intelligence</a:t>
            </a:r>
            <a:r>
              <a:rPr lang="en-US" dirty="0"/>
              <a:t> derived from </a:t>
            </a:r>
            <a:r>
              <a:rPr lang="en-US" dirty="0">
                <a:solidFill>
                  <a:schemeClr val="accent3"/>
                </a:solidFill>
              </a:rPr>
              <a:t>analyzing</a:t>
            </a:r>
            <a:r>
              <a:rPr lang="en-US" dirty="0"/>
              <a:t> data and information about </a:t>
            </a:r>
            <a:r>
              <a:rPr lang="en-US" dirty="0">
                <a:solidFill>
                  <a:schemeClr val="accent3"/>
                </a:solidFill>
              </a:rPr>
              <a:t>cyber threats</a:t>
            </a:r>
            <a:r>
              <a:rPr lang="en-US" dirty="0"/>
              <a:t>. The aim of these programs is to help organizations </a:t>
            </a:r>
            <a:r>
              <a:rPr lang="en-US" dirty="0">
                <a:solidFill>
                  <a:schemeClr val="accent3"/>
                </a:solidFill>
              </a:rPr>
              <a:t>proactively dete</a:t>
            </a:r>
            <a:r>
              <a:rPr lang="en-US" dirty="0"/>
              <a:t>ct and </a:t>
            </a:r>
            <a:r>
              <a:rPr lang="en-US" dirty="0">
                <a:solidFill>
                  <a:schemeClr val="accent3"/>
                </a:solidFill>
              </a:rPr>
              <a:t>respond</a:t>
            </a:r>
            <a:r>
              <a:rPr lang="en-US" dirty="0"/>
              <a:t> to cyber </a:t>
            </a:r>
            <a:r>
              <a:rPr lang="en-US" dirty="0">
                <a:solidFill>
                  <a:schemeClr val="accent3"/>
                </a:solidFill>
              </a:rPr>
              <a:t>threats</a:t>
            </a:r>
            <a:r>
              <a:rPr lang="en-US" dirty="0"/>
              <a:t>, rather than just react to incidents after they occur.</a:t>
            </a:r>
          </a:p>
          <a:p>
            <a:pPr marL="177800" indent="0">
              <a:spcBef>
                <a:spcPts val="0"/>
              </a:spcBef>
              <a:buSzPts val="2800"/>
              <a:buNone/>
            </a:pPr>
            <a:endParaRPr lang="en-US" dirty="0"/>
          </a:p>
          <a:p>
            <a:pPr marL="635000" indent="-457200">
              <a:spcBef>
                <a:spcPts val="0"/>
              </a:spcBef>
              <a:buSzPts val="2800"/>
            </a:pPr>
            <a:r>
              <a:rPr lang="en-US" dirty="0"/>
              <a:t>Why are intel-led programs (content creation) important</a:t>
            </a:r>
          </a:p>
          <a:p>
            <a:pPr marL="635000" indent="-457200">
              <a:spcBef>
                <a:spcPts val="0"/>
              </a:spcBef>
              <a:buSzPts val="2800"/>
            </a:pPr>
            <a:r>
              <a:rPr lang="en-US" dirty="0"/>
              <a:t>How SOC benefits</a:t>
            </a:r>
          </a:p>
          <a:p>
            <a:pPr marL="635000" indent="-457200">
              <a:spcBef>
                <a:spcPts val="0"/>
              </a:spcBef>
              <a:buSzPts val="2800"/>
            </a:pPr>
            <a:r>
              <a:rPr lang="en-US" dirty="0"/>
              <a:t>Red/Purple teams</a:t>
            </a:r>
          </a:p>
          <a:p>
            <a:pPr marL="635000" indent="-457200">
              <a:spcBef>
                <a:spcPts val="0"/>
              </a:spcBef>
              <a:buSzPts val="2800"/>
            </a:pPr>
            <a:r>
              <a:rPr lang="en-US" dirty="0"/>
              <a:t>Vuln </a:t>
            </a:r>
            <a:r>
              <a:rPr lang="en-US" dirty="0" err="1"/>
              <a:t>mgmt</a:t>
            </a:r>
            <a:endParaRPr lang="en-US" dirty="0"/>
          </a:p>
          <a:p>
            <a:pPr marL="177800" indent="0">
              <a:spcBef>
                <a:spcPts val="0"/>
              </a:spcBef>
              <a:buSzPts val="2800"/>
              <a:buNone/>
            </a:pPr>
            <a:endParaRPr dirty="0"/>
          </a:p>
        </p:txBody>
      </p:sp>
    </p:spTree>
    <p:extLst>
      <p:ext uri="{BB962C8B-B14F-4D97-AF65-F5344CB8AC3E}">
        <p14:creationId xmlns:p14="http://schemas.microsoft.com/office/powerpoint/2010/main" val="193015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Arial"/>
              <a:buNone/>
            </a:pPr>
            <a:r>
              <a:rPr lang="en-US" dirty="0"/>
              <a:t>CTI Overview – </a:t>
            </a:r>
            <a:br>
              <a:rPr lang="en-US" dirty="0"/>
            </a:br>
            <a:r>
              <a:rPr lang="en-US" dirty="0"/>
              <a:t>Maturing a CTI Program Over Time</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CTI is an </a:t>
            </a:r>
            <a:r>
              <a:rPr lang="en-US" dirty="0">
                <a:solidFill>
                  <a:schemeClr val="accent4"/>
                </a:solidFill>
              </a:rPr>
              <a:t>ongoing process</a:t>
            </a:r>
            <a:r>
              <a:rPr lang="en-US" dirty="0"/>
              <a:t>, and organizations should </a:t>
            </a:r>
            <a:r>
              <a:rPr lang="en-US" dirty="0">
                <a:solidFill>
                  <a:schemeClr val="accent4"/>
                </a:solidFill>
              </a:rPr>
              <a:t>continuously evaluate </a:t>
            </a:r>
            <a:r>
              <a:rPr lang="en-US" dirty="0"/>
              <a:t>and </a:t>
            </a:r>
            <a:r>
              <a:rPr lang="en-US" dirty="0">
                <a:solidFill>
                  <a:schemeClr val="accent4"/>
                </a:solidFill>
              </a:rPr>
              <a:t>improve</a:t>
            </a:r>
            <a:r>
              <a:rPr lang="en-US" dirty="0"/>
              <a:t> their </a:t>
            </a:r>
            <a:r>
              <a:rPr lang="en-US" dirty="0">
                <a:solidFill>
                  <a:schemeClr val="accent4"/>
                </a:solidFill>
              </a:rPr>
              <a:t>programs</a:t>
            </a:r>
            <a:r>
              <a:rPr lang="en-US" dirty="0"/>
              <a:t>. Mature CTI programs involve a combination of </a:t>
            </a:r>
            <a:r>
              <a:rPr lang="en-US" dirty="0">
                <a:solidFill>
                  <a:schemeClr val="accent3"/>
                </a:solidFill>
              </a:rPr>
              <a:t>technology</a:t>
            </a:r>
            <a:r>
              <a:rPr lang="en-US" dirty="0"/>
              <a:t>, </a:t>
            </a:r>
            <a:r>
              <a:rPr lang="en-US" dirty="0">
                <a:solidFill>
                  <a:schemeClr val="accent3"/>
                </a:solidFill>
              </a:rPr>
              <a:t>processes</a:t>
            </a:r>
            <a:r>
              <a:rPr lang="en-US" dirty="0"/>
              <a:t>, and </a:t>
            </a:r>
            <a:r>
              <a:rPr lang="en-US" dirty="0">
                <a:solidFill>
                  <a:schemeClr val="accent3"/>
                </a:solidFill>
              </a:rPr>
              <a:t>people</a:t>
            </a:r>
            <a:r>
              <a:rPr lang="en-US" dirty="0"/>
              <a:t> to effectively </a:t>
            </a:r>
            <a:r>
              <a:rPr lang="en-US" dirty="0">
                <a:solidFill>
                  <a:schemeClr val="accent3"/>
                </a:solidFill>
              </a:rPr>
              <a:t>identify</a:t>
            </a:r>
            <a:r>
              <a:rPr lang="en-US" dirty="0"/>
              <a:t>, </a:t>
            </a:r>
            <a:r>
              <a:rPr lang="en-US" dirty="0">
                <a:solidFill>
                  <a:schemeClr val="accent3"/>
                </a:solidFill>
              </a:rPr>
              <a:t>analyze</a:t>
            </a:r>
            <a:r>
              <a:rPr lang="en-US" dirty="0"/>
              <a:t>, and </a:t>
            </a:r>
            <a:r>
              <a:rPr lang="en-US" dirty="0">
                <a:solidFill>
                  <a:schemeClr val="accent3"/>
                </a:solidFill>
              </a:rPr>
              <a:t>respond</a:t>
            </a:r>
            <a:r>
              <a:rPr lang="en-US" dirty="0"/>
              <a:t> to threats.</a:t>
            </a:r>
          </a:p>
          <a:p>
            <a:pPr marL="177800" indent="0">
              <a:spcBef>
                <a:spcPts val="0"/>
              </a:spcBef>
              <a:buSzPts val="2800"/>
              <a:buNone/>
            </a:pPr>
            <a:endParaRPr lang="en-US" dirty="0"/>
          </a:p>
          <a:p>
            <a:pPr marL="177800" indent="0">
              <a:spcBef>
                <a:spcPts val="0"/>
              </a:spcBef>
              <a:buSzPts val="2800"/>
              <a:buNone/>
            </a:pPr>
            <a:r>
              <a:rPr lang="en-US" dirty="0"/>
              <a:t>Good place to start:</a:t>
            </a:r>
          </a:p>
          <a:p>
            <a:pPr marL="635000" indent="-457200">
              <a:spcBef>
                <a:spcPts val="0"/>
              </a:spcBef>
              <a:buSzPts val="2800"/>
            </a:pPr>
            <a:r>
              <a:rPr lang="en-US" dirty="0"/>
              <a:t>Building a CTI team</a:t>
            </a:r>
          </a:p>
          <a:p>
            <a:pPr marL="635000" indent="-457200">
              <a:spcBef>
                <a:spcPts val="0"/>
              </a:spcBef>
              <a:buSzPts val="2800"/>
            </a:pPr>
            <a:r>
              <a:rPr lang="en-US" dirty="0"/>
              <a:t>Conducting a threat assessment</a:t>
            </a:r>
          </a:p>
          <a:p>
            <a:pPr marL="635000" indent="-457200">
              <a:spcBef>
                <a:spcPts val="0"/>
              </a:spcBef>
              <a:buSzPts val="2800"/>
            </a:pPr>
            <a:r>
              <a:rPr lang="en-US" dirty="0"/>
              <a:t>Leveraging OSINT</a:t>
            </a:r>
          </a:p>
          <a:p>
            <a:pPr marL="635000" indent="-457200">
              <a:spcBef>
                <a:spcPts val="0"/>
              </a:spcBef>
              <a:buSzPts val="2800"/>
            </a:pPr>
            <a:r>
              <a:rPr lang="en-US" dirty="0"/>
              <a:t>Investing in CTI technology</a:t>
            </a:r>
            <a:endParaRPr dirty="0"/>
          </a:p>
        </p:txBody>
      </p:sp>
    </p:spTree>
    <p:extLst>
      <p:ext uri="{BB962C8B-B14F-4D97-AF65-F5344CB8AC3E}">
        <p14:creationId xmlns:p14="http://schemas.microsoft.com/office/powerpoint/2010/main" val="233066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ctr"/>
            <a:r>
              <a:rPr lang="en-US" dirty="0"/>
              <a:t>CTI Overview – </a:t>
            </a:r>
            <a:br>
              <a:rPr lang="en-US" dirty="0"/>
            </a:br>
            <a:r>
              <a:rPr lang="en-US" dirty="0"/>
              <a:t>CTI Threat Landscape (Overview)</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The </a:t>
            </a:r>
            <a:r>
              <a:rPr lang="en-US" dirty="0">
                <a:solidFill>
                  <a:schemeClr val="accent4"/>
                </a:solidFill>
              </a:rPr>
              <a:t>threat landscape </a:t>
            </a:r>
            <a:r>
              <a:rPr lang="en-US" dirty="0"/>
              <a:t>is constantly </a:t>
            </a:r>
            <a:r>
              <a:rPr lang="en-US" dirty="0">
                <a:solidFill>
                  <a:schemeClr val="accent4"/>
                </a:solidFill>
              </a:rPr>
              <a:t>evolving</a:t>
            </a:r>
            <a:r>
              <a:rPr lang="en-US" dirty="0"/>
              <a:t>, with </a:t>
            </a:r>
            <a:r>
              <a:rPr lang="en-US" dirty="0">
                <a:solidFill>
                  <a:schemeClr val="accent4"/>
                </a:solidFill>
              </a:rPr>
              <a:t>new threats </a:t>
            </a:r>
            <a:r>
              <a:rPr lang="en-US" dirty="0"/>
              <a:t>emerging </a:t>
            </a:r>
            <a:r>
              <a:rPr lang="en-US" dirty="0">
                <a:solidFill>
                  <a:schemeClr val="accent4"/>
                </a:solidFill>
              </a:rPr>
              <a:t>every day</a:t>
            </a:r>
            <a:r>
              <a:rPr lang="en-US" dirty="0"/>
              <a:t>. Threats can come from a variety of sources, including </a:t>
            </a:r>
            <a:r>
              <a:rPr lang="en-US" dirty="0">
                <a:solidFill>
                  <a:schemeClr val="accent3"/>
                </a:solidFill>
              </a:rPr>
              <a:t>nation-states</a:t>
            </a:r>
            <a:r>
              <a:rPr lang="en-US" dirty="0"/>
              <a:t>, </a:t>
            </a:r>
            <a:r>
              <a:rPr lang="en-US" dirty="0">
                <a:solidFill>
                  <a:schemeClr val="accent3"/>
                </a:solidFill>
              </a:rPr>
              <a:t>cybercriminals</a:t>
            </a:r>
            <a:r>
              <a:rPr lang="en-US" dirty="0"/>
              <a:t>, </a:t>
            </a:r>
            <a:r>
              <a:rPr lang="en-US" dirty="0">
                <a:solidFill>
                  <a:schemeClr val="accent3"/>
                </a:solidFill>
              </a:rPr>
              <a:t>hacktivists</a:t>
            </a:r>
            <a:r>
              <a:rPr lang="en-US" dirty="0"/>
              <a:t>, and </a:t>
            </a:r>
            <a:r>
              <a:rPr lang="en-US" dirty="0">
                <a:solidFill>
                  <a:schemeClr val="accent3"/>
                </a:solidFill>
              </a:rPr>
              <a:t>insiders</a:t>
            </a:r>
            <a:r>
              <a:rPr lang="en-US" dirty="0"/>
              <a:t>. </a:t>
            </a:r>
            <a:r>
              <a:rPr lang="en-US" dirty="0">
                <a:solidFill>
                  <a:schemeClr val="accent1"/>
                </a:solidFill>
              </a:rPr>
              <a:t>Organizations must understand the threat landscape</a:t>
            </a:r>
          </a:p>
          <a:p>
            <a:pPr marL="177800" indent="0">
              <a:spcBef>
                <a:spcPts val="0"/>
              </a:spcBef>
              <a:buSzPts val="2800"/>
              <a:buNone/>
            </a:pPr>
            <a:endParaRPr lang="en-US" dirty="0"/>
          </a:p>
          <a:p>
            <a:pPr marL="635000" indent="-457200">
              <a:spcBef>
                <a:spcPts val="0"/>
              </a:spcBef>
              <a:buSzPts val="2800"/>
            </a:pPr>
            <a:r>
              <a:rPr lang="en-US" dirty="0"/>
              <a:t>Industry &amp; Org specific</a:t>
            </a:r>
          </a:p>
          <a:p>
            <a:pPr marL="635000" indent="-457200">
              <a:spcBef>
                <a:spcPts val="0"/>
              </a:spcBef>
              <a:buSzPts val="2800"/>
            </a:pPr>
            <a:r>
              <a:rPr lang="en-US" dirty="0"/>
              <a:t>Ties in with vuln mgmt.</a:t>
            </a:r>
          </a:p>
          <a:p>
            <a:pPr marL="635000" indent="-457200">
              <a:spcBef>
                <a:spcPts val="0"/>
              </a:spcBef>
              <a:buSzPts val="2800"/>
            </a:pPr>
            <a:r>
              <a:rPr lang="en-US" dirty="0"/>
              <a:t>Know Thyself</a:t>
            </a:r>
          </a:p>
          <a:p>
            <a:pPr marL="635000" indent="-457200">
              <a:spcBef>
                <a:spcPts val="0"/>
              </a:spcBef>
              <a:buSzPts val="2800"/>
            </a:pPr>
            <a:r>
              <a:rPr lang="en-US" dirty="0"/>
              <a:t>Identify visibility gaps </a:t>
            </a:r>
            <a:endParaRPr dirty="0"/>
          </a:p>
        </p:txBody>
      </p:sp>
    </p:spTree>
    <p:extLst>
      <p:ext uri="{BB962C8B-B14F-4D97-AF65-F5344CB8AC3E}">
        <p14:creationId xmlns:p14="http://schemas.microsoft.com/office/powerpoint/2010/main" val="1783900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DEFCON 31">
      <a:dk1>
        <a:srgbClr val="000000"/>
      </a:dk1>
      <a:lt1>
        <a:srgbClr val="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355</Words>
  <Application>Microsoft Office PowerPoint</Application>
  <PresentationFormat>Widescreen</PresentationFormat>
  <Paragraphs>44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Noto Sans Symbols</vt:lpstr>
      <vt:lpstr>Office Theme</vt:lpstr>
      <vt:lpstr>Cyber Threat Intelligence</vt:lpstr>
      <vt:lpstr>Agenda</vt:lpstr>
      <vt:lpstr>CTI Overview</vt:lpstr>
      <vt:lpstr>CTI Overview –  What is Cyber Threat Intelligence (CTI)?</vt:lpstr>
      <vt:lpstr>CTI Overview – Intelligence-Led CTI Programs </vt:lpstr>
      <vt:lpstr>CTI Overview –  Maturing a CTI Program Over Time</vt:lpstr>
      <vt:lpstr>CTI Overview –  CTI Threat Landscape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modified xsi:type="dcterms:W3CDTF">2023-03-31T20:26:47Z</dcterms:modified>
</cp:coreProperties>
</file>