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ixie One"/>
      <p:regular r:id="rId18"/>
    </p:embeddedFont>
    <p:embeddedFont>
      <p:font typeface="Varela Round"/>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0" name="Erin Engle"/>
  <p:cmAuthor clrIdx="1" id="1" initials="" lastIdx="1" name="Alexis Estra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VarelaRound-regular.fntdata"/><Relationship Id="rId6" Type="http://schemas.openxmlformats.org/officeDocument/2006/relationships/slide" Target="slides/slide1.xml"/><Relationship Id="rId18" Type="http://schemas.openxmlformats.org/officeDocument/2006/relationships/font" Target="fonts/NixieOne-regular.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27T03:28:34.603">
    <p:pos x="6000" y="0"/>
    <p:text>All</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7-10-27T03:23:59.229">
    <p:pos x="6000" y="0"/>
    <p:text>Tee</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7-10-27T03:27:28.289">
    <p:pos x="6000" y="0"/>
    <p:text>Tee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0-27T03:28:49.940">
    <p:pos x="6000" y="0"/>
    <p:text>Ruben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10-27T03:29:26.272">
    <p:pos x="6000" y="0"/>
    <p:text>Erin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7-10-27T03:28:16.555">
    <p:pos x="6000" y="0"/>
    <p:text>Ruben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7-10-27T03:28:41.343">
    <p:pos x="6000" y="0"/>
    <p:text>Alexis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7-10-27T03:29:14.754">
    <p:pos x="6000" y="0"/>
    <p:text>Tee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7-10-27T03:27:55.742">
    <p:pos x="6000" y="0"/>
    <p:text>Erin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7-10-27T03:27:44.316">
    <p:pos x="6000" y="0"/>
    <p:text>Erin</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7-10-27T03:27:36.709">
    <p:pos x="6000" y="0"/>
    <p:text>Alexis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25000"/>
              <a:buFont typeface="Arial"/>
              <a:buNone/>
            </a:pPr>
            <a:r>
              <a:rPr lang="en">
                <a:solidFill>
                  <a:schemeClr val="dk1"/>
                </a:solidFill>
              </a:rPr>
              <a:t>Students feel there is a stigma surrounding seeking help for mental health</a:t>
            </a:r>
          </a:p>
          <a:p>
            <a:pPr lvl="0" rtl="0">
              <a:spcBef>
                <a:spcPts val="0"/>
              </a:spcBef>
              <a:buClr>
                <a:schemeClr val="dk1"/>
              </a:buClr>
              <a:buSzPct val="25000"/>
              <a:buFont typeface="Arial"/>
              <a:buNone/>
            </a:pPr>
            <a:r>
              <a:rPr lang="en">
                <a:solidFill>
                  <a:schemeClr val="dk1"/>
                </a:solidFill>
              </a:rPr>
              <a:t>Confidentiality is a huge issue</a:t>
            </a:r>
          </a:p>
          <a:p>
            <a:pPr lvl="0" rtl="0">
              <a:spcBef>
                <a:spcPts val="0"/>
              </a:spcBef>
              <a:buClr>
                <a:schemeClr val="dk1"/>
              </a:buClr>
              <a:buSzPct val="25000"/>
              <a:buFont typeface="Arial"/>
              <a:buNone/>
            </a:pPr>
            <a:r>
              <a:rPr lang="en">
                <a:solidFill>
                  <a:schemeClr val="dk1"/>
                </a:solidFill>
              </a:rPr>
              <a:t>Most students have a hectic schedule</a:t>
            </a:r>
          </a:p>
          <a:p>
            <a:pPr lvl="0" rtl="0">
              <a:spcBef>
                <a:spcPts val="0"/>
              </a:spcBef>
              <a:buClr>
                <a:schemeClr val="dk1"/>
              </a:buClr>
              <a:buSzPct val="25000"/>
              <a:buFont typeface="Arial"/>
              <a:buNone/>
            </a:pPr>
            <a:r>
              <a:rPr lang="en">
                <a:solidFill>
                  <a:schemeClr val="dk1"/>
                </a:solidFill>
              </a:rPr>
              <a:t>They’re stressed out</a:t>
            </a:r>
          </a:p>
          <a:p>
            <a:pPr lvl="0" rtl="0">
              <a:spcBef>
                <a:spcPts val="0"/>
              </a:spcBef>
              <a:buClr>
                <a:schemeClr val="dk1"/>
              </a:buClr>
              <a:buSzPct val="25000"/>
              <a:buFont typeface="Arial"/>
              <a:buNone/>
            </a:pPr>
            <a:r>
              <a:rPr lang="en">
                <a:solidFill>
                  <a:schemeClr val="dk1"/>
                </a:solidFill>
              </a:rPr>
              <a:t>They aren’t aware of the health programs available to them on campus</a:t>
            </a:r>
          </a:p>
          <a:p>
            <a:pPr lvl="0" rtl="0">
              <a:spcBef>
                <a:spcPts val="0"/>
              </a:spcBef>
              <a:buClr>
                <a:schemeClr val="dk1"/>
              </a:buClr>
              <a:buSzPct val="25000"/>
              <a:buFont typeface="Arial"/>
              <a:buNone/>
            </a:pPr>
            <a:r>
              <a:rPr lang="en">
                <a:solidFill>
                  <a:schemeClr val="dk1"/>
                </a:solidFill>
              </a:rPr>
              <a:t>They fear that seeking help with mental or emotional issues would make them seem weak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sp>
        <p:nvSpPr>
          <p:cNvPr id="9" name="Shape 9"/>
          <p:cNvSpPr/>
          <p:nvPr/>
        </p:nvSpPr>
        <p:spPr>
          <a:xfrm>
            <a:off x="7209425" y="502200"/>
            <a:ext cx="206100" cy="2061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0" name="Shape 10"/>
          <p:cNvSpPr/>
          <p:nvPr/>
        </p:nvSpPr>
        <p:spPr>
          <a:xfrm>
            <a:off x="1197475" y="-802775"/>
            <a:ext cx="6749100" cy="67491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2255425" y="1991825"/>
            <a:ext cx="4633200" cy="1159800"/>
          </a:xfrm>
          <a:prstGeom prst="rect">
            <a:avLst/>
          </a:prstGeom>
        </p:spPr>
        <p:txBody>
          <a:bodyPr anchorCtr="0" anchor="ctr" bIns="91425" lIns="91425" rIns="91425" wrap="square" tIns="91425"/>
          <a:lstStyle>
            <a:lvl1pPr lvl="0" rtl="0" algn="ctr">
              <a:spcBef>
                <a:spcPts val="0"/>
              </a:spcBef>
              <a:buSzPct val="100000"/>
              <a:defRPr sz="4800"/>
            </a:lvl1pPr>
            <a:lvl2pPr lvl="1" rtl="0" algn="ctr">
              <a:spcBef>
                <a:spcPts val="0"/>
              </a:spcBef>
              <a:buSzPct val="100000"/>
              <a:defRPr sz="6000"/>
            </a:lvl2pPr>
            <a:lvl3pPr lvl="2" rtl="0" algn="ctr">
              <a:spcBef>
                <a:spcPts val="0"/>
              </a:spcBef>
              <a:buSzPct val="100000"/>
              <a:defRPr sz="6000"/>
            </a:lvl3pPr>
            <a:lvl4pPr lvl="3" rtl="0" algn="ctr">
              <a:spcBef>
                <a:spcPts val="0"/>
              </a:spcBef>
              <a:buSzPct val="100000"/>
              <a:defRPr sz="6000"/>
            </a:lvl4pPr>
            <a:lvl5pPr lvl="4" rtl="0" algn="ctr">
              <a:spcBef>
                <a:spcPts val="0"/>
              </a:spcBef>
              <a:buSzPct val="100000"/>
              <a:defRPr sz="6000"/>
            </a:lvl5pPr>
            <a:lvl6pPr lvl="5" rtl="0" algn="ctr">
              <a:spcBef>
                <a:spcPts val="0"/>
              </a:spcBef>
              <a:buSzPct val="100000"/>
              <a:defRPr sz="6000"/>
            </a:lvl6pPr>
            <a:lvl7pPr lvl="6" rtl="0" algn="ctr">
              <a:spcBef>
                <a:spcPts val="0"/>
              </a:spcBef>
              <a:buSzPct val="100000"/>
              <a:defRPr sz="6000"/>
            </a:lvl7pPr>
            <a:lvl8pPr lvl="7" rtl="0" algn="ctr">
              <a:spcBef>
                <a:spcPts val="0"/>
              </a:spcBef>
              <a:buSzPct val="100000"/>
              <a:defRPr sz="6000"/>
            </a:lvl8pPr>
            <a:lvl9pPr lvl="8" rtl="0" algn="ctr">
              <a:spcBef>
                <a:spcPts val="0"/>
              </a:spcBef>
              <a:buSzPct val="100000"/>
              <a:defRPr sz="6000"/>
            </a:lvl9pPr>
          </a:lstStyle>
          <a:p/>
        </p:txBody>
      </p:sp>
      <p:sp>
        <p:nvSpPr>
          <p:cNvPr id="12" name="Shape 12"/>
          <p:cNvSpPr/>
          <p:nvPr/>
        </p:nvSpPr>
        <p:spPr>
          <a:xfrm>
            <a:off x="267550" y="-886750"/>
            <a:ext cx="2347200" cy="2347200"/>
          </a:xfrm>
          <a:prstGeom prst="donut">
            <a:avLst>
              <a:gd fmla="val 29778" name="adj"/>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8348875" y="2882375"/>
            <a:ext cx="978600" cy="9786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a:off x="2255425" y="541800"/>
            <a:ext cx="657600" cy="6576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a:off x="6752750" y="3465100"/>
            <a:ext cx="2284200" cy="2284200"/>
          </a:xfrm>
          <a:prstGeom prst="donut">
            <a:avLst>
              <a:gd fmla="val 11909"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137775" y="3193200"/>
            <a:ext cx="657600" cy="6576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376550" y="4217275"/>
            <a:ext cx="1207800" cy="1207800"/>
          </a:xfrm>
          <a:prstGeom prst="donut">
            <a:avLst>
              <a:gd fmla="val 42915"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8" name="Shape 18"/>
          <p:cNvSpPr/>
          <p:nvPr/>
        </p:nvSpPr>
        <p:spPr>
          <a:xfrm>
            <a:off x="8244625" y="2541950"/>
            <a:ext cx="304800" cy="3048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p:nvPr/>
        </p:nvSpPr>
        <p:spPr>
          <a:xfrm>
            <a:off x="7598775" y="-300250"/>
            <a:ext cx="1370700" cy="13707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44625" y="802850"/>
            <a:ext cx="657600" cy="657600"/>
          </a:xfrm>
          <a:prstGeom prst="ellipse">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213975" y="695900"/>
            <a:ext cx="871500" cy="871500"/>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122175" y="2933250"/>
            <a:ext cx="1177500" cy="1177500"/>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a:off x="8150075" y="708300"/>
            <a:ext cx="846600" cy="846600"/>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1055325" y="3904575"/>
            <a:ext cx="206100" cy="2061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62" name="Shape 162"/>
        <p:cNvGrpSpPr/>
        <p:nvPr/>
      </p:nvGrpSpPr>
      <p:grpSpPr>
        <a:xfrm>
          <a:off x="0" y="0"/>
          <a:ext cx="0" cy="0"/>
          <a:chOff x="0" y="0"/>
          <a:chExt cx="0" cy="0"/>
        </a:xfrm>
      </p:grpSpPr>
      <p:sp>
        <p:nvSpPr>
          <p:cNvPr id="163" name="Shape 163"/>
          <p:cNvSpPr/>
          <p:nvPr/>
        </p:nvSpPr>
        <p:spPr>
          <a:xfrm>
            <a:off x="419100" y="-1581150"/>
            <a:ext cx="8305800" cy="83058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a:off x="-164200" y="686175"/>
            <a:ext cx="550500" cy="5505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a:off x="8204500" y="3898800"/>
            <a:ext cx="447000" cy="447000"/>
          </a:xfrm>
          <a:prstGeom prst="donut">
            <a:avLst>
              <a:gd fmla="val 18608"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a:off x="100425" y="-196925"/>
            <a:ext cx="741600" cy="741600"/>
          </a:xfrm>
          <a:prstGeom prst="donut">
            <a:avLst>
              <a:gd fmla="val 37879"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a:off x="419100" y="686175"/>
            <a:ext cx="188100" cy="1881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8333725" y="4482500"/>
            <a:ext cx="978600" cy="9786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741750" y="4449750"/>
            <a:ext cx="397500" cy="397500"/>
          </a:xfrm>
          <a:prstGeom prst="donut">
            <a:avLst>
              <a:gd fmla="val 8754"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p:nvPr/>
        </p:nvSpPr>
        <p:spPr>
          <a:xfrm>
            <a:off x="8956300" y="4058696"/>
            <a:ext cx="287100" cy="2871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a:off x="-164200" y="4277700"/>
            <a:ext cx="741600" cy="741600"/>
          </a:xfrm>
          <a:prstGeom prst="donut">
            <a:avLst>
              <a:gd fmla="val 39163" name="adj"/>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a:off x="8568725" y="4717500"/>
            <a:ext cx="508500" cy="5085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8077475" y="224125"/>
            <a:ext cx="304800" cy="304800"/>
          </a:xfrm>
          <a:prstGeom prst="donut">
            <a:avLst>
              <a:gd fmla="val 30568"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4" name="Shape 174"/>
          <p:cNvSpPr/>
          <p:nvPr/>
        </p:nvSpPr>
        <p:spPr>
          <a:xfrm>
            <a:off x="8553248" y="328373"/>
            <a:ext cx="585600" cy="5856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5" name="Shape 175"/>
          <p:cNvSpPr/>
          <p:nvPr/>
        </p:nvSpPr>
        <p:spPr>
          <a:xfrm>
            <a:off x="8876350" y="1187325"/>
            <a:ext cx="447000" cy="4470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a:off x="8449000" y="224125"/>
            <a:ext cx="794400" cy="794400"/>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a:off x="100425" y="3830625"/>
            <a:ext cx="304800" cy="3048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letely blank">
    <p:spTree>
      <p:nvGrpSpPr>
        <p:cNvPr id="178" name="Shape 178"/>
        <p:cNvGrpSpPr/>
        <p:nvPr/>
      </p:nvGrpSpPr>
      <p:grpSpPr>
        <a:xfrm>
          <a:off x="0" y="0"/>
          <a:ext cx="0" cy="0"/>
          <a:chOff x="0" y="0"/>
          <a:chExt cx="0" cy="0"/>
        </a:xfrm>
      </p:grpSpPr>
      <p:sp>
        <p:nvSpPr>
          <p:cNvPr id="179" name="Shape 179"/>
          <p:cNvSpPr/>
          <p:nvPr/>
        </p:nvSpPr>
        <p:spPr>
          <a:xfrm>
            <a:off x="419100" y="-1581150"/>
            <a:ext cx="8305800" cy="83058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25" name="Shape 25"/>
        <p:cNvGrpSpPr/>
        <p:nvPr/>
      </p:nvGrpSpPr>
      <p:grpSpPr>
        <a:xfrm>
          <a:off x="0" y="0"/>
          <a:ext cx="0" cy="0"/>
          <a:chOff x="0" y="0"/>
          <a:chExt cx="0" cy="0"/>
        </a:xfrm>
      </p:grpSpPr>
      <p:sp>
        <p:nvSpPr>
          <p:cNvPr id="26" name="Shape 26"/>
          <p:cNvSpPr/>
          <p:nvPr/>
        </p:nvSpPr>
        <p:spPr>
          <a:xfrm>
            <a:off x="3058200" y="-295450"/>
            <a:ext cx="3027600" cy="30279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ctrTitle"/>
          </p:nvPr>
        </p:nvSpPr>
        <p:spPr>
          <a:xfrm>
            <a:off x="1773750" y="2421550"/>
            <a:ext cx="5596500" cy="1159800"/>
          </a:xfrm>
          <a:prstGeom prst="rect">
            <a:avLst/>
          </a:prstGeom>
        </p:spPr>
        <p:txBody>
          <a:bodyPr anchorCtr="0" anchor="b" bIns="91425" lIns="91425" rIns="91425" wrap="square" tIns="91425"/>
          <a:lstStyle>
            <a:lvl1pPr lvl="0" rtl="0" algn="ctr">
              <a:spcBef>
                <a:spcPts val="0"/>
              </a:spcBef>
              <a:buSzPct val="100000"/>
              <a:defRPr sz="36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28" name="Shape 28"/>
          <p:cNvSpPr txBox="1"/>
          <p:nvPr>
            <p:ph idx="1" type="subTitle"/>
          </p:nvPr>
        </p:nvSpPr>
        <p:spPr>
          <a:xfrm>
            <a:off x="1773750" y="3449654"/>
            <a:ext cx="5596500" cy="784800"/>
          </a:xfrm>
          <a:prstGeom prst="rect">
            <a:avLst/>
          </a:prstGeom>
        </p:spPr>
        <p:txBody>
          <a:bodyPr anchorCtr="0" anchor="t" bIns="91425" lIns="91425" rIns="91425" wrap="square" tIns="91425"/>
          <a:lstStyle>
            <a:lvl1pPr lvl="0" rtl="0" algn="ctr">
              <a:spcBef>
                <a:spcPts val="0"/>
              </a:spcBef>
              <a:buClr>
                <a:srgbClr val="A1BECC"/>
              </a:buClr>
              <a:buNone/>
              <a:defRPr b="1">
                <a:solidFill>
                  <a:srgbClr val="A1BECC"/>
                </a:solidFill>
              </a:defRPr>
            </a:lvl1pPr>
            <a:lvl2pPr lvl="1" rtl="0" algn="ctr">
              <a:spcBef>
                <a:spcPts val="0"/>
              </a:spcBef>
              <a:buClr>
                <a:srgbClr val="A1BECC"/>
              </a:buClr>
              <a:buSzPct val="100000"/>
              <a:buNone/>
              <a:defRPr b="1" sz="3000">
                <a:solidFill>
                  <a:srgbClr val="A1BECC"/>
                </a:solidFill>
              </a:defRPr>
            </a:lvl2pPr>
            <a:lvl3pPr lvl="2" rtl="0" algn="ctr">
              <a:spcBef>
                <a:spcPts val="0"/>
              </a:spcBef>
              <a:buClr>
                <a:srgbClr val="A1BECC"/>
              </a:buClr>
              <a:buSzPct val="100000"/>
              <a:buNone/>
              <a:defRPr b="1" sz="3000">
                <a:solidFill>
                  <a:srgbClr val="A1BECC"/>
                </a:solidFill>
              </a:defRPr>
            </a:lvl3pPr>
            <a:lvl4pPr lvl="3" rtl="0" algn="ctr">
              <a:spcBef>
                <a:spcPts val="0"/>
              </a:spcBef>
              <a:buClr>
                <a:srgbClr val="A1BECC"/>
              </a:buClr>
              <a:buSzPct val="100000"/>
              <a:buNone/>
              <a:defRPr b="1" sz="3000">
                <a:solidFill>
                  <a:srgbClr val="A1BECC"/>
                </a:solidFill>
              </a:defRPr>
            </a:lvl4pPr>
            <a:lvl5pPr lvl="4" rtl="0" algn="ctr">
              <a:spcBef>
                <a:spcPts val="0"/>
              </a:spcBef>
              <a:buClr>
                <a:srgbClr val="A1BECC"/>
              </a:buClr>
              <a:buSzPct val="100000"/>
              <a:buNone/>
              <a:defRPr b="1" sz="3000">
                <a:solidFill>
                  <a:srgbClr val="A1BECC"/>
                </a:solidFill>
              </a:defRPr>
            </a:lvl5pPr>
            <a:lvl6pPr lvl="5" rtl="0" algn="ctr">
              <a:spcBef>
                <a:spcPts val="0"/>
              </a:spcBef>
              <a:buClr>
                <a:srgbClr val="A1BECC"/>
              </a:buClr>
              <a:buSzPct val="100000"/>
              <a:buNone/>
              <a:defRPr b="1" sz="3000">
                <a:solidFill>
                  <a:srgbClr val="A1BECC"/>
                </a:solidFill>
              </a:defRPr>
            </a:lvl6pPr>
            <a:lvl7pPr lvl="6" rtl="0" algn="ctr">
              <a:spcBef>
                <a:spcPts val="0"/>
              </a:spcBef>
              <a:buClr>
                <a:srgbClr val="A1BECC"/>
              </a:buClr>
              <a:buSzPct val="100000"/>
              <a:buNone/>
              <a:defRPr b="1" sz="3000">
                <a:solidFill>
                  <a:srgbClr val="A1BECC"/>
                </a:solidFill>
              </a:defRPr>
            </a:lvl7pPr>
            <a:lvl8pPr lvl="7" rtl="0" algn="ctr">
              <a:spcBef>
                <a:spcPts val="0"/>
              </a:spcBef>
              <a:buClr>
                <a:srgbClr val="A1BECC"/>
              </a:buClr>
              <a:buSzPct val="100000"/>
              <a:buNone/>
              <a:defRPr b="1" sz="3000">
                <a:solidFill>
                  <a:srgbClr val="A1BECC"/>
                </a:solidFill>
              </a:defRPr>
            </a:lvl8pPr>
            <a:lvl9pPr lvl="8" rtl="0" algn="ctr">
              <a:spcBef>
                <a:spcPts val="0"/>
              </a:spcBef>
              <a:buClr>
                <a:srgbClr val="A1BECC"/>
              </a:buClr>
              <a:buSzPct val="100000"/>
              <a:buNone/>
              <a:defRPr b="1" sz="3000">
                <a:solidFill>
                  <a:srgbClr val="A1BECC"/>
                </a:solidFill>
              </a:defRPr>
            </a:lvl9pPr>
          </a:lstStyle>
          <a:p/>
        </p:txBody>
      </p:sp>
      <p:sp>
        <p:nvSpPr>
          <p:cNvPr id="29" name="Shape 29"/>
          <p:cNvSpPr/>
          <p:nvPr/>
        </p:nvSpPr>
        <p:spPr>
          <a:xfrm>
            <a:off x="1414538" y="3988225"/>
            <a:ext cx="206100" cy="2061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a:off x="7630150" y="2469625"/>
            <a:ext cx="2347200" cy="2347200"/>
          </a:xfrm>
          <a:prstGeom prst="donut">
            <a:avLst>
              <a:gd fmla="val 29778"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a:off x="376550" y="1139200"/>
            <a:ext cx="978600" cy="9786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240275" y="4662700"/>
            <a:ext cx="657600" cy="6576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231175" y="-571700"/>
            <a:ext cx="2284200" cy="2284200"/>
          </a:xfrm>
          <a:prstGeom prst="donut">
            <a:avLst>
              <a:gd fmla="val 11909" name="adj"/>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7507625" y="917475"/>
            <a:ext cx="657600" cy="6576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a:off x="8065925" y="-295450"/>
            <a:ext cx="1207800" cy="1207800"/>
          </a:xfrm>
          <a:prstGeom prst="donut">
            <a:avLst>
              <a:gd fmla="val 42915"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a:off x="1417200" y="2052650"/>
            <a:ext cx="304800" cy="3048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a:off x="180500" y="4023250"/>
            <a:ext cx="1370700" cy="13707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a:off x="246046" y="3365546"/>
            <a:ext cx="456000" cy="456000"/>
          </a:xfrm>
          <a:prstGeom prst="ellipse">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a:off x="7072325" y="4494725"/>
            <a:ext cx="993600" cy="993300"/>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 name="Shape 40"/>
          <p:cNvSpPr/>
          <p:nvPr/>
        </p:nvSpPr>
        <p:spPr>
          <a:xfrm>
            <a:off x="7370250" y="780100"/>
            <a:ext cx="932400" cy="932400"/>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180500" y="3300000"/>
            <a:ext cx="586800" cy="586800"/>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7733375" y="467300"/>
            <a:ext cx="206100" cy="2061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a:off x="598175" y="-204700"/>
            <a:ext cx="1550100" cy="1550100"/>
          </a:xfrm>
          <a:prstGeom prst="ellipse">
            <a:avLst/>
          </a:prstGeom>
          <a:noFill/>
          <a:ln cap="flat" cmpd="sng" w="9525">
            <a:solidFill>
              <a:srgbClr val="E8004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44" name="Shape 44"/>
        <p:cNvGrpSpPr/>
        <p:nvPr/>
      </p:nvGrpSpPr>
      <p:grpSpPr>
        <a:xfrm>
          <a:off x="0" y="0"/>
          <a:ext cx="0" cy="0"/>
          <a:chOff x="0" y="0"/>
          <a:chExt cx="0" cy="0"/>
        </a:xfrm>
      </p:grpSpPr>
      <p:sp>
        <p:nvSpPr>
          <p:cNvPr id="45" name="Shape 45"/>
          <p:cNvSpPr/>
          <p:nvPr/>
        </p:nvSpPr>
        <p:spPr>
          <a:xfrm>
            <a:off x="1197475" y="-802775"/>
            <a:ext cx="6749100" cy="67491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8334450" y="4139625"/>
            <a:ext cx="424800" cy="4248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a:off x="4308288" y="-1078650"/>
            <a:ext cx="2347200" cy="2347200"/>
          </a:xfrm>
          <a:prstGeom prst="donut">
            <a:avLst>
              <a:gd fmla="val 17100" name="adj"/>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p:nvPr/>
        </p:nvSpPr>
        <p:spPr>
          <a:xfrm>
            <a:off x="4047750" y="805125"/>
            <a:ext cx="1048500" cy="10485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49" name="Shape 49"/>
          <p:cNvSpPr txBox="1"/>
          <p:nvPr>
            <p:ph idx="1" type="body"/>
          </p:nvPr>
        </p:nvSpPr>
        <p:spPr>
          <a:xfrm>
            <a:off x="1880850" y="1920300"/>
            <a:ext cx="5382300" cy="20796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0" name="Shape 50"/>
          <p:cNvSpPr txBox="1"/>
          <p:nvPr/>
        </p:nvSpPr>
        <p:spPr>
          <a:xfrm>
            <a:off x="3593400" y="781369"/>
            <a:ext cx="1957200" cy="653700"/>
          </a:xfrm>
          <a:prstGeom prst="rect">
            <a:avLst/>
          </a:prstGeom>
          <a:noFill/>
          <a:ln>
            <a:noFill/>
          </a:ln>
        </p:spPr>
        <p:txBody>
          <a:bodyPr anchorCtr="0" anchor="t" bIns="91425" lIns="91425" rIns="91425" wrap="square" tIns="91425">
            <a:noAutofit/>
          </a:bodyPr>
          <a:lstStyle/>
          <a:p>
            <a:pPr lvl="0" rtl="0" algn="ctr">
              <a:spcBef>
                <a:spcPts val="0"/>
              </a:spcBef>
              <a:buNone/>
            </a:pPr>
            <a:r>
              <a:rPr lang="en" sz="9600">
                <a:solidFill>
                  <a:srgbClr val="FFFFFF"/>
                </a:solidFill>
                <a:latin typeface="Nixie One"/>
                <a:ea typeface="Nixie One"/>
                <a:cs typeface="Nixie One"/>
                <a:sym typeface="Nixie One"/>
              </a:rPr>
              <a:t>“</a:t>
            </a:r>
          </a:p>
        </p:txBody>
      </p:sp>
      <p:sp>
        <p:nvSpPr>
          <p:cNvPr id="51" name="Shape 51"/>
          <p:cNvSpPr/>
          <p:nvPr/>
        </p:nvSpPr>
        <p:spPr>
          <a:xfrm>
            <a:off x="229225" y="2988350"/>
            <a:ext cx="802800" cy="8031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442225" y="3999900"/>
            <a:ext cx="1695900" cy="1695900"/>
          </a:xfrm>
          <a:prstGeom prst="donut">
            <a:avLst>
              <a:gd fmla="val 10084"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a:off x="1334025" y="-231725"/>
            <a:ext cx="1666800" cy="16668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a:off x="550525" y="710300"/>
            <a:ext cx="481500" cy="481800"/>
          </a:xfrm>
          <a:prstGeom prst="donut">
            <a:avLst>
              <a:gd fmla="val 37274"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a:off x="1032025" y="3791450"/>
            <a:ext cx="304800" cy="3048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a:off x="1217050" y="1311325"/>
            <a:ext cx="304800" cy="3048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a:off x="7744475" y="1473300"/>
            <a:ext cx="1048500" cy="10485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8050675" y="2042175"/>
            <a:ext cx="1520100" cy="1520100"/>
          </a:xfrm>
          <a:prstGeom prst="donut">
            <a:avLst>
              <a:gd fmla="val 5022" name="adj"/>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7969775" y="3713850"/>
            <a:ext cx="597900" cy="598200"/>
          </a:xfrm>
          <a:prstGeom prst="donut">
            <a:avLst>
              <a:gd fmla="val 43984" name="adj"/>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a:off x="8608775" y="1192100"/>
            <a:ext cx="184200" cy="1842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61" name="Shape 61"/>
        <p:cNvGrpSpPr/>
        <p:nvPr/>
      </p:nvGrpSpPr>
      <p:grpSpPr>
        <a:xfrm>
          <a:off x="0" y="0"/>
          <a:ext cx="0" cy="0"/>
          <a:chOff x="0" y="0"/>
          <a:chExt cx="0" cy="0"/>
        </a:xfrm>
      </p:grpSpPr>
      <p:sp>
        <p:nvSpPr>
          <p:cNvPr id="62" name="Shape 62"/>
          <p:cNvSpPr/>
          <p:nvPr/>
        </p:nvSpPr>
        <p:spPr>
          <a:xfrm>
            <a:off x="1144200" y="2698575"/>
            <a:ext cx="893700" cy="893700"/>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3" name="Shape 63"/>
          <p:cNvSpPr txBox="1"/>
          <p:nvPr>
            <p:ph type="title"/>
          </p:nvPr>
        </p:nvSpPr>
        <p:spPr>
          <a:xfrm>
            <a:off x="2935875" y="909050"/>
            <a:ext cx="5275500" cy="641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2935875" y="1525758"/>
            <a:ext cx="5275500" cy="2786100"/>
          </a:xfrm>
          <a:prstGeom prst="rect">
            <a:avLst/>
          </a:prstGeom>
        </p:spPr>
        <p:txBody>
          <a:bodyPr anchorCtr="0" anchor="t" bIns="91425" lIns="91425" rIns="91425" wrap="square" tIns="91425"/>
          <a:lstStyle>
            <a:lvl1pPr lvl="0" rtl="0">
              <a:spcBef>
                <a:spcPts val="0"/>
              </a:spcBef>
              <a:buSzPct val="100000"/>
              <a:defRPr sz="2400"/>
            </a:lvl1pPr>
            <a:lvl2pPr lvl="1" rtl="0">
              <a:spcBef>
                <a:spcPts val="0"/>
              </a:spcBef>
              <a:defRPr/>
            </a:lvl2pPr>
            <a:lvl3pPr lvl="2" rtl="0">
              <a:spcBef>
                <a:spcPts val="0"/>
              </a:spcBef>
              <a:defRPr/>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65" name="Shape 65"/>
          <p:cNvSpPr/>
          <p:nvPr/>
        </p:nvSpPr>
        <p:spPr>
          <a:xfrm>
            <a:off x="259925" y="-206300"/>
            <a:ext cx="2347200" cy="2347200"/>
          </a:xfrm>
          <a:prstGeom prst="donut">
            <a:avLst>
              <a:gd fmla="val 29778" name="adj"/>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152925" y="1360050"/>
            <a:ext cx="978600" cy="9786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2339600" y="243625"/>
            <a:ext cx="657600" cy="6576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68" name="Shape 68"/>
          <p:cNvSpPr/>
          <p:nvPr/>
        </p:nvSpPr>
        <p:spPr>
          <a:xfrm>
            <a:off x="788725" y="2338650"/>
            <a:ext cx="811200" cy="811200"/>
          </a:xfrm>
          <a:prstGeom prst="donut">
            <a:avLst>
              <a:gd fmla="val 22275"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153675" y="4149950"/>
            <a:ext cx="1207800" cy="12078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1315800" y="3860975"/>
            <a:ext cx="550500" cy="550500"/>
          </a:xfrm>
          <a:prstGeom prst="donut">
            <a:avLst>
              <a:gd fmla="val 42915"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71" name="Shape 71"/>
          <p:cNvSpPr/>
          <p:nvPr/>
        </p:nvSpPr>
        <p:spPr>
          <a:xfrm>
            <a:off x="438575" y="2993025"/>
            <a:ext cx="304800" cy="3048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7744850" y="420475"/>
            <a:ext cx="550500" cy="5505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8839500" y="1019775"/>
            <a:ext cx="397500" cy="3975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8295350" y="-321125"/>
            <a:ext cx="741600" cy="741600"/>
          </a:xfrm>
          <a:prstGeom prst="donut">
            <a:avLst>
              <a:gd fmla="val 31897"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8651500" y="1616325"/>
            <a:ext cx="188100" cy="1881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a:off x="2179100" y="83125"/>
            <a:ext cx="978600" cy="978600"/>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a:off x="8062825" y="688875"/>
            <a:ext cx="449700" cy="4497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 column + image">
    <p:spTree>
      <p:nvGrpSpPr>
        <p:cNvPr id="78" name="Shape 78"/>
        <p:cNvGrpSpPr/>
        <p:nvPr/>
      </p:nvGrpSpPr>
      <p:grpSpPr>
        <a:xfrm>
          <a:off x="0" y="0"/>
          <a:ext cx="0" cy="0"/>
          <a:chOff x="0" y="0"/>
          <a:chExt cx="0" cy="0"/>
        </a:xfrm>
      </p:grpSpPr>
      <p:sp>
        <p:nvSpPr>
          <p:cNvPr id="79" name="Shape 79"/>
          <p:cNvSpPr txBox="1"/>
          <p:nvPr>
            <p:ph type="title"/>
          </p:nvPr>
        </p:nvSpPr>
        <p:spPr>
          <a:xfrm>
            <a:off x="4572000" y="909050"/>
            <a:ext cx="3639600" cy="641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4572000" y="1525754"/>
            <a:ext cx="3639600" cy="2786100"/>
          </a:xfrm>
          <a:prstGeom prst="rect">
            <a:avLst/>
          </a:prstGeom>
        </p:spPr>
        <p:txBody>
          <a:bodyPr anchorCtr="0" anchor="t" bIns="91425" lIns="91425" rIns="91425" wrap="square"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81" name="Shape 81"/>
          <p:cNvSpPr/>
          <p:nvPr/>
        </p:nvSpPr>
        <p:spPr>
          <a:xfrm>
            <a:off x="580275" y="751950"/>
            <a:ext cx="3639600" cy="36396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295650" y="-356450"/>
            <a:ext cx="1057800" cy="10578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2836600" y="179825"/>
            <a:ext cx="978600" cy="978600"/>
          </a:xfrm>
          <a:prstGeom prst="donut">
            <a:avLst>
              <a:gd fmla="val 39527"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a:off x="465975" y="3692750"/>
            <a:ext cx="1019400" cy="10194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a:off x="1485375" y="4559750"/>
            <a:ext cx="361500" cy="361500"/>
          </a:xfrm>
          <a:prstGeom prst="donut">
            <a:avLst>
              <a:gd fmla="val 29951"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a:off x="2364800" y="346950"/>
            <a:ext cx="274200" cy="2739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472600" y="-533400"/>
            <a:ext cx="1411800" cy="1411800"/>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2899000" y="242225"/>
            <a:ext cx="853800" cy="8538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9" name="Shape 89"/>
          <p:cNvSpPr/>
          <p:nvPr/>
        </p:nvSpPr>
        <p:spPr>
          <a:xfrm>
            <a:off x="1061150" y="142950"/>
            <a:ext cx="538500" cy="5382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90" name="Shape 90"/>
        <p:cNvGrpSpPr/>
        <p:nvPr/>
      </p:nvGrpSpPr>
      <p:grpSpPr>
        <a:xfrm>
          <a:off x="0" y="0"/>
          <a:ext cx="0" cy="0"/>
          <a:chOff x="0" y="0"/>
          <a:chExt cx="0" cy="0"/>
        </a:xfrm>
      </p:grpSpPr>
      <p:sp>
        <p:nvSpPr>
          <p:cNvPr id="91" name="Shape 91"/>
          <p:cNvSpPr txBox="1"/>
          <p:nvPr>
            <p:ph type="title"/>
          </p:nvPr>
        </p:nvSpPr>
        <p:spPr>
          <a:xfrm>
            <a:off x="2935875" y="909050"/>
            <a:ext cx="5275500" cy="641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 type="body"/>
          </p:nvPr>
        </p:nvSpPr>
        <p:spPr>
          <a:xfrm>
            <a:off x="2935875" y="1550150"/>
            <a:ext cx="2560500" cy="33759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3" name="Shape 93"/>
          <p:cNvSpPr txBox="1"/>
          <p:nvPr>
            <p:ph idx="2" type="body"/>
          </p:nvPr>
        </p:nvSpPr>
        <p:spPr>
          <a:xfrm>
            <a:off x="5650849" y="1550150"/>
            <a:ext cx="2560500" cy="33759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4" name="Shape 94"/>
          <p:cNvSpPr/>
          <p:nvPr/>
        </p:nvSpPr>
        <p:spPr>
          <a:xfrm>
            <a:off x="-358950" y="2194400"/>
            <a:ext cx="2347200" cy="2347200"/>
          </a:xfrm>
          <a:prstGeom prst="donut">
            <a:avLst>
              <a:gd fmla="val 36789" name="adj"/>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95" name="Shape 95"/>
          <p:cNvSpPr/>
          <p:nvPr/>
        </p:nvSpPr>
        <p:spPr>
          <a:xfrm>
            <a:off x="198450" y="-321125"/>
            <a:ext cx="978600" cy="978600"/>
          </a:xfrm>
          <a:prstGeom prst="ellipse">
            <a:avLst/>
          </a:prstGeom>
          <a:noFill/>
          <a:ln cap="flat" cmpd="sng" w="9525">
            <a:solidFill>
              <a:srgbClr val="E8004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6" name="Shape 96"/>
          <p:cNvSpPr/>
          <p:nvPr/>
        </p:nvSpPr>
        <p:spPr>
          <a:xfrm>
            <a:off x="198450" y="420475"/>
            <a:ext cx="657600" cy="6576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1177051" y="657475"/>
            <a:ext cx="846900" cy="846900"/>
          </a:xfrm>
          <a:prstGeom prst="donut">
            <a:avLst>
              <a:gd fmla="val 22275"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887650" y="4142300"/>
            <a:ext cx="1207800" cy="1207800"/>
          </a:xfrm>
          <a:prstGeom prst="ellipse">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a:off x="153675" y="4799600"/>
            <a:ext cx="550500" cy="550500"/>
          </a:xfrm>
          <a:prstGeom prst="donut">
            <a:avLst>
              <a:gd fmla="val 18606"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a:off x="1172525" y="1696950"/>
            <a:ext cx="304800" cy="3048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a:off x="7844250" y="619275"/>
            <a:ext cx="550500" cy="5505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a:off x="7515500" y="-72500"/>
            <a:ext cx="397500" cy="397500"/>
          </a:xfrm>
          <a:prstGeom prst="donut">
            <a:avLst>
              <a:gd fmla="val 30568"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p:nvPr/>
        </p:nvSpPr>
        <p:spPr>
          <a:xfrm>
            <a:off x="8651500" y="1030850"/>
            <a:ext cx="304800" cy="3048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a:off x="8097900" y="167450"/>
            <a:ext cx="741600" cy="741600"/>
          </a:xfrm>
          <a:prstGeom prst="donut">
            <a:avLst>
              <a:gd fmla="val 8064"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a:off x="8394750" y="1504375"/>
            <a:ext cx="188100" cy="1881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205625" y="2347725"/>
            <a:ext cx="2040600" cy="2040600"/>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a:off x="305125" y="-214450"/>
            <a:ext cx="765300" cy="7653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a:off x="8532600" y="911950"/>
            <a:ext cx="542700" cy="542700"/>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109" name="Shape 109"/>
        <p:cNvGrpSpPr/>
        <p:nvPr/>
      </p:nvGrpSpPr>
      <p:grpSpPr>
        <a:xfrm>
          <a:off x="0" y="0"/>
          <a:ext cx="0" cy="0"/>
          <a:chOff x="0" y="0"/>
          <a:chExt cx="0" cy="0"/>
        </a:xfrm>
      </p:grpSpPr>
      <p:sp>
        <p:nvSpPr>
          <p:cNvPr id="110" name="Shape 110"/>
          <p:cNvSpPr/>
          <p:nvPr/>
        </p:nvSpPr>
        <p:spPr>
          <a:xfrm>
            <a:off x="8638525" y="1472600"/>
            <a:ext cx="978600" cy="9786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1" name="Shape 111"/>
          <p:cNvSpPr txBox="1"/>
          <p:nvPr>
            <p:ph type="title"/>
          </p:nvPr>
        </p:nvSpPr>
        <p:spPr>
          <a:xfrm>
            <a:off x="2935875" y="909050"/>
            <a:ext cx="5275500" cy="641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1" type="body"/>
          </p:nvPr>
        </p:nvSpPr>
        <p:spPr>
          <a:xfrm>
            <a:off x="2935875" y="1550150"/>
            <a:ext cx="1700400" cy="33756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113" name="Shape 113"/>
          <p:cNvSpPr txBox="1"/>
          <p:nvPr>
            <p:ph idx="2" type="body"/>
          </p:nvPr>
        </p:nvSpPr>
        <p:spPr>
          <a:xfrm>
            <a:off x="4723373" y="1550150"/>
            <a:ext cx="1700400" cy="33756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114" name="Shape 114"/>
          <p:cNvSpPr txBox="1"/>
          <p:nvPr>
            <p:ph idx="3" type="body"/>
          </p:nvPr>
        </p:nvSpPr>
        <p:spPr>
          <a:xfrm>
            <a:off x="6510871" y="1550150"/>
            <a:ext cx="1700400" cy="33756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115" name="Shape 115"/>
          <p:cNvSpPr/>
          <p:nvPr/>
        </p:nvSpPr>
        <p:spPr>
          <a:xfrm>
            <a:off x="1016475" y="2981600"/>
            <a:ext cx="440400" cy="440400"/>
          </a:xfrm>
          <a:prstGeom prst="ellipse">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68725" y="3346150"/>
            <a:ext cx="819600" cy="819600"/>
          </a:xfrm>
          <a:prstGeom prst="ellipse">
            <a:avLst/>
          </a:prstGeom>
          <a:noFill/>
          <a:ln cap="flat" cmpd="sng" w="9525">
            <a:solidFill>
              <a:srgbClr val="00D1C6"/>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1361475" y="140725"/>
            <a:ext cx="862800" cy="863400"/>
          </a:xfrm>
          <a:prstGeom prst="donut">
            <a:avLst>
              <a:gd fmla="val 43200" name="adj"/>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1438125" y="3422000"/>
            <a:ext cx="1062000" cy="1062000"/>
          </a:xfrm>
          <a:prstGeom prst="donut">
            <a:avLst>
              <a:gd fmla="val 9905" name="adj"/>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a:off x="2059425" y="1112475"/>
            <a:ext cx="304800" cy="3048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a:off x="8723500" y="270225"/>
            <a:ext cx="550500" cy="5505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a:off x="8546800" y="608625"/>
            <a:ext cx="397500" cy="397500"/>
          </a:xfrm>
          <a:prstGeom prst="donut">
            <a:avLst>
              <a:gd fmla="val 8754"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a:off x="8211275" y="1152650"/>
            <a:ext cx="397500" cy="3975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a:off x="7599600" y="-275250"/>
            <a:ext cx="741600" cy="741600"/>
          </a:xfrm>
          <a:prstGeom prst="donut">
            <a:avLst>
              <a:gd fmla="val 39163" name="adj"/>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a:off x="9033775" y="1867850"/>
            <a:ext cx="188100" cy="1881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a:off x="-480225" y="243625"/>
            <a:ext cx="2347200" cy="2347200"/>
          </a:xfrm>
          <a:prstGeom prst="donut">
            <a:avLst>
              <a:gd fmla="val 21094"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a:off x="1016475" y="4091700"/>
            <a:ext cx="1207800" cy="12078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a:off x="204075" y="927925"/>
            <a:ext cx="978600" cy="978600"/>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8" name="Shape 128"/>
        <p:cNvGrpSpPr/>
        <p:nvPr/>
      </p:nvGrpSpPr>
      <p:grpSpPr>
        <a:xfrm>
          <a:off x="0" y="0"/>
          <a:ext cx="0" cy="0"/>
          <a:chOff x="0" y="0"/>
          <a:chExt cx="0" cy="0"/>
        </a:xfrm>
      </p:grpSpPr>
      <p:sp>
        <p:nvSpPr>
          <p:cNvPr id="129" name="Shape 129"/>
          <p:cNvSpPr txBox="1"/>
          <p:nvPr>
            <p:ph type="title"/>
          </p:nvPr>
        </p:nvSpPr>
        <p:spPr>
          <a:xfrm>
            <a:off x="2935875" y="909050"/>
            <a:ext cx="5275500" cy="641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0" name="Shape 130"/>
          <p:cNvSpPr/>
          <p:nvPr/>
        </p:nvSpPr>
        <p:spPr>
          <a:xfrm>
            <a:off x="1280688" y="3669150"/>
            <a:ext cx="206100" cy="2061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a:off x="180500" y="4023250"/>
            <a:ext cx="1370700" cy="13707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32" name="Shape 132"/>
          <p:cNvSpPr/>
          <p:nvPr/>
        </p:nvSpPr>
        <p:spPr>
          <a:xfrm>
            <a:off x="246046" y="3213146"/>
            <a:ext cx="456000" cy="456000"/>
          </a:xfrm>
          <a:prstGeom prst="ellipse">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33" name="Shape 133"/>
          <p:cNvSpPr/>
          <p:nvPr/>
        </p:nvSpPr>
        <p:spPr>
          <a:xfrm>
            <a:off x="71500" y="3038600"/>
            <a:ext cx="804900" cy="804900"/>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4" name="Shape 134"/>
          <p:cNvSpPr/>
          <p:nvPr/>
        </p:nvSpPr>
        <p:spPr>
          <a:xfrm>
            <a:off x="1280700" y="1608475"/>
            <a:ext cx="1043400" cy="1044000"/>
          </a:xfrm>
          <a:prstGeom prst="donut">
            <a:avLst>
              <a:gd fmla="val 43200"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35" name="Shape 135"/>
          <p:cNvSpPr/>
          <p:nvPr/>
        </p:nvSpPr>
        <p:spPr>
          <a:xfrm>
            <a:off x="1640475" y="-201875"/>
            <a:ext cx="750300" cy="7503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36" name="Shape 136"/>
          <p:cNvSpPr/>
          <p:nvPr/>
        </p:nvSpPr>
        <p:spPr>
          <a:xfrm>
            <a:off x="-480225" y="243625"/>
            <a:ext cx="2347200" cy="2347200"/>
          </a:xfrm>
          <a:prstGeom prst="donut">
            <a:avLst>
              <a:gd fmla="val 6129" name="adj"/>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37" name="Shape 137"/>
          <p:cNvSpPr/>
          <p:nvPr/>
        </p:nvSpPr>
        <p:spPr>
          <a:xfrm>
            <a:off x="-222975" y="500875"/>
            <a:ext cx="1832700" cy="18327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a:off x="1280700" y="3950125"/>
            <a:ext cx="750300" cy="750300"/>
          </a:xfrm>
          <a:prstGeom prst="ellipse">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a:off x="7913000" y="600225"/>
            <a:ext cx="550500" cy="5505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40" name="Shape 140"/>
          <p:cNvSpPr/>
          <p:nvPr/>
        </p:nvSpPr>
        <p:spPr>
          <a:xfrm>
            <a:off x="8703400" y="1608475"/>
            <a:ext cx="287100" cy="287100"/>
          </a:xfrm>
          <a:prstGeom prst="donut">
            <a:avLst>
              <a:gd fmla="val 18608" name="adj"/>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a:off x="8809377" y="886439"/>
            <a:ext cx="416400" cy="4164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a:off x="8118000" y="-244550"/>
            <a:ext cx="741600" cy="741600"/>
          </a:xfrm>
          <a:prstGeom prst="donut">
            <a:avLst>
              <a:gd fmla="val 37879"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43" name="Shape 143"/>
          <p:cNvSpPr/>
          <p:nvPr/>
        </p:nvSpPr>
        <p:spPr>
          <a:xfrm>
            <a:off x="7813725" y="312775"/>
            <a:ext cx="188100" cy="1881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44" name="Shape 144"/>
          <p:cNvSpPr/>
          <p:nvPr/>
        </p:nvSpPr>
        <p:spPr>
          <a:xfrm>
            <a:off x="8646900" y="723963"/>
            <a:ext cx="741600" cy="741600"/>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45" name="Shape 145"/>
        <p:cNvGrpSpPr/>
        <p:nvPr/>
      </p:nvGrpSpPr>
      <p:grpSpPr>
        <a:xfrm>
          <a:off x="0" y="0"/>
          <a:ext cx="0" cy="0"/>
          <a:chOff x="0" y="0"/>
          <a:chExt cx="0" cy="0"/>
        </a:xfrm>
      </p:grpSpPr>
      <p:sp>
        <p:nvSpPr>
          <p:cNvPr id="146" name="Shape 146"/>
          <p:cNvSpPr/>
          <p:nvPr/>
        </p:nvSpPr>
        <p:spPr>
          <a:xfrm>
            <a:off x="1197475" y="-802775"/>
            <a:ext cx="6749100" cy="67491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7" name="Shape 147"/>
          <p:cNvSpPr txBox="1"/>
          <p:nvPr>
            <p:ph idx="1" type="body"/>
          </p:nvPr>
        </p:nvSpPr>
        <p:spPr>
          <a:xfrm>
            <a:off x="1246225" y="4177700"/>
            <a:ext cx="6651600" cy="519600"/>
          </a:xfrm>
          <a:prstGeom prst="rect">
            <a:avLst/>
          </a:prstGeom>
        </p:spPr>
        <p:txBody>
          <a:bodyPr anchorCtr="0" anchor="t" bIns="91425" lIns="91425" rIns="91425" wrap="square" tIns="91425"/>
          <a:lstStyle>
            <a:lvl1pPr lvl="0" rtl="0" algn="ctr">
              <a:spcBef>
                <a:spcPts val="360"/>
              </a:spcBef>
              <a:buSzPct val="100000"/>
              <a:buNone/>
              <a:defRPr sz="1600"/>
            </a:lvl1pPr>
          </a:lstStyle>
          <a:p/>
        </p:txBody>
      </p:sp>
      <p:sp>
        <p:nvSpPr>
          <p:cNvPr id="148" name="Shape 148"/>
          <p:cNvSpPr/>
          <p:nvPr/>
        </p:nvSpPr>
        <p:spPr>
          <a:xfrm rot="10800000">
            <a:off x="8705950" y="3777263"/>
            <a:ext cx="617400" cy="6174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rot="10800000">
            <a:off x="608750" y="841361"/>
            <a:ext cx="515400" cy="515400"/>
          </a:xfrm>
          <a:prstGeom prst="donut">
            <a:avLst>
              <a:gd fmla="val 18608" name="adj"/>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rot="10800000">
            <a:off x="8195021" y="4553300"/>
            <a:ext cx="831600" cy="831600"/>
          </a:xfrm>
          <a:prstGeom prst="donut">
            <a:avLst>
              <a:gd fmla="val 37879" name="adj"/>
            </a:avLst>
          </a:prstGeom>
          <a:solidFill>
            <a:srgbClr val="00ACC3">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rot="10800000">
            <a:off x="8458384" y="4183763"/>
            <a:ext cx="210900" cy="2109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rot="10800000">
            <a:off x="-153147" y="-444547"/>
            <a:ext cx="1128300" cy="11283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rot="10800000">
            <a:off x="8012016" y="133391"/>
            <a:ext cx="434700" cy="434700"/>
          </a:xfrm>
          <a:prstGeom prst="donut">
            <a:avLst>
              <a:gd fmla="val 8754"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rot="10800000">
            <a:off x="-73577" y="841500"/>
            <a:ext cx="330900" cy="330900"/>
          </a:xfrm>
          <a:prstGeom prst="ellipse">
            <a:avLst/>
          </a:prstGeom>
          <a:solidFill>
            <a:srgbClr val="ED4A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rot="10800000">
            <a:off x="8512150" y="133404"/>
            <a:ext cx="811200" cy="811200"/>
          </a:xfrm>
          <a:prstGeom prst="donut">
            <a:avLst>
              <a:gd fmla="val 39163" name="adj"/>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rot="10800000">
            <a:off x="117998" y="-173402"/>
            <a:ext cx="586200" cy="586200"/>
          </a:xfrm>
          <a:prstGeom prst="ellipse">
            <a:avLst/>
          </a:prstGeom>
          <a:solidFill>
            <a:srgbClr val="E8004C">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rot="10800000">
            <a:off x="748825" y="4695050"/>
            <a:ext cx="345000" cy="345000"/>
          </a:xfrm>
          <a:prstGeom prst="donut">
            <a:avLst>
              <a:gd fmla="val 30568" name="adj"/>
            </a:avLst>
          </a:prstGeom>
          <a:solidFill>
            <a:srgbClr val="65BB48">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rot="10800000">
            <a:off x="-107786" y="4259033"/>
            <a:ext cx="663000" cy="663000"/>
          </a:xfrm>
          <a:prstGeom prst="ellipse">
            <a:avLst/>
          </a:prstGeom>
          <a:solidFill>
            <a:srgbClr val="F8BB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nvSpPr>
        <p:spPr>
          <a:xfrm rot="10800000">
            <a:off x="-316662" y="3443534"/>
            <a:ext cx="506100" cy="506100"/>
          </a:xfrm>
          <a:prstGeom prst="ellipse">
            <a:avLst/>
          </a:prstGeom>
          <a:solidFill>
            <a:srgbClr val="BBCD00">
              <a:alpha val="86670"/>
            </a:srgbClr>
          </a:solid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rot="10800000">
            <a:off x="-226169" y="4140650"/>
            <a:ext cx="899400" cy="899400"/>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rot="10800000">
            <a:off x="8700641" y="1100250"/>
            <a:ext cx="333300" cy="333300"/>
          </a:xfrm>
          <a:prstGeom prst="ellipse">
            <a:avLst/>
          </a:pr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935875" y="909050"/>
            <a:ext cx="5275500" cy="641100"/>
          </a:xfrm>
          <a:prstGeom prst="rect">
            <a:avLst/>
          </a:prstGeom>
          <a:noFill/>
          <a:ln>
            <a:noFill/>
          </a:ln>
        </p:spPr>
        <p:txBody>
          <a:bodyPr anchorCtr="0" anchor="b" bIns="91425" lIns="91425" rIns="91425" wrap="square" tIns="91425"/>
          <a:lstStyle>
            <a:lvl1pPr lvl="0"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p:txBody>
      </p:sp>
      <p:sp>
        <p:nvSpPr>
          <p:cNvPr id="7" name="Shape 7"/>
          <p:cNvSpPr txBox="1"/>
          <p:nvPr>
            <p:ph idx="1" type="body"/>
          </p:nvPr>
        </p:nvSpPr>
        <p:spPr>
          <a:xfrm>
            <a:off x="2935875" y="1525758"/>
            <a:ext cx="5275500" cy="2786100"/>
          </a:xfrm>
          <a:prstGeom prst="rect">
            <a:avLst/>
          </a:prstGeom>
          <a:noFill/>
          <a:ln>
            <a:noFill/>
          </a:ln>
        </p:spPr>
        <p:txBody>
          <a:bodyPr anchorCtr="0" anchor="t" bIns="91425" lIns="91425" rIns="91425" wrap="square" tIns="91425"/>
          <a:lstStyle>
            <a:lvl1pPr lvl="0" rtl="0">
              <a:spcBef>
                <a:spcPts val="600"/>
              </a:spcBef>
              <a:buClr>
                <a:srgbClr val="A1BECC"/>
              </a:buClr>
              <a:buSzPct val="100000"/>
              <a:buFont typeface="Varela Round"/>
              <a:buChar char="◎"/>
              <a:defRPr sz="2400">
                <a:solidFill>
                  <a:srgbClr val="617A86"/>
                </a:solidFill>
                <a:latin typeface="Varela Round"/>
                <a:ea typeface="Varela Round"/>
                <a:cs typeface="Varela Round"/>
                <a:sym typeface="Varela Round"/>
              </a:defRPr>
            </a:lvl1pPr>
            <a:lvl2pPr lvl="1" rtl="0">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2pPr>
            <a:lvl3pPr lvl="2" rtl="0">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3pPr>
            <a:lvl4pPr lvl="3" rtl="0">
              <a:spcBef>
                <a:spcPts val="360"/>
              </a:spcBef>
              <a:buClr>
                <a:srgbClr val="A1BECC"/>
              </a:buClr>
              <a:buSzPct val="100000"/>
              <a:buFont typeface="Varela Round"/>
              <a:buChar char="●"/>
              <a:defRPr sz="2400">
                <a:solidFill>
                  <a:srgbClr val="617A86"/>
                </a:solidFill>
                <a:latin typeface="Varela Round"/>
                <a:ea typeface="Varela Round"/>
                <a:cs typeface="Varela Round"/>
                <a:sym typeface="Varela Round"/>
              </a:defRPr>
            </a:lvl4pPr>
            <a:lvl5pPr lvl="4" rtl="0">
              <a:spcBef>
                <a:spcPts val="360"/>
              </a:spcBef>
              <a:buClr>
                <a:srgbClr val="A1BECC"/>
              </a:buClr>
              <a:buSzPct val="100000"/>
              <a:buFont typeface="Varela Round"/>
              <a:buChar char="○"/>
              <a:defRPr sz="2400">
                <a:solidFill>
                  <a:srgbClr val="617A86"/>
                </a:solidFill>
                <a:latin typeface="Varela Round"/>
                <a:ea typeface="Varela Round"/>
                <a:cs typeface="Varela Round"/>
                <a:sym typeface="Varela Round"/>
              </a:defRPr>
            </a:lvl5pPr>
            <a:lvl6pPr lvl="5" rtl="0">
              <a:spcBef>
                <a:spcPts val="360"/>
              </a:spcBef>
              <a:buClr>
                <a:srgbClr val="A1BECC"/>
              </a:buClr>
              <a:buSzPct val="100000"/>
              <a:buFont typeface="Varela Round"/>
              <a:buChar char="■"/>
              <a:defRPr sz="2400">
                <a:solidFill>
                  <a:srgbClr val="617A86"/>
                </a:solidFill>
                <a:latin typeface="Varela Round"/>
                <a:ea typeface="Varela Round"/>
                <a:cs typeface="Varela Round"/>
                <a:sym typeface="Varela Round"/>
              </a:defRPr>
            </a:lvl6pPr>
            <a:lvl7pPr lvl="6" rtl="0">
              <a:spcBef>
                <a:spcPts val="360"/>
              </a:spcBef>
              <a:buClr>
                <a:srgbClr val="A1BECC"/>
              </a:buClr>
              <a:buSzPct val="100000"/>
              <a:buFont typeface="Varela Round"/>
              <a:buChar char="●"/>
              <a:defRPr sz="2400">
                <a:solidFill>
                  <a:srgbClr val="617A86"/>
                </a:solidFill>
                <a:latin typeface="Varela Round"/>
                <a:ea typeface="Varela Round"/>
                <a:cs typeface="Varela Round"/>
                <a:sym typeface="Varela Round"/>
              </a:defRPr>
            </a:lvl7pPr>
            <a:lvl8pPr lvl="7" rtl="0">
              <a:spcBef>
                <a:spcPts val="360"/>
              </a:spcBef>
              <a:buClr>
                <a:srgbClr val="A1BECC"/>
              </a:buClr>
              <a:buSzPct val="100000"/>
              <a:buFont typeface="Varela Round"/>
              <a:buChar char="○"/>
              <a:defRPr sz="2400">
                <a:solidFill>
                  <a:srgbClr val="617A86"/>
                </a:solidFill>
                <a:latin typeface="Varela Round"/>
                <a:ea typeface="Varela Round"/>
                <a:cs typeface="Varela Round"/>
                <a:sym typeface="Varela Round"/>
              </a:defRPr>
            </a:lvl8pPr>
            <a:lvl9pPr lvl="8" rtl="0">
              <a:spcBef>
                <a:spcPts val="360"/>
              </a:spcBef>
              <a:buClr>
                <a:srgbClr val="A1BECC"/>
              </a:buClr>
              <a:buSzPct val="100000"/>
              <a:buFont typeface="Varela Round"/>
              <a:buChar char="■"/>
              <a:defRPr sz="2400">
                <a:solidFill>
                  <a:srgbClr val="617A86"/>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comments" Target="../comments/comment10.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ctrTitle"/>
          </p:nvPr>
        </p:nvSpPr>
        <p:spPr>
          <a:xfrm>
            <a:off x="1440150" y="1894375"/>
            <a:ext cx="6518700" cy="1159800"/>
          </a:xfrm>
          <a:prstGeom prst="rect">
            <a:avLst/>
          </a:prstGeom>
        </p:spPr>
        <p:txBody>
          <a:bodyPr anchorCtr="0" anchor="ctr" bIns="91425" lIns="91425" rIns="91425" wrap="square" tIns="91425">
            <a:noAutofit/>
          </a:bodyPr>
          <a:lstStyle/>
          <a:p>
            <a:pPr lvl="0" algn="l">
              <a:spcBef>
                <a:spcPts val="0"/>
              </a:spcBef>
              <a:buNone/>
            </a:pPr>
            <a:r>
              <a:rPr b="1" lang="en">
                <a:solidFill>
                  <a:srgbClr val="000000"/>
                </a:solidFill>
              </a:rPr>
              <a:t>Health and Wellness Center Resources</a:t>
            </a:r>
          </a:p>
        </p:txBody>
      </p:sp>
      <p:sp>
        <p:nvSpPr>
          <p:cNvPr id="185" name="Shape 185"/>
          <p:cNvSpPr txBox="1"/>
          <p:nvPr>
            <p:ph type="ctrTitle"/>
          </p:nvPr>
        </p:nvSpPr>
        <p:spPr>
          <a:xfrm>
            <a:off x="1690000" y="3172925"/>
            <a:ext cx="6518700" cy="498000"/>
          </a:xfrm>
          <a:prstGeom prst="rect">
            <a:avLst/>
          </a:prstGeom>
        </p:spPr>
        <p:txBody>
          <a:bodyPr anchorCtr="0" anchor="ctr" bIns="91425" lIns="91425" rIns="91425" wrap="square" tIns="91425">
            <a:noAutofit/>
          </a:bodyPr>
          <a:lstStyle/>
          <a:p>
            <a:pPr lvl="0" rtl="0" algn="l">
              <a:spcBef>
                <a:spcPts val="0"/>
              </a:spcBef>
              <a:buNone/>
            </a:pPr>
            <a:r>
              <a:rPr lang="en" sz="1800">
                <a:solidFill>
                  <a:srgbClr val="000000"/>
                </a:solidFill>
              </a:rPr>
              <a:t>Reaching out to those in need</a:t>
            </a:r>
          </a:p>
        </p:txBody>
      </p:sp>
      <p:sp>
        <p:nvSpPr>
          <p:cNvPr id="186" name="Shape 186"/>
          <p:cNvSpPr txBox="1"/>
          <p:nvPr>
            <p:ph type="ctrTitle"/>
          </p:nvPr>
        </p:nvSpPr>
        <p:spPr>
          <a:xfrm>
            <a:off x="4841075" y="3844300"/>
            <a:ext cx="2100000" cy="1223400"/>
          </a:xfrm>
          <a:prstGeom prst="rect">
            <a:avLst/>
          </a:prstGeom>
        </p:spPr>
        <p:txBody>
          <a:bodyPr anchorCtr="0" anchor="ctr" bIns="91425" lIns="91425" rIns="91425" wrap="square" tIns="91425">
            <a:noAutofit/>
          </a:bodyPr>
          <a:lstStyle/>
          <a:p>
            <a:pPr lvl="0" rtl="0" algn="l">
              <a:spcBef>
                <a:spcPts val="0"/>
              </a:spcBef>
              <a:buNone/>
            </a:pPr>
            <a:r>
              <a:rPr lang="en" sz="1800">
                <a:solidFill>
                  <a:srgbClr val="000000"/>
                </a:solidFill>
              </a:rPr>
              <a:t>Tee, Alexis, </a:t>
            </a:r>
          </a:p>
          <a:p>
            <a:pPr lvl="0" rtl="0" algn="l">
              <a:spcBef>
                <a:spcPts val="0"/>
              </a:spcBef>
              <a:buNone/>
            </a:pPr>
            <a:r>
              <a:rPr lang="en" sz="1800">
                <a:solidFill>
                  <a:srgbClr val="000000"/>
                </a:solidFill>
              </a:rPr>
              <a:t>Erin, Ruben</a:t>
            </a:r>
          </a:p>
          <a:p>
            <a:pPr lvl="0" rtl="0" algn="l">
              <a:spcBef>
                <a:spcPts val="0"/>
              </a:spcBef>
              <a:buNone/>
            </a:pPr>
            <a:r>
              <a:rPr lang="en" sz="1800">
                <a:solidFill>
                  <a:srgbClr val="000000"/>
                </a:solidFill>
              </a:rPr>
              <a:t>Date 10/27/2017</a:t>
            </a:r>
          </a:p>
          <a:p>
            <a:pPr lvl="0" rtl="0" algn="l">
              <a:spcBef>
                <a:spcPts val="0"/>
              </a:spcBef>
              <a:buNone/>
            </a:pPr>
            <a:r>
              <a:rPr lang="en" sz="1800">
                <a:solidFill>
                  <a:srgbClr val="000000"/>
                </a:solidFill>
              </a:rPr>
              <a:t>Class HCI-436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a:blip r:embed="rId4">
            <a:alphaModFix/>
          </a:blip>
          <a:stretch>
            <a:fillRect/>
          </a:stretch>
        </p:blipFill>
        <p:spPr>
          <a:xfrm>
            <a:off x="164838" y="953775"/>
            <a:ext cx="8814324" cy="3771525"/>
          </a:xfrm>
          <a:prstGeom prst="rect">
            <a:avLst/>
          </a:prstGeom>
          <a:noFill/>
          <a:ln>
            <a:noFill/>
          </a:ln>
        </p:spPr>
      </p:pic>
      <p:sp>
        <p:nvSpPr>
          <p:cNvPr id="257" name="Shape 257"/>
          <p:cNvSpPr txBox="1"/>
          <p:nvPr>
            <p:ph idx="4294967295" type="ctrTitle"/>
          </p:nvPr>
        </p:nvSpPr>
        <p:spPr>
          <a:xfrm>
            <a:off x="1207400" y="108300"/>
            <a:ext cx="6534300" cy="732900"/>
          </a:xfrm>
          <a:prstGeom prst="rect">
            <a:avLst/>
          </a:prstGeom>
        </p:spPr>
        <p:txBody>
          <a:bodyPr anchorCtr="0" anchor="b" bIns="91425" lIns="91425" rIns="91425" wrap="square" tIns="91425">
            <a:noAutofit/>
          </a:bodyPr>
          <a:lstStyle/>
          <a:p>
            <a:pPr lvl="0" rtl="0" algn="ctr">
              <a:spcBef>
                <a:spcPts val="0"/>
              </a:spcBef>
              <a:buNone/>
            </a:pPr>
            <a:r>
              <a:rPr b="1" lang="en" sz="2400">
                <a:solidFill>
                  <a:srgbClr val="000000"/>
                </a:solidFill>
              </a:rPr>
              <a:t>Comparative Products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1" name="Shape 261"/>
        <p:cNvGrpSpPr/>
        <p:nvPr/>
      </p:nvGrpSpPr>
      <p:grpSpPr>
        <a:xfrm>
          <a:off x="0" y="0"/>
          <a:ext cx="0" cy="0"/>
          <a:chOff x="0" y="0"/>
          <a:chExt cx="0" cy="0"/>
        </a:xfrm>
      </p:grpSpPr>
      <p:grpSp>
        <p:nvGrpSpPr>
          <p:cNvPr id="262" name="Shape 262"/>
          <p:cNvGrpSpPr/>
          <p:nvPr/>
        </p:nvGrpSpPr>
        <p:grpSpPr>
          <a:xfrm>
            <a:off x="477889" y="2615840"/>
            <a:ext cx="109265" cy="398166"/>
            <a:chOff x="727175" y="2957625"/>
            <a:chExt cx="130700" cy="476275"/>
          </a:xfrm>
        </p:grpSpPr>
        <p:sp>
          <p:nvSpPr>
            <p:cNvPr id="263" name="Shape 263"/>
            <p:cNvSpPr/>
            <p:nvPr/>
          </p:nvSpPr>
          <p:spPr>
            <a:xfrm>
              <a:off x="727175" y="2957625"/>
              <a:ext cx="130700" cy="476275"/>
            </a:xfrm>
            <a:custGeom>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64" name="Shape 264"/>
            <p:cNvSpPr/>
            <p:nvPr/>
          </p:nvSpPr>
          <p:spPr>
            <a:xfrm>
              <a:off x="751600" y="3090125"/>
              <a:ext cx="81850" cy="319350"/>
            </a:xfrm>
            <a:custGeom>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pic>
        <p:nvPicPr>
          <p:cNvPr descr="Journey map drawings (1).jpg" id="265" name="Shape 265"/>
          <p:cNvPicPr preferRelativeResize="0"/>
          <p:nvPr/>
        </p:nvPicPr>
        <p:blipFill>
          <a:blip r:embed="rId4">
            <a:alphaModFix/>
          </a:blip>
          <a:stretch>
            <a:fillRect/>
          </a:stretch>
        </p:blipFill>
        <p:spPr>
          <a:xfrm>
            <a:off x="394350" y="0"/>
            <a:ext cx="8477177" cy="54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4294967295" type="ctrTitle"/>
          </p:nvPr>
        </p:nvSpPr>
        <p:spPr>
          <a:xfrm>
            <a:off x="685800" y="668942"/>
            <a:ext cx="7772400" cy="1159800"/>
          </a:xfrm>
          <a:prstGeom prst="rect">
            <a:avLst/>
          </a:prstGeom>
        </p:spPr>
        <p:txBody>
          <a:bodyPr anchorCtr="0" anchor="b" bIns="91425" lIns="91425" rIns="91425" wrap="square" tIns="91425">
            <a:noAutofit/>
          </a:bodyPr>
          <a:lstStyle/>
          <a:p>
            <a:pPr lvl="0" rtl="0" algn="ctr">
              <a:spcBef>
                <a:spcPts val="0"/>
              </a:spcBef>
              <a:buNone/>
            </a:pPr>
            <a:r>
              <a:rPr lang="en" sz="4800">
                <a:solidFill>
                  <a:srgbClr val="000000"/>
                </a:solidFill>
              </a:rPr>
              <a:t>Thank You</a:t>
            </a:r>
          </a:p>
        </p:txBody>
      </p:sp>
      <p:sp>
        <p:nvSpPr>
          <p:cNvPr id="271" name="Shape 271"/>
          <p:cNvSpPr txBox="1"/>
          <p:nvPr>
            <p:ph idx="4294967295" type="subTitle"/>
          </p:nvPr>
        </p:nvSpPr>
        <p:spPr>
          <a:xfrm>
            <a:off x="1275150" y="3229400"/>
            <a:ext cx="6593700" cy="752100"/>
          </a:xfrm>
          <a:prstGeom prst="rect">
            <a:avLst/>
          </a:prstGeom>
        </p:spPr>
        <p:txBody>
          <a:bodyPr anchorCtr="0" anchor="t" bIns="91425" lIns="91425" rIns="91425" wrap="square" tIns="91425">
            <a:noAutofit/>
          </a:bodyPr>
          <a:lstStyle/>
          <a:p>
            <a:pPr lvl="0" rtl="0" algn="ctr">
              <a:spcBef>
                <a:spcPts val="0"/>
              </a:spcBef>
              <a:buNone/>
            </a:pPr>
            <a:r>
              <a:rPr b="1" lang="en" sz="3600">
                <a:solidFill>
                  <a:srgbClr val="00ACC3"/>
                </a:solidFill>
              </a:rPr>
              <a:t>Any questions?</a:t>
            </a:r>
          </a:p>
        </p:txBody>
      </p:sp>
      <p:sp>
        <p:nvSpPr>
          <p:cNvPr id="272" name="Shape 272"/>
          <p:cNvSpPr/>
          <p:nvPr/>
        </p:nvSpPr>
        <p:spPr>
          <a:xfrm>
            <a:off x="4073931" y="2091663"/>
            <a:ext cx="996143" cy="996143"/>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p:nvPr/>
        </p:nvSpPr>
        <p:spPr>
          <a:xfrm>
            <a:off x="3315150" y="1044700"/>
            <a:ext cx="2513700" cy="24042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92" name="Shape 192"/>
          <p:cNvSpPr txBox="1"/>
          <p:nvPr>
            <p:ph idx="4294967295" type="ctrTitle"/>
          </p:nvPr>
        </p:nvSpPr>
        <p:spPr>
          <a:xfrm>
            <a:off x="1304925" y="135550"/>
            <a:ext cx="6534300" cy="1008900"/>
          </a:xfrm>
          <a:prstGeom prst="rect">
            <a:avLst/>
          </a:prstGeom>
        </p:spPr>
        <p:txBody>
          <a:bodyPr anchorCtr="0" anchor="b" bIns="91425" lIns="91425" rIns="91425" wrap="square" tIns="91425">
            <a:noAutofit/>
          </a:bodyPr>
          <a:lstStyle/>
          <a:p>
            <a:pPr lvl="0" rtl="0" algn="ctr">
              <a:spcBef>
                <a:spcPts val="0"/>
              </a:spcBef>
              <a:buNone/>
            </a:pPr>
            <a:r>
              <a:rPr lang="en" sz="4800">
                <a:solidFill>
                  <a:srgbClr val="000000"/>
                </a:solidFill>
              </a:rPr>
              <a:t>Problem</a:t>
            </a:r>
          </a:p>
        </p:txBody>
      </p:sp>
      <p:pic>
        <p:nvPicPr>
          <p:cNvPr descr="problem.png" id="193" name="Shape 193"/>
          <p:cNvPicPr preferRelativeResize="0"/>
          <p:nvPr/>
        </p:nvPicPr>
        <p:blipFill>
          <a:blip r:embed="rId4">
            <a:alphaModFix/>
          </a:blip>
          <a:stretch>
            <a:fillRect/>
          </a:stretch>
        </p:blipFill>
        <p:spPr>
          <a:xfrm>
            <a:off x="3502938" y="949237"/>
            <a:ext cx="2138125" cy="2138125"/>
          </a:xfrm>
          <a:prstGeom prst="rect">
            <a:avLst/>
          </a:prstGeom>
          <a:noFill/>
          <a:ln>
            <a:noFill/>
          </a:ln>
        </p:spPr>
      </p:pic>
      <p:sp>
        <p:nvSpPr>
          <p:cNvPr id="194" name="Shape 194"/>
          <p:cNvSpPr txBox="1"/>
          <p:nvPr>
            <p:ph idx="4294967295" type="subTitle"/>
          </p:nvPr>
        </p:nvSpPr>
        <p:spPr>
          <a:xfrm>
            <a:off x="1358025" y="3329550"/>
            <a:ext cx="6428100" cy="1265100"/>
          </a:xfrm>
          <a:prstGeom prst="rect">
            <a:avLst/>
          </a:prstGeom>
        </p:spPr>
        <p:txBody>
          <a:bodyPr anchorCtr="0" anchor="t" bIns="91425" lIns="91425" rIns="91425" wrap="square" tIns="91425">
            <a:noAutofit/>
          </a:bodyPr>
          <a:lstStyle/>
          <a:p>
            <a:pPr lvl="0" rtl="0" algn="l">
              <a:spcBef>
                <a:spcPts val="0"/>
              </a:spcBef>
              <a:buNone/>
            </a:pPr>
            <a:r>
              <a:rPr lang="en">
                <a:solidFill>
                  <a:srgbClr val="000000"/>
                </a:solidFill>
              </a:rPr>
              <a:t>How services of the Health and Wellness center are unutilized among students who need services.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2935875" y="909050"/>
            <a:ext cx="5275500" cy="641100"/>
          </a:xfrm>
          <a:prstGeom prst="rect">
            <a:avLst/>
          </a:prstGeom>
        </p:spPr>
        <p:txBody>
          <a:bodyPr anchorCtr="0" anchor="b" bIns="91425" lIns="91425" rIns="91425" wrap="square" tIns="91425">
            <a:noAutofit/>
          </a:bodyPr>
          <a:lstStyle/>
          <a:p>
            <a:pPr lvl="0">
              <a:spcBef>
                <a:spcPts val="0"/>
              </a:spcBef>
              <a:buNone/>
            </a:pPr>
            <a:r>
              <a:rPr lang="en" sz="2400">
                <a:solidFill>
                  <a:srgbClr val="000000"/>
                </a:solidFill>
              </a:rPr>
              <a:t>Research Methods</a:t>
            </a:r>
          </a:p>
        </p:txBody>
      </p:sp>
      <p:sp>
        <p:nvSpPr>
          <p:cNvPr id="200" name="Shape 200"/>
          <p:cNvSpPr txBox="1"/>
          <p:nvPr>
            <p:ph idx="1" type="body"/>
          </p:nvPr>
        </p:nvSpPr>
        <p:spPr>
          <a:xfrm>
            <a:off x="2935875" y="1525758"/>
            <a:ext cx="5275500" cy="2786100"/>
          </a:xfrm>
          <a:prstGeom prst="rect">
            <a:avLst/>
          </a:prstGeom>
        </p:spPr>
        <p:txBody>
          <a:bodyPr anchorCtr="0" anchor="t" bIns="91425" lIns="91425" rIns="91425" wrap="square" tIns="91425">
            <a:noAutofit/>
          </a:bodyPr>
          <a:lstStyle/>
          <a:p>
            <a:pPr indent="-361950" lvl="0" marL="457200" rtl="0">
              <a:spcBef>
                <a:spcPts val="0"/>
              </a:spcBef>
              <a:buClr>
                <a:srgbClr val="000000"/>
              </a:buClr>
              <a:buSzPct val="100000"/>
            </a:pPr>
            <a:r>
              <a:rPr lang="en" sz="2100">
                <a:solidFill>
                  <a:srgbClr val="000000"/>
                </a:solidFill>
              </a:rPr>
              <a:t>Interviews</a:t>
            </a:r>
          </a:p>
          <a:p>
            <a:pPr indent="-361950" lvl="0" marL="457200" rtl="0">
              <a:spcBef>
                <a:spcPts val="0"/>
              </a:spcBef>
              <a:buClr>
                <a:srgbClr val="000000"/>
              </a:buClr>
              <a:buSzPct val="100000"/>
            </a:pPr>
            <a:r>
              <a:rPr lang="en" sz="2100">
                <a:solidFill>
                  <a:srgbClr val="000000"/>
                </a:solidFill>
              </a:rPr>
              <a:t>Personal Experience</a:t>
            </a:r>
          </a:p>
          <a:p>
            <a:pPr indent="-361950" lvl="0" marL="457200" rtl="0">
              <a:spcBef>
                <a:spcPts val="0"/>
              </a:spcBef>
              <a:buClr>
                <a:srgbClr val="000000"/>
              </a:buClr>
              <a:buSzPct val="100000"/>
            </a:pPr>
            <a:r>
              <a:rPr lang="en" sz="2100">
                <a:solidFill>
                  <a:srgbClr val="000000"/>
                </a:solidFill>
              </a:rPr>
              <a:t>Professor Advisement</a:t>
            </a:r>
          </a:p>
          <a:p>
            <a:pPr indent="-361950" lvl="0" marL="457200" rtl="0">
              <a:spcBef>
                <a:spcPts val="0"/>
              </a:spcBef>
              <a:buClr>
                <a:srgbClr val="000000"/>
              </a:buClr>
              <a:buSzPct val="100000"/>
            </a:pPr>
            <a:r>
              <a:rPr lang="en" sz="2100">
                <a:solidFill>
                  <a:srgbClr val="000000"/>
                </a:solidFill>
              </a:rPr>
              <a:t>Online research with mental health agencies</a:t>
            </a:r>
          </a:p>
          <a:p>
            <a:pPr indent="-361950" lvl="0" marL="457200" rtl="0">
              <a:spcBef>
                <a:spcPts val="0"/>
              </a:spcBef>
              <a:buClr>
                <a:srgbClr val="000000"/>
              </a:buClr>
              <a:buSzPct val="100000"/>
            </a:pPr>
            <a:r>
              <a:rPr lang="en" sz="2100">
                <a:solidFill>
                  <a:srgbClr val="000000"/>
                </a:solidFill>
              </a:rPr>
              <a:t>Consulting with Health and wellness center</a:t>
            </a:r>
          </a:p>
          <a:p>
            <a:pPr indent="-361950" lvl="0" marL="457200" rtl="0">
              <a:spcBef>
                <a:spcPts val="0"/>
              </a:spcBef>
              <a:buClr>
                <a:srgbClr val="000000"/>
              </a:buClr>
              <a:buSzPct val="100000"/>
            </a:pPr>
            <a:r>
              <a:rPr lang="en" sz="2100">
                <a:solidFill>
                  <a:srgbClr val="000000"/>
                </a:solidFill>
              </a:rPr>
              <a:t>Competitive</a:t>
            </a:r>
            <a:r>
              <a:rPr lang="en" sz="2100">
                <a:solidFill>
                  <a:srgbClr val="000000"/>
                </a:solidFill>
              </a:rPr>
              <a:t> Analysis</a:t>
            </a:r>
          </a:p>
          <a:p>
            <a:pPr lvl="0" rtl="0">
              <a:spcBef>
                <a:spcPts val="0"/>
              </a:spcBef>
              <a:buNone/>
            </a:pPr>
            <a:r>
              <a:t/>
            </a:r>
            <a:endParaRPr sz="2100">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2935875" y="909050"/>
            <a:ext cx="5275500" cy="641100"/>
          </a:xfrm>
          <a:prstGeom prst="rect">
            <a:avLst/>
          </a:prstGeom>
        </p:spPr>
        <p:txBody>
          <a:bodyPr anchorCtr="0" anchor="b" bIns="91425" lIns="91425" rIns="91425" wrap="square" tIns="91425">
            <a:noAutofit/>
          </a:bodyPr>
          <a:lstStyle/>
          <a:p>
            <a:pPr lvl="0" rtl="0">
              <a:spcBef>
                <a:spcPts val="0"/>
              </a:spcBef>
              <a:buNone/>
            </a:pPr>
            <a:r>
              <a:rPr lang="en" sz="2400">
                <a:solidFill>
                  <a:srgbClr val="000000"/>
                </a:solidFill>
              </a:rPr>
              <a:t>Research Results: Secondary</a:t>
            </a:r>
          </a:p>
        </p:txBody>
      </p:sp>
      <p:sp>
        <p:nvSpPr>
          <p:cNvPr id="206" name="Shape 206"/>
          <p:cNvSpPr txBox="1"/>
          <p:nvPr>
            <p:ph idx="1" type="body"/>
          </p:nvPr>
        </p:nvSpPr>
        <p:spPr>
          <a:xfrm>
            <a:off x="2935875" y="1587846"/>
            <a:ext cx="1832700" cy="1550100"/>
          </a:xfrm>
          <a:prstGeom prst="rect">
            <a:avLst/>
          </a:prstGeom>
          <a:ln>
            <a:noFill/>
          </a:ln>
        </p:spPr>
        <p:txBody>
          <a:bodyPr anchorCtr="0" anchor="t" bIns="91425" lIns="91425" rIns="91425" wrap="square" tIns="91425">
            <a:noAutofit/>
          </a:bodyPr>
          <a:lstStyle/>
          <a:p>
            <a:pPr lvl="0" rtl="0">
              <a:spcBef>
                <a:spcPts val="0"/>
              </a:spcBef>
              <a:buNone/>
            </a:pPr>
            <a:r>
              <a:rPr lang="en" sz="1100">
                <a:solidFill>
                  <a:srgbClr val="000000"/>
                </a:solidFill>
              </a:rPr>
              <a:t>1 in 5 students meet the requirements for a mental health condition. Nearly ¾ of mental health conditions emerge by age 24.</a:t>
            </a:r>
          </a:p>
        </p:txBody>
      </p:sp>
      <p:sp>
        <p:nvSpPr>
          <p:cNvPr id="207" name="Shape 207"/>
          <p:cNvSpPr txBox="1"/>
          <p:nvPr>
            <p:ph idx="2" type="body"/>
          </p:nvPr>
        </p:nvSpPr>
        <p:spPr>
          <a:xfrm>
            <a:off x="4862775" y="1587850"/>
            <a:ext cx="1832700" cy="1550100"/>
          </a:xfrm>
          <a:prstGeom prst="rect">
            <a:avLst/>
          </a:prstGeom>
          <a:ln>
            <a:noFill/>
          </a:ln>
        </p:spPr>
        <p:txBody>
          <a:bodyPr anchorCtr="0" anchor="t" bIns="91425" lIns="91425" rIns="91425" wrap="square" tIns="91425">
            <a:noAutofit/>
          </a:bodyPr>
          <a:lstStyle/>
          <a:p>
            <a:pPr lvl="0" rtl="0">
              <a:spcBef>
                <a:spcPts val="0"/>
              </a:spcBef>
              <a:buNone/>
            </a:pPr>
            <a:r>
              <a:rPr lang="en" sz="1100">
                <a:solidFill>
                  <a:srgbClr val="000000"/>
                </a:solidFill>
              </a:rPr>
              <a:t>Anxiety disorders, such as GAD, are one of the most common mental health problems on college campuses.</a:t>
            </a:r>
          </a:p>
        </p:txBody>
      </p:sp>
      <p:sp>
        <p:nvSpPr>
          <p:cNvPr id="208" name="Shape 208"/>
          <p:cNvSpPr txBox="1"/>
          <p:nvPr>
            <p:ph idx="3" type="body"/>
          </p:nvPr>
        </p:nvSpPr>
        <p:spPr>
          <a:xfrm>
            <a:off x="6789650" y="1587846"/>
            <a:ext cx="1832700" cy="1550100"/>
          </a:xfrm>
          <a:prstGeom prst="rect">
            <a:avLst/>
          </a:prstGeom>
          <a:ln>
            <a:noFill/>
          </a:ln>
        </p:spPr>
        <p:txBody>
          <a:bodyPr anchorCtr="0" anchor="t" bIns="91425" lIns="91425" rIns="91425" wrap="square" tIns="91425">
            <a:noAutofit/>
          </a:bodyPr>
          <a:lstStyle/>
          <a:p>
            <a:pPr lvl="0" rtl="0">
              <a:spcBef>
                <a:spcPts val="0"/>
              </a:spcBef>
              <a:buNone/>
            </a:pPr>
            <a:r>
              <a:rPr lang="en" sz="1100">
                <a:solidFill>
                  <a:srgbClr val="000000"/>
                </a:solidFill>
              </a:rPr>
              <a:t>The National Eating Disorders Association (NEDA) reports that full-blown eating disorders typically begin between 18 and 21 years of age.</a:t>
            </a:r>
          </a:p>
          <a:p>
            <a:pPr lvl="0" rtl="0">
              <a:spcBef>
                <a:spcPts val="0"/>
              </a:spcBef>
              <a:buNone/>
            </a:pPr>
            <a:r>
              <a:t/>
            </a:r>
            <a:endParaRPr sz="1100">
              <a:solidFill>
                <a:srgbClr val="000000"/>
              </a:solidFill>
            </a:endParaRPr>
          </a:p>
        </p:txBody>
      </p:sp>
      <p:sp>
        <p:nvSpPr>
          <p:cNvPr id="209" name="Shape 209"/>
          <p:cNvSpPr txBox="1"/>
          <p:nvPr>
            <p:ph idx="1" type="body"/>
          </p:nvPr>
        </p:nvSpPr>
        <p:spPr>
          <a:xfrm>
            <a:off x="2935875" y="3206092"/>
            <a:ext cx="1832700" cy="1550100"/>
          </a:xfrm>
          <a:prstGeom prst="rect">
            <a:avLst/>
          </a:prstGeom>
          <a:ln>
            <a:noFill/>
          </a:ln>
        </p:spPr>
        <p:txBody>
          <a:bodyPr anchorCtr="0" anchor="t" bIns="91425" lIns="91425" rIns="91425" wrap="square" tIns="91425">
            <a:noAutofit/>
          </a:bodyPr>
          <a:lstStyle/>
          <a:p>
            <a:pPr lvl="0" rtl="0">
              <a:spcBef>
                <a:spcPts val="0"/>
              </a:spcBef>
              <a:buNone/>
            </a:pPr>
            <a:r>
              <a:rPr lang="en" sz="1100">
                <a:solidFill>
                  <a:srgbClr val="000000"/>
                </a:solidFill>
              </a:rPr>
              <a:t>When it comes to college athletes, there’s a fear of admitting a weakness because you don’t want to be perceived as weak.</a:t>
            </a:r>
          </a:p>
        </p:txBody>
      </p:sp>
      <p:sp>
        <p:nvSpPr>
          <p:cNvPr id="210" name="Shape 210"/>
          <p:cNvSpPr txBox="1"/>
          <p:nvPr>
            <p:ph idx="2" type="body"/>
          </p:nvPr>
        </p:nvSpPr>
        <p:spPr>
          <a:xfrm>
            <a:off x="4862775" y="3206093"/>
            <a:ext cx="1832700" cy="1550100"/>
          </a:xfrm>
          <a:prstGeom prst="rect">
            <a:avLst/>
          </a:prstGeom>
          <a:ln>
            <a:noFill/>
          </a:ln>
        </p:spPr>
        <p:txBody>
          <a:bodyPr anchorCtr="0" anchor="t" bIns="91425" lIns="91425" rIns="91425" wrap="square" tIns="91425">
            <a:noAutofit/>
          </a:bodyPr>
          <a:lstStyle/>
          <a:p>
            <a:pPr lvl="0" rtl="0">
              <a:spcBef>
                <a:spcPts val="0"/>
              </a:spcBef>
              <a:buNone/>
            </a:pPr>
            <a:r>
              <a:rPr lang="en" sz="1100">
                <a:solidFill>
                  <a:srgbClr val="000000"/>
                </a:solidFill>
              </a:rPr>
              <a:t>Those who are enrolled in full-time college program are twice as likely to abuse drugs and alcohol than those who don’t attend college.</a:t>
            </a:r>
          </a:p>
        </p:txBody>
      </p:sp>
      <p:sp>
        <p:nvSpPr>
          <p:cNvPr id="211" name="Shape 211"/>
          <p:cNvSpPr txBox="1"/>
          <p:nvPr>
            <p:ph idx="3" type="body"/>
          </p:nvPr>
        </p:nvSpPr>
        <p:spPr>
          <a:xfrm>
            <a:off x="6789650" y="3206093"/>
            <a:ext cx="1832700" cy="1550100"/>
          </a:xfrm>
          <a:prstGeom prst="rect">
            <a:avLst/>
          </a:prstGeom>
          <a:ln>
            <a:noFill/>
          </a:ln>
        </p:spPr>
        <p:txBody>
          <a:bodyPr anchorCtr="0" anchor="t" bIns="91425" lIns="91425" rIns="91425" wrap="square" tIns="91425">
            <a:noAutofit/>
          </a:bodyPr>
          <a:lstStyle/>
          <a:p>
            <a:pPr lvl="0" rtl="0">
              <a:spcBef>
                <a:spcPts val="0"/>
              </a:spcBef>
              <a:buNone/>
            </a:pPr>
            <a:r>
              <a:rPr lang="en" sz="1100">
                <a:solidFill>
                  <a:srgbClr val="000000"/>
                </a:solidFill>
              </a:rPr>
              <a:t>American Psychological Association- 82% of female and 71% of male Americans reported stress-related health problems.</a:t>
            </a:r>
          </a:p>
          <a:p>
            <a:pPr lvl="0" rtl="0">
              <a:spcBef>
                <a:spcPts val="0"/>
              </a:spcBef>
              <a:buNone/>
            </a:pPr>
            <a:r>
              <a:t/>
            </a:r>
            <a:endParaRPr sz="1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2935875" y="909050"/>
            <a:ext cx="5275500" cy="641100"/>
          </a:xfrm>
          <a:prstGeom prst="rect">
            <a:avLst/>
          </a:prstGeom>
        </p:spPr>
        <p:txBody>
          <a:bodyPr anchorCtr="0" anchor="b" bIns="91425" lIns="91425" rIns="91425" wrap="square" tIns="91425">
            <a:noAutofit/>
          </a:bodyPr>
          <a:lstStyle/>
          <a:p>
            <a:pPr lvl="0" rtl="0">
              <a:spcBef>
                <a:spcPts val="0"/>
              </a:spcBef>
              <a:buNone/>
            </a:pPr>
            <a:r>
              <a:rPr lang="en" sz="2400">
                <a:solidFill>
                  <a:srgbClr val="000000"/>
                </a:solidFill>
              </a:rPr>
              <a:t>Research Results: Primary</a:t>
            </a:r>
          </a:p>
        </p:txBody>
      </p:sp>
      <p:sp>
        <p:nvSpPr>
          <p:cNvPr id="217" name="Shape 217"/>
          <p:cNvSpPr txBox="1"/>
          <p:nvPr>
            <p:ph idx="1" type="body"/>
          </p:nvPr>
        </p:nvSpPr>
        <p:spPr>
          <a:xfrm>
            <a:off x="2935875" y="1525749"/>
            <a:ext cx="5275500" cy="3141300"/>
          </a:xfrm>
          <a:prstGeom prst="rect">
            <a:avLst/>
          </a:prstGeom>
        </p:spPr>
        <p:txBody>
          <a:bodyPr anchorCtr="0" anchor="t" bIns="91425" lIns="91425" rIns="91425" wrap="square" tIns="91425">
            <a:noAutofit/>
          </a:bodyPr>
          <a:lstStyle/>
          <a:p>
            <a:pPr indent="-361950" lvl="0" marL="457200" rtl="0">
              <a:spcBef>
                <a:spcPts val="0"/>
              </a:spcBef>
              <a:buClr>
                <a:srgbClr val="000000"/>
              </a:buClr>
              <a:buSzPct val="100000"/>
            </a:pPr>
            <a:r>
              <a:rPr lang="en" sz="2100">
                <a:solidFill>
                  <a:srgbClr val="000000"/>
                </a:solidFill>
              </a:rPr>
              <a:t>Stigma</a:t>
            </a:r>
          </a:p>
          <a:p>
            <a:pPr indent="-361950" lvl="0" marL="457200" rtl="0">
              <a:spcBef>
                <a:spcPts val="0"/>
              </a:spcBef>
              <a:buClr>
                <a:srgbClr val="000000"/>
              </a:buClr>
              <a:buSzPct val="100000"/>
            </a:pPr>
            <a:r>
              <a:rPr lang="en" sz="2100">
                <a:solidFill>
                  <a:srgbClr val="000000"/>
                </a:solidFill>
              </a:rPr>
              <a:t>Confidentiality</a:t>
            </a:r>
          </a:p>
          <a:p>
            <a:pPr indent="-361950" lvl="0" marL="457200" rtl="0">
              <a:spcBef>
                <a:spcPts val="0"/>
              </a:spcBef>
              <a:buClr>
                <a:srgbClr val="000000"/>
              </a:buClr>
              <a:buSzPct val="100000"/>
            </a:pPr>
            <a:r>
              <a:rPr lang="en" sz="2100">
                <a:solidFill>
                  <a:srgbClr val="000000"/>
                </a:solidFill>
              </a:rPr>
              <a:t>Hectic Schedule</a:t>
            </a:r>
          </a:p>
          <a:p>
            <a:pPr indent="-361950" lvl="0" marL="457200" rtl="0">
              <a:spcBef>
                <a:spcPts val="0"/>
              </a:spcBef>
              <a:buClr>
                <a:srgbClr val="000000"/>
              </a:buClr>
              <a:buSzPct val="100000"/>
            </a:pPr>
            <a:r>
              <a:rPr lang="en" sz="2100">
                <a:solidFill>
                  <a:srgbClr val="000000"/>
                </a:solidFill>
              </a:rPr>
              <a:t>Stress</a:t>
            </a:r>
          </a:p>
          <a:p>
            <a:pPr indent="-361950" lvl="0" marL="457200" rtl="0">
              <a:spcBef>
                <a:spcPts val="0"/>
              </a:spcBef>
              <a:buClr>
                <a:srgbClr val="000000"/>
              </a:buClr>
              <a:buSzPct val="100000"/>
            </a:pPr>
            <a:r>
              <a:rPr lang="en" sz="2100">
                <a:solidFill>
                  <a:srgbClr val="000000"/>
                </a:solidFill>
              </a:rPr>
              <a:t>Not aware of programs</a:t>
            </a:r>
          </a:p>
          <a:p>
            <a:pPr indent="-361950" lvl="0" marL="457200" rtl="0">
              <a:spcBef>
                <a:spcPts val="0"/>
              </a:spcBef>
              <a:buClr>
                <a:srgbClr val="000000"/>
              </a:buClr>
              <a:buSzPct val="100000"/>
            </a:pPr>
            <a:r>
              <a:rPr lang="en" sz="2100">
                <a:solidFill>
                  <a:srgbClr val="000000"/>
                </a:solidFill>
              </a:rPr>
              <a:t>Weakness</a:t>
            </a:r>
          </a:p>
          <a:p>
            <a:pPr lvl="0" rtl="0">
              <a:spcBef>
                <a:spcPts val="0"/>
              </a:spcBef>
              <a:buNone/>
            </a:pPr>
            <a:r>
              <a:t/>
            </a:r>
            <a:endParaRPr>
              <a:solidFill>
                <a:srgbClr val="000000"/>
              </a:solidFill>
            </a:endParaRPr>
          </a:p>
          <a:p>
            <a:pPr lvl="0" rtl="0">
              <a:spcBef>
                <a:spcPts val="0"/>
              </a:spcBef>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712775" y="694875"/>
            <a:ext cx="3639600" cy="641100"/>
          </a:xfrm>
          <a:prstGeom prst="rect">
            <a:avLst/>
          </a:prstGeom>
        </p:spPr>
        <p:txBody>
          <a:bodyPr anchorCtr="0" anchor="b" bIns="91425" lIns="91425" rIns="91425" wrap="square" tIns="91425">
            <a:noAutofit/>
          </a:bodyPr>
          <a:lstStyle/>
          <a:p>
            <a:pPr lvl="0" rtl="0">
              <a:spcBef>
                <a:spcPts val="0"/>
              </a:spcBef>
              <a:buNone/>
            </a:pPr>
            <a:r>
              <a:rPr lang="en" sz="2400">
                <a:solidFill>
                  <a:srgbClr val="000000"/>
                </a:solidFill>
              </a:rPr>
              <a:t>Primary Persona: Josh</a:t>
            </a:r>
          </a:p>
        </p:txBody>
      </p:sp>
      <p:pic>
        <p:nvPicPr>
          <p:cNvPr id="223" name="Shape 223"/>
          <p:cNvPicPr preferRelativeResize="0"/>
          <p:nvPr/>
        </p:nvPicPr>
        <p:blipFill rotWithShape="1">
          <a:blip r:embed="rId4">
            <a:alphaModFix/>
          </a:blip>
          <a:srcRect b="28534" l="0" r="0" t="1681"/>
          <a:stretch/>
        </p:blipFill>
        <p:spPr>
          <a:xfrm>
            <a:off x="1007850" y="1203150"/>
            <a:ext cx="2800200" cy="2737200"/>
          </a:xfrm>
          <a:prstGeom prst="ellipse">
            <a:avLst/>
          </a:prstGeom>
          <a:noFill/>
          <a:ln>
            <a:noFill/>
          </a:ln>
        </p:spPr>
      </p:pic>
      <p:sp>
        <p:nvSpPr>
          <p:cNvPr id="224" name="Shape 224"/>
          <p:cNvSpPr txBox="1"/>
          <p:nvPr>
            <p:ph idx="1" type="body"/>
          </p:nvPr>
        </p:nvSpPr>
        <p:spPr>
          <a:xfrm>
            <a:off x="4224450" y="1335975"/>
            <a:ext cx="2196900" cy="1923300"/>
          </a:xfrm>
          <a:prstGeom prst="rect">
            <a:avLst/>
          </a:prstGeom>
        </p:spPr>
        <p:txBody>
          <a:bodyPr anchorCtr="0" anchor="t" bIns="91425" lIns="91425" rIns="91425" wrap="square" tIns="91425">
            <a:noAutofit/>
          </a:bodyPr>
          <a:lstStyle/>
          <a:p>
            <a:pPr lvl="0" rtl="0">
              <a:spcBef>
                <a:spcPts val="0"/>
              </a:spcBef>
              <a:buNone/>
            </a:pPr>
            <a:r>
              <a:rPr b="1" lang="en" sz="1800">
                <a:solidFill>
                  <a:srgbClr val="000000"/>
                </a:solidFill>
              </a:rPr>
              <a:t>Bio/Demographic</a:t>
            </a:r>
          </a:p>
          <a:p>
            <a:pPr indent="-317500" lvl="0" marL="457200" rtl="0">
              <a:spcBef>
                <a:spcPts val="0"/>
              </a:spcBef>
              <a:buClr>
                <a:srgbClr val="000000"/>
              </a:buClr>
              <a:buSzPct val="100000"/>
            </a:pPr>
            <a:r>
              <a:rPr lang="en" sz="1400">
                <a:solidFill>
                  <a:srgbClr val="000000"/>
                </a:solidFill>
              </a:rPr>
              <a:t>Senior</a:t>
            </a:r>
          </a:p>
          <a:p>
            <a:pPr indent="-317500" lvl="0" marL="457200">
              <a:spcBef>
                <a:spcPts val="0"/>
              </a:spcBef>
              <a:buClr>
                <a:srgbClr val="000000"/>
              </a:buClr>
              <a:buSzPct val="100000"/>
            </a:pPr>
            <a:r>
              <a:rPr lang="en" sz="1400">
                <a:solidFill>
                  <a:srgbClr val="000000"/>
                </a:solidFill>
              </a:rPr>
              <a:t>Moved to the area a decade ago.</a:t>
            </a:r>
          </a:p>
          <a:p>
            <a:pPr indent="-317500" lvl="0" marL="457200">
              <a:spcBef>
                <a:spcPts val="0"/>
              </a:spcBef>
              <a:buClr>
                <a:srgbClr val="000000"/>
              </a:buClr>
              <a:buSzPct val="100000"/>
            </a:pPr>
            <a:r>
              <a:rPr lang="en" sz="1400">
                <a:solidFill>
                  <a:srgbClr val="000000"/>
                </a:solidFill>
              </a:rPr>
              <a:t>35</a:t>
            </a:r>
          </a:p>
          <a:p>
            <a:pPr indent="-317500" lvl="0" marL="457200" rtl="0">
              <a:spcBef>
                <a:spcPts val="0"/>
              </a:spcBef>
              <a:buClr>
                <a:srgbClr val="000000"/>
              </a:buClr>
              <a:buSzPct val="100000"/>
            </a:pPr>
            <a:r>
              <a:rPr lang="en" sz="1400">
                <a:solidFill>
                  <a:srgbClr val="000000"/>
                </a:solidFill>
              </a:rPr>
              <a:t>Married</a:t>
            </a:r>
          </a:p>
        </p:txBody>
      </p:sp>
      <p:sp>
        <p:nvSpPr>
          <p:cNvPr id="225" name="Shape 225"/>
          <p:cNvSpPr txBox="1"/>
          <p:nvPr>
            <p:ph idx="1" type="body"/>
          </p:nvPr>
        </p:nvSpPr>
        <p:spPr>
          <a:xfrm>
            <a:off x="6629175" y="1335975"/>
            <a:ext cx="2196900" cy="1858200"/>
          </a:xfrm>
          <a:prstGeom prst="rect">
            <a:avLst/>
          </a:prstGeom>
        </p:spPr>
        <p:txBody>
          <a:bodyPr anchorCtr="0" anchor="t" bIns="91425" lIns="91425" rIns="91425" wrap="square" tIns="91425">
            <a:noAutofit/>
          </a:bodyPr>
          <a:lstStyle/>
          <a:p>
            <a:pPr lvl="0" rtl="0">
              <a:spcBef>
                <a:spcPts val="0"/>
              </a:spcBef>
              <a:buNone/>
            </a:pPr>
            <a:r>
              <a:rPr b="1" lang="en" sz="1800">
                <a:solidFill>
                  <a:srgbClr val="000000"/>
                </a:solidFill>
              </a:rPr>
              <a:t>Behavior</a:t>
            </a:r>
          </a:p>
          <a:p>
            <a:pPr indent="-317500" lvl="0" marL="457200">
              <a:spcBef>
                <a:spcPts val="0"/>
              </a:spcBef>
              <a:buClr>
                <a:srgbClr val="000000"/>
              </a:buClr>
              <a:buSzPct val="100000"/>
            </a:pPr>
            <a:r>
              <a:rPr lang="en" sz="1400">
                <a:solidFill>
                  <a:srgbClr val="000000"/>
                </a:solidFill>
              </a:rPr>
              <a:t>Depression</a:t>
            </a:r>
          </a:p>
          <a:p>
            <a:pPr indent="-317500" lvl="0" marL="457200">
              <a:spcBef>
                <a:spcPts val="0"/>
              </a:spcBef>
              <a:buClr>
                <a:srgbClr val="000000"/>
              </a:buClr>
              <a:buSzPct val="100000"/>
            </a:pPr>
            <a:r>
              <a:rPr lang="en" sz="1400">
                <a:solidFill>
                  <a:srgbClr val="000000"/>
                </a:solidFill>
              </a:rPr>
              <a:t>Alcoholism</a:t>
            </a:r>
          </a:p>
          <a:p>
            <a:pPr indent="-317500" lvl="0" marL="457200" rtl="0">
              <a:spcBef>
                <a:spcPts val="0"/>
              </a:spcBef>
              <a:buClr>
                <a:srgbClr val="000000"/>
              </a:buClr>
              <a:buSzPct val="100000"/>
            </a:pPr>
            <a:r>
              <a:rPr lang="en" sz="1400">
                <a:solidFill>
                  <a:srgbClr val="000000"/>
                </a:solidFill>
              </a:rPr>
              <a:t>Moody</a:t>
            </a:r>
          </a:p>
        </p:txBody>
      </p:sp>
      <p:sp>
        <p:nvSpPr>
          <p:cNvPr id="226" name="Shape 226"/>
          <p:cNvSpPr txBox="1"/>
          <p:nvPr>
            <p:ph idx="1" type="body"/>
          </p:nvPr>
        </p:nvSpPr>
        <p:spPr>
          <a:xfrm>
            <a:off x="4224450" y="3138600"/>
            <a:ext cx="2196900" cy="1978800"/>
          </a:xfrm>
          <a:prstGeom prst="rect">
            <a:avLst/>
          </a:prstGeom>
        </p:spPr>
        <p:txBody>
          <a:bodyPr anchorCtr="0" anchor="t" bIns="91425" lIns="91425" rIns="91425" wrap="square" tIns="91425">
            <a:noAutofit/>
          </a:bodyPr>
          <a:lstStyle/>
          <a:p>
            <a:pPr lvl="0" rtl="0">
              <a:spcBef>
                <a:spcPts val="0"/>
              </a:spcBef>
              <a:buNone/>
            </a:pPr>
            <a:r>
              <a:rPr b="1" lang="en" sz="1800">
                <a:solidFill>
                  <a:srgbClr val="000000"/>
                </a:solidFill>
              </a:rPr>
              <a:t>Stories/Scenarios</a:t>
            </a:r>
          </a:p>
          <a:p>
            <a:pPr indent="-317500" lvl="0" marL="457200" rtl="0">
              <a:spcBef>
                <a:spcPts val="0"/>
              </a:spcBef>
              <a:buClr>
                <a:srgbClr val="000000"/>
              </a:buClr>
              <a:buSzPct val="100000"/>
            </a:pPr>
            <a:r>
              <a:rPr lang="en" sz="1400">
                <a:solidFill>
                  <a:srgbClr val="000000"/>
                </a:solidFill>
              </a:rPr>
              <a:t>Starts semester strong</a:t>
            </a:r>
          </a:p>
          <a:p>
            <a:pPr indent="-317500" lvl="0" marL="457200" rtl="0">
              <a:spcBef>
                <a:spcPts val="0"/>
              </a:spcBef>
              <a:buClr>
                <a:srgbClr val="000000"/>
              </a:buClr>
              <a:buSzPct val="100000"/>
            </a:pPr>
            <a:r>
              <a:rPr lang="en" sz="1400">
                <a:solidFill>
                  <a:srgbClr val="000000"/>
                </a:solidFill>
              </a:rPr>
              <a:t>Starts drinking</a:t>
            </a:r>
          </a:p>
          <a:p>
            <a:pPr indent="-317500" lvl="0" marL="457200">
              <a:spcBef>
                <a:spcPts val="0"/>
              </a:spcBef>
              <a:buClr>
                <a:srgbClr val="000000"/>
              </a:buClr>
              <a:buSzPct val="100000"/>
            </a:pPr>
            <a:r>
              <a:rPr lang="en" sz="1400">
                <a:solidFill>
                  <a:srgbClr val="000000"/>
                </a:solidFill>
              </a:rPr>
              <a:t>Misses a lot of classes</a:t>
            </a:r>
          </a:p>
          <a:p>
            <a:pPr indent="-317500" lvl="0" marL="457200" rtl="0">
              <a:spcBef>
                <a:spcPts val="0"/>
              </a:spcBef>
              <a:buClr>
                <a:srgbClr val="000000"/>
              </a:buClr>
              <a:buSzPct val="100000"/>
            </a:pPr>
            <a:r>
              <a:rPr lang="en" sz="1400">
                <a:solidFill>
                  <a:srgbClr val="000000"/>
                </a:solidFill>
              </a:rPr>
              <a:t>Marital issues</a:t>
            </a:r>
          </a:p>
        </p:txBody>
      </p:sp>
      <p:sp>
        <p:nvSpPr>
          <p:cNvPr id="227" name="Shape 227"/>
          <p:cNvSpPr txBox="1"/>
          <p:nvPr>
            <p:ph idx="1" type="body"/>
          </p:nvPr>
        </p:nvSpPr>
        <p:spPr>
          <a:xfrm>
            <a:off x="6629175" y="3138675"/>
            <a:ext cx="2347500" cy="1978800"/>
          </a:xfrm>
          <a:prstGeom prst="rect">
            <a:avLst/>
          </a:prstGeom>
        </p:spPr>
        <p:txBody>
          <a:bodyPr anchorCtr="0" anchor="t" bIns="91425" lIns="91425" rIns="91425" wrap="square" tIns="91425">
            <a:noAutofit/>
          </a:bodyPr>
          <a:lstStyle/>
          <a:p>
            <a:pPr lvl="0" rtl="0">
              <a:spcBef>
                <a:spcPts val="0"/>
              </a:spcBef>
              <a:buNone/>
            </a:pPr>
            <a:r>
              <a:rPr b="1" lang="en" sz="1800">
                <a:solidFill>
                  <a:srgbClr val="000000"/>
                </a:solidFill>
              </a:rPr>
              <a:t>Goals/Needs</a:t>
            </a:r>
          </a:p>
          <a:p>
            <a:pPr indent="-317500" lvl="0" marL="457200">
              <a:spcBef>
                <a:spcPts val="0"/>
              </a:spcBef>
              <a:buClr>
                <a:srgbClr val="000000"/>
              </a:buClr>
              <a:buSzPct val="100000"/>
            </a:pPr>
            <a:r>
              <a:rPr lang="en" sz="1400">
                <a:solidFill>
                  <a:srgbClr val="000000"/>
                </a:solidFill>
              </a:rPr>
              <a:t>Needs help catching up</a:t>
            </a:r>
          </a:p>
          <a:p>
            <a:pPr indent="-317500" lvl="0" marL="457200">
              <a:spcBef>
                <a:spcPts val="0"/>
              </a:spcBef>
              <a:buClr>
                <a:srgbClr val="000000"/>
              </a:buClr>
              <a:buSzPct val="100000"/>
            </a:pPr>
            <a:r>
              <a:rPr lang="en" sz="1400">
                <a:solidFill>
                  <a:srgbClr val="000000"/>
                </a:solidFill>
              </a:rPr>
              <a:t>Needs support to stop drinking</a:t>
            </a:r>
          </a:p>
          <a:p>
            <a:pPr indent="-317500" lvl="0" marL="457200" rtl="0">
              <a:spcBef>
                <a:spcPts val="0"/>
              </a:spcBef>
              <a:buClr>
                <a:srgbClr val="000000"/>
              </a:buClr>
              <a:buSzPct val="100000"/>
            </a:pPr>
            <a:r>
              <a:rPr lang="en" sz="1400">
                <a:solidFill>
                  <a:srgbClr val="000000"/>
                </a:solidFill>
              </a:rPr>
              <a:t>Needs </a:t>
            </a:r>
            <a:r>
              <a:rPr lang="en" sz="1400">
                <a:solidFill>
                  <a:srgbClr val="000000"/>
                </a:solidFill>
              </a:rPr>
              <a:t>accommodations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p:nvPr/>
        </p:nvSpPr>
        <p:spPr>
          <a:xfrm>
            <a:off x="6200975" y="789400"/>
            <a:ext cx="1866322" cy="3482885"/>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A1BE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a:off x="6281127" y="1079350"/>
            <a:ext cx="1568100" cy="2787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000">
                <a:solidFill>
                  <a:srgbClr val="999999"/>
                </a:solidFill>
                <a:latin typeface="Varela Round"/>
                <a:ea typeface="Varela Round"/>
                <a:cs typeface="Varela Round"/>
                <a:sym typeface="Varela Round"/>
              </a:rPr>
              <a:t>Place your screenshot here</a:t>
            </a:r>
          </a:p>
        </p:txBody>
      </p:sp>
      <p:sp>
        <p:nvSpPr>
          <p:cNvPr id="234" name="Shape 234"/>
          <p:cNvSpPr txBox="1"/>
          <p:nvPr>
            <p:ph idx="4294967295" type="body"/>
          </p:nvPr>
        </p:nvSpPr>
        <p:spPr>
          <a:xfrm>
            <a:off x="850600" y="626975"/>
            <a:ext cx="4972200" cy="1322100"/>
          </a:xfrm>
          <a:prstGeom prst="rect">
            <a:avLst/>
          </a:prstGeom>
        </p:spPr>
        <p:txBody>
          <a:bodyPr anchorCtr="0" anchor="t" bIns="91425" lIns="91425" rIns="91425" wrap="square" tIns="91425">
            <a:noAutofit/>
          </a:bodyPr>
          <a:lstStyle/>
          <a:p>
            <a:pPr lvl="0" rtl="0" algn="ctr">
              <a:spcBef>
                <a:spcPts val="0"/>
              </a:spcBef>
              <a:buNone/>
            </a:pPr>
            <a:r>
              <a:rPr lang="en">
                <a:solidFill>
                  <a:srgbClr val="000000"/>
                </a:solidFill>
                <a:latin typeface="Nixie One"/>
                <a:ea typeface="Nixie One"/>
                <a:cs typeface="Nixie One"/>
                <a:sym typeface="Nixie One"/>
              </a:rPr>
              <a:t>Possible Solution</a:t>
            </a:r>
          </a:p>
          <a:p>
            <a:pPr lvl="0" rtl="0" algn="ctr">
              <a:spcBef>
                <a:spcPts val="0"/>
              </a:spcBef>
              <a:buNone/>
            </a:pPr>
            <a:r>
              <a:rPr lang="en" sz="1400">
                <a:solidFill>
                  <a:srgbClr val="000000"/>
                </a:solidFill>
              </a:rPr>
              <a:t>MyPalHal</a:t>
            </a:r>
          </a:p>
          <a:p>
            <a:pPr lvl="0" rtl="0" algn="ctr">
              <a:spcBef>
                <a:spcPts val="0"/>
              </a:spcBef>
              <a:buNone/>
            </a:pPr>
            <a:r>
              <a:rPr lang="en" sz="1400">
                <a:solidFill>
                  <a:srgbClr val="000000"/>
                </a:solidFill>
              </a:rPr>
              <a:t>“A social connection therapy app”</a:t>
            </a:r>
          </a:p>
        </p:txBody>
      </p:sp>
      <p:sp>
        <p:nvSpPr>
          <p:cNvPr id="235" name="Shape 235"/>
          <p:cNvSpPr txBox="1"/>
          <p:nvPr>
            <p:ph idx="4294967295" type="body"/>
          </p:nvPr>
        </p:nvSpPr>
        <p:spPr>
          <a:xfrm>
            <a:off x="1711075" y="1949075"/>
            <a:ext cx="4387200" cy="2446500"/>
          </a:xfrm>
          <a:prstGeom prst="rect">
            <a:avLst/>
          </a:prstGeom>
        </p:spPr>
        <p:txBody>
          <a:bodyPr anchorCtr="0" anchor="t" bIns="91425" lIns="91425" rIns="91425" wrap="square" tIns="91425">
            <a:noAutofit/>
          </a:bodyPr>
          <a:lstStyle/>
          <a:p>
            <a:pPr indent="-361950" lvl="0" marL="457200" rtl="0">
              <a:spcBef>
                <a:spcPts val="0"/>
              </a:spcBef>
              <a:buClr>
                <a:srgbClr val="000000"/>
              </a:buClr>
              <a:buSzPct val="100000"/>
            </a:pPr>
            <a:r>
              <a:rPr lang="en" sz="2100">
                <a:solidFill>
                  <a:srgbClr val="000000"/>
                </a:solidFill>
              </a:rPr>
              <a:t>Chat with a bot</a:t>
            </a:r>
          </a:p>
          <a:p>
            <a:pPr indent="-361950" lvl="0" marL="457200" rtl="0">
              <a:spcBef>
                <a:spcPts val="0"/>
              </a:spcBef>
              <a:buClr>
                <a:srgbClr val="000000"/>
              </a:buClr>
              <a:buSzPct val="100000"/>
            </a:pPr>
            <a:r>
              <a:rPr lang="en" sz="2100">
                <a:solidFill>
                  <a:srgbClr val="000000"/>
                </a:solidFill>
              </a:rPr>
              <a:t>Chat with a person</a:t>
            </a:r>
          </a:p>
          <a:p>
            <a:pPr indent="-361950" lvl="0" marL="457200">
              <a:spcBef>
                <a:spcPts val="0"/>
              </a:spcBef>
              <a:buClr>
                <a:srgbClr val="000000"/>
              </a:buClr>
              <a:buSzPct val="100000"/>
            </a:pPr>
            <a:r>
              <a:rPr lang="en" sz="2100">
                <a:solidFill>
                  <a:srgbClr val="000000"/>
                </a:solidFill>
              </a:rPr>
              <a:t>Seek on campus resources</a:t>
            </a:r>
          </a:p>
          <a:p>
            <a:pPr indent="-361950" lvl="0" marL="457200" rtl="0">
              <a:spcBef>
                <a:spcPts val="0"/>
              </a:spcBef>
              <a:buClr>
                <a:srgbClr val="000000"/>
              </a:buClr>
              <a:buSzPct val="100000"/>
            </a:pPr>
            <a:r>
              <a:rPr lang="en" sz="2100">
                <a:solidFill>
                  <a:srgbClr val="000000"/>
                </a:solidFill>
              </a:rPr>
              <a:t>Track your progress</a:t>
            </a:r>
          </a:p>
        </p:txBody>
      </p:sp>
      <p:pic>
        <p:nvPicPr>
          <p:cNvPr descr="myPalHal.png" id="236" name="Shape 236"/>
          <p:cNvPicPr preferRelativeResize="0"/>
          <p:nvPr/>
        </p:nvPicPr>
        <p:blipFill>
          <a:blip r:embed="rId4">
            <a:alphaModFix/>
          </a:blip>
          <a:stretch>
            <a:fillRect/>
          </a:stretch>
        </p:blipFill>
        <p:spPr>
          <a:xfrm>
            <a:off x="6272562" y="1140575"/>
            <a:ext cx="1723152" cy="275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1880850" y="1768700"/>
            <a:ext cx="5382300" cy="30933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MyPalHal exists to provide students with substance abuse issues with support. In doing so, it delivers personal interaction and emotional support to users. Towards that end, it offers communication, support groups, and professional health resources.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5" name="Shape 245"/>
        <p:cNvGrpSpPr/>
        <p:nvPr/>
      </p:nvGrpSpPr>
      <p:grpSpPr>
        <a:xfrm>
          <a:off x="0" y="0"/>
          <a:ext cx="0" cy="0"/>
          <a:chOff x="0" y="0"/>
          <a:chExt cx="0" cy="0"/>
        </a:xfrm>
      </p:grpSpPr>
      <p:grpSp>
        <p:nvGrpSpPr>
          <p:cNvPr id="246" name="Shape 246"/>
          <p:cNvGrpSpPr/>
          <p:nvPr/>
        </p:nvGrpSpPr>
        <p:grpSpPr>
          <a:xfrm>
            <a:off x="477889" y="2615840"/>
            <a:ext cx="109265" cy="398166"/>
            <a:chOff x="727175" y="2957625"/>
            <a:chExt cx="130700" cy="476275"/>
          </a:xfrm>
        </p:grpSpPr>
        <p:sp>
          <p:nvSpPr>
            <p:cNvPr id="247" name="Shape 247"/>
            <p:cNvSpPr/>
            <p:nvPr/>
          </p:nvSpPr>
          <p:spPr>
            <a:xfrm>
              <a:off x="727175" y="2957625"/>
              <a:ext cx="130700" cy="476275"/>
            </a:xfrm>
            <a:custGeom>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751600" y="3090125"/>
              <a:ext cx="81850" cy="319350"/>
            </a:xfrm>
            <a:custGeom>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pic>
        <p:nvPicPr>
          <p:cNvPr descr="Team7_journeyMapP2-1_1.jpg" id="249" name="Shape 249"/>
          <p:cNvPicPr preferRelativeResize="0"/>
          <p:nvPr/>
        </p:nvPicPr>
        <p:blipFill>
          <a:blip r:embed="rId4">
            <a:alphaModFix/>
          </a:blip>
          <a:stretch>
            <a:fillRect/>
          </a:stretch>
        </p:blipFill>
        <p:spPr>
          <a:xfrm>
            <a:off x="478675" y="0"/>
            <a:ext cx="7956247" cy="5143501"/>
          </a:xfrm>
          <a:prstGeom prst="rect">
            <a:avLst/>
          </a:prstGeom>
          <a:noFill/>
          <a:ln>
            <a:noFill/>
          </a:ln>
        </p:spPr>
      </p:pic>
      <p:sp>
        <p:nvSpPr>
          <p:cNvPr id="250" name="Shape 250"/>
          <p:cNvSpPr txBox="1"/>
          <p:nvPr/>
        </p:nvSpPr>
        <p:spPr>
          <a:xfrm>
            <a:off x="214800" y="1014375"/>
            <a:ext cx="537000" cy="3448800"/>
          </a:xfrm>
          <a:prstGeom prst="rect">
            <a:avLst/>
          </a:prstGeom>
          <a:solidFill>
            <a:schemeClr val="lt1"/>
          </a:solidFill>
          <a:ln>
            <a:noFill/>
          </a:ln>
        </p:spPr>
        <p:txBody>
          <a:bodyPr anchorCtr="0" anchor="t" bIns="91425" lIns="91425" rIns="91425" wrap="square" tIns="91425">
            <a:noAutofit/>
          </a:bodyPr>
          <a:lstStyle/>
          <a:p>
            <a:pPr lvl="0">
              <a:spcBef>
                <a:spcPts val="0"/>
              </a:spcBef>
              <a:buNone/>
            </a:pPr>
            <a:r>
              <a:t/>
            </a:r>
            <a:endParaRPr/>
          </a:p>
        </p:txBody>
      </p:sp>
      <p:sp>
        <p:nvSpPr>
          <p:cNvPr id="251" name="Shape 251"/>
          <p:cNvSpPr txBox="1"/>
          <p:nvPr/>
        </p:nvSpPr>
        <p:spPr>
          <a:xfrm>
            <a:off x="8398700" y="1166775"/>
            <a:ext cx="537000" cy="3448800"/>
          </a:xfrm>
          <a:prstGeom prst="rect">
            <a:avLst/>
          </a:prstGeom>
          <a:solidFill>
            <a:schemeClr val="lt1"/>
          </a:solidFill>
          <a:ln>
            <a:noFill/>
          </a:ln>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