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95959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95959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95959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95959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95959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95959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95959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95959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95959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EBF9E2-6B97-4E43-3BC5-7CABD52DCE33}" v="9" dt="2022-07-22T12:37:40.04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595959"/>
        </a:fontRef>
        <a:srgbClr val="59595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CAD3"/>
          </a:solidFill>
        </a:fill>
      </a:tcStyle>
    </a:wholeTbl>
    <a:band2H>
      <a:tcTxStyle/>
      <a:tcStyle>
        <a:tcBdr/>
        <a:fill>
          <a:solidFill>
            <a:srgbClr val="F6E6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95959"/>
        </a:fontRef>
        <a:srgbClr val="59595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5CA"/>
          </a:solidFill>
        </a:fill>
      </a:tcStyle>
    </a:wholeTbl>
    <a:band2H>
      <a:tcTxStyle/>
      <a:tcStyle>
        <a:tcBdr/>
        <a:fill>
          <a:solidFill>
            <a:srgbClr val="FFF2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95959"/>
        </a:fontRef>
        <a:srgbClr val="59595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4E7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95959"/>
        </a:fontRef>
        <a:srgbClr val="59595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95959"/>
        </a:fontRef>
        <a:srgbClr val="59595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95959"/>
              </a:solidFill>
              <a:prstDash val="solid"/>
              <a:round/>
            </a:ln>
          </a:top>
          <a:bottom>
            <a:ln w="25400" cap="flat">
              <a:solidFill>
                <a:srgbClr val="59595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95959"/>
              </a:solidFill>
              <a:prstDash val="solid"/>
              <a:round/>
            </a:ln>
          </a:top>
          <a:bottom>
            <a:ln w="25400" cap="flat">
              <a:solidFill>
                <a:srgbClr val="59595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95959"/>
        </a:fontRef>
        <a:srgbClr val="59595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9595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95959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95959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95959"/>
        </a:fontRef>
        <a:srgbClr val="595959"/>
      </a:tcTxStyle>
      <a:tcStyle>
        <a:tcBdr>
          <a:left>
            <a:ln w="12700" cap="flat">
              <a:solidFill>
                <a:srgbClr val="595959"/>
              </a:solidFill>
              <a:prstDash val="solid"/>
              <a:round/>
            </a:ln>
          </a:left>
          <a:right>
            <a:ln w="12700" cap="flat">
              <a:solidFill>
                <a:srgbClr val="595959"/>
              </a:solidFill>
              <a:prstDash val="solid"/>
              <a:round/>
            </a:ln>
          </a:right>
          <a:top>
            <a:ln w="12700" cap="flat">
              <a:solidFill>
                <a:srgbClr val="595959"/>
              </a:solidFill>
              <a:prstDash val="solid"/>
              <a:round/>
            </a:ln>
          </a:top>
          <a:bottom>
            <a:ln w="12700" cap="flat">
              <a:solidFill>
                <a:srgbClr val="595959"/>
              </a:solidFill>
              <a:prstDash val="solid"/>
              <a:round/>
            </a:ln>
          </a:bottom>
          <a:insideH>
            <a:ln w="12700" cap="flat">
              <a:solidFill>
                <a:srgbClr val="595959"/>
              </a:solidFill>
              <a:prstDash val="solid"/>
              <a:round/>
            </a:ln>
          </a:insideH>
          <a:insideV>
            <a:ln w="12700" cap="flat">
              <a:solidFill>
                <a:srgbClr val="595959"/>
              </a:solidFill>
              <a:prstDash val="solid"/>
              <a:round/>
            </a:ln>
          </a:insideV>
        </a:tcBdr>
        <a:fill>
          <a:solidFill>
            <a:srgbClr val="595959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595959"/>
        </a:fontRef>
        <a:srgbClr val="595959"/>
      </a:tcTxStyle>
      <a:tcStyle>
        <a:tcBdr>
          <a:left>
            <a:ln w="12700" cap="flat">
              <a:solidFill>
                <a:srgbClr val="595959"/>
              </a:solidFill>
              <a:prstDash val="solid"/>
              <a:round/>
            </a:ln>
          </a:left>
          <a:right>
            <a:ln w="12700" cap="flat">
              <a:solidFill>
                <a:srgbClr val="595959"/>
              </a:solidFill>
              <a:prstDash val="solid"/>
              <a:round/>
            </a:ln>
          </a:right>
          <a:top>
            <a:ln w="12700" cap="flat">
              <a:solidFill>
                <a:srgbClr val="595959"/>
              </a:solidFill>
              <a:prstDash val="solid"/>
              <a:round/>
            </a:ln>
          </a:top>
          <a:bottom>
            <a:ln w="12700" cap="flat">
              <a:solidFill>
                <a:srgbClr val="595959"/>
              </a:solidFill>
              <a:prstDash val="solid"/>
              <a:round/>
            </a:ln>
          </a:bottom>
          <a:insideH>
            <a:ln w="12700" cap="flat">
              <a:solidFill>
                <a:srgbClr val="595959"/>
              </a:solidFill>
              <a:prstDash val="solid"/>
              <a:round/>
            </a:ln>
          </a:insideH>
          <a:insideV>
            <a:ln w="12700" cap="flat">
              <a:solidFill>
                <a:srgbClr val="595959"/>
              </a:solidFill>
              <a:prstDash val="solid"/>
              <a:round/>
            </a:ln>
          </a:insideV>
        </a:tcBdr>
        <a:fill>
          <a:solidFill>
            <a:srgbClr val="595959">
              <a:alpha val="20000"/>
            </a:srgbClr>
          </a:solidFill>
        </a:fill>
      </a:tcStyle>
    </a:firstCol>
    <a:lastRow>
      <a:tcTxStyle b="on" i="off">
        <a:fontRef idx="major">
          <a:srgbClr val="595959"/>
        </a:fontRef>
        <a:srgbClr val="595959"/>
      </a:tcTxStyle>
      <a:tcStyle>
        <a:tcBdr>
          <a:left>
            <a:ln w="12700" cap="flat">
              <a:solidFill>
                <a:srgbClr val="595959"/>
              </a:solidFill>
              <a:prstDash val="solid"/>
              <a:round/>
            </a:ln>
          </a:left>
          <a:right>
            <a:ln w="12700" cap="flat">
              <a:solidFill>
                <a:srgbClr val="595959"/>
              </a:solidFill>
              <a:prstDash val="solid"/>
              <a:round/>
            </a:ln>
          </a:right>
          <a:top>
            <a:ln w="50800" cap="flat">
              <a:solidFill>
                <a:srgbClr val="595959"/>
              </a:solidFill>
              <a:prstDash val="solid"/>
              <a:round/>
            </a:ln>
          </a:top>
          <a:bottom>
            <a:ln w="12700" cap="flat">
              <a:solidFill>
                <a:srgbClr val="595959"/>
              </a:solidFill>
              <a:prstDash val="solid"/>
              <a:round/>
            </a:ln>
          </a:bottom>
          <a:insideH>
            <a:ln w="12700" cap="flat">
              <a:solidFill>
                <a:srgbClr val="595959"/>
              </a:solidFill>
              <a:prstDash val="solid"/>
              <a:round/>
            </a:ln>
          </a:insideH>
          <a:insideV>
            <a:ln w="12700" cap="flat">
              <a:solidFill>
                <a:srgbClr val="59595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595959"/>
        </a:fontRef>
        <a:srgbClr val="595959"/>
      </a:tcTxStyle>
      <a:tcStyle>
        <a:tcBdr>
          <a:left>
            <a:ln w="12700" cap="flat">
              <a:solidFill>
                <a:srgbClr val="595959"/>
              </a:solidFill>
              <a:prstDash val="solid"/>
              <a:round/>
            </a:ln>
          </a:left>
          <a:right>
            <a:ln w="12700" cap="flat">
              <a:solidFill>
                <a:srgbClr val="595959"/>
              </a:solidFill>
              <a:prstDash val="solid"/>
              <a:round/>
            </a:ln>
          </a:right>
          <a:top>
            <a:ln w="12700" cap="flat">
              <a:solidFill>
                <a:srgbClr val="595959"/>
              </a:solidFill>
              <a:prstDash val="solid"/>
              <a:round/>
            </a:ln>
          </a:top>
          <a:bottom>
            <a:ln w="25400" cap="flat">
              <a:solidFill>
                <a:srgbClr val="595959"/>
              </a:solidFill>
              <a:prstDash val="solid"/>
              <a:round/>
            </a:ln>
          </a:bottom>
          <a:insideH>
            <a:ln w="12700" cap="flat">
              <a:solidFill>
                <a:srgbClr val="595959"/>
              </a:solidFill>
              <a:prstDash val="solid"/>
              <a:round/>
            </a:ln>
          </a:insideH>
          <a:insideV>
            <a:ln w="12700" cap="flat">
              <a:solidFill>
                <a:srgbClr val="59595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pehr Aflatounian" userId="S::sepehr.aflatounian@avanade.com::0b8500f1-5841-4ecd-97e2-503708931a42" providerId="AD" clId="Web-{2CEBF9E2-6B97-4E43-3BC5-7CABD52DCE33}"/>
    <pc:docChg chg="modSld">
      <pc:chgData name="Sepehr Aflatounian" userId="S::sepehr.aflatounian@avanade.com::0b8500f1-5841-4ecd-97e2-503708931a42" providerId="AD" clId="Web-{2CEBF9E2-6B97-4E43-3BC5-7CABD52DCE33}" dt="2022-07-22T12:37:40.042" v="6" actId="20577"/>
      <pc:docMkLst>
        <pc:docMk/>
      </pc:docMkLst>
      <pc:sldChg chg="modSp">
        <pc:chgData name="Sepehr Aflatounian" userId="S::sepehr.aflatounian@avanade.com::0b8500f1-5841-4ecd-97e2-503708931a42" providerId="AD" clId="Web-{2CEBF9E2-6B97-4E43-3BC5-7CABD52DCE33}" dt="2022-07-22T12:37:40.042" v="6" actId="20577"/>
        <pc:sldMkLst>
          <pc:docMk/>
          <pc:sldMk cId="0" sldId="256"/>
        </pc:sldMkLst>
        <pc:spChg chg="mod">
          <ac:chgData name="Sepehr Aflatounian" userId="S::sepehr.aflatounian@avanade.com::0b8500f1-5841-4ecd-97e2-503708931a42" providerId="AD" clId="Web-{2CEBF9E2-6B97-4E43-3BC5-7CABD52DCE33}" dt="2022-07-22T12:37:40.042" v="6" actId="20577"/>
          <ac:spMkLst>
            <pc:docMk/>
            <pc:sldMk cId="0" sldId="256"/>
            <ac:spMk id="24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vanade.sharepoint.com/sites/policies/Policies2/Data%20Management/1431_DataManagement.pdf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vanade.sharepoint.com/sites/policies/Policies2/Data%20Management/1431_DataManagement.pdf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vanade.sharepoint.com/sites/policies/Policies2/Data%20Management/1431_DataManagement.pdf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vanade.sharepoint.com/sites/policies/Policies2/Data%20Management/1431_DataManagement.pdf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vanade.sharepoint.com/sites/policies/Policies2/Data%20Management/1431_DataManagement.pdf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vanade.sharepoint.com/sites/policies/Policies2/Data%20Management/1431_DataManagement.pdf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vanade.sharepoint.com/sites/policies/Policies2/Data%20Management/1431_DataManagement.pdf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vanade.sharepoint.com/sites/policies/Policies2/Data%20Management/1431_DataManagement.pdf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vanade.sharepoint.com/sites/policies/Policies2/Data%20Management/1431_DataManagement.pdf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vanade.sharepoint.com/sites/policies/Policies2/Data%20Management/1431_DataManagement.pdf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Aurora - Divider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248" y="2083305"/>
            <a:ext cx="7333503" cy="269139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Rectangle 5"/>
          <p:cNvSpPr txBox="1"/>
          <p:nvPr/>
        </p:nvSpPr>
        <p:spPr>
          <a:xfrm>
            <a:off x="4731663" y="6639005"/>
            <a:ext cx="248634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90000"/>
              </a:lnSpc>
              <a:spcBef>
                <a:spcPts val="200"/>
              </a:spcBef>
              <a:defRPr sz="7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©2017 Avanade Inc. All Rights Reserved.</a:t>
            </a:r>
          </a:p>
        </p:txBody>
      </p:sp>
      <p:sp>
        <p:nvSpPr>
          <p:cNvPr id="17" name="Rectangle 5"/>
          <p:cNvSpPr txBox="1"/>
          <p:nvPr/>
        </p:nvSpPr>
        <p:spPr>
          <a:xfrm>
            <a:off x="4731663" y="6639005"/>
            <a:ext cx="248634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90000"/>
              </a:lnSpc>
              <a:spcBef>
                <a:spcPts val="200"/>
              </a:spcBef>
              <a:defRPr sz="7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©2017 Avanade Inc. All Rights Reserved.</a:t>
            </a:r>
          </a:p>
        </p:txBody>
      </p:sp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39687" y="6215381"/>
            <a:ext cx="297913" cy="28193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595959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4"/>
          <p:cNvSpPr/>
          <p:nvPr/>
        </p:nvSpPr>
        <p:spPr>
          <a:xfrm>
            <a:off x="960791" y="-1"/>
            <a:ext cx="10270418" cy="203289"/>
          </a:xfrm>
          <a:prstGeom prst="rect">
            <a:avLst/>
          </a:prstGeom>
          <a:gradFill>
            <a:gsLst>
              <a:gs pos="0">
                <a:srgbClr val="890078"/>
              </a:gs>
              <a:gs pos="80000">
                <a:srgbClr val="FF5800"/>
              </a:gs>
            </a:gsLst>
            <a:lin ang="66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98" name="TextBox 9"/>
          <p:cNvSpPr txBox="1"/>
          <p:nvPr/>
        </p:nvSpPr>
        <p:spPr>
          <a:xfrm>
            <a:off x="8922198" y="6272968"/>
            <a:ext cx="2324471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700">
                <a:solidFill>
                  <a:srgbClr val="FF580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&lt;Confidential&gt; </a:t>
            </a:r>
            <a:r>
              <a:rPr>
                <a:solidFill>
                  <a:srgbClr val="464646"/>
                </a:solidFill>
              </a:rPr>
              <a:t>See Avanade’s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Data Management Policy</a:t>
            </a:r>
          </a:p>
        </p:txBody>
      </p:sp>
      <p:pic>
        <p:nvPicPr>
          <p:cNvPr id="99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39" y="6069203"/>
            <a:ext cx="1494935" cy="548641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Rectangle 5"/>
          <p:cNvSpPr txBox="1"/>
          <p:nvPr/>
        </p:nvSpPr>
        <p:spPr>
          <a:xfrm>
            <a:off x="4665161" y="6299070"/>
            <a:ext cx="248634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90000"/>
              </a:lnSpc>
              <a:spcBef>
                <a:spcPts val="200"/>
              </a:spcBef>
              <a:defRPr sz="700">
                <a:solidFill>
                  <a:srgbClr val="BFBFB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©2017 Avanade Inc. All Rights Reserved.</a:t>
            </a:r>
          </a:p>
        </p:txBody>
      </p:sp>
      <p:sp>
        <p:nvSpPr>
          <p:cNvPr id="10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4"/>
          <p:cNvSpPr/>
          <p:nvPr/>
        </p:nvSpPr>
        <p:spPr>
          <a:xfrm>
            <a:off x="960791" y="-1"/>
            <a:ext cx="10270418" cy="203289"/>
          </a:xfrm>
          <a:prstGeom prst="rect">
            <a:avLst/>
          </a:prstGeom>
          <a:gradFill>
            <a:gsLst>
              <a:gs pos="0">
                <a:srgbClr val="890078"/>
              </a:gs>
              <a:gs pos="80000">
                <a:srgbClr val="FF5800"/>
              </a:gs>
            </a:gsLst>
            <a:lin ang="66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11" name="TextBox 9"/>
          <p:cNvSpPr txBox="1"/>
          <p:nvPr/>
        </p:nvSpPr>
        <p:spPr>
          <a:xfrm>
            <a:off x="8922198" y="6272968"/>
            <a:ext cx="2324471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700">
                <a:solidFill>
                  <a:srgbClr val="FF580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&lt;Confidential&gt; </a:t>
            </a:r>
            <a:r>
              <a:rPr>
                <a:solidFill>
                  <a:srgbClr val="464646"/>
                </a:solidFill>
              </a:rPr>
              <a:t>See Avanade’s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Data Management Policy</a:t>
            </a:r>
          </a:p>
        </p:txBody>
      </p:sp>
      <p:pic>
        <p:nvPicPr>
          <p:cNvPr id="112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39" y="6069203"/>
            <a:ext cx="1494935" cy="54864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Rectangle 5"/>
          <p:cNvSpPr txBox="1"/>
          <p:nvPr/>
        </p:nvSpPr>
        <p:spPr>
          <a:xfrm>
            <a:off x="4665161" y="6299070"/>
            <a:ext cx="248634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90000"/>
              </a:lnSpc>
              <a:spcBef>
                <a:spcPts val="200"/>
              </a:spcBef>
              <a:defRPr sz="700">
                <a:solidFill>
                  <a:srgbClr val="BFBFB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©2017 Avanade Inc. All Rights Reserved.</a:t>
            </a:r>
          </a:p>
        </p:txBody>
      </p:sp>
      <p:sp>
        <p:nvSpPr>
          <p:cNvPr id="11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83386" y="2992373"/>
            <a:ext cx="10524898" cy="1080863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Segoe UI"/>
                <a:ea typeface="Segoe UI"/>
                <a:cs typeface="Segoe UI"/>
                <a:sym typeface="Segoe UI"/>
              </a:defRPr>
            </a:lvl1pPr>
            <a:lvl2pPr marL="1016000" indent="-558800">
              <a:defRPr sz="4400">
                <a:latin typeface="Segoe UI"/>
                <a:ea typeface="Segoe UI"/>
                <a:cs typeface="Segoe UI"/>
                <a:sym typeface="Segoe UI"/>
              </a:defRPr>
            </a:lvl2pPr>
            <a:lvl3pPr marL="1543050" indent="-628650">
              <a:defRPr sz="4400">
                <a:latin typeface="Segoe UI"/>
                <a:ea typeface="Segoe UI"/>
                <a:cs typeface="Segoe UI"/>
                <a:sym typeface="Segoe UI"/>
              </a:defRPr>
            </a:lvl3pPr>
            <a:lvl4pPr marL="2090056" indent="-718457">
              <a:defRPr sz="4400">
                <a:latin typeface="Segoe UI"/>
                <a:ea typeface="Segoe UI"/>
                <a:cs typeface="Segoe UI"/>
                <a:sym typeface="Segoe UI"/>
              </a:defRPr>
            </a:lvl4pPr>
            <a:lvl5pPr marL="2547256" indent="-718456">
              <a:defRPr sz="4400"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r>
              <a:t>Click to edit Master text styles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83386" y="4156073"/>
            <a:ext cx="10524898" cy="109282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t>Click to edit Master text styles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39687" y="6215381"/>
            <a:ext cx="297913" cy="28193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595959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4"/>
          <p:cNvSpPr/>
          <p:nvPr/>
        </p:nvSpPr>
        <p:spPr>
          <a:xfrm>
            <a:off x="960791" y="-1"/>
            <a:ext cx="10270418" cy="203289"/>
          </a:xfrm>
          <a:prstGeom prst="rect">
            <a:avLst/>
          </a:prstGeom>
          <a:gradFill>
            <a:gsLst>
              <a:gs pos="0">
                <a:srgbClr val="890078"/>
              </a:gs>
              <a:gs pos="80000">
                <a:srgbClr val="FF5800"/>
              </a:gs>
            </a:gsLst>
            <a:lin ang="66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24" name="TextBox 9"/>
          <p:cNvSpPr txBox="1"/>
          <p:nvPr/>
        </p:nvSpPr>
        <p:spPr>
          <a:xfrm>
            <a:off x="8922198" y="6272968"/>
            <a:ext cx="2324471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700">
                <a:solidFill>
                  <a:srgbClr val="FF580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&lt;Confidential&gt; </a:t>
            </a:r>
            <a:r>
              <a:rPr>
                <a:solidFill>
                  <a:srgbClr val="464646"/>
                </a:solidFill>
              </a:rPr>
              <a:t>See Avanade’s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Data Management Policy</a:t>
            </a:r>
          </a:p>
        </p:txBody>
      </p:sp>
      <p:pic>
        <p:nvPicPr>
          <p:cNvPr id="125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39" y="6069203"/>
            <a:ext cx="1494935" cy="54864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Rectangle 5"/>
          <p:cNvSpPr txBox="1"/>
          <p:nvPr/>
        </p:nvSpPr>
        <p:spPr>
          <a:xfrm>
            <a:off x="4665161" y="6299070"/>
            <a:ext cx="248634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90000"/>
              </a:lnSpc>
              <a:spcBef>
                <a:spcPts val="200"/>
              </a:spcBef>
              <a:defRPr sz="700">
                <a:solidFill>
                  <a:srgbClr val="BFBFB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©2017 Avanade Inc. All Rights Reserved.</a:t>
            </a:r>
          </a:p>
        </p:txBody>
      </p:sp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xfrm>
            <a:off x="960793" y="1122362"/>
            <a:ext cx="10270415" cy="2387601"/>
          </a:xfrm>
          <a:prstGeom prst="rect">
            <a:avLst/>
          </a:prstGeom>
        </p:spPr>
        <p:txBody>
          <a:bodyPr anchor="b"/>
          <a:lstStyle>
            <a:lvl1pPr>
              <a:defRPr sz="4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Title Text</a:t>
            </a:r>
          </a:p>
        </p:txBody>
      </p:sp>
      <p:sp>
        <p:nvSpPr>
          <p:cNvPr id="1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60793" y="3682979"/>
            <a:ext cx="10270415" cy="1655764"/>
          </a:xfrm>
          <a:prstGeom prst="rect">
            <a:avLst/>
          </a:prstGeom>
        </p:spPr>
        <p:txBody>
          <a:bodyPr/>
          <a:lstStyle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4"/>
          <p:cNvSpPr/>
          <p:nvPr/>
        </p:nvSpPr>
        <p:spPr>
          <a:xfrm>
            <a:off x="960791" y="-1"/>
            <a:ext cx="10270418" cy="203289"/>
          </a:xfrm>
          <a:prstGeom prst="rect">
            <a:avLst/>
          </a:prstGeom>
          <a:gradFill>
            <a:gsLst>
              <a:gs pos="0">
                <a:srgbClr val="890078"/>
              </a:gs>
              <a:gs pos="80000">
                <a:srgbClr val="FF5800"/>
              </a:gs>
            </a:gsLst>
            <a:lin ang="66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37" name="TextBox 9"/>
          <p:cNvSpPr txBox="1"/>
          <p:nvPr/>
        </p:nvSpPr>
        <p:spPr>
          <a:xfrm>
            <a:off x="8922198" y="6272968"/>
            <a:ext cx="2324471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700">
                <a:solidFill>
                  <a:srgbClr val="FF580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&lt;Confidential&gt; </a:t>
            </a:r>
            <a:r>
              <a:rPr>
                <a:solidFill>
                  <a:srgbClr val="464646"/>
                </a:solidFill>
              </a:rPr>
              <a:t>See Avanade’s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Data Management Policy</a:t>
            </a:r>
          </a:p>
        </p:txBody>
      </p:sp>
      <p:pic>
        <p:nvPicPr>
          <p:cNvPr id="138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39" y="6069203"/>
            <a:ext cx="1494935" cy="54864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Rectangle 5"/>
          <p:cNvSpPr txBox="1"/>
          <p:nvPr/>
        </p:nvSpPr>
        <p:spPr>
          <a:xfrm>
            <a:off x="4665161" y="6299070"/>
            <a:ext cx="248634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90000"/>
              </a:lnSpc>
              <a:spcBef>
                <a:spcPts val="200"/>
              </a:spcBef>
              <a:defRPr sz="700">
                <a:solidFill>
                  <a:srgbClr val="BFBFB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©2017 Avanade Inc. All Rights Reserved.</a:t>
            </a:r>
          </a:p>
        </p:txBody>
      </p:sp>
      <p:sp>
        <p:nvSpPr>
          <p:cNvPr id="14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9816" y="1524000"/>
            <a:ext cx="5181602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4"/>
          <p:cNvSpPr/>
          <p:nvPr/>
        </p:nvSpPr>
        <p:spPr>
          <a:xfrm>
            <a:off x="960791" y="-1"/>
            <a:ext cx="10270418" cy="203289"/>
          </a:xfrm>
          <a:prstGeom prst="rect">
            <a:avLst/>
          </a:prstGeom>
          <a:gradFill>
            <a:gsLst>
              <a:gs pos="0">
                <a:srgbClr val="890078"/>
              </a:gs>
              <a:gs pos="80000">
                <a:srgbClr val="FF5800"/>
              </a:gs>
            </a:gsLst>
            <a:lin ang="66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150" name="TextBox 9"/>
          <p:cNvSpPr txBox="1"/>
          <p:nvPr/>
        </p:nvSpPr>
        <p:spPr>
          <a:xfrm>
            <a:off x="8922198" y="6272968"/>
            <a:ext cx="2324471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700">
                <a:solidFill>
                  <a:srgbClr val="FF580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&lt;Confidential&gt; </a:t>
            </a:r>
            <a:r>
              <a:rPr>
                <a:solidFill>
                  <a:srgbClr val="464646"/>
                </a:solidFill>
              </a:rPr>
              <a:t>See Avanade’s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Data Management Policy</a:t>
            </a:r>
          </a:p>
        </p:txBody>
      </p:sp>
      <p:pic>
        <p:nvPicPr>
          <p:cNvPr id="151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39" y="6069203"/>
            <a:ext cx="1494935" cy="54864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Rectangle 5"/>
          <p:cNvSpPr txBox="1"/>
          <p:nvPr/>
        </p:nvSpPr>
        <p:spPr>
          <a:xfrm>
            <a:off x="4665161" y="6299070"/>
            <a:ext cx="248634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90000"/>
              </a:lnSpc>
              <a:spcBef>
                <a:spcPts val="200"/>
              </a:spcBef>
              <a:defRPr sz="700">
                <a:solidFill>
                  <a:srgbClr val="BFBFB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©2017 Avanade Inc. All Rights Reserved.</a:t>
            </a:r>
          </a:p>
        </p:txBody>
      </p:sp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9"/>
          <p:cNvSpPr txBox="1"/>
          <p:nvPr/>
        </p:nvSpPr>
        <p:spPr>
          <a:xfrm>
            <a:off x="8921377" y="6272987"/>
            <a:ext cx="2324472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700">
                <a:solidFill>
                  <a:srgbClr val="FF580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&lt;Restricted&gt; </a:t>
            </a:r>
            <a:r>
              <a:rPr>
                <a:solidFill>
                  <a:srgbClr val="464646"/>
                </a:solidFill>
              </a:rPr>
              <a:t>See Avanade’s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Data Management Policy</a:t>
            </a:r>
          </a:p>
        </p:txBody>
      </p:sp>
      <p:sp>
        <p:nvSpPr>
          <p:cNvPr id="162" name="Rectangle 4"/>
          <p:cNvSpPr/>
          <p:nvPr/>
        </p:nvSpPr>
        <p:spPr>
          <a:xfrm>
            <a:off x="960791" y="-1"/>
            <a:ext cx="10270418" cy="203289"/>
          </a:xfrm>
          <a:prstGeom prst="rect">
            <a:avLst/>
          </a:prstGeom>
          <a:gradFill>
            <a:gsLst>
              <a:gs pos="0">
                <a:srgbClr val="890078"/>
              </a:gs>
              <a:gs pos="80000">
                <a:srgbClr val="FF5800"/>
              </a:gs>
            </a:gsLst>
            <a:lin ang="66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163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39" y="6069203"/>
            <a:ext cx="1494935" cy="54864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Rectangle 5"/>
          <p:cNvSpPr txBox="1"/>
          <p:nvPr/>
        </p:nvSpPr>
        <p:spPr>
          <a:xfrm>
            <a:off x="4665161" y="6299070"/>
            <a:ext cx="248634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90000"/>
              </a:lnSpc>
              <a:spcBef>
                <a:spcPts val="200"/>
              </a:spcBef>
              <a:defRPr sz="700">
                <a:solidFill>
                  <a:srgbClr val="BFBFB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©2017 Avanade Inc. All Rights Reserved.</a:t>
            </a:r>
          </a:p>
        </p:txBody>
      </p:sp>
      <p:sp>
        <p:nvSpPr>
          <p:cNvPr id="16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9"/>
          <p:cNvSpPr txBox="1"/>
          <p:nvPr/>
        </p:nvSpPr>
        <p:spPr>
          <a:xfrm>
            <a:off x="8921377" y="6272987"/>
            <a:ext cx="2324472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700">
                <a:solidFill>
                  <a:srgbClr val="FF580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&lt;Restricted&gt; </a:t>
            </a:r>
            <a:r>
              <a:rPr>
                <a:solidFill>
                  <a:srgbClr val="464646"/>
                </a:solidFill>
              </a:rPr>
              <a:t>See Avanade’s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Data Management Policy</a:t>
            </a:r>
          </a:p>
        </p:txBody>
      </p:sp>
      <p:sp>
        <p:nvSpPr>
          <p:cNvPr id="175" name="Rectangle 4"/>
          <p:cNvSpPr/>
          <p:nvPr/>
        </p:nvSpPr>
        <p:spPr>
          <a:xfrm>
            <a:off x="960791" y="-1"/>
            <a:ext cx="10270418" cy="203289"/>
          </a:xfrm>
          <a:prstGeom prst="rect">
            <a:avLst/>
          </a:prstGeom>
          <a:gradFill>
            <a:gsLst>
              <a:gs pos="0">
                <a:srgbClr val="890078"/>
              </a:gs>
              <a:gs pos="80000">
                <a:srgbClr val="FF5800"/>
              </a:gs>
            </a:gsLst>
            <a:lin ang="66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176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39" y="6069203"/>
            <a:ext cx="1494935" cy="54864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Rectangle 5"/>
          <p:cNvSpPr txBox="1"/>
          <p:nvPr/>
        </p:nvSpPr>
        <p:spPr>
          <a:xfrm>
            <a:off x="4665161" y="6299070"/>
            <a:ext cx="248634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90000"/>
              </a:lnSpc>
              <a:spcBef>
                <a:spcPts val="200"/>
              </a:spcBef>
              <a:defRPr sz="700">
                <a:solidFill>
                  <a:srgbClr val="BFBFB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©2017 Avanade Inc. All Rights Reserved.</a:t>
            </a:r>
          </a:p>
        </p:txBody>
      </p:sp>
      <p:sp>
        <p:nvSpPr>
          <p:cNvPr id="17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83386" y="2992373"/>
            <a:ext cx="10524898" cy="1080863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Segoe UI"/>
                <a:ea typeface="Segoe UI"/>
                <a:cs typeface="Segoe UI"/>
                <a:sym typeface="Segoe UI"/>
              </a:defRPr>
            </a:lvl1pPr>
            <a:lvl2pPr marL="1016000" indent="-558800">
              <a:defRPr sz="4400">
                <a:latin typeface="Segoe UI"/>
                <a:ea typeface="Segoe UI"/>
                <a:cs typeface="Segoe UI"/>
                <a:sym typeface="Segoe UI"/>
              </a:defRPr>
            </a:lvl2pPr>
            <a:lvl3pPr marL="1543050" indent="-628650">
              <a:defRPr sz="4400">
                <a:latin typeface="Segoe UI"/>
                <a:ea typeface="Segoe UI"/>
                <a:cs typeface="Segoe UI"/>
                <a:sym typeface="Segoe UI"/>
              </a:defRPr>
            </a:lvl3pPr>
            <a:lvl4pPr marL="2090056" indent="-718457">
              <a:defRPr sz="4400">
                <a:latin typeface="Segoe UI"/>
                <a:ea typeface="Segoe UI"/>
                <a:cs typeface="Segoe UI"/>
                <a:sym typeface="Segoe UI"/>
              </a:defRPr>
            </a:lvl4pPr>
            <a:lvl5pPr marL="2547256" indent="-718456">
              <a:defRPr sz="4400"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r>
              <a:t>Click to edit Master text styles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9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83386" y="4156073"/>
            <a:ext cx="10524898" cy="109282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t>Click to edit Master text styles</a:t>
            </a:r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39687" y="6215381"/>
            <a:ext cx="297913" cy="28193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595959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9"/>
          <p:cNvSpPr txBox="1"/>
          <p:nvPr/>
        </p:nvSpPr>
        <p:spPr>
          <a:xfrm>
            <a:off x="8921377" y="6272987"/>
            <a:ext cx="2324472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700">
                <a:solidFill>
                  <a:srgbClr val="FF580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&lt;Restricted&gt; </a:t>
            </a:r>
            <a:r>
              <a:rPr>
                <a:solidFill>
                  <a:srgbClr val="464646"/>
                </a:solidFill>
              </a:rPr>
              <a:t>See Avanade’s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Data Management Policy</a:t>
            </a:r>
          </a:p>
        </p:txBody>
      </p:sp>
      <p:sp>
        <p:nvSpPr>
          <p:cNvPr id="188" name="Rectangle 4"/>
          <p:cNvSpPr/>
          <p:nvPr/>
        </p:nvSpPr>
        <p:spPr>
          <a:xfrm>
            <a:off x="960791" y="-1"/>
            <a:ext cx="10270418" cy="203289"/>
          </a:xfrm>
          <a:prstGeom prst="rect">
            <a:avLst/>
          </a:prstGeom>
          <a:gradFill>
            <a:gsLst>
              <a:gs pos="0">
                <a:srgbClr val="890078"/>
              </a:gs>
              <a:gs pos="80000">
                <a:srgbClr val="FF5800"/>
              </a:gs>
            </a:gsLst>
            <a:lin ang="66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189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39" y="6069203"/>
            <a:ext cx="1494935" cy="54864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Rectangle 5"/>
          <p:cNvSpPr txBox="1"/>
          <p:nvPr/>
        </p:nvSpPr>
        <p:spPr>
          <a:xfrm>
            <a:off x="4665161" y="6299070"/>
            <a:ext cx="248634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90000"/>
              </a:lnSpc>
              <a:spcBef>
                <a:spcPts val="200"/>
              </a:spcBef>
              <a:defRPr sz="700">
                <a:solidFill>
                  <a:srgbClr val="BFBFB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©2017 Avanade Inc. All Rights Reserved.</a:t>
            </a:r>
          </a:p>
        </p:txBody>
      </p:sp>
      <p:sp>
        <p:nvSpPr>
          <p:cNvPr id="191" name="Title Text"/>
          <p:cNvSpPr txBox="1">
            <a:spLocks noGrp="1"/>
          </p:cNvSpPr>
          <p:nvPr>
            <p:ph type="title"/>
          </p:nvPr>
        </p:nvSpPr>
        <p:spPr>
          <a:xfrm>
            <a:off x="960793" y="1122362"/>
            <a:ext cx="10270415" cy="2387601"/>
          </a:xfrm>
          <a:prstGeom prst="rect">
            <a:avLst/>
          </a:prstGeom>
        </p:spPr>
        <p:txBody>
          <a:bodyPr anchor="b"/>
          <a:lstStyle>
            <a:lvl1pPr>
              <a:defRPr sz="4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Title Text</a:t>
            </a:r>
          </a:p>
        </p:txBody>
      </p:sp>
      <p:sp>
        <p:nvSpPr>
          <p:cNvPr id="1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60793" y="3682979"/>
            <a:ext cx="10270415" cy="1655764"/>
          </a:xfrm>
          <a:prstGeom prst="rect">
            <a:avLst/>
          </a:prstGeom>
        </p:spPr>
        <p:txBody>
          <a:bodyPr/>
          <a:lstStyle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Box 9"/>
          <p:cNvSpPr txBox="1"/>
          <p:nvPr/>
        </p:nvSpPr>
        <p:spPr>
          <a:xfrm>
            <a:off x="8921377" y="6272987"/>
            <a:ext cx="2324472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700">
                <a:solidFill>
                  <a:srgbClr val="FF580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&lt;Restricted&gt; </a:t>
            </a:r>
            <a:r>
              <a:rPr>
                <a:solidFill>
                  <a:srgbClr val="464646"/>
                </a:solidFill>
              </a:rPr>
              <a:t>See Avanade’s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Data Management Policy</a:t>
            </a:r>
          </a:p>
        </p:txBody>
      </p:sp>
      <p:sp>
        <p:nvSpPr>
          <p:cNvPr id="201" name="Rectangle 4"/>
          <p:cNvSpPr/>
          <p:nvPr/>
        </p:nvSpPr>
        <p:spPr>
          <a:xfrm>
            <a:off x="960791" y="-1"/>
            <a:ext cx="10270418" cy="203289"/>
          </a:xfrm>
          <a:prstGeom prst="rect">
            <a:avLst/>
          </a:prstGeom>
          <a:gradFill>
            <a:gsLst>
              <a:gs pos="0">
                <a:srgbClr val="890078"/>
              </a:gs>
              <a:gs pos="80000">
                <a:srgbClr val="FF5800"/>
              </a:gs>
            </a:gsLst>
            <a:lin ang="66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202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39" y="6069203"/>
            <a:ext cx="1494935" cy="548641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Rectangle 5"/>
          <p:cNvSpPr txBox="1"/>
          <p:nvPr/>
        </p:nvSpPr>
        <p:spPr>
          <a:xfrm>
            <a:off x="4665161" y="6299070"/>
            <a:ext cx="248634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90000"/>
              </a:lnSpc>
              <a:spcBef>
                <a:spcPts val="200"/>
              </a:spcBef>
              <a:defRPr sz="700">
                <a:solidFill>
                  <a:srgbClr val="BFBFB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©2017 Avanade Inc. All Rights Reserved.</a:t>
            </a:r>
          </a:p>
        </p:txBody>
      </p:sp>
      <p:sp>
        <p:nvSpPr>
          <p:cNvPr id="2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9816" y="1524000"/>
            <a:ext cx="5181602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9"/>
          <p:cNvSpPr txBox="1"/>
          <p:nvPr/>
        </p:nvSpPr>
        <p:spPr>
          <a:xfrm>
            <a:off x="8921377" y="6272987"/>
            <a:ext cx="2324472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700">
                <a:solidFill>
                  <a:srgbClr val="FF580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&lt;Restricted&gt; </a:t>
            </a:r>
            <a:r>
              <a:rPr>
                <a:solidFill>
                  <a:srgbClr val="464646"/>
                </a:solidFill>
              </a:rPr>
              <a:t>See Avanade’s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Data Management Policy</a:t>
            </a:r>
          </a:p>
        </p:txBody>
      </p:sp>
      <p:sp>
        <p:nvSpPr>
          <p:cNvPr id="214" name="Rectangle 4"/>
          <p:cNvSpPr/>
          <p:nvPr/>
        </p:nvSpPr>
        <p:spPr>
          <a:xfrm>
            <a:off x="960791" y="-1"/>
            <a:ext cx="10270418" cy="203289"/>
          </a:xfrm>
          <a:prstGeom prst="rect">
            <a:avLst/>
          </a:prstGeom>
          <a:gradFill>
            <a:gsLst>
              <a:gs pos="0">
                <a:srgbClr val="890078"/>
              </a:gs>
              <a:gs pos="80000">
                <a:srgbClr val="FF5800"/>
              </a:gs>
            </a:gsLst>
            <a:lin ang="66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pic>
        <p:nvPicPr>
          <p:cNvPr id="215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39" y="6069203"/>
            <a:ext cx="1494935" cy="548641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Rectangle 5"/>
          <p:cNvSpPr txBox="1"/>
          <p:nvPr/>
        </p:nvSpPr>
        <p:spPr>
          <a:xfrm>
            <a:off x="4665161" y="6299070"/>
            <a:ext cx="248634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90000"/>
              </a:lnSpc>
              <a:spcBef>
                <a:spcPts val="200"/>
              </a:spcBef>
              <a:defRPr sz="700">
                <a:solidFill>
                  <a:srgbClr val="BFBFB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©2017 Avanade Inc. All Rights Reserved.</a:t>
            </a:r>
          </a:p>
        </p:txBody>
      </p:sp>
      <p:sp>
        <p:nvSpPr>
          <p:cNvPr id="2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Aurora - Divider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83386" y="2789173"/>
            <a:ext cx="10524898" cy="1080863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016000" indent="-558800">
              <a:defRPr sz="44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543050" indent="-628650">
              <a:defRPr sz="44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2090056" indent="-718457">
              <a:defRPr sz="44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547256" indent="-718456">
              <a:defRPr sz="44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r>
              <a:t>Click to edit Master text styles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83386" y="4156073"/>
            <a:ext cx="10524898" cy="1092821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39687" y="6215381"/>
            <a:ext cx="297913" cy="28193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595959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83386" y="2992373"/>
            <a:ext cx="10524898" cy="1080863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Segoe UI"/>
                <a:ea typeface="Segoe UI"/>
                <a:cs typeface="Segoe UI"/>
                <a:sym typeface="Segoe UI"/>
              </a:defRPr>
            </a:lvl1pPr>
            <a:lvl2pPr marL="1016000" indent="-558800">
              <a:defRPr sz="4400">
                <a:latin typeface="Segoe UI"/>
                <a:ea typeface="Segoe UI"/>
                <a:cs typeface="Segoe UI"/>
                <a:sym typeface="Segoe UI"/>
              </a:defRPr>
            </a:lvl2pPr>
            <a:lvl3pPr marL="1543050" indent="-628650">
              <a:defRPr sz="4400">
                <a:latin typeface="Segoe UI"/>
                <a:ea typeface="Segoe UI"/>
                <a:cs typeface="Segoe UI"/>
                <a:sym typeface="Segoe UI"/>
              </a:defRPr>
            </a:lvl3pPr>
            <a:lvl4pPr marL="2090056" indent="-718457">
              <a:defRPr sz="4400">
                <a:latin typeface="Segoe UI"/>
                <a:ea typeface="Segoe UI"/>
                <a:cs typeface="Segoe UI"/>
                <a:sym typeface="Segoe UI"/>
              </a:defRPr>
            </a:lvl4pPr>
            <a:lvl5pPr marL="2547256" indent="-718456">
              <a:defRPr sz="4400"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r>
              <a:t>Click to edit Master text styles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83386" y="4156073"/>
            <a:ext cx="10524898" cy="109282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t>Click to edit Master text styles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39687" y="6215381"/>
            <a:ext cx="297913" cy="28193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595959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xfrm>
            <a:off x="960793" y="1122362"/>
            <a:ext cx="10270415" cy="2387601"/>
          </a:xfrm>
          <a:prstGeom prst="rect">
            <a:avLst/>
          </a:prstGeom>
        </p:spPr>
        <p:txBody>
          <a:bodyPr anchor="b"/>
          <a:lstStyle>
            <a:lvl1pPr>
              <a:defRPr sz="4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60793" y="3682979"/>
            <a:ext cx="10270415" cy="1655764"/>
          </a:xfrm>
          <a:prstGeom prst="rect">
            <a:avLst/>
          </a:prstGeom>
        </p:spPr>
        <p:txBody>
          <a:bodyPr/>
          <a:lstStyle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9816" y="1524000"/>
            <a:ext cx="5181602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381000" y="390719"/>
            <a:ext cx="11430000" cy="99834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idx="1"/>
          </p:nvPr>
        </p:nvSpPr>
        <p:spPr>
          <a:xfrm>
            <a:off x="381000" y="1524000"/>
            <a:ext cx="11430000" cy="4597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89" name="Picture Placeholder 5"/>
          <p:cNvSpPr>
            <a:spLocks noGrp="1"/>
          </p:cNvSpPr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hyperlink" Target="https://avanade.sharepoint.com/sites/policies/Policies2/Data%20Management/1431_DataManagement.pdf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Picture 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1639" y="6069203"/>
            <a:ext cx="1494935" cy="54864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4"/>
          <p:cNvSpPr/>
          <p:nvPr/>
        </p:nvSpPr>
        <p:spPr>
          <a:xfrm>
            <a:off x="960791" y="-1"/>
            <a:ext cx="10270418" cy="203289"/>
          </a:xfrm>
          <a:prstGeom prst="rect">
            <a:avLst/>
          </a:prstGeom>
          <a:gradFill>
            <a:gsLst>
              <a:gs pos="0">
                <a:srgbClr val="890078"/>
              </a:gs>
              <a:gs pos="80000">
                <a:srgbClr val="FF5800"/>
              </a:gs>
            </a:gsLst>
            <a:lin ang="66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4" name="Rectangle 5"/>
          <p:cNvSpPr txBox="1"/>
          <p:nvPr/>
        </p:nvSpPr>
        <p:spPr>
          <a:xfrm>
            <a:off x="4665161" y="6299070"/>
            <a:ext cx="248634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90000"/>
              </a:lnSpc>
              <a:spcBef>
                <a:spcPts val="200"/>
              </a:spcBef>
              <a:defRPr sz="700">
                <a:solidFill>
                  <a:srgbClr val="BFBFB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©2017 Avanade Inc. All Rights Reserved.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8560214" y="6274700"/>
            <a:ext cx="2685634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700">
                <a:solidFill>
                  <a:srgbClr val="FF580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&lt;Highly Confidential&gt; </a:t>
            </a:r>
            <a:r>
              <a:rPr>
                <a:solidFill>
                  <a:srgbClr val="464646"/>
                </a:solidFill>
              </a:rPr>
              <a:t>See Avanade’s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2"/>
              </a:rPr>
              <a:t>Data Management Policy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Title Text"/>
          <p:cNvSpPr txBox="1">
            <a:spLocks noGrp="1"/>
          </p:cNvSpPr>
          <p:nvPr>
            <p:ph type="title"/>
          </p:nvPr>
        </p:nvSpPr>
        <p:spPr>
          <a:xfrm>
            <a:off x="960792" y="390719"/>
            <a:ext cx="10270415" cy="998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Title Text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81500" y="6416993"/>
            <a:ext cx="245363" cy="243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939393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95959"/>
          </a:solidFill>
          <a:uFillTx/>
          <a:latin typeface="Segoe UI Light"/>
          <a:ea typeface="Segoe UI Light"/>
          <a:cs typeface="Segoe UI Light"/>
          <a:sym typeface="Segoe U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95959"/>
          </a:solidFill>
          <a:uFillTx/>
          <a:latin typeface="Segoe UI Light"/>
          <a:ea typeface="Segoe UI Light"/>
          <a:cs typeface="Segoe UI Light"/>
          <a:sym typeface="Segoe U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95959"/>
          </a:solidFill>
          <a:uFillTx/>
          <a:latin typeface="Segoe UI Light"/>
          <a:ea typeface="Segoe UI Light"/>
          <a:cs typeface="Segoe UI Light"/>
          <a:sym typeface="Segoe U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95959"/>
          </a:solidFill>
          <a:uFillTx/>
          <a:latin typeface="Segoe UI Light"/>
          <a:ea typeface="Segoe UI Light"/>
          <a:cs typeface="Segoe UI Light"/>
          <a:sym typeface="Segoe U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95959"/>
          </a:solidFill>
          <a:uFillTx/>
          <a:latin typeface="Segoe UI Light"/>
          <a:ea typeface="Segoe UI Light"/>
          <a:cs typeface="Segoe UI Light"/>
          <a:sym typeface="Segoe U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95959"/>
          </a:solidFill>
          <a:uFillTx/>
          <a:latin typeface="Segoe UI Light"/>
          <a:ea typeface="Segoe UI Light"/>
          <a:cs typeface="Segoe UI Light"/>
          <a:sym typeface="Segoe U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95959"/>
          </a:solidFill>
          <a:uFillTx/>
          <a:latin typeface="Segoe UI Light"/>
          <a:ea typeface="Segoe UI Light"/>
          <a:cs typeface="Segoe UI Light"/>
          <a:sym typeface="Segoe U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95959"/>
          </a:solidFill>
          <a:uFillTx/>
          <a:latin typeface="Segoe UI Light"/>
          <a:ea typeface="Segoe UI Light"/>
          <a:cs typeface="Segoe UI Light"/>
          <a:sym typeface="Segoe U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95959"/>
          </a:solidFill>
          <a:uFillTx/>
          <a:latin typeface="Segoe UI Light"/>
          <a:ea typeface="Segoe UI Light"/>
          <a:cs typeface="Segoe UI Light"/>
          <a:sym typeface="Segoe UI Light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595959"/>
          </a:solidFill>
          <a:uFillTx/>
          <a:latin typeface="Segoe UI Light"/>
          <a:ea typeface="Segoe UI Light"/>
          <a:cs typeface="Segoe UI Light"/>
          <a:sym typeface="Segoe UI Light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595959"/>
          </a:solidFill>
          <a:uFillTx/>
          <a:latin typeface="Segoe UI Light"/>
          <a:ea typeface="Segoe UI Light"/>
          <a:cs typeface="Segoe UI Light"/>
          <a:sym typeface="Segoe UI Light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595959"/>
          </a:solidFill>
          <a:uFillTx/>
          <a:latin typeface="Segoe UI Light"/>
          <a:ea typeface="Segoe UI Light"/>
          <a:cs typeface="Segoe UI Light"/>
          <a:sym typeface="Segoe UI Light"/>
        </a:defRPr>
      </a:lvl3pPr>
      <a:lvl4pPr marL="1698170" marR="0" indent="-32657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595959"/>
          </a:solidFill>
          <a:uFillTx/>
          <a:latin typeface="Segoe UI Light"/>
          <a:ea typeface="Segoe UI Light"/>
          <a:cs typeface="Segoe UI Light"/>
          <a:sym typeface="Segoe UI Light"/>
        </a:defRPr>
      </a:lvl4pPr>
      <a:lvl5pPr marL="2155370" marR="0" indent="-32657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595959"/>
          </a:solidFill>
          <a:uFillTx/>
          <a:latin typeface="Segoe UI Light"/>
          <a:ea typeface="Segoe UI Light"/>
          <a:cs typeface="Segoe UI Light"/>
          <a:sym typeface="Segoe UI Light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595959"/>
          </a:solidFill>
          <a:uFillTx/>
          <a:latin typeface="Segoe UI Light"/>
          <a:ea typeface="Segoe UI Light"/>
          <a:cs typeface="Segoe UI Light"/>
          <a:sym typeface="Segoe UI Light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595959"/>
          </a:solidFill>
          <a:uFillTx/>
          <a:latin typeface="Segoe UI Light"/>
          <a:ea typeface="Segoe UI Light"/>
          <a:cs typeface="Segoe UI Light"/>
          <a:sym typeface="Segoe UI Light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595959"/>
          </a:solidFill>
          <a:uFillTx/>
          <a:latin typeface="Segoe UI Light"/>
          <a:ea typeface="Segoe UI Light"/>
          <a:cs typeface="Segoe UI Light"/>
          <a:sym typeface="Segoe UI Light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595959"/>
          </a:solidFill>
          <a:uFillTx/>
          <a:latin typeface="Segoe UI Light"/>
          <a:ea typeface="Segoe UI Light"/>
          <a:cs typeface="Segoe UI Light"/>
          <a:sym typeface="Segoe UI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Rectangle 10"/>
          <p:cNvGrpSpPr/>
          <p:nvPr/>
        </p:nvGrpSpPr>
        <p:grpSpPr>
          <a:xfrm>
            <a:off x="5074343" y="265865"/>
            <a:ext cx="6157951" cy="304801"/>
            <a:chOff x="-1" y="0"/>
            <a:chExt cx="6157950" cy="304800"/>
          </a:xfrm>
        </p:grpSpPr>
        <p:sp>
          <p:nvSpPr>
            <p:cNvPr id="227" name="Rectangle"/>
            <p:cNvSpPr/>
            <p:nvPr/>
          </p:nvSpPr>
          <p:spPr>
            <a:xfrm>
              <a:off x="-2" y="0"/>
              <a:ext cx="6157951" cy="304801"/>
            </a:xfrm>
            <a:prstGeom prst="rect">
              <a:avLst/>
            </a:prstGeom>
            <a:solidFill>
              <a:srgbClr val="FF58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195262" indent="-195262">
                <a:defRPr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228" name="Key Selected Experience"/>
            <p:cNvSpPr txBox="1"/>
            <p:nvPr/>
          </p:nvSpPr>
          <p:spPr>
            <a:xfrm>
              <a:off x="-2" y="21720"/>
              <a:ext cx="1865740" cy="261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6000" tIns="36000" rIns="36000" bIns="36000" numCol="1" anchor="ctr">
              <a:spAutoFit/>
            </a:bodyPr>
            <a:lstStyle>
              <a:lvl1pPr marL="195262" indent="-195262">
                <a:defRPr sz="1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Key Selected Experience</a:t>
              </a:r>
            </a:p>
          </p:txBody>
        </p:sp>
      </p:grpSp>
      <p:grpSp>
        <p:nvGrpSpPr>
          <p:cNvPr id="232" name="Rectangle 17"/>
          <p:cNvGrpSpPr/>
          <p:nvPr/>
        </p:nvGrpSpPr>
        <p:grpSpPr>
          <a:xfrm>
            <a:off x="885980" y="4332587"/>
            <a:ext cx="4035670" cy="304802"/>
            <a:chOff x="0" y="0"/>
            <a:chExt cx="4035668" cy="304800"/>
          </a:xfrm>
        </p:grpSpPr>
        <p:sp>
          <p:nvSpPr>
            <p:cNvPr id="230" name="Rectangle"/>
            <p:cNvSpPr/>
            <p:nvPr/>
          </p:nvSpPr>
          <p:spPr>
            <a:xfrm>
              <a:off x="-1" y="0"/>
              <a:ext cx="4035669" cy="304801"/>
            </a:xfrm>
            <a:prstGeom prst="rect">
              <a:avLst/>
            </a:prstGeom>
            <a:solidFill>
              <a:srgbClr val="FF58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195262" indent="-195262">
                <a:defRPr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231" name="Professional Background"/>
            <p:cNvSpPr txBox="1"/>
            <p:nvPr/>
          </p:nvSpPr>
          <p:spPr>
            <a:xfrm>
              <a:off x="-1" y="21720"/>
              <a:ext cx="1901073" cy="261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6000" tIns="36000" rIns="36000" bIns="36000" numCol="1" anchor="ctr">
              <a:spAutoFit/>
            </a:bodyPr>
            <a:lstStyle>
              <a:lvl1pPr marL="195262" indent="-195262">
                <a:defRPr sz="1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Professional Background</a:t>
              </a:r>
            </a:p>
          </p:txBody>
        </p:sp>
      </p:grpSp>
      <p:sp>
        <p:nvSpPr>
          <p:cNvPr id="233" name="Rectangle 18"/>
          <p:cNvSpPr txBox="1"/>
          <p:nvPr/>
        </p:nvSpPr>
        <p:spPr>
          <a:xfrm>
            <a:off x="911190" y="2742019"/>
            <a:ext cx="4022480" cy="5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/>
          <a:p>
            <a:pPr>
              <a:tabLst>
                <a:tab pos="177800" algn="l"/>
              </a:tabLst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  <a:p>
            <a:pPr>
              <a:tabLst>
                <a:tab pos="177800" algn="l"/>
              </a:tabLst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 </a:t>
            </a:r>
          </a:p>
        </p:txBody>
      </p:sp>
      <p:grpSp>
        <p:nvGrpSpPr>
          <p:cNvPr id="236" name="Rectangle 17"/>
          <p:cNvGrpSpPr/>
          <p:nvPr/>
        </p:nvGrpSpPr>
        <p:grpSpPr>
          <a:xfrm>
            <a:off x="898002" y="2466084"/>
            <a:ext cx="4035669" cy="304802"/>
            <a:chOff x="0" y="0"/>
            <a:chExt cx="4035668" cy="304800"/>
          </a:xfrm>
        </p:grpSpPr>
        <p:sp>
          <p:nvSpPr>
            <p:cNvPr id="234" name="Rectangle"/>
            <p:cNvSpPr/>
            <p:nvPr/>
          </p:nvSpPr>
          <p:spPr>
            <a:xfrm>
              <a:off x="-1" y="0"/>
              <a:ext cx="4035669" cy="304801"/>
            </a:xfrm>
            <a:prstGeom prst="rect">
              <a:avLst/>
            </a:prstGeom>
            <a:solidFill>
              <a:srgbClr val="FF58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195262" indent="-195262">
                <a:defRPr sz="1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35" name="Areas of Expertise"/>
            <p:cNvSpPr txBox="1"/>
            <p:nvPr/>
          </p:nvSpPr>
          <p:spPr>
            <a:xfrm>
              <a:off x="-1" y="21720"/>
              <a:ext cx="1416377" cy="261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6000" tIns="36000" rIns="36000" bIns="36000" numCol="1" anchor="ctr">
              <a:spAutoFit/>
            </a:bodyPr>
            <a:lstStyle>
              <a:lvl1pPr marL="195262" indent="-195262">
                <a:defRPr sz="1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Areas of Expertise</a:t>
              </a:r>
            </a:p>
          </p:txBody>
        </p:sp>
      </p:grpSp>
      <p:sp>
        <p:nvSpPr>
          <p:cNvPr id="237" name="Rectangle 4"/>
          <p:cNvSpPr/>
          <p:nvPr/>
        </p:nvSpPr>
        <p:spPr>
          <a:xfrm>
            <a:off x="1070880" y="325740"/>
            <a:ext cx="3769529" cy="19309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ffectLst>
            <a:outerShdw blurRad="139700" rotWithShape="0">
              <a:srgbClr val="FF5800"/>
            </a:outerShdw>
          </a:effectLst>
        </p:spPr>
        <p:txBody>
          <a:bodyPr lIns="45718" tIns="45718" rIns="45718" bIns="45718" anchor="ctr"/>
          <a:lstStyle/>
          <a:p>
            <a:pPr>
              <a:defRPr sz="1400">
                <a:solidFill>
                  <a:srgbClr val="000000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238" name="Rectangle 13"/>
          <p:cNvSpPr txBox="1"/>
          <p:nvPr/>
        </p:nvSpPr>
        <p:spPr>
          <a:xfrm>
            <a:off x="2996175" y="2771307"/>
            <a:ext cx="1329834" cy="1529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6000" tIns="36000" rIns="36000" bIns="36000">
            <a:spAutoFit/>
          </a:bodyPr>
          <a:lstStyle/>
          <a:p>
            <a:pPr marL="195262" indent="-195262">
              <a:defRPr sz="1100" b="1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Industry</a:t>
            </a:r>
          </a:p>
          <a:p>
            <a:pPr marL="114300" indent="-114300">
              <a:buSzPct val="75000"/>
              <a:buChar char="▪"/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Automotive </a:t>
            </a:r>
          </a:p>
          <a:p>
            <a:pPr marL="114300" indent="-114300">
              <a:buSzPct val="75000"/>
              <a:buChar char="▪"/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Gaming</a:t>
            </a:r>
          </a:p>
          <a:p>
            <a:pPr marL="114300" indent="-114300">
              <a:buSzPct val="75000"/>
              <a:buChar char="▪"/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SAAS Software CRM</a:t>
            </a:r>
          </a:p>
          <a:p>
            <a:pPr marL="114300" indent="-114300">
              <a:buSzPct val="75000"/>
              <a:buChar char="▪"/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Real Estate </a:t>
            </a:r>
          </a:p>
          <a:p>
            <a:pPr marL="114300" indent="-114300">
              <a:buSzPct val="75000"/>
              <a:buChar char="▪"/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Cyber Security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endParaRPr/>
          </a:p>
          <a:p>
            <a:pPr marL="114300" indent="-114300">
              <a:buSzPct val="75000"/>
              <a:buChar char="▪"/>
              <a:defRPr sz="10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39" name="Rectangle 13"/>
          <p:cNvSpPr txBox="1"/>
          <p:nvPr/>
        </p:nvSpPr>
        <p:spPr>
          <a:xfrm>
            <a:off x="884757" y="2770884"/>
            <a:ext cx="1590122" cy="103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6000" tIns="36000" rIns="36000" bIns="36000">
            <a:spAutoFit/>
          </a:bodyPr>
          <a:lstStyle/>
          <a:p>
            <a:pPr marL="194945" indent="-194945">
              <a:defRPr sz="1100" b="1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Technical</a:t>
            </a:r>
          </a:p>
          <a:p>
            <a:pPr marL="171450" indent="-171450" defTabSz="457200">
              <a:buSzPct val="100000"/>
              <a:buFont typeface="Arial"/>
              <a:buChar char="•"/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Azure Developer Cloud </a:t>
            </a:r>
          </a:p>
          <a:p>
            <a:pPr marL="171450" indent="-171450" defTabSz="457200">
              <a:buSzPct val="100000"/>
              <a:buFont typeface="Arial"/>
              <a:buChar char="•"/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iOS Swift</a:t>
            </a:r>
          </a:p>
          <a:p>
            <a:pPr marL="171450" indent="-171450" defTabSz="457200">
              <a:buSzPct val="100000"/>
              <a:buFont typeface="Arial"/>
              <a:buChar char="•"/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PyTorch Python</a:t>
            </a:r>
          </a:p>
          <a:p>
            <a:pPr marL="171450" indent="-171450" defTabSz="457200">
              <a:buSzPct val="100000"/>
              <a:buFont typeface="Arial"/>
              <a:buChar char="•"/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React Frontend </a:t>
            </a:r>
          </a:p>
          <a:p>
            <a:pPr marL="171450" indent="-171450" defTabSz="457200">
              <a:buSzPct val="100000"/>
              <a:buFont typeface="Arial"/>
              <a:buChar char="•"/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C# and Python Backend</a:t>
            </a:r>
          </a:p>
        </p:txBody>
      </p:sp>
      <p:pic>
        <p:nvPicPr>
          <p:cNvPr id="240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38" y="1681936"/>
            <a:ext cx="1612412" cy="591754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traight Connector 2"/>
          <p:cNvSpPr/>
          <p:nvPr/>
        </p:nvSpPr>
        <p:spPr>
          <a:xfrm>
            <a:off x="2856089" y="1274091"/>
            <a:ext cx="1885246" cy="2"/>
          </a:xfrm>
          <a:prstGeom prst="line">
            <a:avLst/>
          </a:prstGeom>
          <a:ln w="6350">
            <a:solidFill>
              <a:srgbClr val="181717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2" name="TextBox 9"/>
          <p:cNvSpPr txBox="1"/>
          <p:nvPr/>
        </p:nvSpPr>
        <p:spPr>
          <a:xfrm>
            <a:off x="2815642" y="399668"/>
            <a:ext cx="1879973" cy="248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 b="1">
                <a:solidFill>
                  <a:srgbClr val="181717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Sepehr Aflatounian</a:t>
            </a:r>
          </a:p>
        </p:txBody>
      </p:sp>
      <p:sp>
        <p:nvSpPr>
          <p:cNvPr id="243" name="TextBox 10"/>
          <p:cNvSpPr txBox="1"/>
          <p:nvPr/>
        </p:nvSpPr>
        <p:spPr>
          <a:xfrm>
            <a:off x="2796328" y="828806"/>
            <a:ext cx="1792124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Analyst, Full Stack Developer</a:t>
            </a:r>
          </a:p>
        </p:txBody>
      </p:sp>
      <p:sp>
        <p:nvSpPr>
          <p:cNvPr id="244" name="TextBox 15"/>
          <p:cNvSpPr txBox="1"/>
          <p:nvPr/>
        </p:nvSpPr>
        <p:spPr>
          <a:xfrm>
            <a:off x="2796330" y="989272"/>
            <a:ext cx="179212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100"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Software Engineering TC</a:t>
            </a:r>
          </a:p>
        </p:txBody>
      </p:sp>
      <p:sp>
        <p:nvSpPr>
          <p:cNvPr id="245" name="TextBox 13"/>
          <p:cNvSpPr txBox="1"/>
          <p:nvPr/>
        </p:nvSpPr>
        <p:spPr>
          <a:xfrm>
            <a:off x="2815642" y="1334492"/>
            <a:ext cx="2123917" cy="721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100">
                <a:solidFill>
                  <a:srgbClr val="181717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Toronto</a:t>
            </a:r>
          </a:p>
          <a:p>
            <a:pPr>
              <a:defRPr sz="1100">
                <a:solidFill>
                  <a:srgbClr val="181717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Avanade, Inc.</a:t>
            </a:r>
          </a:p>
          <a:p>
            <a:pPr>
              <a:defRPr sz="1100">
                <a:solidFill>
                  <a:srgbClr val="181717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sepehr.aflatounian@avanade.com</a:t>
            </a:r>
          </a:p>
          <a:p>
            <a:pPr>
              <a:defRPr sz="1100">
                <a:solidFill>
                  <a:srgbClr val="181717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6479852468</a:t>
            </a:r>
          </a:p>
        </p:txBody>
      </p:sp>
      <p:sp>
        <p:nvSpPr>
          <p:cNvPr id="246" name="TextBox 16"/>
          <p:cNvSpPr txBox="1"/>
          <p:nvPr/>
        </p:nvSpPr>
        <p:spPr>
          <a:xfrm>
            <a:off x="930477" y="4730044"/>
            <a:ext cx="3945452" cy="1051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I worked on the FordPass iOS app for the last 7 month and also I have graduated from University of Waterloo and I have completed 6 co-op terms. I have worked in automotive, gaming, fleet management and Real Estate industries developing web and mobile based solution and also developing intelligent (Machine Learning Solutions) for them </a:t>
            </a:r>
          </a:p>
        </p:txBody>
      </p:sp>
      <p:sp>
        <p:nvSpPr>
          <p:cNvPr id="247" name="TextBox 17"/>
          <p:cNvSpPr txBox="1"/>
          <p:nvPr/>
        </p:nvSpPr>
        <p:spPr>
          <a:xfrm>
            <a:off x="5120064" y="618685"/>
            <a:ext cx="6066509" cy="5416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>
            <a:spAutoFit/>
          </a:bodyPr>
          <a:lstStyle/>
          <a:p>
            <a:pPr>
              <a:defRPr sz="1200" b="1" u="sng">
                <a:solidFill>
                  <a:srgbClr val="181717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iOS Developer (Automotive @ Ford) 7 month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solidFill>
                  <a:srgbClr val="181717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Fixed iOS defects using an agile methodology and further enhanced the app both on the EV team and remote control team using Swift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solidFill>
                  <a:srgbClr val="181717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Implemented Intelligent charging designs using UIKit and MVVM architecture to enhance charging experience 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solidFill>
                  <a:srgbClr val="181717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Developed the comprehensive status page using SwiftUI and Composable Architecture </a:t>
            </a:r>
            <a:endParaRPr b="1" u="sng"/>
          </a:p>
          <a:p>
            <a:pPr>
              <a:defRPr sz="1200" b="1" u="sng">
                <a:solidFill>
                  <a:srgbClr val="181717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Machine Learning Engineer </a:t>
            </a:r>
            <a:r>
              <a:rPr u="none"/>
              <a:t>(Cyber Security @ EzSec)</a:t>
            </a:r>
            <a:endParaRPr i="1">
              <a:solidFill>
                <a:srgbClr val="FF5800"/>
              </a:solidFill>
            </a:endParaRPr>
          </a:p>
          <a:p>
            <a:pPr marL="285750" indent="-285750">
              <a:buSzPct val="100000"/>
              <a:buFont typeface="Arial"/>
              <a:buChar char="•"/>
              <a:defRPr sz="1200">
                <a:solidFill>
                  <a:srgbClr val="181717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US"/>
              <a:t>Reduced the simulation run time by factor of 10 by asynchronously running parallel attack simulations, and collected network logs using Splunk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solidFill>
                  <a:srgbClr val="181717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US"/>
              <a:t>Created high performance server to broadcast network data using Python and Cylon to increase data transfer rate by 200% to up to 400Mb/s in Google Cloud Platform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solidFill>
                  <a:srgbClr val="181717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US"/>
              <a:t>Researched unsupervised clustering algorithms using hyper‑parameter search to identify different phases of cyber attacks with 92% accuracy</a:t>
            </a:r>
            <a:endParaRPr/>
          </a:p>
          <a:p>
            <a:pPr>
              <a:defRPr sz="1200" b="1" u="sng">
                <a:solidFill>
                  <a:srgbClr val="181717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US"/>
              <a:t>Full Stack Developer for Mobile </a:t>
            </a:r>
            <a:r>
              <a:rPr u="none"/>
              <a:t>(Automotive / Fleet Management)</a:t>
            </a:r>
            <a:r>
              <a:t> 8 month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solidFill>
                  <a:srgbClr val="181717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Designed an architecture migration to MVVM for iOS, featuring a new type‑safe API and accessible testing which improved end to end testability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solidFill>
                  <a:srgbClr val="181717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Built Android UI scaffolding, enabling flexible dynamic experiences on the new Android rewrite used by 10K+ users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solidFill>
                  <a:srgbClr val="181717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Reduced lines written for core application flows by 95% through the creation of generic components to encourage code reuse\</a:t>
            </a:r>
          </a:p>
          <a:p>
            <a:pPr>
              <a:defRPr sz="1200" b="1" u="sng">
                <a:solidFill>
                  <a:srgbClr val="181717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Machine Learning Engineer and Full Stack Developer </a:t>
            </a:r>
            <a:r>
              <a:rPr u="none"/>
              <a:t>(Real Estate)</a:t>
            </a:r>
            <a:r>
              <a:t> 8 month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solidFill>
                  <a:srgbClr val="181717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Designed multi‑tag image classifier using transfer learning on ResNet and enhanced accuracy to 96% with augmentation techniques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solidFill>
                  <a:srgbClr val="181717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Developed real estate appraisal using XGBoost based on 12 different parameters and fine‑tuned hyper-parameters to get the accuracy of 94%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solidFill>
                  <a:srgbClr val="181717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Implemented web application using Postgres SQL, React, Express, Node, Django featuring &lt;50ms latency WebRTC live open house feature</a:t>
            </a:r>
          </a:p>
          <a:p>
            <a:pPr>
              <a:defRPr sz="1100">
                <a:solidFill>
                  <a:srgbClr val="181717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  <a:p>
            <a:pPr>
              <a:defRPr sz="1100">
                <a:solidFill>
                  <a:srgbClr val="181717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248" name="IMG_0138.JPG" descr="IMG_013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65" y="399667"/>
            <a:ext cx="1106745" cy="13647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Avanade_Aurora">
  <a:themeElements>
    <a:clrScheme name="Avanade_Aurora">
      <a:dk1>
        <a:srgbClr val="595959"/>
      </a:dk1>
      <a:lt1>
        <a:srgbClr val="FFFFFF"/>
      </a:lt1>
      <a:dk2>
        <a:srgbClr val="A7A7A7"/>
      </a:dk2>
      <a:lt2>
        <a:srgbClr val="535353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0000FF"/>
      </a:hlink>
      <a:folHlink>
        <a:srgbClr val="FF00FF"/>
      </a:folHlink>
    </a:clrScheme>
    <a:fontScheme name="Avanade_Aurora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vanade_Auror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595959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595959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Avanade_Aurora">
  <a:themeElements>
    <a:clrScheme name="Avanade_Auror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0000FF"/>
      </a:hlink>
      <a:folHlink>
        <a:srgbClr val="FF00FF"/>
      </a:folHlink>
    </a:clrScheme>
    <a:fontScheme name="Avanade_Aurora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vanade_Auror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595959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595959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Avanade_Aurora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5</cp:revision>
  <dcterms:modified xsi:type="dcterms:W3CDTF">2022-07-22T12:37:47Z</dcterms:modified>
</cp:coreProperties>
</file>