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0"/>
  </p:notesMasterIdLst>
  <p:sldIdLst>
    <p:sldId id="256" r:id="rId2"/>
    <p:sldId id="273" r:id="rId3"/>
    <p:sldId id="265" r:id="rId4"/>
    <p:sldId id="272" r:id="rId5"/>
    <p:sldId id="289" r:id="rId6"/>
    <p:sldId id="290" r:id="rId7"/>
    <p:sldId id="281" r:id="rId8"/>
    <p:sldId id="259" r:id="rId9"/>
  </p:sldIdLst>
  <p:sldSz cx="10972800" cy="7315200"/>
  <p:notesSz cx="6858000" cy="9144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j manoj" initials="mm" lastIdx="2" clrIdx="0">
    <p:extLst>
      <p:ext uri="{19B8F6BF-5375-455C-9EA6-DF929625EA0E}">
        <p15:presenceInfo xmlns:p15="http://schemas.microsoft.com/office/powerpoint/2012/main" userId="5a7576a015abd0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75" d="100"/>
          <a:sy n="75" d="100"/>
        </p:scale>
        <p:origin x="-485" y="125"/>
      </p:cViewPr>
      <p:guideLst>
        <p:guide orient="horz" pos="2304"/>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2A00E-F926-4B61-8058-C8D5C8BB061E}" type="datetimeFigureOut">
              <a:rPr lang="en-US" smtClean="0"/>
              <a:pPr/>
              <a:t>9/15/2023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85605-E631-425A-9640-91F078E54F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4"/>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8FC55A-8930-449A-8061-E6B4DC245A34}"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5956" y="313267"/>
            <a:ext cx="2962274" cy="66564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9130" y="313267"/>
            <a:ext cx="8703946" cy="6656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4"/>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5"/>
            <a:ext cx="9326880" cy="1600199"/>
          </a:xfrm>
        </p:spPr>
        <p:txBody>
          <a:bodyPr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C55A-8930-449A-8061-E6B4DC245A34}"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9131"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75121"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8FC55A-8930-449A-8061-E6B4DC245A34}"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4"/>
            <a:ext cx="4848226"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7"/>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637454"/>
            <a:ext cx="4850130"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1" y="2319867"/>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8FC55A-8930-449A-8061-E6B4DC245A34}" type="datetimeFigureOut">
              <a:rPr lang="en-US" smtClean="0"/>
              <a:pPr/>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8FC55A-8930-449A-8061-E6B4DC245A34}" type="datetimeFigureOut">
              <a:rPr lang="en-US" smtClean="0"/>
              <a:pPr/>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C55A-8930-449A-8061-E6B4DC245A34}" type="datetimeFigureOut">
              <a:rPr lang="en-US" smtClean="0"/>
              <a:pPr/>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4"/>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4"/>
            <a:ext cx="3609976" cy="500380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0"/>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a:p>
        </p:txBody>
      </p:sp>
      <p:sp>
        <p:nvSpPr>
          <p:cNvPr id="4" name="Text Placeholder 3"/>
          <p:cNvSpPr>
            <a:spLocks noGrp="1"/>
          </p:cNvSpPr>
          <p:nvPr>
            <p:ph type="body" sz="half" idx="2"/>
          </p:nvPr>
        </p:nvSpPr>
        <p:spPr>
          <a:xfrm>
            <a:off x="2150746" y="5725161"/>
            <a:ext cx="6583680" cy="85851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8" tIns="52249" rIns="104498" bIns="52249"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8" tIns="52249" rIns="104498" bIns="522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7"/>
            <a:ext cx="2560320" cy="389467"/>
          </a:xfrm>
          <a:prstGeom prst="rect">
            <a:avLst/>
          </a:prstGeom>
        </p:spPr>
        <p:txBody>
          <a:bodyPr vert="horz" lIns="104498" tIns="52249" rIns="104498" bIns="52249" rtlCol="0" anchor="ctr"/>
          <a:lstStyle>
            <a:lvl1pPr algn="l">
              <a:defRPr sz="1400">
                <a:solidFill>
                  <a:schemeClr val="tx1">
                    <a:tint val="75000"/>
                  </a:schemeClr>
                </a:solidFill>
              </a:defRPr>
            </a:lvl1pPr>
          </a:lstStyle>
          <a:p>
            <a:fld id="{AB8FC55A-8930-449A-8061-E6B4DC245A34}" type="datetimeFigureOut">
              <a:rPr lang="en-US" smtClean="0"/>
              <a:pPr/>
              <a:t>9/15/2023</a:t>
            </a:fld>
            <a:endParaRPr lang="en-US"/>
          </a:p>
        </p:txBody>
      </p:sp>
      <p:sp>
        <p:nvSpPr>
          <p:cNvPr id="5" name="Footer Placeholder 4"/>
          <p:cNvSpPr>
            <a:spLocks noGrp="1"/>
          </p:cNvSpPr>
          <p:nvPr>
            <p:ph type="ftr" sz="quarter" idx="3"/>
          </p:nvPr>
        </p:nvSpPr>
        <p:spPr>
          <a:xfrm>
            <a:off x="3749040" y="6780107"/>
            <a:ext cx="3474720" cy="389467"/>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780107"/>
            <a:ext cx="2560320" cy="389467"/>
          </a:xfrm>
          <a:prstGeom prst="rect">
            <a:avLst/>
          </a:prstGeom>
        </p:spPr>
        <p:txBody>
          <a:bodyPr vert="horz" lIns="104498" tIns="52249" rIns="104498" bIns="52249" rtlCol="0" anchor="ctr"/>
          <a:lstStyle>
            <a:lvl1pPr algn="r">
              <a:defRPr sz="1400">
                <a:solidFill>
                  <a:schemeClr val="tx1">
                    <a:tint val="75000"/>
                  </a:schemeClr>
                </a:solidFill>
              </a:defRPr>
            </a:lvl1pPr>
          </a:lstStyle>
          <a:p>
            <a:fld id="{186BA920-DF6C-4465-91BF-B1A5CA3386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 y="1295400"/>
            <a:ext cx="10892790" cy="1754326"/>
          </a:xfrm>
          <a:prstGeom prst="rect">
            <a:avLst/>
          </a:prstGeom>
        </p:spPr>
        <p:txBody>
          <a:bodyPr wrap="square">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NAVIGATION AND WEATHER SENSING</a:t>
            </a:r>
          </a:p>
          <a:p>
            <a:pPr algn="ctr"/>
            <a:r>
              <a:rPr lang="en-US" sz="3600" b="1" dirty="0">
                <a:solidFill>
                  <a:srgbClr val="FF0000"/>
                </a:solidFill>
                <a:latin typeface="Times New Roman" panose="02020603050405020304" pitchFamily="18" charset="0"/>
                <a:cs typeface="Times New Roman" panose="02020603050405020304" pitchFamily="18" charset="0"/>
              </a:rPr>
              <a:t>IN BLIND STICK USING IOMT</a:t>
            </a:r>
            <a:endParaRPr lang="en-US" sz="3600" dirty="0">
              <a:latin typeface="Times New Roman" panose="02020603050405020304" pitchFamily="18" charset="0"/>
              <a:cs typeface="Times New Roman" panose="02020603050405020304" pitchFamily="18" charset="0"/>
            </a:endParaRPr>
          </a:p>
          <a:p>
            <a:pPr algn="ctr"/>
            <a:endParaRPr lang="en-US" sz="3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81000" y="4819473"/>
            <a:ext cx="7845056" cy="2195473"/>
          </a:xfrm>
          <a:prstGeom prst="rect">
            <a:avLst/>
          </a:prstGeom>
          <a:noFill/>
        </p:spPr>
        <p:txBody>
          <a:bodyPr wrap="square" rtlCol="0">
            <a:spAutoFit/>
          </a:bodyPr>
          <a:lstStyle/>
          <a:p>
            <a:pPr lvl="0">
              <a:spcBef>
                <a:spcPts val="480"/>
              </a:spcBef>
              <a:buClr>
                <a:schemeClr val="dk1"/>
              </a:buClr>
              <a:buSzPts val="2400"/>
            </a:pPr>
            <a:r>
              <a:rPr lang="en-US" sz="2400" b="1" dirty="0">
                <a:solidFill>
                  <a:srgbClr val="002060"/>
                </a:solidFill>
                <a:latin typeface="Times New Roman" pitchFamily="18" charset="0"/>
                <a:ea typeface="Calibri"/>
                <a:cs typeface="Times New Roman" pitchFamily="18" charset="0"/>
                <a:sym typeface="Calibri"/>
              </a:rPr>
              <a:t>TEAM MEMBERS:                  </a:t>
            </a:r>
          </a:p>
          <a:p>
            <a:pPr>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NARESH  RAVI THAIYALNAYAKI  </a:t>
            </a:r>
            <a:r>
              <a:rPr lang="en-US" sz="2400" dirty="0">
                <a:solidFill>
                  <a:schemeClr val="dk1"/>
                </a:solidFill>
                <a:latin typeface="Times New Roman" pitchFamily="18" charset="0"/>
                <a:cs typeface="Times New Roman" pitchFamily="18" charset="0"/>
                <a:sym typeface="Calibri"/>
              </a:rPr>
              <a:t>[210421121032]</a:t>
            </a:r>
          </a:p>
          <a:p>
            <a:pPr lvl="0">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MANOJ T </a:t>
            </a:r>
            <a:r>
              <a:rPr lang="en-US" sz="2400" dirty="0">
                <a:solidFill>
                  <a:schemeClr val="dk1"/>
                </a:solidFill>
                <a:latin typeface="Times New Roman" pitchFamily="18" charset="0"/>
                <a:cs typeface="Times New Roman" pitchFamily="18" charset="0"/>
                <a:sym typeface="Calibri"/>
              </a:rPr>
              <a:t>[210421121027]</a:t>
            </a:r>
            <a:endParaRPr lang="en-US" sz="2400" b="1" dirty="0">
              <a:solidFill>
                <a:schemeClr val="dk1"/>
              </a:solidFill>
              <a:latin typeface="Times New Roman" pitchFamily="18" charset="0"/>
              <a:cs typeface="Times New Roman" pitchFamily="18" charset="0"/>
              <a:sym typeface="Calibri"/>
            </a:endParaRPr>
          </a:p>
          <a:p>
            <a:pPr lvl="0">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BHARATH G </a:t>
            </a:r>
            <a:r>
              <a:rPr lang="en-US" sz="2400" dirty="0">
                <a:solidFill>
                  <a:schemeClr val="dk1"/>
                </a:solidFill>
                <a:latin typeface="Times New Roman" pitchFamily="18" charset="0"/>
                <a:cs typeface="Times New Roman" pitchFamily="18" charset="0"/>
                <a:sym typeface="Calibri"/>
              </a:rPr>
              <a:t>[210421121007]</a:t>
            </a:r>
          </a:p>
          <a:p>
            <a:pPr lvl="0"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		</a:t>
            </a:r>
            <a:endParaRPr lang="en-US" sz="2400" dirty="0">
              <a:solidFill>
                <a:schemeClr val="dk1"/>
              </a:solidFill>
              <a:latin typeface="Times New Roman" pitchFamily="18" charset="0"/>
              <a:cs typeface="Times New Roman" pitchFamily="18" charset="0"/>
              <a:sym typeface="Calibri"/>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3670" r="72672"/>
          <a:stretch/>
        </p:blipFill>
        <p:spPr>
          <a:xfrm>
            <a:off x="9601200" y="101571"/>
            <a:ext cx="1207770" cy="847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972800" cy="1066800"/>
          </a:xfrm>
        </p:spPr>
        <p:txBody>
          <a:bodyPr>
            <a:normAutofit/>
          </a:bodyPr>
          <a:lstStyle/>
          <a:p>
            <a:r>
              <a:rPr lang="en-US" b="1" dirty="0">
                <a:solidFill>
                  <a:srgbClr val="002060"/>
                </a:solidFill>
              </a:rPr>
              <a:t>PROBLEM STATEMENT</a:t>
            </a:r>
          </a:p>
        </p:txBody>
      </p:sp>
      <p:sp>
        <p:nvSpPr>
          <p:cNvPr id="4" name="Content Placeholder 2"/>
          <p:cNvSpPr txBox="1">
            <a:spLocks/>
          </p:cNvSpPr>
          <p:nvPr/>
        </p:nvSpPr>
        <p:spPr>
          <a:xfrm>
            <a:off x="228600" y="1066801"/>
            <a:ext cx="10515600" cy="5625449"/>
          </a:xfrm>
          <a:prstGeom prst="rect">
            <a:avLst/>
          </a:prstGeom>
        </p:spPr>
        <p:txBody>
          <a:bodyPr vert="horz" lIns="104498" tIns="52249" rIns="104498" bIns="52249" rtlCol="0">
            <a:normAutofit/>
          </a:bodyPr>
          <a:lst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gn="just">
              <a:lnSpc>
                <a:spcPct val="120000"/>
              </a:lnSpc>
            </a:pPr>
            <a:r>
              <a:rPr lang="en-US" sz="2400" dirty="0">
                <a:latin typeface="Times New Roman" panose="02020603050405020304" pitchFamily="18" charset="0"/>
                <a:cs typeface="Times New Roman" panose="02020603050405020304" pitchFamily="18" charset="0"/>
              </a:rPr>
              <a:t>India is now home to the world’s largest number of blind people. Of the 37 million people across the globe who are blind, over 15 million are from India. There has been many efforts but even now, it is not easy for blind people to independently move. At present several devices are available for providing guidance to a remote location but these are either expensive or not easy to use. </a:t>
            </a:r>
          </a:p>
          <a:p>
            <a:pPr algn="just">
              <a:lnSpc>
                <a:spcPct val="12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Visually impaired persons find themselves challenging to travel out independently. Millions of visually impaired or blind people during this world are always in need of helping hands.</a:t>
            </a:r>
          </a:p>
          <a:p>
            <a:pPr algn="just">
              <a:lnSpc>
                <a:spcPct val="12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While walking into an unfamiliar place or in an crowed area with just a blind stick cannot seek them an good comfortable to walk through and the Person has to completely depend on other people to reach destination, this restricts their mobility. </a:t>
            </a: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4500" b="1" dirty="0">
                <a:solidFill>
                  <a:srgbClr val="002060"/>
                </a:solidFill>
                <a:latin typeface="+mn-lt"/>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2469604343"/>
              </p:ext>
            </p:extLst>
          </p:nvPr>
        </p:nvGraphicFramePr>
        <p:xfrm>
          <a:off x="37475" y="685801"/>
          <a:ext cx="10744202" cy="6707012"/>
        </p:xfrm>
        <a:graphic>
          <a:graphicData uri="http://schemas.openxmlformats.org/drawingml/2006/table">
            <a:tbl>
              <a:tblPr firstRow="1" bandRow="1">
                <a:tableStyleId>{69012ECD-51FC-41F1-AA8D-1B2483CD663E}</a:tableStyleId>
              </a:tblPr>
              <a:tblGrid>
                <a:gridCol w="571501">
                  <a:extLst>
                    <a:ext uri="{9D8B030D-6E8A-4147-A177-3AD203B41FA5}">
                      <a16:colId xmlns:a16="http://schemas.microsoft.com/office/drawing/2014/main" val="20000"/>
                    </a:ext>
                  </a:extLst>
                </a:gridCol>
                <a:gridCol w="2247901">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24012">
                  <a:extLst>
                    <a:ext uri="{9D8B030D-6E8A-4147-A177-3AD203B41FA5}">
                      <a16:colId xmlns:a16="http://schemas.microsoft.com/office/drawing/2014/main" val="20003"/>
                    </a:ext>
                  </a:extLst>
                </a:gridCol>
                <a:gridCol w="4700588">
                  <a:extLst>
                    <a:ext uri="{9D8B030D-6E8A-4147-A177-3AD203B41FA5}">
                      <a16:colId xmlns:a16="http://schemas.microsoft.com/office/drawing/2014/main" val="20004"/>
                    </a:ext>
                  </a:extLst>
                </a:gridCol>
              </a:tblGrid>
              <a:tr h="803491">
                <a:tc>
                  <a:txBody>
                    <a:bodyPr/>
                    <a:lstStyle/>
                    <a:p>
                      <a:r>
                        <a:rPr lang="en-IN" sz="15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934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1</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Ultrasonic Blind Stick For Completely Blind People To Avoid Any Kind Of Obstacles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err="1">
                          <a:solidFill>
                            <a:schemeClr val="tx1"/>
                          </a:solidFill>
                          <a:latin typeface="Times New Roman" pitchFamily="18" charset="0"/>
                          <a:ea typeface="+mn-ea"/>
                          <a:cs typeface="Times New Roman" pitchFamily="18" charset="0"/>
                        </a:rPr>
                        <a:t>Arnesh</a:t>
                      </a:r>
                      <a:r>
                        <a:rPr kumimoji="0" lang="en-US" sz="1500" kern="1200" baseline="0" dirty="0">
                          <a:solidFill>
                            <a:schemeClr val="tx1"/>
                          </a:solidFill>
                          <a:latin typeface="Times New Roman" pitchFamily="18" charset="0"/>
                          <a:ea typeface="+mn-ea"/>
                          <a:cs typeface="Times New Roman" pitchFamily="18" charset="0"/>
                        </a:rPr>
                        <a:t> Sen, </a:t>
                      </a:r>
                      <a:r>
                        <a:rPr kumimoji="0" lang="en-US" sz="1500" kern="1200" baseline="0" dirty="0" err="1">
                          <a:solidFill>
                            <a:schemeClr val="tx1"/>
                          </a:solidFill>
                          <a:latin typeface="Times New Roman" pitchFamily="18" charset="0"/>
                          <a:ea typeface="+mn-ea"/>
                          <a:cs typeface="Times New Roman" pitchFamily="18" charset="0"/>
                        </a:rPr>
                        <a:t>Kaustabh</a:t>
                      </a:r>
                      <a:r>
                        <a:rPr kumimoji="0" lang="en-US" sz="1500" kern="1200" baseline="0" dirty="0">
                          <a:solidFill>
                            <a:schemeClr val="tx1"/>
                          </a:solidFill>
                          <a:latin typeface="Times New Roman" pitchFamily="18" charset="0"/>
                          <a:ea typeface="+mn-ea"/>
                          <a:cs typeface="Times New Roman" pitchFamily="18" charset="0"/>
                        </a:rPr>
                        <a:t> Sen and Jayoti Das</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IEEE Sensors, Year-2018, Issue-2</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Observed about the operation on avoiding </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66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2</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Voice Recognition and Voice Navigation for Blind using GPS </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Manisha </a:t>
                      </a:r>
                      <a:r>
                        <a:rPr kumimoji="0" lang="en-US" sz="1500" kern="1200" baseline="0" dirty="0" err="1">
                          <a:solidFill>
                            <a:schemeClr val="tx1"/>
                          </a:solidFill>
                          <a:latin typeface="Times New Roman" pitchFamily="18" charset="0"/>
                          <a:ea typeface="+mn-ea"/>
                          <a:cs typeface="Times New Roman" pitchFamily="18" charset="0"/>
                        </a:rPr>
                        <a:t>Bansode</a:t>
                      </a:r>
                      <a:r>
                        <a:rPr kumimoji="0" lang="en-US" sz="1500" kern="1200" baseline="0" dirty="0">
                          <a:solidFill>
                            <a:schemeClr val="tx1"/>
                          </a:solidFill>
                          <a:latin typeface="Times New Roman" pitchFamily="18" charset="0"/>
                          <a:ea typeface="+mn-ea"/>
                          <a:cs typeface="Times New Roman" pitchFamily="18" charset="0"/>
                        </a:rPr>
                        <a:t>, Shivani Jadhav and Angela Kashyap</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International Journal of Innovative Research In Electrical, Electronics, Instrumentation and Control Engineering, Year-April 2015, Vol-3, Issue-4</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Observed about the Voice Recognition and Navigation module utilization and output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65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3</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Review on Smart Stick for Blind People</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Komal </a:t>
                      </a:r>
                      <a:r>
                        <a:rPr lang="en-IN" sz="1600" dirty="0" err="1"/>
                        <a:t>Lende</a:t>
                      </a:r>
                      <a:r>
                        <a:rPr lang="en-IN" sz="1600" dirty="0"/>
                        <a:t>, Anuja </a:t>
                      </a:r>
                      <a:r>
                        <a:rPr lang="en-IN" sz="1600" dirty="0" err="1"/>
                        <a:t>Muntode</a:t>
                      </a:r>
                      <a:r>
                        <a:rPr lang="en-IN" sz="1600" dirty="0"/>
                        <a:t>, Sanjivani </a:t>
                      </a:r>
                      <a:r>
                        <a:rPr lang="en-IN" sz="1600" dirty="0" err="1"/>
                        <a:t>Shelar</a:t>
                      </a:r>
                      <a:r>
                        <a:rPr lang="en-IN" sz="1600" dirty="0"/>
                        <a:t>, Shubhangi </a:t>
                      </a:r>
                      <a:r>
                        <a:rPr lang="en-IN" sz="1600" dirty="0" err="1"/>
                        <a:t>Adhav</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International Journal of Creative Research Thoughts(IJCRT), Year- March 2021,Vol 3, Issue 3</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A study on to style a sensible walking stick</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4925"/>
            <a:ext cx="10972800" cy="647700"/>
          </a:xfrm>
        </p:spPr>
        <p:txBody>
          <a:bodyPr>
            <a:normAutofit fontScale="90000"/>
          </a:bodyPr>
          <a:lstStyle/>
          <a:p>
            <a:br>
              <a:rPr lang="en-US" sz="4500" dirty="0">
                <a:solidFill>
                  <a:srgbClr val="002060"/>
                </a:solidFill>
                <a:latin typeface="Arial Black" pitchFamily="34" charset="0"/>
              </a:rPr>
            </a:br>
            <a:r>
              <a:rPr lang="en-US" sz="4500" dirty="0">
                <a:solidFill>
                  <a:srgbClr val="002060"/>
                </a:solidFill>
                <a:latin typeface="Arial Black" pitchFamily="34" charset="0"/>
              </a:rPr>
              <a:t>EXISTING SYSTEM</a:t>
            </a:r>
          </a:p>
        </p:txBody>
      </p:sp>
      <p:sp>
        <p:nvSpPr>
          <p:cNvPr id="3" name="Rectangle 3">
            <a:extLst>
              <a:ext uri="{FF2B5EF4-FFF2-40B4-BE49-F238E27FC236}">
                <a16:creationId xmlns:a16="http://schemas.microsoft.com/office/drawing/2014/main" id="{A11C82EE-7BD5-9C3D-30B5-533A5EB16669}"/>
              </a:ext>
            </a:extLst>
          </p:cNvPr>
          <p:cNvSpPr txBox="1">
            <a:spLocks/>
          </p:cNvSpPr>
          <p:nvPr/>
        </p:nvSpPr>
        <p:spPr bwMode="auto">
          <a:xfrm>
            <a:off x="1676399" y="7475428"/>
            <a:ext cx="9039225" cy="982772"/>
          </a:xfrm>
          <a:prstGeom prst="rect">
            <a:avLst/>
          </a:prstGeom>
          <a:noFill/>
          <a:ln w="9525">
            <a:noFill/>
            <a:miter lim="800000"/>
            <a:headEnd/>
            <a:tailEnd/>
          </a:ln>
        </p:spPr>
        <p:txBody>
          <a:bodyPr lIns="54864" tIns="91440"/>
          <a:lstStyle/>
          <a:p>
            <a:pPr marL="119063" algn="just">
              <a:lnSpc>
                <a:spcPct val="150000"/>
              </a:lnSpc>
              <a:spcBef>
                <a:spcPts val="300"/>
              </a:spcBef>
              <a:spcAft>
                <a:spcPts val="300"/>
              </a:spcAft>
              <a:buClr>
                <a:schemeClr val="accent1"/>
              </a:buClr>
              <a:buSzPct val="80000"/>
              <a:defRPr/>
            </a:pPr>
            <a:endParaRPr lang="en-US" altLang="en-US" sz="2400" dirty="0">
              <a:latin typeface="Times New Roman" pitchFamily="18" charset="0"/>
              <a:cs typeface="Times New Roman" pitchFamily="18" charset="0"/>
            </a:endParaRPr>
          </a:p>
          <a:p>
            <a:pPr marL="119063" algn="just">
              <a:lnSpc>
                <a:spcPct val="150000"/>
              </a:lnSpc>
              <a:spcBef>
                <a:spcPts val="300"/>
              </a:spcBef>
              <a:spcAft>
                <a:spcPts val="300"/>
              </a:spcAft>
              <a:buClr>
                <a:schemeClr val="accent1"/>
              </a:buClr>
              <a:buSzPct val="80000"/>
              <a:defRPr/>
            </a:pPr>
            <a:endParaRPr lang="en-US" altLang="en-US" sz="2400" dirty="0">
              <a:latin typeface="Times New Roman" pitchFamily="18" charset="0"/>
              <a:cs typeface="Times New Roman" pitchFamily="18" charset="0"/>
            </a:endParaRPr>
          </a:p>
        </p:txBody>
      </p:sp>
      <p:sp>
        <p:nvSpPr>
          <p:cNvPr id="11" name="Rectangle 5">
            <a:extLst>
              <a:ext uri="{FF2B5EF4-FFF2-40B4-BE49-F238E27FC236}">
                <a16:creationId xmlns:a16="http://schemas.microsoft.com/office/drawing/2014/main" id="{72174C12-4600-0D45-2F45-103BBC20F4C6}"/>
              </a:ext>
            </a:extLst>
          </p:cNvPr>
          <p:cNvSpPr>
            <a:spLocks noChangeArrowheads="1"/>
          </p:cNvSpPr>
          <p:nvPr/>
        </p:nvSpPr>
        <p:spPr bwMode="auto">
          <a:xfrm>
            <a:off x="609600" y="1263879"/>
            <a:ext cx="9601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1800" b="1" dirty="0">
              <a:latin typeface="Arial" panose="020B0604020202020204" pitchFamily="34" charset="0"/>
            </a:endParaRPr>
          </a:p>
          <a:p>
            <a:pPr marL="271463" indent="-271463" algn="l">
              <a:buFont typeface="+mj-lt"/>
              <a:buAutoNum type="arabicPeriod"/>
            </a:pPr>
            <a:r>
              <a:rPr lang="en-US" sz="2400" b="0" i="0" dirty="0">
                <a:solidFill>
                  <a:srgbClr val="111111"/>
                </a:solidFill>
                <a:effectLst/>
                <a:latin typeface="Times New Roman" panose="02020603050405020304" pitchFamily="18" charset="0"/>
                <a:cs typeface="Times New Roman" panose="02020603050405020304" pitchFamily="18" charset="0"/>
              </a:rPr>
              <a:t>Devices or supports like white cane for helping them to detect the obstacles and travel to places.</a:t>
            </a:r>
          </a:p>
          <a:p>
            <a:pPr>
              <a:buFont typeface="+mj-lt"/>
              <a:buAutoNum type="arabicPeriod"/>
            </a:pPr>
            <a:r>
              <a:rPr lang="en-US" sz="2400" b="0" i="0" dirty="0">
                <a:solidFill>
                  <a:srgbClr val="111111"/>
                </a:solidFill>
                <a:effectLst/>
                <a:latin typeface="Times New Roman" panose="02020603050405020304" pitchFamily="18" charset="0"/>
                <a:cs typeface="Times New Roman" panose="02020603050405020304" pitchFamily="18" charset="0"/>
              </a:rPr>
              <a:t> Pet dogs.</a:t>
            </a:r>
          </a:p>
          <a:p>
            <a:pPr>
              <a:buFont typeface="+mj-lt"/>
              <a:buAutoNum type="arabicPeriod"/>
            </a:pPr>
            <a:r>
              <a:rPr lang="en-US" sz="2400" b="0" i="0" dirty="0">
                <a:solidFill>
                  <a:srgbClr val="111111"/>
                </a:solidFill>
                <a:effectLst/>
                <a:latin typeface="Times New Roman" panose="02020603050405020304" pitchFamily="18" charset="0"/>
                <a:cs typeface="Times New Roman" panose="02020603050405020304" pitchFamily="18" charset="0"/>
              </a:rPr>
              <a:t> Smart devices like vision a torch for blinds.</a:t>
            </a:r>
          </a:p>
          <a:p>
            <a:pPr marL="271463" indent="-271463">
              <a:buFont typeface="+mj-lt"/>
              <a:buAutoNum type="arabicPeriod"/>
            </a:pPr>
            <a:r>
              <a:rPr lang="en-US" sz="2400" b="0" i="0" u="none" strike="noStrike" dirty="0">
                <a:effectLst/>
                <a:latin typeface="Times New Roman" panose="02020603050405020304" pitchFamily="18" charset="0"/>
                <a:cs typeface="Times New Roman" panose="02020603050405020304" pitchFamily="18" charset="0"/>
              </a:rPr>
              <a:t>Guide Cane and Smart vision which use ultrasonic sensors or laser sensors to detect obstacles in front of the blind by transmitting the wave and reception of reflected waves. It produces either an audio or vibration in response to detected obstacles to warn blind.</a:t>
            </a:r>
          </a:p>
          <a:p>
            <a:pPr>
              <a:buFont typeface="+mj-lt"/>
              <a:buAutoNum type="arabicPeriod"/>
            </a:pPr>
            <a:r>
              <a:rPr lang="en-US" sz="2400" dirty="0">
                <a:latin typeface="Times New Roman" panose="02020603050405020304" pitchFamily="18" charset="0"/>
                <a:cs typeface="Times New Roman" panose="02020603050405020304" pitchFamily="18" charset="0"/>
              </a:rPr>
              <a:t> IoT Systems to monitor and save the Blind travelling data's via Cloud.</a:t>
            </a:r>
          </a:p>
          <a:p>
            <a:pPr>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IN" sz="1800" dirty="0"/>
          </a:p>
        </p:txBody>
      </p:sp>
    </p:spTree>
    <p:extLst>
      <p:ext uri="{BB962C8B-B14F-4D97-AF65-F5344CB8AC3E}">
        <p14:creationId xmlns:p14="http://schemas.microsoft.com/office/powerpoint/2010/main" val="246857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1D22-2E4B-9139-C08D-9DF051A15F60}"/>
              </a:ext>
            </a:extLst>
          </p:cNvPr>
          <p:cNvSpPr>
            <a:spLocks noGrp="1"/>
          </p:cNvSpPr>
          <p:nvPr>
            <p:ph type="title"/>
          </p:nvPr>
        </p:nvSpPr>
        <p:spPr/>
        <p:txBody>
          <a:bodyPr>
            <a:normAutofit/>
          </a:bodyPr>
          <a:lstStyle/>
          <a:p>
            <a:r>
              <a:rPr lang="en-IN" sz="4400" b="1" dirty="0">
                <a:solidFill>
                  <a:srgbClr val="002060"/>
                </a:solidFill>
              </a:rPr>
              <a:t>PROPOSED SYSTEM</a:t>
            </a:r>
          </a:p>
        </p:txBody>
      </p:sp>
      <p:sp>
        <p:nvSpPr>
          <p:cNvPr id="3" name="Content Placeholder 2">
            <a:extLst>
              <a:ext uri="{FF2B5EF4-FFF2-40B4-BE49-F238E27FC236}">
                <a16:creationId xmlns:a16="http://schemas.microsoft.com/office/drawing/2014/main" id="{55B207F9-5BF4-6ABA-7DDB-F1A48070D0BA}"/>
              </a:ext>
            </a:extLst>
          </p:cNvPr>
          <p:cNvSpPr>
            <a:spLocks noGrp="1"/>
          </p:cNvSpPr>
          <p:nvPr>
            <p:ph idx="1"/>
          </p:nvPr>
        </p:nvSpPr>
        <p:spPr>
          <a:xfrm>
            <a:off x="548640" y="1142999"/>
            <a:ext cx="9875520" cy="5879253"/>
          </a:xfrm>
        </p:spPr>
        <p:txBody>
          <a:bodyPr>
            <a:normAutofit fontScale="25000" lnSpcReduction="20000"/>
          </a:bodyPr>
          <a:lstStyle/>
          <a:p>
            <a:r>
              <a:rPr lang="en-IN" sz="10400" b="1" dirty="0">
                <a:latin typeface="Times New Roman" panose="02020603050405020304" pitchFamily="18" charset="0"/>
                <a:cs typeface="Times New Roman" panose="02020603050405020304" pitchFamily="18" charset="0"/>
              </a:rPr>
              <a:t>Navigation Enhancement:</a:t>
            </a:r>
          </a:p>
          <a:p>
            <a:pPr lvl="3">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The proposed system will provide accurate and real-time navigation assistance for caretaker.</a:t>
            </a:r>
          </a:p>
          <a:p>
            <a:pPr lvl="3">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integration of sensors to detect obstacles and create safer paths.</a:t>
            </a:r>
          </a:p>
          <a:p>
            <a:pPr>
              <a:buFont typeface="Wingdings" panose="05000000000000000000" pitchFamily="2" charset="2"/>
              <a:buChar char="Ø"/>
            </a:pPr>
            <a:endParaRPr lang="en-IN" sz="7200" b="1" dirty="0">
              <a:latin typeface="Times New Roman" panose="02020603050405020304" pitchFamily="18" charset="0"/>
              <a:cs typeface="Times New Roman" panose="02020603050405020304" pitchFamily="18" charset="0"/>
            </a:endParaRPr>
          </a:p>
          <a:p>
            <a:r>
              <a:rPr lang="en-IN" sz="10400" b="1" dirty="0">
                <a:latin typeface="Times New Roman" panose="02020603050405020304" pitchFamily="18" charset="0"/>
                <a:cs typeface="Times New Roman" panose="02020603050405020304" pitchFamily="18" charset="0"/>
              </a:rPr>
              <a:t>Weather Sensing Integration:</a:t>
            </a:r>
          </a:p>
          <a:p>
            <a:pPr lvl="3">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The system will incorporate weather sensors for real-time weather updates.</a:t>
            </a:r>
          </a:p>
          <a:p>
            <a:pPr lvl="3">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Mention how users will receive weather alerts and warnings.</a:t>
            </a:r>
            <a:endParaRPr lang="en-IN" sz="7200" b="1" dirty="0">
              <a:latin typeface="Times New Roman" panose="02020603050405020304" pitchFamily="18" charset="0"/>
              <a:cs typeface="Times New Roman" panose="02020603050405020304" pitchFamily="18" charset="0"/>
            </a:endParaRPr>
          </a:p>
          <a:p>
            <a:endParaRPr lang="en-IN" sz="1000" b="1" dirty="0"/>
          </a:p>
          <a:p>
            <a:endParaRPr lang="en-IN" sz="1000" b="1" dirty="0"/>
          </a:p>
          <a:p>
            <a:endParaRPr lang="en-IN" sz="1000" b="1" dirty="0"/>
          </a:p>
          <a:p>
            <a:endParaRPr lang="en-IN" sz="1000" b="1" dirty="0"/>
          </a:p>
          <a:p>
            <a:r>
              <a:rPr lang="en-IN" sz="10400" b="1" dirty="0">
                <a:latin typeface="Times New Roman" panose="02020603050405020304" pitchFamily="18" charset="0"/>
                <a:cs typeface="Times New Roman" panose="02020603050405020304" pitchFamily="18" charset="0"/>
              </a:rPr>
              <a:t>User-Friendly Interface:</a:t>
            </a:r>
          </a:p>
          <a:p>
            <a:pPr lvl="3">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The design considerations for an intuitive interface accessible to the visually impaired.</a:t>
            </a:r>
          </a:p>
          <a:p>
            <a:pPr lvl="3">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Mention voice commands, tactile feedback, or auditory cues.</a:t>
            </a:r>
          </a:p>
          <a:p>
            <a:pPr marL="0" indent="0">
              <a:buNone/>
            </a:pPr>
            <a:endParaRPr lang="en-IN" sz="6500" b="1" dirty="0">
              <a:latin typeface="Times New Roman" panose="02020603050405020304" pitchFamily="18" charset="0"/>
              <a:cs typeface="Times New Roman" panose="02020603050405020304" pitchFamily="18" charset="0"/>
            </a:endParaRPr>
          </a:p>
          <a:p>
            <a:r>
              <a:rPr lang="en-IN" sz="10400" b="1" dirty="0">
                <a:latin typeface="Times New Roman" panose="02020603050405020304" pitchFamily="18" charset="0"/>
                <a:cs typeface="Times New Roman" panose="02020603050405020304" pitchFamily="18" charset="0"/>
              </a:rPr>
              <a:t>Potential Benefits:</a:t>
            </a:r>
          </a:p>
          <a:p>
            <a:pPr lvl="3">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Highlighting the potential </a:t>
            </a:r>
            <a:r>
              <a:rPr lang="en-US" sz="7200" dirty="0" err="1">
                <a:latin typeface="Times New Roman" panose="02020603050405020304" pitchFamily="18" charset="0"/>
                <a:cs typeface="Times New Roman" panose="02020603050405020304" pitchFamily="18" charset="0"/>
              </a:rPr>
              <a:t>beneifts</a:t>
            </a:r>
            <a:r>
              <a:rPr lang="en-US" sz="7200" dirty="0">
                <a:latin typeface="Times New Roman" panose="02020603050405020304" pitchFamily="18" charset="0"/>
                <a:cs typeface="Times New Roman" panose="02020603050405020304" pitchFamily="18" charset="0"/>
              </a:rPr>
              <a:t> including real-time weather awareness, and enhanced user experience.</a:t>
            </a:r>
            <a:endParaRPr lang="en-IN" sz="7200" dirty="0">
              <a:latin typeface="Times New Roman" panose="02020603050405020304" pitchFamily="18" charset="0"/>
              <a:cs typeface="Times New Roman" panose="02020603050405020304" pitchFamily="18" charset="0"/>
            </a:endParaRPr>
          </a:p>
          <a:p>
            <a:endParaRPr lang="en-IN" sz="1000" dirty="0"/>
          </a:p>
          <a:p>
            <a:pPr marL="0" indent="0">
              <a:buNone/>
            </a:pPr>
            <a:endParaRPr lang="en-IN" sz="1800" b="1" dirty="0"/>
          </a:p>
          <a:p>
            <a:pPr marL="1567465" lvl="3" indent="0">
              <a:buNone/>
            </a:pPr>
            <a:endParaRPr lang="en-US" sz="1600" dirty="0"/>
          </a:p>
          <a:p>
            <a:pPr lvl="3">
              <a:buFont typeface="Wingdings" panose="05000000000000000000" pitchFamily="2" charset="2"/>
              <a:buChar char="Ø"/>
            </a:pPr>
            <a:endParaRPr lang="en-US" sz="1600" dirty="0"/>
          </a:p>
          <a:p>
            <a:pPr marL="1567465" lvl="3" indent="0">
              <a:buNone/>
            </a:pPr>
            <a:endParaRPr lang="en-US" sz="1600" dirty="0"/>
          </a:p>
          <a:p>
            <a:pPr lvl="3">
              <a:buFont typeface="Wingdings" panose="05000000000000000000" pitchFamily="2" charset="2"/>
              <a:buChar char="Ø"/>
            </a:pPr>
            <a:endParaRPr lang="en-US" sz="1600" dirty="0"/>
          </a:p>
          <a:p>
            <a:pPr lvl="3">
              <a:buFont typeface="Wingdings" panose="05000000000000000000" pitchFamily="2" charset="2"/>
              <a:buChar char="Ø"/>
            </a:pPr>
            <a:r>
              <a:rPr lang="en-US" sz="200" dirty="0"/>
              <a:t>.</a:t>
            </a:r>
            <a:endParaRPr lang="en-IN" sz="200" dirty="0"/>
          </a:p>
        </p:txBody>
      </p:sp>
      <p:sp>
        <p:nvSpPr>
          <p:cNvPr id="7" name="Rectangle 4">
            <a:extLst>
              <a:ext uri="{FF2B5EF4-FFF2-40B4-BE49-F238E27FC236}">
                <a16:creationId xmlns:a16="http://schemas.microsoft.com/office/drawing/2014/main" id="{CF5A9E57-E87D-2A3B-FE13-5BD567CBA48C}"/>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96742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3B1A-F8A3-FFBF-D8CE-265F3BDF4676}"/>
              </a:ext>
            </a:extLst>
          </p:cNvPr>
          <p:cNvSpPr>
            <a:spLocks noGrp="1"/>
          </p:cNvSpPr>
          <p:nvPr>
            <p:ph type="title"/>
          </p:nvPr>
        </p:nvSpPr>
        <p:spPr>
          <a:xfrm>
            <a:off x="548640" y="76200"/>
            <a:ext cx="9814560" cy="990601"/>
          </a:xfrm>
        </p:spPr>
        <p:txBody>
          <a:bodyPr>
            <a:normAutofit/>
          </a:bodyPr>
          <a:lstStyle/>
          <a:p>
            <a:r>
              <a:rPr lang="en-US" altLang="en-US" dirty="0">
                <a:solidFill>
                  <a:srgbClr val="002060"/>
                </a:solidFill>
                <a:latin typeface="Arial Black" pitchFamily="34" charset="0"/>
              </a:rPr>
              <a:t>WORKING</a:t>
            </a:r>
            <a:endParaRPr lang="en-IN" dirty="0"/>
          </a:p>
        </p:txBody>
      </p:sp>
      <p:sp>
        <p:nvSpPr>
          <p:cNvPr id="3" name="Content Placeholder 2">
            <a:extLst>
              <a:ext uri="{FF2B5EF4-FFF2-40B4-BE49-F238E27FC236}">
                <a16:creationId xmlns:a16="http://schemas.microsoft.com/office/drawing/2014/main" id="{D0ECE6AF-945D-3443-555B-7919217297C7}"/>
              </a:ext>
            </a:extLst>
          </p:cNvPr>
          <p:cNvSpPr>
            <a:spLocks noGrp="1"/>
          </p:cNvSpPr>
          <p:nvPr>
            <p:ph idx="1"/>
          </p:nvPr>
        </p:nvSpPr>
        <p:spPr>
          <a:xfrm>
            <a:off x="457200" y="838200"/>
            <a:ext cx="9966960" cy="6477001"/>
          </a:xfrm>
        </p:spPr>
        <p:txBody>
          <a:bodyPr>
            <a:normAutofit fontScale="92500" lnSpcReduction="10000"/>
          </a:bodyPr>
          <a:lstStyle/>
          <a:p>
            <a:r>
              <a:rPr lang="en-IN" sz="2800" b="1" dirty="0">
                <a:latin typeface="Times New Roman" panose="02020603050405020304" pitchFamily="18" charset="0"/>
                <a:cs typeface="Times New Roman" panose="02020603050405020304" pitchFamily="18" charset="0"/>
              </a:rPr>
              <a:t>Project Objective:</a:t>
            </a:r>
          </a:p>
          <a:p>
            <a:pPr lvl="2">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To design an IoT-based blind stick that enhances navigation and provides real-time weather updates to the blind people according to their </a:t>
            </a:r>
            <a:r>
              <a:rPr lang="en-US" sz="1900" dirty="0" err="1">
                <a:latin typeface="Times New Roman" panose="02020603050405020304" pitchFamily="18" charset="0"/>
                <a:cs typeface="Times New Roman" panose="02020603050405020304" pitchFamily="18" charset="0"/>
              </a:rPr>
              <a:t>comfortablity</a:t>
            </a:r>
            <a:r>
              <a:rPr lang="en-US" sz="19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endParaRPr lang="en-IN" sz="16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Navigation Enhancement:</a:t>
            </a:r>
          </a:p>
          <a:p>
            <a:pPr lvl="2">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system will provide precise navigation </a:t>
            </a:r>
            <a:r>
              <a:rPr lang="en-US" sz="1900" dirty="0" err="1">
                <a:latin typeface="Times New Roman" panose="02020603050405020304" pitchFamily="18" charset="0"/>
                <a:cs typeface="Times New Roman" panose="02020603050405020304" pitchFamily="18" charset="0"/>
              </a:rPr>
              <a:t>cooridnates</a:t>
            </a:r>
            <a:r>
              <a:rPr lang="en-US" sz="1900" dirty="0">
                <a:latin typeface="Times New Roman" panose="02020603050405020304" pitchFamily="18" charset="0"/>
                <a:cs typeface="Times New Roman" panose="02020603050405020304" pitchFamily="18" charset="0"/>
              </a:rPr>
              <a:t> to the caretaker with ease assistance.</a:t>
            </a:r>
            <a:endParaRPr lang="en-IN" sz="19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utilization of sensors for obstacle detection and path guidance.</a:t>
            </a:r>
          </a:p>
          <a:p>
            <a:pPr lvl="2">
              <a:buFont typeface="Wingdings" panose="05000000000000000000" pitchFamily="2" charset="2"/>
              <a:buChar char="Ø"/>
            </a:pPr>
            <a:endParaRPr lang="en-IN" sz="16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Weather Sensing Integration:</a:t>
            </a:r>
          </a:p>
          <a:p>
            <a:pPr lvl="2">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weather sensors will be integrated to provide real-time weather updates and visually impaired users will receive weather alerts and warnings.</a:t>
            </a:r>
          </a:p>
          <a:p>
            <a:endParaRPr lang="en-US" sz="1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Remote Integration</a:t>
            </a:r>
            <a:r>
              <a:rPr lang="en-US" sz="2800" b="1"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blind stick will be connected with a RF .</a:t>
            </a:r>
          </a:p>
          <a:p>
            <a:pPr lvl="2">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interaction between the user and the IoT-based system.</a:t>
            </a:r>
          </a:p>
          <a:p>
            <a:endParaRPr lang="en-US" sz="26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Energy Efficiency</a:t>
            </a:r>
            <a:r>
              <a:rPr lang="en-US" sz="2800" b="1"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energy-efficient design to maximize battery life.</a:t>
            </a:r>
          </a:p>
          <a:p>
            <a:pPr lvl="2">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Power consumption will be optimized without compromising performance.</a:t>
            </a:r>
          </a:p>
          <a:p>
            <a:endParaRPr lang="en-US" sz="1600"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45954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E2CDE-2809-E0B9-A014-B7B67CE6F446}"/>
              </a:ext>
            </a:extLst>
          </p:cNvPr>
          <p:cNvSpPr txBox="1"/>
          <p:nvPr/>
        </p:nvSpPr>
        <p:spPr>
          <a:xfrm>
            <a:off x="381000" y="438150"/>
            <a:ext cx="9144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CIRCUIT DIAGRAM</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5E431D-5C43-697B-83F4-BE619C7B3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38250"/>
            <a:ext cx="7467600" cy="5638800"/>
          </a:xfrm>
          <a:prstGeom prst="rect">
            <a:avLst/>
          </a:prstGeom>
          <a:ln>
            <a:solidFill>
              <a:schemeClr val="tx1">
                <a:lumMod val="95000"/>
                <a:lumOff val="5000"/>
              </a:schemeClr>
            </a:solidFill>
          </a:ln>
        </p:spPr>
      </p:pic>
    </p:spTree>
    <p:extLst>
      <p:ext uri="{BB962C8B-B14F-4D97-AF65-F5344CB8AC3E}">
        <p14:creationId xmlns:p14="http://schemas.microsoft.com/office/powerpoint/2010/main" val="220273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PRADEEP\Downloads\Thank-You (1).jpg"/>
          <p:cNvPicPr>
            <a:picLocks noChangeAspect="1" noChangeArrowheads="1"/>
          </p:cNvPicPr>
          <p:nvPr/>
        </p:nvPicPr>
        <p:blipFill>
          <a:blip r:embed="rId2"/>
          <a:srcRect/>
          <a:stretch>
            <a:fillRect/>
          </a:stretch>
        </p:blipFill>
        <p:spPr bwMode="auto">
          <a:xfrm>
            <a:off x="0" y="-1"/>
            <a:ext cx="10972800" cy="731520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3247</TotalTime>
  <Words>654</Words>
  <Application>Microsoft Office PowerPoint</Application>
  <PresentationFormat>Custom</PresentationFormat>
  <Paragraphs>86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Times New Roman</vt:lpstr>
      <vt:lpstr>Wingdings</vt:lpstr>
      <vt:lpstr>Office Theme</vt:lpstr>
      <vt:lpstr>PowerPoint Presentation</vt:lpstr>
      <vt:lpstr>PROBLEM STATEMENT</vt:lpstr>
      <vt:lpstr>LITERATURE REVIEW</vt:lpstr>
      <vt:lpstr> EXISTING SYSTEM</vt:lpstr>
      <vt:lpstr>PROPOSED SYSTEM</vt:lpstr>
      <vt:lpstr>WORKING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dc:creator>
  <cp:lastModifiedBy>Naresh RTN</cp:lastModifiedBy>
  <cp:revision>91</cp:revision>
  <dcterms:created xsi:type="dcterms:W3CDTF">2021-10-04T04:49:31Z</dcterms:created>
  <dcterms:modified xsi:type="dcterms:W3CDTF">2023-09-15T05:34:12Z</dcterms:modified>
</cp:coreProperties>
</file>