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ctiveX/activeX1.xml" ContentType="application/vnd.ms-office.activeX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54"/>
  </p:notesMasterIdLst>
  <p:sldIdLst>
    <p:sldId id="256" r:id="rId2"/>
    <p:sldId id="321" r:id="rId3"/>
    <p:sldId id="322" r:id="rId4"/>
    <p:sldId id="392" r:id="rId5"/>
    <p:sldId id="265" r:id="rId6"/>
    <p:sldId id="323" r:id="rId7"/>
    <p:sldId id="257" r:id="rId8"/>
    <p:sldId id="380" r:id="rId9"/>
    <p:sldId id="381" r:id="rId10"/>
    <p:sldId id="326" r:id="rId11"/>
    <p:sldId id="327" r:id="rId12"/>
    <p:sldId id="369" r:id="rId13"/>
    <p:sldId id="329" r:id="rId14"/>
    <p:sldId id="330" r:id="rId15"/>
    <p:sldId id="391" r:id="rId16"/>
    <p:sldId id="335" r:id="rId17"/>
    <p:sldId id="379" r:id="rId18"/>
    <p:sldId id="339" r:id="rId19"/>
    <p:sldId id="341" r:id="rId20"/>
    <p:sldId id="266" r:id="rId21"/>
    <p:sldId id="342" r:id="rId22"/>
    <p:sldId id="344" r:id="rId23"/>
    <p:sldId id="388" r:id="rId24"/>
    <p:sldId id="346" r:id="rId25"/>
    <p:sldId id="347" r:id="rId26"/>
    <p:sldId id="404" r:id="rId27"/>
    <p:sldId id="402" r:id="rId28"/>
    <p:sldId id="401" r:id="rId29"/>
    <p:sldId id="396" r:id="rId30"/>
    <p:sldId id="397" r:id="rId31"/>
    <p:sldId id="351" r:id="rId32"/>
    <p:sldId id="356" r:id="rId33"/>
    <p:sldId id="371" r:id="rId34"/>
    <p:sldId id="382" r:id="rId35"/>
    <p:sldId id="393" r:id="rId36"/>
    <p:sldId id="394" r:id="rId37"/>
    <p:sldId id="395" r:id="rId38"/>
    <p:sldId id="400" r:id="rId39"/>
    <p:sldId id="385" r:id="rId40"/>
    <p:sldId id="398" r:id="rId41"/>
    <p:sldId id="373" r:id="rId42"/>
    <p:sldId id="390" r:id="rId43"/>
    <p:sldId id="386" r:id="rId44"/>
    <p:sldId id="374" r:id="rId45"/>
    <p:sldId id="375" r:id="rId46"/>
    <p:sldId id="377" r:id="rId47"/>
    <p:sldId id="406" r:id="rId48"/>
    <p:sldId id="407" r:id="rId49"/>
    <p:sldId id="408" r:id="rId50"/>
    <p:sldId id="378" r:id="rId51"/>
    <p:sldId id="304" r:id="rId52"/>
    <p:sldId id="376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FF"/>
    <a:srgbClr val="64FF64"/>
    <a:srgbClr val="00A0E9"/>
    <a:srgbClr val="A0AFFF"/>
    <a:srgbClr val="FF9664"/>
    <a:srgbClr val="FF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98968" autoAdjust="0"/>
  </p:normalViewPr>
  <p:slideViewPr>
    <p:cSldViewPr>
      <p:cViewPr>
        <p:scale>
          <a:sx n="80" d="100"/>
          <a:sy n="80" d="100"/>
        </p:scale>
        <p:origin x="-263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21B16-E348-4F31-8426-D61FED1F787B}" type="datetimeFigureOut">
              <a:rPr lang="zh-CN" altLang="en-US"/>
              <a:pPr>
                <a:defRPr/>
              </a:pPr>
              <a:t>2013/5/9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760B9DA-9FDD-41FD-8547-D64EFDA29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REC-css3-selectors-20110929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781A5D-C5EE-4390-BAD9-17EB7AF42B47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元信息</a:t>
            </a:r>
            <a:endParaRPr lang="en-US" altLang="zh-CN" dirty="0" smtClean="0"/>
          </a:p>
          <a:p>
            <a:r>
              <a:rPr lang="zh-CN" altLang="en-US" dirty="0" smtClean="0"/>
              <a:t>不可视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r>
              <a:rPr lang="en-US" altLang="zh-CN" dirty="0" err="1" smtClean="0"/>
              <a:t>charset</a:t>
            </a:r>
            <a:r>
              <a:rPr lang="zh-CN" altLang="en-US" dirty="0" smtClean="0"/>
              <a:t>的位置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B87009-CD78-42DB-9362-3EA13FBA7915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可视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7D9BA5-118D-4A21-853D-28963B5DCB41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0B9DA-9FDD-41FD-8547-D64EFDA2957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当然我们能链接到另一个文档的内部书签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0B9DA-9FDD-41FD-8547-D64EFDA2957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F7A8A-0026-4632-955A-FDBA8921C9DE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0B9DA-9FDD-41FD-8547-D64EFDA2957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产生原因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140DB-1B80-4908-BF8B-0342ECD5943C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zh-CN" altLang="en-US" dirty="0" smtClean="0"/>
              <a:t>使用场景：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外部样式表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增加请求数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内部样式表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样式比较少，且没有公用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内嵌样式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修改的样式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C3137B-B64C-4A7A-AEF0-A15320957FE9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6B6DDE-86EC-4A44-9DAD-626B6FB7693F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96926F-26C0-4662-B6C5-384321A374DD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可视：页面布局</a:t>
            </a:r>
            <a:endParaRPr lang="en-US" altLang="zh-CN" smtClean="0"/>
          </a:p>
          <a:p>
            <a:r>
              <a:rPr lang="zh-CN" altLang="en-US" smtClean="0"/>
              <a:t>源码：</a:t>
            </a:r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css</a:t>
            </a:r>
            <a:r>
              <a:rPr lang="zh-CN" altLang="en-US" smtClean="0"/>
              <a:t>、</a:t>
            </a:r>
            <a:r>
              <a:rPr lang="en-US" altLang="zh-CN" smtClean="0"/>
              <a:t>js</a:t>
            </a:r>
          </a:p>
          <a:p>
            <a:r>
              <a:rPr lang="zh-CN" altLang="en-US" smtClean="0"/>
              <a:t>展示无</a:t>
            </a:r>
            <a:r>
              <a:rPr lang="en-US" altLang="zh-CN" smtClean="0"/>
              <a:t>css</a:t>
            </a:r>
            <a:r>
              <a:rPr lang="zh-CN" altLang="en-US" smtClean="0"/>
              <a:t>情况</a:t>
            </a:r>
            <a:endParaRPr lang="en-US" altLang="zh-CN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97B067-321A-49E6-AC23-E6D77218F607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8E3546-602C-491B-A1FB-9A0E11FB8F78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A3CAD-2A06-4F1F-8BF7-C1F3114AC43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下，只有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:hover, </a:t>
            </a:r>
          </a:p>
          <a:p>
            <a:r>
              <a:rPr lang="en-US" altLang="zh-CN" dirty="0" smtClean="0"/>
              <a:t>ie6,ie7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:active</a:t>
            </a:r>
            <a:endParaRPr lang="zh-CN" altLang="en-US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AA5C76-CC47-4580-B5EA-E0842532F142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子女，兄弟选择器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ie6</a:t>
            </a:r>
            <a:r>
              <a:rPr lang="zh-CN" altLang="en-US" baseline="0" dirty="0" smtClean="0"/>
              <a:t>不支持</a:t>
            </a:r>
            <a:endParaRPr lang="zh-CN" altLang="en-US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8E3546-602C-491B-A1FB-9A0E11FB8F78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Selectors inside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the negation pseudo-class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counted like any other, but the negation itself does not count as a pseudo-class.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A3CAD-2A06-4F1F-8BF7-C1F3114AC43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ID</a:t>
            </a:r>
            <a:r>
              <a:rPr lang="zh-CN" altLang="en-US" smtClean="0"/>
              <a:t> </a:t>
            </a:r>
            <a:r>
              <a:rPr lang="en-US" altLang="zh-CN" smtClean="0"/>
              <a:t>&gt; </a:t>
            </a:r>
            <a:r>
              <a:rPr lang="zh-CN" altLang="en-US" smtClean="0"/>
              <a:t>类、属性、伪类</a:t>
            </a:r>
            <a:r>
              <a:rPr lang="en-US" altLang="zh-CN" smtClean="0"/>
              <a:t> &gt; </a:t>
            </a:r>
            <a:r>
              <a:rPr lang="zh-CN" altLang="en-US" smtClean="0"/>
              <a:t>类型、伪元素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8AE63B-9BC0-4D5F-85E8-0500B9C16D50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块级元素 </a:t>
            </a:r>
            <a:r>
              <a:rPr lang="en-US" altLang="zh-CN" smtClean="0"/>
              <a:t>VS </a:t>
            </a:r>
            <a:r>
              <a:rPr lang="zh-CN" altLang="en-US" smtClean="0"/>
              <a:t>行级元素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2924C-676E-458B-94A1-E3D0F8EC3FA0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ie6</a:t>
            </a:r>
            <a:r>
              <a:rPr lang="zh-CN" altLang="en-US" smtClean="0"/>
              <a:t>下文档首行没写</a:t>
            </a:r>
            <a:r>
              <a:rPr lang="en-US" altLang="zh-CN" smtClean="0"/>
              <a:t>doctype</a:t>
            </a:r>
            <a:r>
              <a:rPr lang="zh-CN" altLang="en-US" smtClean="0"/>
              <a:t>，会触发怪异模式，可视宽度 </a:t>
            </a:r>
            <a:r>
              <a:rPr lang="en-US" altLang="zh-CN" smtClean="0"/>
              <a:t>== width</a:t>
            </a: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94E7F3-1871-4355-8B96-BF8C499B8FDE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5049C8-D25E-400C-8B82-0DB355123ADC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flow</a:t>
            </a:r>
            <a:r>
              <a:rPr lang="zh-CN" altLang="en-US" dirty="0" smtClean="0"/>
              <a:t>的如何实现这些效果了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D1C66-3AF8-4121-855A-7DEA42A07508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现场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记事本</a:t>
            </a:r>
            <a:endParaRPr lang="en-US" altLang="zh-CN" dirty="0" smtClean="0"/>
          </a:p>
          <a:p>
            <a:r>
              <a:rPr lang="en-US" altLang="zh-CN" dirty="0" smtClean="0"/>
              <a:t>	eclipse</a:t>
            </a:r>
          </a:p>
          <a:p>
            <a:r>
              <a:rPr lang="zh-CN" altLang="en-US" dirty="0" smtClean="0"/>
              <a:t>编辑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006C1F-0F12-4D82-8350-1CB7A21F6B4D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out of flow – </a:t>
            </a:r>
            <a:r>
              <a:rPr lang="zh-CN" altLang="en-US" dirty="0" smtClean="0"/>
              <a:t>宽度自适应</a:t>
            </a:r>
            <a:endParaRPr lang="en-US" altLang="zh-CN" dirty="0" smtClean="0"/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确定定位方式，</a:t>
            </a:r>
            <a:r>
              <a:rPr lang="en-US" altLang="zh-CN" dirty="0" err="1" smtClean="0"/>
              <a:t>top,right,bottom,left,z</a:t>
            </a:r>
            <a:r>
              <a:rPr lang="en-US" altLang="zh-CN" dirty="0" smtClean="0"/>
              <a:t>-index</a:t>
            </a:r>
            <a:r>
              <a:rPr lang="zh-CN" altLang="en-US" dirty="0" smtClean="0"/>
              <a:t>确定位置</a:t>
            </a:r>
            <a:endParaRPr lang="en-US" altLang="zh-CN" dirty="0" smtClean="0"/>
          </a:p>
          <a:p>
            <a:r>
              <a:rPr lang="en-US" altLang="zh-CN" dirty="0" err="1" smtClean="0"/>
              <a:t>top,right,bottom,left</a:t>
            </a:r>
            <a:r>
              <a:rPr lang="zh-CN" altLang="en-US" smtClean="0"/>
              <a:t>的参照点</a:t>
            </a:r>
            <a:endParaRPr lang="en-US" altLang="zh-CN" smtClean="0"/>
          </a:p>
          <a:p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D1C66-3AF8-4121-855A-7DEA42A07508}" type="slidenum">
              <a:rPr lang="zh-CN" altLang="en-US" smtClean="0"/>
              <a:pPr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在父元素内浮动</a:t>
            </a:r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B4C98-3A64-4AF1-AA8A-1BF50C3407A6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在父元素内浮动</a:t>
            </a:r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B4C98-3A64-4AF1-AA8A-1BF50C3407A6}" type="slidenum">
              <a:rPr lang="zh-CN" altLang="en-US" smtClean="0"/>
              <a:pPr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B4C98-3A64-4AF1-AA8A-1BF50C3407A6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display:none</a:t>
            </a:r>
            <a:r>
              <a:rPr lang="zh-CN" altLang="en-US" smtClean="0"/>
              <a:t>与</a:t>
            </a:r>
            <a:r>
              <a:rPr lang="en-US" altLang="zh-CN" smtClean="0"/>
              <a:t>visibility:hidden</a:t>
            </a:r>
            <a:r>
              <a:rPr lang="zh-CN" altLang="en-US" smtClean="0"/>
              <a:t>的区别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A77EB1-43D8-4D81-9632-E0EDF9512064}" type="slidenum">
              <a:rPr lang="zh-CN" altLang="en-US" smtClean="0"/>
              <a:pPr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CB4C98-3A64-4AF1-AA8A-1BF50C3407A6}" type="slidenum">
              <a:rPr lang="zh-CN" altLang="en-US" smtClean="0"/>
              <a:pPr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js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调用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，来完成业务逻辑</a:t>
            </a:r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6584AC-28E3-4268-9419-E8854A8E310B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js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调用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，来完成业务逻辑</a:t>
            </a:r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6584AC-28E3-4268-9419-E8854A8E310B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js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调用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，来完成业务逻辑</a:t>
            </a:r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6584AC-28E3-4268-9419-E8854A8E310B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右键</a:t>
            </a:r>
            <a:r>
              <a:rPr lang="en-US" altLang="zh-CN" baseline="0" dirty="0" smtClean="0"/>
              <a:t> &gt; </a:t>
            </a:r>
            <a:r>
              <a:rPr lang="zh-CN" altLang="en-US" dirty="0" smtClean="0"/>
              <a:t>审查元素 打开</a:t>
            </a:r>
            <a:endParaRPr lang="en-US" altLang="zh-CN" dirty="0" smtClean="0"/>
          </a:p>
          <a:p>
            <a:r>
              <a:rPr lang="zh-CN" altLang="en-US" dirty="0" smtClean="0"/>
              <a:t>调试工具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实时编辑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，编辑</a:t>
            </a:r>
            <a:r>
              <a:rPr lang="en-US" altLang="zh-CN" dirty="0" err="1" smtClean="0"/>
              <a:t>css</a:t>
            </a:r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006C1F-0F12-4D82-8350-1CB7A21F6B4D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3773F2-6080-4E13-BD02-3706CF5A378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当前使用 </a:t>
            </a:r>
            <a:r>
              <a:rPr lang="en-US" altLang="zh-CN" smtClean="0"/>
              <a:t>XHTML1.0+HTML5, CSS2.1+CSS3</a:t>
            </a:r>
          </a:p>
          <a:p>
            <a:r>
              <a:rPr lang="en-US" altLang="zh-CN" smtClean="0"/>
              <a:t>HTML5</a:t>
            </a:r>
            <a:r>
              <a:rPr lang="zh-CN" altLang="en-US" smtClean="0"/>
              <a:t>出现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A625F1-77CB-4375-9C73-C8A525C5B6C8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C0E8E9-E6F7-41EA-B223-CE4CA98757A7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82064C-47C6-4A03-8563-A57C5A2E54D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Doctype</a:t>
            </a:r>
            <a:r>
              <a:rPr lang="zh-CN" altLang="en-US" smtClean="0"/>
              <a:t>变化反应</a:t>
            </a:r>
            <a:r>
              <a:rPr lang="en-US" altLang="zh-CN" smtClean="0"/>
              <a:t>HTML</a:t>
            </a:r>
            <a:r>
              <a:rPr lang="zh-CN" altLang="en-US" smtClean="0"/>
              <a:t>规范从严格转变成实用</a:t>
            </a:r>
            <a:r>
              <a:rPr lang="en-US" altLang="zh-CN" smtClean="0"/>
              <a:t>(</a:t>
            </a:r>
            <a:r>
              <a:rPr lang="zh-CN" altLang="en-US" smtClean="0"/>
              <a:t>联系</a:t>
            </a:r>
            <a:r>
              <a:rPr lang="en-US" altLang="zh-CN" smtClean="0"/>
              <a:t>HTML</a:t>
            </a:r>
            <a:r>
              <a:rPr lang="zh-CN" altLang="en-US" smtClean="0"/>
              <a:t>发展史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F93B04-801F-4D25-A4AA-545D6EF15AE2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600"/>
            </a:lvl2pPr>
            <a:lvl3pPr>
              <a:defRPr sz="22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A0E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oshduck.com/periodic-tab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fiddle.net/zjuwwq/fvfqa/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emo/tabl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zjuwwq/fvfq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zjuwwq/fvfqa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demo/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zjuwwq/fvfqa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zjuwwq/3uzp6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4.11/nec/standard-css/attribute-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页面制作基础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+mj-lt"/>
              </a:rPr>
              <a:t>HTML &amp; CSS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2743200" y="5157192"/>
            <a:ext cx="64008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         魏文庆 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wqwei@corp.netease.com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文档头部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363272" cy="3445843"/>
          </a:xfrm>
        </p:spPr>
        <p:txBody>
          <a:bodyPr/>
          <a:lstStyle/>
          <a:p>
            <a:pPr>
              <a:buNone/>
            </a:pP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&lt;head&gt;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err="1" smtClean="0">
                <a:solidFill>
                  <a:srgbClr val="FF0000"/>
                </a:solidFill>
                <a:latin typeface="Courier New"/>
              </a:rPr>
              <a:t>charset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"utf-8"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&lt;title&gt;</a:t>
            </a:r>
            <a:r>
              <a:rPr lang="zh-CN" altLang="en-US" sz="1500" b="0" dirty="0" smtClean="0">
                <a:solidFill>
                  <a:srgbClr val="000000"/>
                </a:solidFill>
                <a:latin typeface="Courier New"/>
              </a:rPr>
              <a:t>照片网上冲印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&lt;/title&gt;</a:t>
            </a:r>
            <a:endParaRPr lang="en-US" altLang="zh-CN" sz="1500" b="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http-equiv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"X-UA-Compatible"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content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"IE=7"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"keywords"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content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zh-CN" altLang="en-US" sz="1500" b="0" dirty="0" smtClean="0">
                <a:solidFill>
                  <a:srgbClr val="8000FF"/>
                </a:solidFill>
                <a:latin typeface="Courier New"/>
              </a:rPr>
              <a:t>照片冲印、网上冲印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r>
              <a:rPr lang="zh-CN" altLang="en-US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500" b="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name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"description"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content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zh-CN" altLang="en-US" sz="1500" b="0" dirty="0" smtClean="0">
                <a:solidFill>
                  <a:srgbClr val="8000FF"/>
                </a:solidFill>
                <a:latin typeface="Courier New"/>
              </a:rPr>
              <a:t>网上冲印数码照片、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6</a:t>
            </a:r>
            <a:r>
              <a:rPr lang="zh-CN" altLang="en-US" sz="1500" b="0" dirty="0" smtClean="0">
                <a:solidFill>
                  <a:srgbClr val="8000FF"/>
                </a:solidFill>
                <a:latin typeface="Courier New"/>
              </a:rPr>
              <a:t>寸照片低至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0.45</a:t>
            </a:r>
            <a:r>
              <a:rPr lang="zh-CN" altLang="en-US" sz="1500" b="0" dirty="0" smtClean="0">
                <a:solidFill>
                  <a:srgbClr val="8000FF"/>
                </a:solidFill>
                <a:latin typeface="Courier New"/>
              </a:rPr>
              <a:t>元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&lt;link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err="1" smtClean="0">
                <a:solidFill>
                  <a:srgbClr val="FF0000"/>
                </a:solidFill>
                <a:latin typeface="Courier New"/>
              </a:rPr>
              <a:t>rel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"icon"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err="1" smtClean="0">
                <a:solidFill>
                  <a:srgbClr val="FF0000"/>
                </a:solidFill>
                <a:latin typeface="Courier New"/>
              </a:rPr>
              <a:t>href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"favicon.ico"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"image/x-</a:t>
            </a:r>
            <a:r>
              <a:rPr lang="en-US" altLang="zh-CN" sz="1500" b="0" dirty="0" err="1" smtClean="0">
                <a:solidFill>
                  <a:srgbClr val="8000FF"/>
                </a:solidFill>
                <a:latin typeface="Courier New"/>
              </a:rPr>
              <a:t>ico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&lt;link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err="1" smtClean="0">
                <a:solidFill>
                  <a:srgbClr val="FF0000"/>
                </a:solidFill>
                <a:latin typeface="Courier New"/>
              </a:rPr>
              <a:t>rel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altLang="zh-CN" sz="1500" b="0" dirty="0" err="1" smtClean="0">
                <a:solidFill>
                  <a:srgbClr val="8000FF"/>
                </a:solidFill>
                <a:latin typeface="Courier New"/>
              </a:rPr>
              <a:t>stylesheet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err="1" smtClean="0">
                <a:solidFill>
                  <a:srgbClr val="FF0000"/>
                </a:solidFill>
                <a:latin typeface="Courier New"/>
              </a:rPr>
              <a:t>href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"style.css"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500" b="0" dirty="0" smtClean="0">
                <a:solidFill>
                  <a:srgbClr val="FF0000"/>
                </a:solidFill>
                <a:latin typeface="Courier New"/>
              </a:rPr>
              <a:t>media</a:t>
            </a:r>
            <a:r>
              <a:rPr lang="en-US" altLang="zh-CN" sz="1500" b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500" b="0" dirty="0" smtClean="0">
                <a:solidFill>
                  <a:srgbClr val="8000FF"/>
                </a:solidFill>
                <a:latin typeface="Courier New"/>
              </a:rPr>
              <a:t>"screen print"</a:t>
            </a: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/&gt;</a:t>
            </a:r>
            <a:endParaRPr lang="en-US" altLang="zh-CN" sz="1500" b="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altLang="zh-CN" sz="1500" b="0" dirty="0" smtClean="0">
                <a:solidFill>
                  <a:srgbClr val="0000FF"/>
                </a:solidFill>
                <a:latin typeface="Courier New"/>
              </a:rPr>
              <a:t>&lt;/head&gt;</a:t>
            </a:r>
            <a:endParaRPr lang="en-US" altLang="zh-CN" sz="1500" b="0" dirty="0" smtClean="0"/>
          </a:p>
          <a:p>
            <a:pPr eaLnBrk="1" hangingPunct="1">
              <a:buNone/>
            </a:pPr>
            <a:endParaRPr lang="zh-CN" altLang="en-US" sz="1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文档主体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文档的主体  </a:t>
            </a:r>
            <a:r>
              <a:rPr lang="en-US" altLang="zh-CN" smtClean="0"/>
              <a:t>&lt;body&gt;…&lt;/body&gt;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" name="Picture 6" descr="C:\Documents and Settings\User\桌面\未标题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3988" y="2492375"/>
            <a:ext cx="4640262" cy="37449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498725"/>
            <a:ext cx="315436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文档注释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注释 </a:t>
            </a:r>
            <a:r>
              <a:rPr lang="en-US" altLang="zh-CN" smtClean="0"/>
              <a:t>&lt;!-- </a:t>
            </a:r>
            <a:r>
              <a:rPr lang="zh-CN" altLang="en-US" smtClean="0"/>
              <a:t>注释内容</a:t>
            </a:r>
            <a:r>
              <a:rPr lang="en-US" altLang="zh-CN" smtClean="0"/>
              <a:t> --&gt;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标签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331913" y="3827463"/>
            <a:ext cx="4259262" cy="3057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/>
              <a:t>小写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smtClean="0"/>
              <a:t>可有一个或多个属性</a:t>
            </a:r>
            <a:endParaRPr lang="en-US" altLang="zh-CN" sz="24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1916113"/>
            <a:ext cx="5216525" cy="129698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70450" y="3827463"/>
            <a:ext cx="4259263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</a:rPr>
              <a:t>属性值需加双引号</a:t>
            </a:r>
            <a:endParaRPr lang="en-US" altLang="zh-CN" sz="2400" b="1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</a:rPr>
              <a:t>闭合标签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hlinkClick r:id="rId3"/>
              </a:rPr>
              <a:t>常用标签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557338"/>
          <a:ext cx="8229600" cy="435892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38536"/>
                <a:gridCol w="3024336"/>
                <a:gridCol w="3466728"/>
              </a:tblGrid>
              <a:tr h="7128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2800" dirty="0" smtClean="0"/>
                        <a:t>文本基础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组织工具：</a:t>
                      </a:r>
                      <a:r>
                        <a:rPr lang="en-US" altLang="zh-CN" sz="1800" dirty="0" smtClean="0"/>
                        <a:t>&lt;div&gt;</a:t>
                      </a:r>
                      <a:r>
                        <a:rPr lang="zh-CN" altLang="en-US" sz="1800" dirty="0" smtClean="0"/>
                        <a:t>和</a:t>
                      </a:r>
                      <a:r>
                        <a:rPr lang="en-US" altLang="zh-CN" sz="1800" dirty="0" smtClean="0"/>
                        <a:t>&lt;span&gt;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段       落：</a:t>
                      </a:r>
                      <a:r>
                        <a:rPr lang="en-US" altLang="zh-CN" sz="1800" dirty="0" smtClean="0"/>
                        <a:t>&lt;p&gt;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换       行：</a:t>
                      </a:r>
                      <a:r>
                        <a:rPr lang="en-US" altLang="zh-CN" sz="1800" dirty="0" smtClean="0"/>
                        <a:t>&lt;</a:t>
                      </a:r>
                      <a:r>
                        <a:rPr lang="en-US" altLang="zh-CN" sz="1800" dirty="0" err="1" smtClean="0"/>
                        <a:t>br</a:t>
                      </a:r>
                      <a:r>
                        <a:rPr lang="en-US" altLang="zh-CN" sz="1800" dirty="0" smtClean="0"/>
                        <a:t> /&gt;</a:t>
                      </a:r>
                      <a:endParaRPr lang="en-US" altLang="zh-CN" sz="1800" b="0" dirty="0" smtClean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标       题：</a:t>
                      </a:r>
                      <a:r>
                        <a:rPr lang="en-US" altLang="zh-CN" sz="1800" dirty="0" smtClean="0"/>
                        <a:t>&lt;h1&gt;to&lt;h6&gt;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文本格式：</a:t>
                      </a:r>
                      <a:r>
                        <a:rPr lang="en-US" altLang="zh-CN" sz="1800" dirty="0" smtClean="0"/>
                        <a:t>&lt;pre&gt;&lt;</a:t>
                      </a:r>
                      <a:r>
                        <a:rPr lang="en-US" altLang="zh-CN" sz="1800" dirty="0" err="1" smtClean="0"/>
                        <a:t>em</a:t>
                      </a:r>
                      <a:r>
                        <a:rPr lang="en-US" altLang="zh-CN" sz="1800" dirty="0" smtClean="0"/>
                        <a:t>&gt;&lt;strong&gt;&lt;del&gt;…</a:t>
                      </a:r>
                      <a:endParaRPr lang="en-US" altLang="zh-CN" sz="1800" b="0" dirty="0" smtClean="0"/>
                    </a:p>
                  </a:txBody>
                  <a:tcPr marL="108000" marR="108000" marT="72000" marB="72000" anchor="ctr"/>
                </a:tc>
              </a:tr>
              <a:tr h="7128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2800" dirty="0" smtClean="0"/>
                        <a:t>资源引入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=“…” alt=“”/&gt;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&lt;link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=“”/&gt;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&lt;script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=“”&gt;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iframe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=“…”&gt;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&lt;object&gt;</a:t>
                      </a:r>
                    </a:p>
                  </a:txBody>
                  <a:tcPr marL="108000" marR="108000" marT="72000" marB="72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28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列表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无序列表：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ul</a:t>
                      </a:r>
                      <a:r>
                        <a:rPr lang="en-US" altLang="zh-CN" dirty="0" smtClean="0"/>
                        <a:t>&gt;&lt;</a:t>
                      </a:r>
                      <a:r>
                        <a:rPr lang="en-US" altLang="zh-CN" dirty="0" err="1" smtClean="0"/>
                        <a:t>li</a:t>
                      </a:r>
                      <a:r>
                        <a:rPr lang="en-US" altLang="zh-CN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有序列表：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ol</a:t>
                      </a:r>
                      <a:r>
                        <a:rPr lang="en-US" altLang="zh-CN" dirty="0" smtClean="0"/>
                        <a:t>&gt;&lt;</a:t>
                      </a:r>
                      <a:r>
                        <a:rPr lang="en-US" altLang="zh-CN" dirty="0" err="1" smtClean="0"/>
                        <a:t>li</a:t>
                      </a:r>
                      <a:r>
                        <a:rPr lang="en-US" altLang="zh-CN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定义列表：</a:t>
                      </a:r>
                      <a:r>
                        <a:rPr lang="en-US" altLang="zh-CN" dirty="0" smtClean="0"/>
                        <a:t>&lt;dl&gt;&lt;</a:t>
                      </a:r>
                      <a:r>
                        <a:rPr lang="en-US" altLang="zh-CN" dirty="0" err="1" smtClean="0"/>
                        <a:t>dt</a:t>
                      </a:r>
                      <a:r>
                        <a:rPr lang="en-US" altLang="zh-CN" dirty="0" smtClean="0"/>
                        <a:t>&gt;&lt;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 smtClean="0"/>
                    </a:p>
                  </a:txBody>
                  <a:tcPr marL="108000" marR="108000" marT="72000" marB="72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3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表格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&lt;table&gt;&lt;</a:t>
                      </a:r>
                      <a:r>
                        <a:rPr lang="en-US" altLang="zh-CN" dirty="0" err="1" smtClean="0"/>
                        <a:t>tr</a:t>
                      </a:r>
                      <a:r>
                        <a:rPr lang="en-US" altLang="zh-CN" dirty="0" smtClean="0"/>
                        <a:t>&gt;&lt;/td&gt;</a:t>
                      </a:r>
                      <a:endParaRPr lang="zh-CN" altLang="en-US" dirty="0"/>
                    </a:p>
                  </a:txBody>
                  <a:tcPr marL="108000" marR="108000" marT="72000" marB="72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08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2800" dirty="0" smtClean="0"/>
                        <a:t>超链接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&lt;a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=“”&gt;</a:t>
                      </a:r>
                      <a:endParaRPr lang="zh-CN" altLang="en-US" dirty="0"/>
                    </a:p>
                  </a:txBody>
                  <a:tcPr marL="108000" marR="108000" marT="72000" marB="72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2800" dirty="0" smtClean="0"/>
                        <a:t>表单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&lt;form&gt;&lt;input type=“…”/&gt;  &lt;</a:t>
                      </a:r>
                      <a:r>
                        <a:rPr lang="en-US" altLang="zh-CN" dirty="0" err="1" smtClean="0"/>
                        <a:t>textarea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en-US" altLang="zh-CN" baseline="0" dirty="0" smtClean="0"/>
                        <a:t>  &lt;select&gt;&lt;option&gt; </a:t>
                      </a:r>
                      <a:endParaRPr lang="zh-CN" altLang="en-US" dirty="0"/>
                    </a:p>
                  </a:txBody>
                  <a:tcPr marL="108000" marR="108000" marT="72000" marB="72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超链接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=“…”&gt;…&lt;/a&gt;</a:t>
            </a:r>
          </a:p>
          <a:p>
            <a:pPr eaLnBrk="1" hangingPunct="1"/>
            <a:r>
              <a:rPr lang="zh-CN" altLang="en-US" sz="2800" b="0" dirty="0" smtClean="0"/>
              <a:t>用 </a:t>
            </a:r>
            <a:r>
              <a:rPr lang="en-US" altLang="zh-CN" sz="2800" b="0" dirty="0" err="1" smtClean="0"/>
              <a:t>href</a:t>
            </a:r>
            <a:r>
              <a:rPr lang="en-US" altLang="zh-CN" sz="2800" b="0" dirty="0" smtClean="0"/>
              <a:t> </a:t>
            </a:r>
            <a:r>
              <a:rPr lang="zh-CN" altLang="en-US" sz="2800" b="0" dirty="0" smtClean="0"/>
              <a:t>属性，创建指向另一个文档的链接</a:t>
            </a:r>
            <a:endParaRPr lang="en-US" altLang="zh-CN" sz="2400" b="0" dirty="0" smtClean="0"/>
          </a:p>
          <a:p>
            <a:pPr eaLnBrk="1" hangingPunct="1"/>
            <a:r>
              <a:rPr lang="zh-CN" altLang="en-US" sz="2800" b="0" dirty="0" smtClean="0"/>
              <a:t>用 </a:t>
            </a:r>
            <a:r>
              <a:rPr lang="en-US" altLang="zh-CN" sz="2800" b="0" dirty="0" smtClean="0"/>
              <a:t>id </a:t>
            </a:r>
            <a:r>
              <a:rPr lang="zh-CN" altLang="en-US" sz="2800" b="0" dirty="0" smtClean="0"/>
              <a:t>属性，创建一个文档内部的书签</a:t>
            </a:r>
          </a:p>
          <a:p>
            <a:pPr lvl="1" eaLnBrk="1" hangingPunct="1">
              <a:buNone/>
            </a:pPr>
            <a:endParaRPr lang="en-US" altLang="zh-CN" sz="24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表格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1628800"/>
            <a:ext cx="5975350" cy="369411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标签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1653778"/>
            <a:ext cx="3457575" cy="29273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8" name="云形标注 7">
            <a:hlinkClick r:id="rId5"/>
          </p:cNvPr>
          <p:cNvSpPr/>
          <p:nvPr/>
        </p:nvSpPr>
        <p:spPr>
          <a:xfrm>
            <a:off x="1258888" y="1700213"/>
            <a:ext cx="7129462" cy="2592387"/>
          </a:xfrm>
          <a:prstGeom prst="cloudCallout">
            <a:avLst>
              <a:gd name="adj1" fmla="val -24830"/>
              <a:gd name="adj2" fmla="val 71011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err="1" smtClean="0">
                <a:solidFill>
                  <a:srgbClr val="00A0E9"/>
                </a:solidFill>
              </a:rPr>
              <a:t>caption,thead,tfoot</a:t>
            </a:r>
            <a:endParaRPr lang="en-US" altLang="zh-CN" sz="3200" dirty="0" smtClean="0">
              <a:solidFill>
                <a:srgbClr val="00A0E9"/>
              </a:solidFill>
            </a:endParaRPr>
          </a:p>
          <a:p>
            <a:pPr algn="ctr">
              <a:defRPr/>
            </a:pPr>
            <a:r>
              <a:rPr lang="zh-CN" altLang="en-US" sz="3200" dirty="0" smtClean="0">
                <a:solidFill>
                  <a:srgbClr val="00A0E9"/>
                </a:solidFill>
              </a:rPr>
              <a:t>是可选的</a:t>
            </a:r>
            <a:endParaRPr lang="zh-CN" altLang="en-US" sz="32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hlinkClick r:id="rId3" action="ppaction://hlinkfile"/>
              </a:rPr>
              <a:t>表单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标签</a:t>
            </a:r>
          </a:p>
        </p:txBody>
      </p:sp>
      <p:sp>
        <p:nvSpPr>
          <p:cNvPr id="174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/>
              <a:t>向服务器端提交数据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750" y="2998944"/>
          <a:ext cx="4103935" cy="28063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67631"/>
                <a:gridCol w="2736304"/>
              </a:tblGrid>
              <a:tr h="39745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复选框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&lt;input</a:t>
                      </a:r>
                      <a:r>
                        <a:rPr lang="en-US" altLang="zh-CN" sz="1400" baseline="0" dirty="0" smtClean="0"/>
                        <a:t>  type=“checkbox”/&gt;</a:t>
                      </a:r>
                      <a:endParaRPr lang="zh-CN" altLang="en-US" sz="1400" dirty="0"/>
                    </a:p>
                  </a:txBody>
                  <a:tcPr marL="108000" marR="108000" marT="72000" marB="72000" anchor="ctr"/>
                </a:tc>
              </a:tr>
              <a:tr h="39745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单选框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&lt;input</a:t>
                      </a:r>
                      <a:r>
                        <a:rPr lang="en-US" altLang="zh-CN" sz="1400" baseline="0" dirty="0" smtClean="0"/>
                        <a:t>  type=“radio”/&gt;</a:t>
                      </a:r>
                      <a:endParaRPr lang="zh-CN" altLang="en-US" sz="1400" dirty="0"/>
                    </a:p>
                  </a:txBody>
                  <a:tcPr marL="108000" marR="108000" marT="72000" marB="72000" anchor="ctr"/>
                </a:tc>
              </a:tr>
              <a:tr h="326672"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下拉列表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sz="1400" u="none" kern="1200" dirty="0" smtClean="0"/>
                        <a:t>&lt;select&gt;</a:t>
                      </a:r>
                      <a:r>
                        <a:rPr lang="zh-CN" altLang="en-US" sz="1400" u="none" kern="1200" dirty="0" smtClean="0"/>
                        <a:t>定义下拉列表</a:t>
                      </a:r>
                      <a:endParaRPr lang="zh-CN" altLang="en-US" sz="1400" u="none" dirty="0"/>
                    </a:p>
                  </a:txBody>
                  <a:tcPr marL="108000" marR="108000" marT="72000" marB="72000" anchor="ctr"/>
                </a:tc>
              </a:tr>
              <a:tr h="326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kern="1200" dirty="0" smtClean="0"/>
                        <a:t>&lt;</a:t>
                      </a:r>
                      <a:r>
                        <a:rPr lang="en-US" altLang="zh-CN" sz="1400" u="none" kern="1200" dirty="0" smtClean="0"/>
                        <a:t>option</a:t>
                      </a:r>
                      <a:r>
                        <a:rPr lang="en-US" sz="1400" u="none" kern="1200" dirty="0" smtClean="0"/>
                        <a:t>&gt;</a:t>
                      </a:r>
                      <a:r>
                        <a:rPr lang="zh-CN" altLang="en-US" sz="1400" u="none" kern="1200" dirty="0" smtClean="0"/>
                        <a:t>定义下拉列表项</a:t>
                      </a:r>
                      <a:endParaRPr lang="zh-CN" altLang="en-US" sz="1400" u="none" dirty="0"/>
                    </a:p>
                  </a:txBody>
                  <a:tcPr marL="108000" marR="108000" marT="72000" marB="72000" anchor="ctr"/>
                </a:tc>
              </a:tr>
              <a:tr h="32667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单行文本框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&lt;input</a:t>
                      </a:r>
                      <a:r>
                        <a:rPr lang="en-US" altLang="zh-CN" sz="1400" baseline="0" dirty="0" smtClean="0"/>
                        <a:t>  type=“text”/&gt;</a:t>
                      </a:r>
                      <a:endParaRPr lang="zh-CN" altLang="en-US" sz="1400" u="none" dirty="0"/>
                    </a:p>
                  </a:txBody>
                  <a:tcPr marL="108000" marR="108000" marT="72000" marB="72000" anchor="ctr"/>
                </a:tc>
              </a:tr>
              <a:tr h="32667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多行文本域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</a:t>
                      </a:r>
                      <a:r>
                        <a:rPr lang="en-US" altLang="zh-CN" sz="1400" dirty="0" err="1" smtClean="0"/>
                        <a:t>textarea</a:t>
                      </a:r>
                      <a:r>
                        <a:rPr lang="en-US" altLang="zh-CN" sz="1400" dirty="0" smtClean="0"/>
                        <a:t>&gt;…&lt;/</a:t>
                      </a:r>
                      <a:r>
                        <a:rPr lang="en-US" altLang="zh-CN" sz="1400" dirty="0" err="1" smtClean="0"/>
                        <a:t>textarea</a:t>
                      </a:r>
                      <a:r>
                        <a:rPr lang="en-US" altLang="zh-CN" sz="1400" dirty="0" smtClean="0"/>
                        <a:t>&gt;</a:t>
                      </a:r>
                      <a:endParaRPr lang="zh-CN" altLang="en-US" sz="1400" u="none" dirty="0"/>
                    </a:p>
                  </a:txBody>
                  <a:tcPr marL="108000" marR="108000" marT="72000" marB="72000" anchor="ctr"/>
                </a:tc>
              </a:tr>
              <a:tr h="32667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按钮</a:t>
                      </a:r>
                      <a:endParaRPr lang="zh-CN" altLang="en-US" sz="1800" dirty="0"/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 smtClean="0"/>
                        <a:t>&lt;input</a:t>
                      </a:r>
                      <a:r>
                        <a:rPr lang="en-US" altLang="zh-CN" sz="1400" u="none" baseline="0" dirty="0" smtClean="0"/>
                        <a:t> type=“button” value=“”/&gt;</a:t>
                      </a:r>
                      <a:endParaRPr lang="zh-CN" altLang="en-US" sz="1400" u="none" dirty="0"/>
                    </a:p>
                  </a:txBody>
                  <a:tcPr marL="108000" marR="108000" marT="72000" marB="72000" anchor="ctr"/>
                </a:tc>
              </a:tr>
            </a:tbl>
          </a:graphicData>
        </a:graphic>
      </p:graphicFrame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3" y="2493863"/>
            <a:ext cx="4262437" cy="3527425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11560" y="3140968"/>
            <a:ext cx="8280920" cy="100811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b="1" dirty="0" smtClean="0">
                <a:solidFill>
                  <a:srgbClr val="8000FF"/>
                </a:solidFill>
                <a:latin typeface="Courier New"/>
              </a:rPr>
              <a:t>"un"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b="1" dirty="0" smtClean="0">
                <a:solidFill>
                  <a:srgbClr val="8000FF"/>
                </a:solidFill>
                <a:latin typeface="Courier New"/>
              </a:rPr>
              <a:t>"checkbox"</a:t>
            </a:r>
            <a:r>
              <a:rPr lang="en-US" altLang="zh-CN" dirty="0" smtClean="0">
                <a:solidFill>
                  <a:srgbClr val="0000FF"/>
                </a:solidFill>
                <a:latin typeface="Courier New"/>
              </a:rPr>
              <a:t>/&gt;&lt;label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b="1" dirty="0" smtClean="0">
                <a:solidFill>
                  <a:srgbClr val="8000FF"/>
                </a:solidFill>
                <a:latin typeface="Courier New"/>
              </a:rPr>
              <a:t>"un"</a:t>
            </a:r>
            <a:r>
              <a:rPr lang="en-US" altLang="zh-CN" dirty="0" smtClean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寸</a:t>
            </a:r>
            <a:r>
              <a:rPr lang="en-US" altLang="zh-CN" dirty="0" smtClean="0">
                <a:solidFill>
                  <a:srgbClr val="0000FF"/>
                </a:solidFill>
                <a:latin typeface="Courier New"/>
              </a:rPr>
              <a:t>&lt;/label&gt;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常用标签属性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适用于大多数 </a:t>
            </a:r>
            <a:r>
              <a:rPr lang="en-US" altLang="zh-CN" smtClean="0"/>
              <a:t>HTML </a:t>
            </a:r>
            <a:r>
              <a:rPr lang="zh-CN" altLang="en-US" smtClean="0"/>
              <a:t>元素的属性：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4213" y="2565400"/>
          <a:ext cx="7776864" cy="22322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80120"/>
                <a:gridCol w="1817143"/>
                <a:gridCol w="4879601"/>
              </a:tblGrid>
              <a:tr h="44645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属性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值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描述</a:t>
                      </a:r>
                    </a:p>
                  </a:txBody>
                  <a:tcPr marL="47625" marR="142875" marT="47625" marB="47625" anchor="ctr"/>
                </a:tc>
              </a:tr>
              <a:tr h="44645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class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classname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规定元素的类名（</a:t>
                      </a:r>
                      <a:r>
                        <a:rPr lang="en-US" sz="1600" dirty="0" err="1"/>
                        <a:t>classname</a:t>
                      </a:r>
                      <a:r>
                        <a:rPr lang="en-US" sz="1600" dirty="0"/>
                        <a:t>）</a:t>
                      </a:r>
                    </a:p>
                  </a:txBody>
                  <a:tcPr marL="47625" marR="142875" marT="47625" marB="47625" anchor="ctr"/>
                </a:tc>
              </a:tr>
              <a:tr h="44645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id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id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规定元素的唯一 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47625" marR="142875" marT="47625" marB="47625" anchor="ctr"/>
                </a:tc>
              </a:tr>
              <a:tr h="44645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style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style_definition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规定元素的行内样式（</a:t>
                      </a:r>
                      <a:r>
                        <a:rPr lang="en-US" sz="1600" dirty="0"/>
                        <a:t>inline style）</a:t>
                      </a:r>
                    </a:p>
                  </a:txBody>
                  <a:tcPr marL="47625" marR="142875" marT="47625" marB="47625" anchor="ctr"/>
                </a:tc>
              </a:tr>
              <a:tr h="44645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title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text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规定元素的额外信息（可在工具提示中显示）</a:t>
                      </a:r>
                    </a:p>
                  </a:txBody>
                  <a:tcPr marL="47625" marR="142875" marT="47625" marB="47625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字符实体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84213" y="4077072"/>
            <a:ext cx="7775575" cy="21602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en-US" altLang="zh-CN" sz="2000" dirty="0" smtClean="0"/>
              <a:t>‘&lt;‘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’&gt;’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’&amp;’ </a:t>
            </a:r>
            <a:r>
              <a:rPr lang="zh-CN" altLang="en-US" sz="2000" b="0" dirty="0" smtClean="0"/>
              <a:t>三个字符界定标签的范围和特殊字符的引用。</a:t>
            </a:r>
            <a:endParaRPr lang="en-US" altLang="zh-CN" sz="2000" b="0" dirty="0" smtClean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 smtClean="0"/>
              <a:t>如果</a:t>
            </a:r>
            <a:endParaRPr lang="en-US" altLang="zh-CN" sz="2000" dirty="0" smtClean="0"/>
          </a:p>
          <a:p>
            <a:pPr lvl="1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dirty="0" smtClean="0"/>
              <a:t> 将它们随便放在文档中</a:t>
            </a:r>
            <a:endParaRPr lang="en-US" altLang="zh-CN" sz="2000" dirty="0" smtClean="0"/>
          </a:p>
          <a:p>
            <a:pPr lvl="1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dirty="0" smtClean="0"/>
              <a:t> 或标签语法不正确的情况下，</a:t>
            </a:r>
            <a:endParaRPr lang="en-US" altLang="zh-CN" sz="2000" dirty="0" smtClean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 smtClean="0"/>
              <a:t>会导致浏览器解析错误。</a:t>
            </a:r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/>
        </p:nvGraphicFramePr>
        <p:xfrm>
          <a:off x="684211" y="1557338"/>
          <a:ext cx="7128148" cy="23208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035"/>
                <a:gridCol w="1830348"/>
                <a:gridCol w="3365765"/>
              </a:tblGrid>
              <a:tr h="534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命名实体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符号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描述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43028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&amp;</a:t>
                      </a:r>
                      <a:r>
                        <a:rPr lang="en-US" altLang="zh-CN" sz="1600" dirty="0" err="1" smtClean="0"/>
                        <a:t>lt</a:t>
                      </a:r>
                      <a:r>
                        <a:rPr lang="en-US" altLang="zh-CN" sz="1600" dirty="0" smtClean="0"/>
                        <a:t>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小于号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2067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&amp;</a:t>
                      </a:r>
                      <a:r>
                        <a:rPr lang="en-US" altLang="zh-CN" sz="1600" dirty="0" err="1" smtClean="0"/>
                        <a:t>gt</a:t>
                      </a:r>
                      <a:r>
                        <a:rPr lang="en-US" altLang="zh-CN" sz="1600" dirty="0" smtClean="0"/>
                        <a:t>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大于号</a:t>
                      </a:r>
                    </a:p>
                  </a:txBody>
                  <a:tcPr anchor="ctr"/>
                </a:tc>
              </a:tr>
              <a:tr h="492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&amp;amp;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kern="1200" dirty="0" smtClean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&amp;</a:t>
                      </a:r>
                      <a:r>
                        <a:rPr lang="zh-CN" altLang="en-US" sz="1600" kern="1200" dirty="0" smtClean="0"/>
                        <a:t>号</a:t>
                      </a:r>
                      <a:endParaRPr lang="en-US" altLang="zh-CN" sz="1600" kern="1200" dirty="0" smtClean="0"/>
                    </a:p>
                  </a:txBody>
                  <a:tcPr anchor="ctr"/>
                </a:tc>
              </a:tr>
              <a:tr h="492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&amp;</a:t>
                      </a:r>
                      <a:r>
                        <a:rPr lang="en-US" altLang="zh-CN" sz="1600" dirty="0" err="1" smtClean="0"/>
                        <a:t>nbsp</a:t>
                      </a:r>
                      <a:r>
                        <a:rPr lang="en-US" altLang="zh-CN" sz="1600" dirty="0" smtClean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600" kern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空格</a:t>
                      </a:r>
                      <a:endParaRPr lang="en-US" altLang="zh-CN" sz="1600" kern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页面构成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7550" y="1484313"/>
            <a:ext cx="7708900" cy="4525962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 descr="html-css-javascrip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346176"/>
            <a:ext cx="5057775" cy="2667000"/>
          </a:xfrm>
          <a:prstGeom prst="rect">
            <a:avLst/>
          </a:prstGeom>
          <a:effectLst>
            <a:outerShdw blurRad="190500" algn="ctr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>
          <a:xfrm>
            <a:off x="684213" y="1455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7200" smtClean="0"/>
              <a:t>CSS</a:t>
            </a:r>
            <a:endParaRPr lang="zh-CN" altLang="en-US" sz="7200" smtClean="0"/>
          </a:p>
        </p:txBody>
      </p:sp>
      <p:sp>
        <p:nvSpPr>
          <p:cNvPr id="5123" name="副标题 4"/>
          <p:cNvSpPr>
            <a:spLocks noGrp="1"/>
          </p:cNvSpPr>
          <p:nvPr>
            <p:ph idx="1"/>
          </p:nvPr>
        </p:nvSpPr>
        <p:spPr>
          <a:xfrm>
            <a:off x="684213" y="2752725"/>
            <a:ext cx="8229600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Cascading Style Sheets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定义如何显示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多个样式定义可层叠为一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CSS</a:t>
            </a:r>
            <a:r>
              <a:rPr lang="zh-CN" altLang="en-US" smtClean="0"/>
              <a:t>的引用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eaLnBrk="1" hangingPunct="1"/>
            <a:r>
              <a:rPr lang="zh-CN" altLang="en-US" dirty="0" smtClean="0"/>
              <a:t>内部样式表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内嵌样式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1557338"/>
            <a:ext cx="5607050" cy="83185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2846388"/>
            <a:ext cx="5607050" cy="130333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138" y="4564063"/>
            <a:ext cx="5595937" cy="809625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CSS</a:t>
            </a:r>
            <a:r>
              <a:rPr lang="zh-CN" altLang="en-US" smtClean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selector { 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property1:value1; property2:value2;…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propertyN:valueN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}</a:t>
            </a:r>
          </a:p>
          <a:p>
            <a:pPr eaLnBrk="1" hangingPunct="1">
              <a:defRPr/>
            </a:pP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属性声明</a:t>
            </a:r>
            <a:r>
              <a:rPr lang="en-US" altLang="zh-CN" dirty="0" smtClean="0"/>
              <a:t>=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+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注释  </a:t>
            </a:r>
            <a:r>
              <a:rPr lang="en-US" altLang="zh-CN" b="0" dirty="0" smtClean="0"/>
              <a:t>/* </a:t>
            </a:r>
            <a:r>
              <a:rPr lang="zh-CN" altLang="en-US" b="0" dirty="0" smtClean="0"/>
              <a:t>注释内容</a:t>
            </a:r>
            <a:r>
              <a:rPr lang="en-US" altLang="zh-CN" b="0" dirty="0" smtClean="0"/>
              <a:t> */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844825"/>
            <a:ext cx="8435280" cy="864096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/>
              </a:rPr>
              <a:t>m-form</a:t>
            </a:r>
            <a:r>
              <a:rPr lang="en-US" altLang="zh-CN" sz="2800" dirty="0" smtClean="0">
                <a:solidFill>
                  <a:srgbClr val="0000FF"/>
                </a:solidFill>
                <a:latin typeface="Batang"/>
              </a:rPr>
              <a:t>  input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[type=text]{</a:t>
            </a:r>
            <a:r>
              <a:rPr lang="en-US" altLang="zh-CN" sz="2800" dirty="0" smtClean="0">
                <a:solidFill>
                  <a:srgbClr val="8080C0"/>
                </a:solidFill>
                <a:latin typeface="Courier New"/>
              </a:rPr>
              <a:t>width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:80px;}</a:t>
            </a:r>
            <a:endParaRPr lang="en-US" altLang="zh-CN" sz="2800" dirty="0" smtClean="0"/>
          </a:p>
          <a:p>
            <a:pPr algn="ctr">
              <a:buNone/>
            </a:pP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11560" y="2492896"/>
            <a:ext cx="48245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47664" y="2564904"/>
            <a:ext cx="273630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selector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724128" y="2492896"/>
            <a:ext cx="2088232" cy="0"/>
          </a:xfrm>
          <a:prstGeom prst="line">
            <a:avLst/>
          </a:prstGeom>
          <a:ln w="50800">
            <a:solidFill>
              <a:srgbClr val="00A0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08104" y="2564904"/>
            <a:ext cx="273630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F0"/>
                </a:solidFill>
              </a:rPr>
              <a:t>property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3419872" y="4162142"/>
            <a:ext cx="648072" cy="216024"/>
          </a:xfrm>
          <a:prstGeom prst="notch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3968" y="394611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A0E9"/>
                </a:solidFill>
                <a:latin typeface="Arial"/>
                <a:ea typeface="微软雅黑"/>
              </a:rPr>
              <a:t>Array&lt;element&gt;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568" y="3573016"/>
            <a:ext cx="7128792" cy="12961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A0E9"/>
                </a:solidFill>
              </a:rPr>
              <a:t>  expression</a:t>
            </a:r>
            <a:endParaRPr lang="zh-CN" altLang="en-US" sz="3200" b="1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4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3" grpId="0" animBg="1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简单选择器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原子的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伪类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伪元素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组合选择器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11561" y="1988840"/>
          <a:ext cx="7992889" cy="268124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98665"/>
                <a:gridCol w="1309646"/>
                <a:gridCol w="5184578"/>
              </a:tblGrid>
              <a:tr h="6120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Class</a:t>
                      </a:r>
                      <a:r>
                        <a:rPr lang="zh-CN" altLang="en-US" sz="1600" dirty="0" smtClean="0"/>
                        <a:t>选择器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className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endParaRPr lang="en-US" altLang="zh-CN" sz="1400" b="1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Courier New"/>
                        </a:rPr>
                        <a:t>m-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Courier New"/>
                        </a:rPr>
                        <a:t>photolist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margin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:10px 0;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padding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:10px;}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</a:tr>
              <a:tr h="61206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 smtClean="0"/>
                        <a:t>元素选择器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tagName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font-size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:14px;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line-height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:20px;}</a:t>
                      </a:r>
                      <a:endParaRPr lang="en-US" altLang="zh-CN" sz="1600" dirty="0"/>
                    </a:p>
                  </a:txBody>
                  <a:tcPr marL="144000" marR="144000" marT="72000" marB="72000" anchor="ctr"/>
                </a:tc>
              </a:tr>
              <a:tr h="6120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选择器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id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#</a:t>
                      </a:r>
                      <a:r>
                        <a:rPr lang="en-US" altLang="zh-CN" sz="1600" b="1" dirty="0" smtClean="0">
                          <a:solidFill>
                            <a:srgbClr val="0080FF"/>
                          </a:solidFill>
                          <a:latin typeface="Courier New"/>
                        </a:rPr>
                        <a:t>shop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background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fff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  <a:tr h="61206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 smtClean="0"/>
                        <a:t>通用选择器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*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*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margin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:0;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padding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:0;}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基本选择器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lt"/>
              </a:rPr>
              <a:t>属性选择器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  <p:graphicFrame>
        <p:nvGraphicFramePr>
          <p:cNvPr id="10" name="内容占位符 4"/>
          <p:cNvGraphicFramePr>
            <a:graphicFrameLocks noGrp="1"/>
          </p:cNvGraphicFramePr>
          <p:nvPr>
            <p:ph idx="1"/>
          </p:nvPr>
        </p:nvGraphicFramePr>
        <p:xfrm>
          <a:off x="467543" y="1874373"/>
          <a:ext cx="8136905" cy="416411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96145"/>
                <a:gridCol w="2088232"/>
                <a:gridCol w="4752528"/>
              </a:tblGrid>
              <a:tr h="5676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具有属性</a:t>
                      </a:r>
                      <a:r>
                        <a:rPr lang="en-US" altLang="zh-CN" sz="1600" i="1" dirty="0" err="1" smtClean="0">
                          <a:latin typeface="+mn-ea"/>
                          <a:ea typeface="+mn-ea"/>
                        </a:rPr>
                        <a:t>att</a:t>
                      </a:r>
                      <a:r>
                        <a:rPr lang="en-US" altLang="zh-CN" sz="1600" i="1" dirty="0" smtClean="0">
                          <a:latin typeface="+mn-ea"/>
                          <a:ea typeface="+mn-ea"/>
                        </a:rPr>
                        <a:t> 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input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disabled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err="1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:gray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;}</a:t>
                      </a:r>
                      <a:endParaRPr lang="en-US" altLang="zh-CN" sz="1600" dirty="0"/>
                    </a:p>
                  </a:txBody>
                  <a:tcPr marL="144000" marR="144000" marT="72000" marB="72000" anchor="ctr"/>
                </a:tc>
              </a:tr>
              <a:tr h="77096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CN" sz="1600" dirty="0" smtClean="0"/>
                        <a:t>= 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值为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id=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nav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height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:100px;}</a:t>
                      </a:r>
                      <a:endParaRPr lang="zh-CN" altLang="en-US" sz="1600" i="0" dirty="0"/>
                    </a:p>
                  </a:txBody>
                  <a:tcPr marL="144000" marR="144000" marT="72000" marB="72000" anchor="ctr"/>
                </a:tc>
              </a:tr>
              <a:tr h="5676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CN" sz="1600" i="0" dirty="0" smtClean="0">
                          <a:latin typeface="Cambria Math" pitchFamily="18" charset="0"/>
                          <a:ea typeface="Cambria Math" pitchFamily="18" charset="0"/>
                        </a:rPr>
                        <a:t>~</a:t>
                      </a:r>
                      <a:r>
                        <a:rPr lang="en-US" altLang="zh-CN" sz="1600" dirty="0" smtClean="0"/>
                        <a:t>= 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看例子吧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class=sports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:#fee;}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  <a:tr h="5676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CN" sz="1600" i="0" dirty="0" smtClean="0">
                          <a:latin typeface="Cambria Math" pitchFamily="18" charset="0"/>
                          <a:ea typeface="Cambria Math" pitchFamily="18" charset="0"/>
                        </a:rPr>
                        <a:t>^</a:t>
                      </a:r>
                      <a:r>
                        <a:rPr lang="en-US" altLang="zh-CN" sz="1600" dirty="0" smtClean="0"/>
                        <a:t>= 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值以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起始</a:t>
                      </a:r>
                      <a:endParaRPr lang="zh-CN" altLang="en-US" sz="1600" i="0" dirty="0">
                        <a:latin typeface="+mn-ea"/>
                        <a:ea typeface="+mn-ea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href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^=#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text-</a:t>
                      </a:r>
                      <a:r>
                        <a:rPr lang="en-US" altLang="zh-CN" sz="1600" b="1" dirty="0" err="1" smtClean="0">
                          <a:solidFill>
                            <a:srgbClr val="8080C0"/>
                          </a:solidFill>
                          <a:latin typeface="Courier New"/>
                        </a:rPr>
                        <a:t>decoration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:none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  <a:tr h="84511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$</a:t>
                      </a:r>
                      <a:r>
                        <a:rPr lang="en-US" altLang="zh-CN" sz="1600" dirty="0" smtClean="0"/>
                        <a:t>= 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值以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结束</a:t>
                      </a:r>
                      <a:endParaRPr lang="zh-CN" altLang="en-US" sz="1600" i="0" dirty="0">
                        <a:latin typeface="+mn-ea"/>
                        <a:ea typeface="+mn-ea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img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src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$=".jpg"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width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:100px;}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/>
                </a:tc>
              </a:tr>
              <a:tr h="84511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CN" sz="1600" i="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*</a:t>
                      </a:r>
                      <a:r>
                        <a:rPr lang="en-US" altLang="zh-CN" sz="1600" dirty="0" smtClean="0"/>
                        <a:t>= 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r>
                        <a:rPr lang="en-US" altLang="zh-CN" sz="1600" dirty="0" smtClean="0"/>
                        <a:t>]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att</a:t>
                      </a:r>
                      <a:r>
                        <a:rPr lang="en-US" altLang="zh-CN" sz="1600" i="1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zh-CN" altLang="en-US" sz="1600" i="0" dirty="0" smtClean="0">
                          <a:latin typeface="+mn-ea"/>
                          <a:ea typeface="+mn-ea"/>
                        </a:rPr>
                        <a:t>值含有</a:t>
                      </a:r>
                      <a:r>
                        <a:rPr lang="en-US" altLang="zh-CN" sz="1600" i="1" dirty="0" err="1" smtClean="0">
                          <a:latin typeface="Cambria Math" pitchFamily="18" charset="0"/>
                          <a:ea typeface="Cambria Math" pitchFamily="18" charset="0"/>
                        </a:rPr>
                        <a:t>val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href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*=lady.163.com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600" b="1" dirty="0" err="1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:pink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;}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932040" y="2458800"/>
            <a:ext cx="3672408" cy="7560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A0E9"/>
                </a:solidFill>
              </a:rPr>
              <a:t>#</a:t>
            </a:r>
            <a:r>
              <a:rPr lang="en-US" altLang="zh-CN" i="1" dirty="0" err="1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elementId</a:t>
            </a:r>
            <a:r>
              <a:rPr lang="en-US" altLang="zh-CN" dirty="0" smtClean="0">
                <a:solidFill>
                  <a:srgbClr val="00A0E9"/>
                </a:solidFill>
              </a:rPr>
              <a:t> == [id=</a:t>
            </a:r>
            <a:r>
              <a:rPr lang="en-US" altLang="zh-CN" i="1" dirty="0" err="1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elementId</a:t>
            </a:r>
            <a:r>
              <a:rPr lang="en-US" altLang="zh-CN" dirty="0" smtClean="0">
                <a:solidFill>
                  <a:srgbClr val="00A0E9"/>
                </a:solidFill>
              </a:rPr>
              <a:t>]</a:t>
            </a:r>
            <a:endParaRPr lang="zh-CN" altLang="en-US" dirty="0">
              <a:solidFill>
                <a:srgbClr val="00A0E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3229200"/>
            <a:ext cx="2808312" cy="5616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.class </a:t>
            </a:r>
            <a:r>
              <a:rPr lang="en-US" altLang="zh-CN" dirty="0" smtClean="0">
                <a:solidFill>
                  <a:srgbClr val="00A0E9"/>
                </a:solidFill>
              </a:rPr>
              <a:t>== [class=</a:t>
            </a:r>
            <a:r>
              <a:rPr lang="en-US" altLang="zh-CN" i="1" dirty="0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class</a:t>
            </a:r>
            <a:r>
              <a:rPr lang="en-US" altLang="zh-CN" dirty="0" smtClean="0">
                <a:solidFill>
                  <a:srgbClr val="00A0E9"/>
                </a:solidFill>
              </a:rPr>
              <a:t>]</a:t>
            </a:r>
            <a:endParaRPr lang="zh-CN" altLang="en-US" dirty="0">
              <a:solidFill>
                <a:srgbClr val="00A0E9"/>
              </a:solidFill>
            </a:endParaRPr>
          </a:p>
        </p:txBody>
      </p:sp>
      <p:sp>
        <p:nvSpPr>
          <p:cNvPr id="13" name="云形标注 12">
            <a:hlinkClick r:id="rId3"/>
          </p:cNvPr>
          <p:cNvSpPr/>
          <p:nvPr/>
        </p:nvSpPr>
        <p:spPr>
          <a:xfrm>
            <a:off x="1043608" y="2492797"/>
            <a:ext cx="7129462" cy="2592387"/>
          </a:xfrm>
          <a:prstGeom prst="cloudCallout">
            <a:avLst>
              <a:gd name="adj1" fmla="val -24830"/>
              <a:gd name="adj2" fmla="val 71011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rgbClr val="00A0E9"/>
                </a:solidFill>
              </a:rPr>
              <a:t>ie6 </a:t>
            </a:r>
            <a:r>
              <a:rPr lang="zh-CN" altLang="en-US" sz="3200" dirty="0" smtClean="0">
                <a:solidFill>
                  <a:srgbClr val="00A0E9"/>
                </a:solidFill>
              </a:rPr>
              <a:t>不支持</a:t>
            </a:r>
            <a:endParaRPr lang="zh-CN" altLang="en-US" sz="32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859224"/>
          <a:ext cx="7704855" cy="293792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35458"/>
                <a:gridCol w="2146483"/>
                <a:gridCol w="4622914"/>
              </a:tblGrid>
              <a:tr h="7344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:hover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/>
                        <a:t>鼠标悬浮在元素上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Courier New"/>
                        </a:rPr>
                        <a:t>nav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li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600" b="1" dirty="0" err="1" smtClean="0">
                          <a:solidFill>
                            <a:srgbClr val="FF8000"/>
                          </a:solidFill>
                          <a:latin typeface="Courier New"/>
                        </a:rPr>
                        <a:t>hover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:#ff0;}</a:t>
                      </a:r>
                      <a:endParaRPr lang="zh-CN" altLang="en-US" sz="1600" i="0" dirty="0"/>
                    </a:p>
                  </a:txBody>
                  <a:tcPr marL="144000" marR="144000" marT="72000" marB="72000" anchor="ctr"/>
                </a:tc>
              </a:tr>
              <a:tr h="7344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:active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激活的元素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input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type=button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]:</a:t>
                      </a:r>
                      <a:r>
                        <a:rPr lang="en-US" altLang="zh-CN" sz="1600" b="1" dirty="0" smtClean="0">
                          <a:solidFill>
                            <a:srgbClr val="FF8000"/>
                          </a:solidFill>
                          <a:latin typeface="Courier New"/>
                        </a:rPr>
                        <a:t>active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err="1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:red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  <a:tr h="7344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:link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未访问过的链接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600" b="1" dirty="0" smtClean="0">
                          <a:solidFill>
                            <a:srgbClr val="FF8000"/>
                          </a:solidFill>
                          <a:latin typeface="Courier New"/>
                        </a:rPr>
                        <a:t>link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:#1e50a2;}</a:t>
                      </a:r>
                      <a:endParaRPr lang="en-US" altLang="zh-CN" sz="1600" dirty="0" smtClean="0"/>
                    </a:p>
                  </a:txBody>
                  <a:tcPr marL="144000" marR="144000" marT="72000" marB="72000" anchor="ctr"/>
                </a:tc>
              </a:tr>
              <a:tr h="7344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:visited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访问过的链接</a:t>
                      </a:r>
                      <a:endParaRPr lang="zh-CN" altLang="en-US" sz="1600" dirty="0"/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600" b="1" dirty="0" smtClean="0">
                          <a:solidFill>
                            <a:srgbClr val="FF8000"/>
                          </a:solidFill>
                          <a:latin typeface="Courier New"/>
                        </a:rPr>
                        <a:t>visited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6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:#ba2636;}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伪类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lt"/>
              </a:rPr>
              <a:t>组合选择器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39552" y="1844824"/>
          <a:ext cx="7848872" cy="3240359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792088"/>
                <a:gridCol w="864096"/>
                <a:gridCol w="864096"/>
                <a:gridCol w="5328592"/>
              </a:tblGrid>
              <a:tr h="63736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E, 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h1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800" b="1" dirty="0" smtClean="0">
                          <a:solidFill>
                            <a:srgbClr val="FF8000"/>
                          </a:solidFill>
                          <a:latin typeface="Courier New"/>
                        </a:rPr>
                        <a:t>visited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8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:#333;}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69091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img</a:t>
                      </a:r>
                      <a:r>
                        <a:rPr lang="en-US" altLang="zh-CN" sz="18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Courier New"/>
                        </a:rPr>
                        <a:t>figure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src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$=".jpg"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8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width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:100px;}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7361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关系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baseline="0" dirty="0" smtClean="0"/>
                        <a:t> 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form input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[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type=text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]{</a:t>
                      </a:r>
                      <a:r>
                        <a:rPr lang="en-US" altLang="zh-CN" sz="18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padding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:2px 3px;}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6373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E&gt;F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&gt;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a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8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color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:#</a:t>
                      </a:r>
                      <a:r>
                        <a:rPr lang="en-US" altLang="zh-CN" sz="18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fae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}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6373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兄弟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E~F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li</a:t>
                      </a:r>
                      <a:r>
                        <a:rPr lang="en-US" altLang="zh-CN" sz="18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Courier New"/>
                        </a:rPr>
                        <a:t>j-cur</a:t>
                      </a:r>
                      <a:r>
                        <a:rPr lang="en-US" altLang="zh-CN" sz="1800" b="1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~</a:t>
                      </a:r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li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 </a:t>
                      </a:r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  <a:latin typeface="Batang"/>
                        </a:rPr>
                        <a:t>img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{</a:t>
                      </a:r>
                      <a:r>
                        <a:rPr lang="en-US" altLang="zh-CN" sz="1800" b="1" dirty="0" smtClean="0">
                          <a:solidFill>
                            <a:srgbClr val="8080C0"/>
                          </a:solidFill>
                          <a:latin typeface="Courier New"/>
                        </a:rPr>
                        <a:t>width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:120px;}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lt"/>
              </a:rPr>
              <a:t>选择器优先级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93712" y="1628800"/>
            <a:ext cx="8326760" cy="4525963"/>
          </a:xfrm>
        </p:spPr>
        <p:txBody>
          <a:bodyPr/>
          <a:lstStyle/>
          <a:p>
            <a:pPr>
              <a:buNone/>
            </a:pP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600" dirty="0" smtClean="0"/>
              <a:t> = ID</a:t>
            </a:r>
            <a:r>
              <a:rPr lang="zh-CN" altLang="en-US" sz="2600" dirty="0" smtClean="0"/>
              <a:t>选择器的数量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altLang="zh-CN" sz="2600" dirty="0" smtClean="0"/>
              <a:t> = </a:t>
            </a:r>
            <a:r>
              <a:rPr lang="zh-CN" altLang="en-US" sz="2600" dirty="0" smtClean="0"/>
              <a:t>类、伪类、属性选择器的数量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CN" sz="2600" dirty="0" smtClean="0"/>
              <a:t> = </a:t>
            </a:r>
            <a:r>
              <a:rPr lang="zh-CN" altLang="en-US" sz="2600" dirty="0" smtClean="0"/>
              <a:t>标签、伪元素选择器的数量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b="0" dirty="0" smtClean="0">
                <a:latin typeface="Cambria Math" pitchFamily="18" charset="0"/>
                <a:ea typeface="Cambria Math" pitchFamily="18" charset="0"/>
              </a:rPr>
              <a:t>specificity = </a:t>
            </a: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600" b="0" dirty="0" smtClean="0">
                <a:latin typeface="Cambria Math" pitchFamily="18" charset="0"/>
                <a:ea typeface="Cambria Math" pitchFamily="18" charset="0"/>
              </a:rPr>
              <a:t>*100 + </a:t>
            </a: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altLang="zh-CN" sz="2600" b="0" dirty="0" smtClean="0">
                <a:latin typeface="Cambria Math" pitchFamily="18" charset="0"/>
                <a:ea typeface="Cambria Math" pitchFamily="18" charset="0"/>
              </a:rPr>
              <a:t>*10 + </a:t>
            </a:r>
            <a:r>
              <a:rPr lang="en-US" altLang="zh-CN" sz="2600" b="0" i="1" dirty="0" smtClean="0">
                <a:latin typeface="Cambria Math" pitchFamily="18" charset="0"/>
                <a:ea typeface="Cambria Math" pitchFamily="18" charset="0"/>
              </a:rPr>
              <a:t>c</a:t>
            </a:r>
            <a:endParaRPr lang="zh-CN" altLang="en-US" sz="2600" b="0" i="1" dirty="0">
              <a:latin typeface="Cambria Math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000" y="1699200"/>
            <a:ext cx="8208912" cy="352839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#gallery </a:t>
            </a:r>
            <a:r>
              <a:rPr lang="en-US" altLang="zh-CN" sz="28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ul</a:t>
            </a:r>
            <a:r>
              <a:rPr lang="en-US" altLang="zh-CN" sz="28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li.fashion</a:t>
            </a:r>
            <a:r>
              <a:rPr lang="en-US" altLang="zh-CN" sz="28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a[</a:t>
            </a:r>
            <a:r>
              <a:rPr lang="en-US" altLang="zh-CN" sz="28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href</a:t>
            </a:r>
            <a:r>
              <a:rPr lang="en-US" altLang="zh-CN" sz="28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=http]?</a:t>
            </a:r>
          </a:p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i="1" dirty="0" smtClean="0">
                <a:solidFill>
                  <a:schemeClr val="tx1"/>
                </a:solidFill>
              </a:rPr>
              <a:t>	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i="1" dirty="0" smtClean="0">
                <a:solidFill>
                  <a:schemeClr val="tx1"/>
                </a:solidFill>
              </a:rPr>
              <a:t>	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i="1" dirty="0" smtClean="0">
                <a:solidFill>
                  <a:schemeClr val="tx1"/>
                </a:solidFill>
              </a:rPr>
              <a:t>	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r>
              <a:rPr lang="en-US" altLang="zh-CN" sz="2800" i="1" dirty="0" smtClean="0">
                <a:solidFill>
                  <a:schemeClr val="tx1"/>
                </a:solidFill>
              </a:rPr>
              <a:t>	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560" y="2204864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35696" y="2204864"/>
            <a:ext cx="21602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95736" y="2204864"/>
            <a:ext cx="21602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72000" y="2204864"/>
            <a:ext cx="180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2204864"/>
            <a:ext cx="151216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83768" y="2204864"/>
            <a:ext cx="1152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75656" y="2636912"/>
            <a:ext cx="115212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= 1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5656" y="3140968"/>
            <a:ext cx="115212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altLang="zh-CN" sz="28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= 2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5656" y="3645024"/>
            <a:ext cx="115212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i="1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CN" sz="2800" dirty="0" smtClean="0">
                <a:solidFill>
                  <a:srgbClr val="FFC000"/>
                </a:solidFill>
                <a:latin typeface="Cambria Math" pitchFamily="18" charset="0"/>
                <a:ea typeface="Cambria Math" pitchFamily="18" charset="0"/>
              </a:rPr>
              <a:t> = 3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75656" y="4149080"/>
            <a:ext cx="280831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i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specificity</a:t>
            </a:r>
            <a:r>
              <a:rPr lang="en-US" altLang="zh-CN" sz="28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= 123</a:t>
            </a:r>
            <a:endParaRPr lang="zh-CN" altLang="en-US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页面开发工具</a:t>
            </a:r>
          </a:p>
        </p:txBody>
      </p:sp>
      <p:sp>
        <p:nvSpPr>
          <p:cNvPr id="409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任何文本编辑器都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Sublime </a:t>
            </a:r>
            <a:r>
              <a:rPr lang="en-US" altLang="zh-CN" dirty="0" smtClean="0"/>
              <a:t>text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Eclipse </a:t>
            </a:r>
            <a:r>
              <a:rPr lang="en-US" altLang="zh-CN" dirty="0" err="1"/>
              <a:t>aptana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Dreamweaver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err="1" smtClean="0"/>
              <a:t>Editplus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记事本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选择器优先级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Style   </a:t>
            </a:r>
            <a:r>
              <a:rPr lang="zh-CN" altLang="en-US" sz="2800" dirty="0" smtClean="0"/>
              <a:t>←</a:t>
            </a:r>
            <a:r>
              <a:rPr lang="en-US" altLang="zh-CN" sz="2800" dirty="0" smtClean="0"/>
              <a:t>   ID   </a:t>
            </a:r>
            <a:r>
              <a:rPr lang="zh-CN" altLang="en-US" sz="2800" dirty="0" smtClean="0"/>
              <a:t>←</a:t>
            </a:r>
            <a:r>
              <a:rPr lang="en-US" altLang="zh-CN" sz="2800" dirty="0" smtClean="0"/>
              <a:t>   CLASS   </a:t>
            </a:r>
            <a:r>
              <a:rPr lang="zh-CN" altLang="en-US" sz="2800" dirty="0" smtClean="0"/>
              <a:t>←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层级越深越高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下面的比上面高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常用样式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控制布局的样式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盒模型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布局相关样式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display</a:t>
            </a:r>
          </a:p>
          <a:p>
            <a:pPr lvl="2" eaLnBrk="1" hangingPunct="1"/>
            <a:r>
              <a:rPr lang="en-US" altLang="zh-CN" smtClean="0"/>
              <a:t>position</a:t>
            </a:r>
          </a:p>
          <a:p>
            <a:pPr lvl="2" eaLnBrk="1" hangingPunct="1"/>
            <a:r>
              <a:rPr lang="en-US" altLang="zh-CN" smtClean="0"/>
              <a:t>float</a:t>
            </a:r>
          </a:p>
        </p:txBody>
      </p:sp>
      <p:sp>
        <p:nvSpPr>
          <p:cNvPr id="27652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控制内容的样式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颜色及背景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字体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文本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分类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盒模型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1741488" y="1649413"/>
            <a:ext cx="4392612" cy="300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81200" y="1892300"/>
            <a:ext cx="3863975" cy="25447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87563" y="2012950"/>
            <a:ext cx="3632200" cy="2279650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36788" y="2159000"/>
            <a:ext cx="3346450" cy="19891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       </a:t>
            </a:r>
            <a:r>
              <a:rPr lang="zh-CN" altLang="en-US" sz="1400" dirty="0">
                <a:solidFill>
                  <a:schemeClr val="tx1"/>
                </a:solidFill>
              </a:rPr>
              <a:t>一个样式表由样式规则组成，以告诉浏览器怎样去呈现一个文档。有很多将样式规则加入到你的</a:t>
            </a:r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文档中的方法，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但最简单的启动方法是使用</a:t>
            </a:r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STYLE</a:t>
            </a:r>
            <a:r>
              <a:rPr lang="zh-CN" altLang="en-US" sz="1400" dirty="0">
                <a:solidFill>
                  <a:schemeClr val="tx1"/>
                </a:solidFill>
              </a:rPr>
              <a:t>组件。这个元素放置于文档的</a:t>
            </a:r>
            <a:r>
              <a:rPr lang="en-US" altLang="zh-CN" sz="1400" dirty="0">
                <a:solidFill>
                  <a:schemeClr val="tx1"/>
                </a:solidFill>
              </a:rPr>
              <a:t>HEAD</a:t>
            </a:r>
            <a:r>
              <a:rPr lang="zh-CN" altLang="en-US" sz="1400" dirty="0">
                <a:solidFill>
                  <a:schemeClr val="tx1"/>
                </a:solidFill>
              </a:rPr>
              <a:t>部分，包含网页的样式规则。</a:t>
            </a:r>
          </a:p>
        </p:txBody>
      </p:sp>
      <p:grpSp>
        <p:nvGrpSpPr>
          <p:cNvPr id="28679" name="组合 10"/>
          <p:cNvGrpSpPr>
            <a:grpSpLocks/>
          </p:cNvGrpSpPr>
          <p:nvPr/>
        </p:nvGrpSpPr>
        <p:grpSpPr bwMode="auto">
          <a:xfrm>
            <a:off x="4765675" y="3398838"/>
            <a:ext cx="1873250" cy="144462"/>
            <a:chOff x="4211960" y="3687415"/>
            <a:chExt cx="1872208" cy="144016"/>
          </a:xfrm>
        </p:grpSpPr>
        <p:sp>
          <p:nvSpPr>
            <p:cNvPr id="27" name="椭圆 26"/>
            <p:cNvSpPr/>
            <p:nvPr/>
          </p:nvSpPr>
          <p:spPr>
            <a:xfrm>
              <a:off x="4211960" y="3687415"/>
              <a:ext cx="144383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283358" y="3760215"/>
              <a:ext cx="1800810" cy="15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0" name="TextBox 13"/>
          <p:cNvSpPr txBox="1">
            <a:spLocks noChangeArrowheads="1"/>
          </p:cNvSpPr>
          <p:nvPr/>
        </p:nvSpPr>
        <p:spPr bwMode="auto">
          <a:xfrm>
            <a:off x="6586538" y="3255963"/>
            <a:ext cx="2098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Content  Box</a:t>
            </a:r>
            <a:endParaRPr lang="zh-CN" altLang="en-US" sz="2400" b="1"/>
          </a:p>
        </p:txBody>
      </p:sp>
      <p:grpSp>
        <p:nvGrpSpPr>
          <p:cNvPr id="28681" name="组合 14"/>
          <p:cNvGrpSpPr>
            <a:grpSpLocks/>
          </p:cNvGrpSpPr>
          <p:nvPr/>
        </p:nvGrpSpPr>
        <p:grpSpPr bwMode="auto">
          <a:xfrm>
            <a:off x="5583238" y="2852738"/>
            <a:ext cx="1008062" cy="144462"/>
            <a:chOff x="5004048" y="3140968"/>
            <a:chExt cx="1008112" cy="144016"/>
          </a:xfrm>
        </p:grpSpPr>
        <p:sp>
          <p:nvSpPr>
            <p:cNvPr id="31" name="椭圆 30"/>
            <p:cNvSpPr/>
            <p:nvPr/>
          </p:nvSpPr>
          <p:spPr>
            <a:xfrm>
              <a:off x="5004048" y="3140968"/>
              <a:ext cx="144469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075489" y="3213768"/>
              <a:ext cx="936671" cy="15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TextBox 17"/>
          <p:cNvSpPr txBox="1">
            <a:spLocks noChangeArrowheads="1"/>
          </p:cNvSpPr>
          <p:nvPr/>
        </p:nvSpPr>
        <p:spPr bwMode="auto">
          <a:xfrm>
            <a:off x="6586538" y="2679700"/>
            <a:ext cx="2147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Padding  Box</a:t>
            </a:r>
            <a:endParaRPr lang="zh-CN" altLang="en-US" sz="2400" b="1"/>
          </a:p>
        </p:txBody>
      </p:sp>
      <p:sp>
        <p:nvSpPr>
          <p:cNvPr id="34" name="椭圆 33"/>
          <p:cNvSpPr/>
          <p:nvPr/>
        </p:nvSpPr>
        <p:spPr>
          <a:xfrm>
            <a:off x="5740400" y="2357438"/>
            <a:ext cx="106363" cy="106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5773738" y="2411413"/>
            <a:ext cx="72072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TextBox 20"/>
          <p:cNvSpPr txBox="1">
            <a:spLocks noChangeArrowheads="1"/>
          </p:cNvSpPr>
          <p:nvPr/>
        </p:nvSpPr>
        <p:spPr bwMode="auto">
          <a:xfrm>
            <a:off x="6586538" y="2132013"/>
            <a:ext cx="1946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Border  Box</a:t>
            </a:r>
            <a:endParaRPr lang="zh-CN" altLang="en-US" sz="2400" b="1"/>
          </a:p>
        </p:txBody>
      </p:sp>
      <p:cxnSp>
        <p:nvCxnSpPr>
          <p:cNvPr id="37" name="直接连接符 36"/>
          <p:cNvCxnSpPr/>
          <p:nvPr/>
        </p:nvCxnSpPr>
        <p:spPr>
          <a:xfrm>
            <a:off x="5918200" y="4157663"/>
            <a:ext cx="72072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6586538" y="3954463"/>
            <a:ext cx="1860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Margin Box</a:t>
            </a:r>
            <a:endParaRPr lang="zh-CN" altLang="en-US" sz="2400" b="1"/>
          </a:p>
        </p:txBody>
      </p:sp>
      <p:sp>
        <p:nvSpPr>
          <p:cNvPr id="39" name="椭圆 38"/>
          <p:cNvSpPr/>
          <p:nvPr/>
        </p:nvSpPr>
        <p:spPr>
          <a:xfrm>
            <a:off x="5892800" y="4114800"/>
            <a:ext cx="106363" cy="106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盒模型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相关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overflow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可视宽度为</a:t>
            </a:r>
            <a:endParaRPr lang="en-US" altLang="zh-CN" dirty="0" smtClean="0">
              <a:latin typeface="+mn-ea"/>
            </a:endParaRPr>
          </a:p>
          <a:p>
            <a:pPr marL="447675" lvl="3" indent="0" eaLnBrk="1" hangingPunct="1">
              <a:lnSpc>
                <a:spcPct val="150000"/>
              </a:lnSpc>
              <a:defRPr/>
            </a:pPr>
            <a:r>
              <a:rPr lang="en-US" altLang="zh-CN" sz="2800" dirty="0" err="1" smtClean="0">
                <a:latin typeface="+mn-ea"/>
              </a:rPr>
              <a:t>width+padding</a:t>
            </a:r>
            <a:r>
              <a:rPr lang="en-US" altLang="zh-CN" sz="2800" dirty="0" smtClean="0">
                <a:latin typeface="+mn-ea"/>
              </a:rPr>
              <a:t>(left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right)+border(left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right)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99270"/>
              </p:ext>
            </p:extLst>
          </p:nvPr>
        </p:nvGraphicFramePr>
        <p:xfrm>
          <a:off x="755650" y="1988840"/>
          <a:ext cx="7488832" cy="1944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08"/>
                <a:gridCol w="1872208"/>
                <a:gridCol w="1872208"/>
                <a:gridCol w="1872208"/>
              </a:tblGrid>
              <a:tr h="72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controlling box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div,p,form,ul,ol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Block-level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vertical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Inline-level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horizontal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659563" y="0"/>
            <a:ext cx="24844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sp>
        <p:nvSpPr>
          <p:cNvPr id="30724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sz="2800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12" name="云形标注 11">
            <a:hlinkClick r:id="rId3"/>
          </p:cNvPr>
          <p:cNvSpPr/>
          <p:nvPr/>
        </p:nvSpPr>
        <p:spPr>
          <a:xfrm>
            <a:off x="1258888" y="1700213"/>
            <a:ext cx="7129462" cy="2592387"/>
          </a:xfrm>
          <a:prstGeom prst="cloudCallout">
            <a:avLst>
              <a:gd name="adj1" fmla="val -24830"/>
              <a:gd name="adj2" fmla="val 71011"/>
            </a:avLst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00A0E9"/>
                </a:solidFill>
              </a:rPr>
              <a:t>Don’t control the dimension of inline</a:t>
            </a:r>
            <a:endParaRPr lang="zh-CN" altLang="en-US" sz="32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pic>
        <p:nvPicPr>
          <p:cNvPr id="5" name="图片 4" descr="positionAbsol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152650"/>
            <a:ext cx="6120680" cy="3292574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652120" y="5013176"/>
            <a:ext cx="187220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positionFix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991" y="1554560"/>
            <a:ext cx="7754433" cy="4610744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635896" y="3429000"/>
            <a:ext cx="5112568" cy="3168352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hlinkClick r:id="rId3" action="ppaction://hlinkfile"/>
              </a:rPr>
              <a:t>position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188" y="1790700"/>
          <a:ext cx="8136904" cy="2805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/>
                <a:gridCol w="1152128"/>
                <a:gridCol w="2304256"/>
                <a:gridCol w="3384376"/>
              </a:tblGrid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参照物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static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position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relative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;top: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10px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;z-index: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10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absolute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第一个定位祖先</a:t>
                      </a:r>
                      <a:r>
                        <a:rPr lang="en-US" altLang="zh-CN" dirty="0" smtClean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position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absolute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;top: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50%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;left: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 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fixed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viewport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  <a:latin typeface="Batang"/>
                        </a:rPr>
                        <a:t>position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fixed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;bottom: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5px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;right:</a:t>
                      </a:r>
                      <a:r>
                        <a:rPr lang="en-US" altLang="zh-CN" sz="1800" dirty="0" smtClean="0">
                          <a:solidFill>
                            <a:srgbClr val="FF8080"/>
                          </a:solidFill>
                          <a:latin typeface="Courier New"/>
                        </a:rPr>
                        <a:t>5px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;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云形标注 4">
            <a:hlinkClick r:id="rId4"/>
          </p:cNvPr>
          <p:cNvSpPr/>
          <p:nvPr/>
        </p:nvSpPr>
        <p:spPr>
          <a:xfrm>
            <a:off x="971600" y="1700213"/>
            <a:ext cx="7560840" cy="2952923"/>
          </a:xfrm>
          <a:prstGeom prst="cloudCallout">
            <a:avLst>
              <a:gd name="adj1" fmla="val -24830"/>
              <a:gd name="adj2" fmla="val 71011"/>
            </a:avLst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position</a:t>
            </a:r>
            <a:r>
              <a:rPr lang="zh-CN" altLang="en-US" sz="2800" dirty="0" smtClean="0">
                <a:solidFill>
                  <a:srgbClr val="00A0E9"/>
                </a:solidFill>
              </a:rPr>
              <a:t>设置定位方式</a:t>
            </a:r>
            <a:endParaRPr lang="en-US" altLang="zh-CN" sz="2800" dirty="0" smtClean="0">
              <a:solidFill>
                <a:srgbClr val="00A0E9"/>
              </a:solidFill>
            </a:endParaRPr>
          </a:p>
          <a:p>
            <a:pPr algn="ctr">
              <a:defRPr/>
            </a:pPr>
            <a:r>
              <a:rPr lang="en-US" altLang="zh-CN" sz="2000" dirty="0" smtClean="0">
                <a:solidFill>
                  <a:srgbClr val="00A0E9"/>
                </a:solidFill>
                <a:latin typeface="Cambria Math" pitchFamily="18" charset="0"/>
                <a:ea typeface="Cambria Math" pitchFamily="18" charset="0"/>
              </a:rPr>
              <a:t>top/right/bottom/left/z-index</a:t>
            </a:r>
            <a:r>
              <a:rPr lang="zh-CN" altLang="en-US" sz="2800" dirty="0" smtClean="0">
                <a:solidFill>
                  <a:srgbClr val="00A0E9"/>
                </a:solidFill>
              </a:rPr>
              <a:t>设置位置</a:t>
            </a:r>
            <a:endParaRPr lang="zh-CN" altLang="en-US" sz="28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pic>
        <p:nvPicPr>
          <p:cNvPr id="7" name="内容占位符 6" descr="flo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245337" cy="4176464"/>
          </a:xfrm>
        </p:spPr>
      </p:pic>
      <p:sp>
        <p:nvSpPr>
          <p:cNvPr id="8" name="矩形 7"/>
          <p:cNvSpPr/>
          <p:nvPr/>
        </p:nvSpPr>
        <p:spPr>
          <a:xfrm>
            <a:off x="539552" y="1700808"/>
            <a:ext cx="4248472" cy="414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1700808"/>
            <a:ext cx="3888432" cy="414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1840" y="3068960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position?</a:t>
            </a:r>
            <a:endParaRPr lang="zh-CN" altLang="en-US" sz="4000" b="1" dirty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float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9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float</a:t>
            </a:r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float:none|left|right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en-US" altLang="zh-CN" dirty="0" smtClean="0"/>
              <a:t>layout in-flow</a:t>
            </a: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en-US" altLang="zh-CN" dirty="0" smtClean="0"/>
              <a:t>out of flow and shifted as far as possible </a:t>
            </a:r>
          </a:p>
          <a:p>
            <a:pPr eaLnBrk="1" hangingPunct="1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float</a:t>
            </a:r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1476000"/>
            <a:ext cx="6552728" cy="39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0" name="ShockwaveFlash1" r:id="rId2" imgW="6552381" imgH="3889831"/>
        </mc:Choice>
        <mc:Fallback>
          <p:control name="ShockwaveFlash1" r:id="rId2" imgW="6552381" imgH="388983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7450" y="1484313"/>
                  <a:ext cx="6553200" cy="38893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页面调试工具</a:t>
            </a:r>
          </a:p>
        </p:txBody>
      </p:sp>
      <p:pic>
        <p:nvPicPr>
          <p:cNvPr id="5" name="内容占位符 4" descr="ie-developer-tool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332000"/>
            <a:ext cx="5688000" cy="5047100"/>
          </a:xfrm>
        </p:spPr>
      </p:pic>
      <p:pic>
        <p:nvPicPr>
          <p:cNvPr id="6" name="图片 5" descr="firefox-firebu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0000" y="1332000"/>
            <a:ext cx="5688632" cy="5040559"/>
          </a:xfrm>
          <a:prstGeom prst="rect">
            <a:avLst/>
          </a:prstGeom>
        </p:spPr>
      </p:pic>
      <p:pic>
        <p:nvPicPr>
          <p:cNvPr id="7" name="图片 6" descr="opera-dragonfly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0000" y="1332000"/>
            <a:ext cx="5688000" cy="4610274"/>
          </a:xfrm>
          <a:prstGeom prst="rect">
            <a:avLst/>
          </a:prstGeom>
        </p:spPr>
      </p:pic>
      <p:pic>
        <p:nvPicPr>
          <p:cNvPr id="8" name="图片 7" descr="safari-web-inspector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0000" y="1332000"/>
            <a:ext cx="5688000" cy="492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float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布局样式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clear:both|left|right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 smtClean="0">
              <a:latin typeface="+mn-ea"/>
            </a:endParaRPr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113" y="2780928"/>
            <a:ext cx="7272337" cy="1656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f-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</a:rPr>
              <a:t>cb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b="1" dirty="0" err="1">
                <a:solidFill>
                  <a:srgbClr val="FF8000"/>
                </a:solidFill>
                <a:latin typeface="Courier New"/>
              </a:rPr>
              <a:t>after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/>
              </a:rPr>
              <a:t>content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 err="1">
                <a:solidFill>
                  <a:srgbClr val="000000"/>
                </a:solidFill>
                <a:latin typeface="Courier New"/>
              </a:rPr>
              <a:t>'.'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;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/>
              </a:rPr>
              <a:t>display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:block;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/>
              </a:rPr>
              <a:t>clear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:both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8080C0"/>
                </a:solidFill>
                <a:latin typeface="Courier New"/>
              </a:rPr>
              <a:t>height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:0;</a:t>
            </a:r>
            <a:r>
              <a:rPr lang="en-US" altLang="zh-CN" b="1" dirty="0" smtClean="0">
                <a:solidFill>
                  <a:srgbClr val="8080C0"/>
                </a:solidFill>
                <a:latin typeface="Courier New"/>
              </a:rPr>
              <a:t>visibility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:hidden;</a:t>
            </a:r>
            <a:r>
              <a:rPr lang="en-US" altLang="zh-CN" b="1" dirty="0" smtClean="0">
                <a:solidFill>
                  <a:srgbClr val="8080C0"/>
                </a:solidFill>
                <a:latin typeface="Courier New"/>
              </a:rPr>
              <a:t>overflow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:hidden;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dirty="0">
              <a:solidFill>
                <a:srgbClr val="000000"/>
              </a:solidFill>
              <a:latin typeface="Courier New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f-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</a:rPr>
              <a:t>cb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zoom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:1;}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控制内容的样式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hangingPunct="1">
              <a:lnSpc>
                <a:spcPct val="100000"/>
              </a:lnSpc>
              <a:defRPr/>
            </a:pPr>
            <a:r>
              <a:rPr lang="zh-CN" altLang="en-US" sz="3200" b="1" dirty="0" smtClean="0"/>
              <a:t>颜色</a:t>
            </a:r>
            <a:r>
              <a:rPr lang="en-US" altLang="zh-CN" sz="3200" b="1" dirty="0" smtClean="0"/>
              <a:t>&amp;</a:t>
            </a:r>
            <a:r>
              <a:rPr lang="zh-CN" altLang="en-US" sz="3200" b="1" dirty="0" smtClean="0"/>
              <a:t>背景   </a:t>
            </a:r>
            <a:r>
              <a:rPr lang="en-US" altLang="zh-CN" sz="2000" dirty="0" smtClean="0">
                <a:solidFill>
                  <a:srgbClr val="00A0E9"/>
                </a:solidFill>
              </a:rPr>
              <a:t>color</a:t>
            </a:r>
            <a:r>
              <a:rPr lang="zh-CN" altLang="en-US" sz="2000" dirty="0" smtClean="0">
                <a:solidFill>
                  <a:srgbClr val="00A0E9"/>
                </a:solidFill>
              </a:rPr>
              <a:t>、</a:t>
            </a:r>
            <a:r>
              <a:rPr lang="en-US" altLang="zh-CN" sz="2000" dirty="0" smtClean="0">
                <a:solidFill>
                  <a:srgbClr val="00A0E9"/>
                </a:solidFill>
              </a:rPr>
              <a:t>border-color</a:t>
            </a:r>
            <a:r>
              <a:rPr lang="zh-CN" altLang="en-US" sz="2000" dirty="0" smtClean="0">
                <a:solidFill>
                  <a:srgbClr val="00A0E9"/>
                </a:solidFill>
              </a:rPr>
              <a:t>、</a:t>
            </a:r>
            <a:r>
              <a:rPr lang="en-US" altLang="zh-CN" sz="2000" dirty="0" smtClean="0">
                <a:solidFill>
                  <a:srgbClr val="00A0E9"/>
                </a:solidFill>
              </a:rPr>
              <a:t>background</a:t>
            </a:r>
            <a:endParaRPr lang="en-US" altLang="zh-CN" sz="2800" dirty="0" smtClean="0"/>
          </a:p>
          <a:p>
            <a:pPr marL="342900" lvl="2" indent="-342900" eaLnBrk="1" hangingPunct="1">
              <a:lnSpc>
                <a:spcPct val="100000"/>
              </a:lnSpc>
              <a:defRPr/>
            </a:pPr>
            <a:r>
              <a:rPr lang="zh-CN" altLang="en-US" sz="3200" b="1" dirty="0" smtClean="0"/>
              <a:t>字体</a:t>
            </a:r>
            <a:r>
              <a:rPr lang="zh-CN" altLang="en-US" sz="2800" dirty="0" smtClean="0"/>
              <a:t>   </a:t>
            </a:r>
            <a:r>
              <a:rPr lang="en-US" altLang="zh-CN" dirty="0" smtClean="0">
                <a:solidFill>
                  <a:srgbClr val="00A0E9"/>
                </a:solidFill>
              </a:rPr>
              <a:t>font(size</a:t>
            </a:r>
            <a:r>
              <a:rPr lang="zh-CN" altLang="en-US" dirty="0" smtClean="0">
                <a:solidFill>
                  <a:srgbClr val="00A0E9"/>
                </a:solidFill>
              </a:rPr>
              <a:t>、</a:t>
            </a:r>
            <a:r>
              <a:rPr lang="en-US" altLang="zh-CN" dirty="0" smtClean="0">
                <a:solidFill>
                  <a:srgbClr val="00A0E9"/>
                </a:solidFill>
              </a:rPr>
              <a:t>weight</a:t>
            </a:r>
            <a:r>
              <a:rPr lang="zh-CN" altLang="en-US" dirty="0" smtClean="0">
                <a:solidFill>
                  <a:srgbClr val="00A0E9"/>
                </a:solidFill>
              </a:rPr>
              <a:t>、</a:t>
            </a:r>
            <a:r>
              <a:rPr lang="en-US" altLang="zh-CN" dirty="0" smtClean="0">
                <a:solidFill>
                  <a:srgbClr val="00A0E9"/>
                </a:solidFill>
              </a:rPr>
              <a:t>family)</a:t>
            </a:r>
            <a:endParaRPr lang="en-US" altLang="zh-CN" sz="2800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zh-CN" altLang="en-US" dirty="0" smtClean="0"/>
              <a:t>文本</a:t>
            </a:r>
            <a:r>
              <a:rPr lang="en-US" altLang="zh-CN" sz="2800" dirty="0" smtClean="0"/>
              <a:t>   </a:t>
            </a:r>
            <a:r>
              <a:rPr lang="en-US" sz="2400" b="0" dirty="0" smtClean="0">
                <a:solidFill>
                  <a:srgbClr val="00A0E9"/>
                </a:solidFill>
              </a:rPr>
              <a:t>text-decoration</a:t>
            </a:r>
            <a:r>
              <a:rPr lang="zh-CN" altLang="en-US" sz="2400" b="0" dirty="0" smtClean="0">
                <a:solidFill>
                  <a:srgbClr val="00A0E9"/>
                </a:solidFill>
              </a:rPr>
              <a:t>、</a:t>
            </a:r>
            <a:r>
              <a:rPr lang="en-US" sz="2400" b="0" dirty="0" smtClean="0">
                <a:solidFill>
                  <a:srgbClr val="00A0E9"/>
                </a:solidFill>
              </a:rPr>
              <a:t>vertical-align</a:t>
            </a:r>
            <a:r>
              <a:rPr lang="zh-CN" altLang="en-US" sz="2400" b="0" dirty="0" smtClean="0">
                <a:solidFill>
                  <a:srgbClr val="00A0E9"/>
                </a:solidFill>
              </a:rPr>
              <a:t>、</a:t>
            </a:r>
            <a:r>
              <a:rPr lang="en-US" sz="2400" b="0" dirty="0" smtClean="0">
                <a:solidFill>
                  <a:srgbClr val="00A0E9"/>
                </a:solidFill>
              </a:rPr>
              <a:t>text-align</a:t>
            </a:r>
            <a:endParaRPr lang="en-US" sz="2400" dirty="0" smtClean="0">
              <a:solidFill>
                <a:srgbClr val="00A0E9"/>
              </a:solidFill>
            </a:endParaRPr>
          </a:p>
          <a:p>
            <a:pPr marL="895350" lvl="2" indent="19050" eaLnBrk="1" fontAlgn="ctr" hangingPunct="1">
              <a:lnSpc>
                <a:spcPct val="100000"/>
              </a:lnSpc>
              <a:buFont typeface="Arial" charset="0"/>
              <a:buNone/>
              <a:defRPr/>
            </a:pPr>
            <a:r>
              <a:rPr lang="en-US" dirty="0" smtClean="0">
                <a:solidFill>
                  <a:srgbClr val="00A0E9"/>
                </a:solidFill>
              </a:rPr>
              <a:t>      text-indent</a:t>
            </a:r>
            <a:r>
              <a:rPr lang="zh-CN" altLang="en-US" dirty="0" smtClean="0">
                <a:solidFill>
                  <a:srgbClr val="00A0E9"/>
                </a:solidFill>
              </a:rPr>
              <a:t>、</a:t>
            </a:r>
            <a:r>
              <a:rPr lang="en-US" dirty="0" smtClean="0">
                <a:solidFill>
                  <a:srgbClr val="00A0E9"/>
                </a:solidFill>
              </a:rPr>
              <a:t>line-height</a:t>
            </a:r>
            <a:r>
              <a:rPr lang="zh-CN" altLang="en-US" dirty="0" smtClean="0">
                <a:solidFill>
                  <a:srgbClr val="00A0E9"/>
                </a:solidFill>
              </a:rPr>
              <a:t>、</a:t>
            </a:r>
            <a:r>
              <a:rPr lang="en-US" smtClean="0">
                <a:solidFill>
                  <a:srgbClr val="00A0E9"/>
                </a:solidFill>
              </a:rPr>
              <a:t>word-wrap</a:t>
            </a:r>
            <a:endParaRPr lang="en-US" dirty="0" smtClean="0">
              <a:solidFill>
                <a:srgbClr val="00A0E9"/>
              </a:solidFill>
            </a:endParaRPr>
          </a:p>
          <a:p>
            <a:pPr marL="895350" lvl="2" indent="19050" eaLnBrk="1" fontAlgn="ctr" hangingPunct="1">
              <a:lnSpc>
                <a:spcPct val="100000"/>
              </a:lnSpc>
              <a:buFont typeface="Arial" charset="0"/>
              <a:buNone/>
              <a:defRPr/>
            </a:pPr>
            <a:r>
              <a:rPr lang="en-US" dirty="0" smtClean="0">
                <a:solidFill>
                  <a:srgbClr val="00A0E9"/>
                </a:solidFill>
              </a:rPr>
              <a:t>      white-space</a:t>
            </a:r>
            <a:endParaRPr lang="en-US" altLang="zh-CN" dirty="0" smtClean="0">
              <a:solidFill>
                <a:srgbClr val="00A0E9"/>
              </a:solidFill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zh-CN" altLang="en-US" dirty="0" smtClean="0"/>
              <a:t>分类</a:t>
            </a:r>
            <a:r>
              <a:rPr lang="en-US" altLang="zh-CN" sz="2800" dirty="0" smtClean="0"/>
              <a:t>   </a:t>
            </a:r>
            <a:r>
              <a:rPr lang="en-US" sz="2400" b="0" dirty="0" smtClean="0">
                <a:solidFill>
                  <a:srgbClr val="00A0E9"/>
                </a:solidFill>
              </a:rPr>
              <a:t>visibility</a:t>
            </a:r>
            <a:r>
              <a:rPr lang="zh-CN" altLang="en-US" sz="2400" b="0" dirty="0" smtClean="0">
                <a:solidFill>
                  <a:srgbClr val="00A0E9"/>
                </a:solidFill>
              </a:rPr>
              <a:t>、</a:t>
            </a:r>
            <a:r>
              <a:rPr lang="en-US" sz="2400" b="0" dirty="0" smtClean="0">
                <a:solidFill>
                  <a:srgbClr val="00A0E9"/>
                </a:solidFill>
              </a:rPr>
              <a:t>cursor</a:t>
            </a:r>
            <a:r>
              <a:rPr lang="zh-CN" altLang="en-US" sz="2400" b="0" dirty="0" smtClean="0">
                <a:solidFill>
                  <a:srgbClr val="00A0E9"/>
                </a:solidFill>
              </a:rPr>
              <a:t>、</a:t>
            </a:r>
            <a:r>
              <a:rPr lang="en-US" sz="2400" b="0" dirty="0" smtClean="0">
                <a:solidFill>
                  <a:srgbClr val="00A0E9"/>
                </a:solidFill>
              </a:rPr>
              <a:t>list-style</a:t>
            </a:r>
            <a:endParaRPr lang="en-US" altLang="zh-CN" sz="2400" dirty="0" smtClean="0">
              <a:solidFill>
                <a:srgbClr val="00A0E9"/>
              </a:solidFill>
            </a:endParaRPr>
          </a:p>
          <a:p>
            <a:pPr eaLnBrk="1" hangingPunct="1">
              <a:lnSpc>
                <a:spcPct val="100000"/>
              </a:lnSpc>
              <a:defRPr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常用样式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hlinkClick r:id="rId3"/>
              </a:rPr>
              <a:t>继承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属性可以被子元素继承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font(size</a:t>
            </a:r>
            <a:r>
              <a:rPr lang="zh-CN" altLang="en-US" sz="2400" dirty="0" smtClean="0">
                <a:latin typeface="Cambria Math" pitchFamily="18" charset="0"/>
              </a:rPr>
              <a:t>、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weight</a:t>
            </a:r>
            <a:r>
              <a:rPr lang="zh-CN" altLang="en-US" sz="2400" dirty="0" smtClean="0">
                <a:latin typeface="Cambria Math" pitchFamily="18" charset="0"/>
              </a:rPr>
              <a:t>、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family), color, line-height, text-indent, text-underline</a:t>
            </a:r>
          </a:p>
          <a:p>
            <a:r>
              <a:rPr lang="zh-CN" altLang="en-US" dirty="0" smtClean="0"/>
              <a:t>布局样式不会继承</a:t>
            </a:r>
            <a:endParaRPr lang="en-US" altLang="zh-CN" dirty="0" smtClean="0"/>
          </a:p>
          <a:p>
            <a:r>
              <a:rPr lang="zh-CN" altLang="en-US" dirty="0" smtClean="0"/>
              <a:t>继承的样式会被初始样式覆盖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常用单位</a:t>
            </a:r>
          </a:p>
        </p:txBody>
      </p:sp>
      <p:graphicFrame>
        <p:nvGraphicFramePr>
          <p:cNvPr id="5" name="内容占位符 8"/>
          <p:cNvGraphicFramePr>
            <a:graphicFrameLocks noGrp="1"/>
          </p:cNvGraphicFramePr>
          <p:nvPr>
            <p:ph idx="1"/>
          </p:nvPr>
        </p:nvGraphicFramePr>
        <p:xfrm>
          <a:off x="673100" y="1600200"/>
          <a:ext cx="7787208" cy="36103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355"/>
                <a:gridCol w="1741908"/>
                <a:gridCol w="4581945"/>
              </a:tblGrid>
              <a:tr h="5344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分类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单位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例子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6421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长度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em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px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width=“1em”;</a:t>
                      </a:r>
                    </a:p>
                    <a:p>
                      <a:r>
                        <a:rPr lang="en-US" altLang="zh-CN" sz="1600" dirty="0" smtClean="0"/>
                        <a:t>div{ width:12px; }</a:t>
                      </a:r>
                      <a:endParaRPr lang="zh-CN" altLang="en-US" sz="1600" dirty="0"/>
                    </a:p>
                  </a:txBody>
                  <a:tcPr/>
                </a:tc>
              </a:tr>
              <a:tr h="3720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百分比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width=“50%”;</a:t>
                      </a:r>
                      <a:endParaRPr lang="zh-CN" altLang="en-US" sz="1600" dirty="0"/>
                    </a:p>
                  </a:txBody>
                  <a:tcPr/>
                </a:tc>
              </a:tr>
              <a:tr h="11442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颜色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关键字</a:t>
                      </a:r>
                      <a:endParaRPr lang="en-US" altLang="zh-CN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#</a:t>
                      </a:r>
                      <a:r>
                        <a:rPr lang="en-US" altLang="zh-CN" sz="1600" dirty="0" err="1" smtClean="0"/>
                        <a:t>rrggbb</a:t>
                      </a:r>
                      <a:endParaRPr lang="en-US" altLang="zh-CN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#</a:t>
                      </a:r>
                      <a:r>
                        <a:rPr lang="en-US" altLang="zh-CN" sz="1600" dirty="0" err="1" smtClean="0"/>
                        <a:t>rgb</a:t>
                      </a:r>
                      <a:endParaRPr lang="en-US" altLang="zh-CN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 err="1" smtClean="0"/>
                        <a:t>rgb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x,x,x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kern="1200" dirty="0" smtClean="0"/>
                        <a:t>color=“fuchsia”;</a:t>
                      </a:r>
                      <a:br>
                        <a:rPr lang="en-US" sz="1600" kern="1200" dirty="0" smtClean="0"/>
                      </a:br>
                      <a:r>
                        <a:rPr lang="en-US" sz="1600" kern="1200" dirty="0" smtClean="0"/>
                        <a:t>color=“#ff00ff”;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kern="1200" dirty="0" smtClean="0"/>
                        <a:t>div{color:#f0f;}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div{</a:t>
                      </a:r>
                      <a:r>
                        <a:rPr lang="en-US" altLang="zh-CN" sz="1600" kern="1200" dirty="0" err="1" smtClean="0"/>
                        <a:t>color:rgb</a:t>
                      </a:r>
                      <a:r>
                        <a:rPr lang="en-US" altLang="zh-CN" sz="1600" kern="1200" dirty="0" smtClean="0"/>
                        <a:t>(255,0,255);}</a:t>
                      </a:r>
                    </a:p>
                  </a:txBody>
                  <a:tcPr/>
                </a:tc>
              </a:tr>
              <a:tr h="9174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URLs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url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err="1" smtClean="0"/>
                        <a:t>foo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div{</a:t>
                      </a:r>
                      <a:r>
                        <a:rPr lang="en-US" altLang="zh-CN" sz="1600" kern="1200" dirty="0" smtClean="0"/>
                        <a:t>background: </a:t>
                      </a:r>
                      <a:r>
                        <a:rPr lang="en-US" altLang="zh-CN" sz="1600" kern="1200" dirty="0" err="1" smtClean="0"/>
                        <a:t>url</a:t>
                      </a:r>
                      <a:r>
                        <a:rPr lang="en-US" altLang="zh-CN" sz="1600" kern="1200" dirty="0" smtClean="0"/>
                        <a:t>(stripe.gif);</a:t>
                      </a:r>
                      <a:r>
                        <a:rPr lang="en-US" sz="1600" kern="1200" dirty="0" smtClean="0"/>
                        <a:t>}</a:t>
                      </a:r>
                    </a:p>
                    <a:p>
                      <a:r>
                        <a:rPr lang="en-US" sz="1600" kern="1200" dirty="0" smtClean="0"/>
                        <a:t>div{</a:t>
                      </a:r>
                      <a:r>
                        <a:rPr lang="en-US" altLang="zh-CN" sz="1600" kern="1200" dirty="0" smtClean="0"/>
                        <a:t>background: </a:t>
                      </a:r>
                      <a:r>
                        <a:rPr lang="en-US" altLang="zh-CN" sz="1600" kern="1200" dirty="0" err="1" smtClean="0"/>
                        <a:t>url</a:t>
                      </a:r>
                      <a:r>
                        <a:rPr lang="en-US" altLang="zh-CN" sz="1600" kern="1200" dirty="0" smtClean="0"/>
                        <a:t>(‘stripe.gif’);</a:t>
                      </a:r>
                      <a:r>
                        <a:rPr lang="en-US" sz="1600" kern="12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div{</a:t>
                      </a:r>
                      <a:r>
                        <a:rPr lang="en-US" altLang="zh-CN" sz="1600" kern="1200" dirty="0" smtClean="0"/>
                        <a:t>background: </a:t>
                      </a:r>
                      <a:r>
                        <a:rPr lang="en-US" altLang="zh-CN" sz="1600" kern="1200" dirty="0" err="1" smtClean="0"/>
                        <a:t>url</a:t>
                      </a:r>
                      <a:r>
                        <a:rPr lang="en-US" altLang="zh-CN" sz="1600" kern="1200" dirty="0" smtClean="0"/>
                        <a:t>("stripe.gif");</a:t>
                      </a:r>
                      <a:r>
                        <a:rPr lang="en-US" sz="1600" kern="12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值缩写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hlinkClick r:id="rId2"/>
              </a:rPr>
              <a:t>http://192.168.144.11/nec/standard-css/attribute-index.html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CSS</a:t>
            </a:r>
            <a:r>
              <a:rPr lang="zh-CN" altLang="en-US" smtClean="0"/>
              <a:t>注释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注释 </a:t>
            </a:r>
            <a:r>
              <a:rPr lang="en-US" altLang="zh-CN" smtClean="0"/>
              <a:t>/*  */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文档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CSS</a:t>
            </a:r>
            <a:r>
              <a:rPr lang="zh-CN" altLang="en-US" smtClean="0"/>
              <a:t>选择器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CSS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扩展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HTML5</a:t>
            </a:r>
          </a:p>
          <a:p>
            <a:pPr eaLnBrk="1" hangingPunct="1"/>
            <a:r>
              <a:rPr lang="en-US" altLang="zh-CN" dirty="0" smtClean="0"/>
              <a:t>CSS3</a:t>
            </a:r>
          </a:p>
          <a:p>
            <a:pPr eaLnBrk="1" hangingPunct="1"/>
            <a:r>
              <a:rPr lang="en-US" altLang="zh-CN" dirty="0" smtClean="0"/>
              <a:t>DOM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HTML5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31640" y="4077072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footer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39752" y="3429000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aside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31640" y="2780928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section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31640" y="3429000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article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39752" y="2132856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nav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39752" y="2780928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hgroup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31640" y="2132856"/>
            <a:ext cx="1008112" cy="648072"/>
          </a:xfrm>
          <a:prstGeom prst="roundRect">
            <a:avLst/>
          </a:prstGeom>
          <a:solidFill>
            <a:srgbClr val="A0A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header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39752" y="4077072"/>
            <a:ext cx="1008112" cy="648072"/>
          </a:xfrm>
          <a:prstGeom prst="roundRect">
            <a:avLst/>
          </a:prstGeom>
          <a:solidFill>
            <a:srgbClr val="FF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figure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47864" y="4077072"/>
            <a:ext cx="1008112" cy="648072"/>
          </a:xfrm>
          <a:prstGeom prst="roundRect">
            <a:avLst/>
          </a:prstGeom>
          <a:solidFill>
            <a:srgbClr val="FF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47864" y="3429000"/>
            <a:ext cx="1008112" cy="648072"/>
          </a:xfrm>
          <a:prstGeom prst="roundRect">
            <a:avLst/>
          </a:prstGeom>
          <a:solidFill>
            <a:srgbClr val="FF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ruby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47864" y="2780928"/>
            <a:ext cx="1008112" cy="648072"/>
          </a:xfrm>
          <a:prstGeom prst="roundRect">
            <a:avLst/>
          </a:prstGeom>
          <a:solidFill>
            <a:srgbClr val="64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datalist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347864" y="2132856"/>
            <a:ext cx="1008112" cy="648072"/>
          </a:xfrm>
          <a:prstGeom prst="roundRect">
            <a:avLst/>
          </a:prstGeom>
          <a:solidFill>
            <a:srgbClr val="64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meter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355976" y="2132856"/>
            <a:ext cx="1008112" cy="648072"/>
          </a:xfrm>
          <a:prstGeom prst="roundRect">
            <a:avLst/>
          </a:prstGeom>
          <a:solidFill>
            <a:srgbClr val="64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progress</a:t>
            </a:r>
            <a:endParaRPr lang="zh-CN" altLang="en-US" sz="15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55976" y="2780928"/>
            <a:ext cx="1008112" cy="648072"/>
          </a:xfrm>
          <a:prstGeom prst="roundRect">
            <a:avLst/>
          </a:prstGeom>
          <a:solidFill>
            <a:srgbClr val="64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keygen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355976" y="3429000"/>
            <a:ext cx="1008112" cy="648072"/>
          </a:xfrm>
          <a:prstGeom prst="roundRect">
            <a:avLst/>
          </a:prstGeom>
          <a:solidFill>
            <a:srgbClr val="64FF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55976" y="4077072"/>
            <a:ext cx="1008112" cy="648072"/>
          </a:xfrm>
          <a:prstGeom prst="roundRect">
            <a:avLst/>
          </a:prstGeom>
          <a:solidFill>
            <a:srgbClr val="FF96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menu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64088" y="4077072"/>
            <a:ext cx="1008112" cy="648072"/>
          </a:xfrm>
          <a:prstGeom prst="roundRect">
            <a:avLst/>
          </a:prstGeom>
          <a:solidFill>
            <a:srgbClr val="FF96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command</a:t>
            </a:r>
            <a:endParaRPr lang="zh-CN" altLang="en-US" sz="13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364088" y="2780928"/>
            <a:ext cx="1008112" cy="648072"/>
          </a:xfrm>
          <a:prstGeom prst="roundRect">
            <a:avLst/>
          </a:prstGeom>
          <a:solidFill>
            <a:srgbClr val="FF96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details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364088" y="3429000"/>
            <a:ext cx="1008112" cy="648072"/>
          </a:xfrm>
          <a:prstGeom prst="roundRect">
            <a:avLst/>
          </a:prstGeom>
          <a:solidFill>
            <a:srgbClr val="FF96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  <a:endParaRPr lang="zh-CN" altLang="en-US" sz="13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364088" y="2132856"/>
            <a:ext cx="1008112" cy="648072"/>
          </a:xfrm>
          <a:prstGeom prst="roundRect">
            <a:avLst/>
          </a:prstGeom>
          <a:solidFill>
            <a:srgbClr val="FF9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video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72200" y="2132856"/>
            <a:ext cx="1008112" cy="648072"/>
          </a:xfrm>
          <a:prstGeom prst="roundRect">
            <a:avLst/>
          </a:prstGeom>
          <a:solidFill>
            <a:srgbClr val="FF9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audio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372200" y="3429000"/>
            <a:ext cx="1008112" cy="648072"/>
          </a:xfrm>
          <a:prstGeom prst="roundRect">
            <a:avLst/>
          </a:prstGeom>
          <a:solidFill>
            <a:srgbClr val="FF9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track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372200" y="2780928"/>
            <a:ext cx="1008112" cy="648072"/>
          </a:xfrm>
          <a:prstGeom prst="roundRect">
            <a:avLst/>
          </a:prstGeom>
          <a:solidFill>
            <a:srgbClr val="FF9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72200" y="4077072"/>
            <a:ext cx="1008112" cy="648072"/>
          </a:xfrm>
          <a:prstGeom prst="roundRect">
            <a:avLst/>
          </a:prstGeom>
          <a:solidFill>
            <a:srgbClr val="FF9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canvas</a:t>
            </a:r>
            <a:endParaRPr lang="zh-CN" altLang="en-US" sz="17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CSS3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3568" y="1916832"/>
            <a:ext cx="1800200" cy="100811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圆角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51720" y="3501008"/>
            <a:ext cx="1008112" cy="230425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渐变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55976" y="1700808"/>
            <a:ext cx="1872208" cy="792088"/>
          </a:xfrm>
          <a:prstGeom prst="rect">
            <a:avLst/>
          </a:prstGeom>
          <a:noFill/>
          <a:ln>
            <a:solidFill>
              <a:srgbClr val="FF9664"/>
            </a:solidFill>
          </a:ln>
          <a:effectLst>
            <a:outerShdw blurRad="50800" dist="38100" dir="5400000" algn="t" rotWithShape="0">
              <a:srgbClr val="FF96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阴影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72000" y="3933056"/>
            <a:ext cx="1872208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A0AFFF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变形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08304" y="2780928"/>
            <a:ext cx="1224136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动画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56 0.00579 -0.00122 0.01619 -0.00399 0.02082 C -0.00486 0.02221 -0.0066 0.02198 -0.00781 0.02267 C -0.05608 0.02151 -0.06215 0.02799 -0.09236 0.01573 C -0.09705 0.01157 -0.1026 0.00417 -0.10781 0.00186 C -0.11389 -0.0104 -0.11042 -0.00624 -0.11701 -0.01202 C -0.12014 -0.02012 -0.12379 -0.02844 -0.12743 -0.0363 C -0.13021 -0.04232 -0.13455 -0.04717 -0.13646 -0.05365 C -0.13854 -0.06059 -0.13993 -0.0666 -0.14288 -0.07261 C -0.14618 -0.08903 -0.15313 -0.10545 -0.1625 -0.11748 C -0.16649 -0.12789 -0.17292 -0.13575 -0.17795 -0.14523 C -0.18385 -0.15633 -0.17674 -0.14893 -0.18455 -0.15564 C -0.18767 -0.16165 -0.18889 -0.16697 -0.19358 -0.17113 C -0.19879 -0.18177 -0.20451 -0.18825 -0.21302 -0.19357 C -0.21441 -0.19542 -0.21545 -0.19773 -0.21701 -0.19889 C -0.21944 -0.20074 -0.22483 -0.20235 -0.22483 -0.20235 C -0.23056 -0.21345 -0.2408 -0.22409 -0.25069 -0.22826 C -0.27135 -0.25578 -0.31215 -0.24653 -0.33646 -0.24722 C -0.37153 -0.2574 -0.41007 -0.25485 -0.44549 -0.25601 C -0.51997 -0.27428 -0.4566 -0.25925 -0.6599 -0.25601 C -0.66788 -0.25578 -0.67743 -0.25208 -0.68455 -0.24722 C -0.68542 -0.2456 -0.68611 -0.24352 -0.68715 -0.24213 C -0.68819 -0.24074 -0.68993 -0.24028 -0.69097 -0.23866 C -0.69184 -0.23728 -0.69167 -0.23519 -0.69236 -0.23358 C -0.69392 -0.22987 -0.69757 -0.22317 -0.69757 -0.22317 C -0.70417 -0.18524 -0.69531 -0.15009 -0.68837 -0.11401 C -0.68524 -0.09736 -0.68368 -0.07932 -0.67795 -0.06382 C -0.67656 -0.05296 -0.67465 -0.04394 -0.67014 -0.03445 C -0.6684 -0.02451 -0.66545 -0.01896 -0.66111 -0.0104 C -0.66024 -0.00855 -0.65851 -0.00508 -0.65851 -0.00508 C -0.65729 -0.00046 -0.65573 0.01111 -0.6533 0.01573 C -0.64948 0.02313 -0.64583 0.03099 -0.64427 0.03978 C -0.64063 0.06106 -0.63802 0.08557 -0.62865 0.10384 C -0.6276 0.10824 -0.62569 0.11564 -0.62344 0.11934 C -0.6224 0.12096 -0.62066 0.12142 -0.61962 0.12281 C -0.61806 0.12489 -0.61736 0.1279 -0.61563 0.12975 C -0.6151 0.13044 -0.60833 0.13298 -0.60781 0.13321 C -0.59948 0.14177 -0.59167 0.15172 -0.58194 0.1575 C -0.56389 0.16814 -0.53767 0.16513 -0.51962 0.16605 C -0.50104 0.17438 -0.51458 0.16929 -0.47795 0.17137 C -0.44705 0.16976 -0.41667 0.16444 -0.38576 0.16259 C -0.37674 0.16143 -0.36875 0.16004 -0.3599 0.1575 C -0.35313 0.15172 -0.35833 0.15519 -0.34809 0.15241 C -0.34427 0.15148 -0.33646 0.14894 -0.33646 0.14894 C -0.33194 0.14432 -0.33125 0.14293 -0.32604 0.14015 C -0.32344 0.13877 -0.32049 0.13877 -0.31823 0.13668 C -0.3151 0.13368 -0.31302 0.1316 -0.3092 0.12975 C -0.30747 0.12882 -0.30573 0.12882 -0.30399 0.12813 C -0.30139 0.1272 -0.29618 0.12466 -0.29618 0.12466 C -0.28958 0.11865 -0.29358 0.12119 -0.28194 0.11934 C -0.2658 0.11679 -0.24983 0.11356 -0.23385 0.11078 C -0.22552 0.10731 -0.21979 0.10685 -0.21042 0.10569 C -0.16302 0.10708 -0.11615 0.10754 -0.06892 0.10223 C -0.0651 0.10037 -0.06076 0.09922 -0.05729 0.09691 C -0.0526 0.09367 -0.05052 0.08881 -0.04549 0.0865 C -0.03941 0.07447 -0.04288 0.0784 -0.03646 0.07285 C -0.03108 0.06198 -0.02379 0.05389 -0.01563 0.04672 C -0.01476 0.0451 -0.01406 0.04302 -0.01302 0.04163 C -0.01198 0.04025 -0.01007 0.04001 -0.0092 0.03816 C -0.00538 0.02984 -0.00191 0.00902 0 0 Z " pathEditMode="relative" ptsTypes="ffffffffffffffffffffffffffffffffffffffffffffffffffffffffffff">
                                      <p:cBhvr>
                                        <p:cTn id="35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4" grpId="0" animBg="1"/>
      <p:bldP spid="44" grpId="1" animBg="1"/>
      <p:bldP spid="45" grpId="1" animBg="1"/>
      <p:bldP spid="45" grpId="2" animBg="1"/>
      <p:bldP spid="45" grpId="3" animBg="1"/>
      <p:bldP spid="45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Documents and Settings\User\桌面\exampl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1412875"/>
            <a:ext cx="2016125" cy="3117850"/>
          </a:xfrm>
          <a:noFill/>
        </p:spPr>
      </p:pic>
      <p:sp>
        <p:nvSpPr>
          <p:cNvPr id="10" name="右箭头 9"/>
          <p:cNvSpPr/>
          <p:nvPr/>
        </p:nvSpPr>
        <p:spPr>
          <a:xfrm>
            <a:off x="2843213" y="1989138"/>
            <a:ext cx="649287" cy="28733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43213" y="3500438"/>
            <a:ext cx="649287" cy="2889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35375" y="1844675"/>
            <a:ext cx="1657350" cy="647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HTML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3635375" y="3284538"/>
            <a:ext cx="1657350" cy="649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CSS</a:t>
            </a:r>
            <a:endParaRPr lang="zh-CN" altLang="en-US" sz="28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300788" y="981075"/>
          <a:ext cx="2159644" cy="4194328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159644"/>
              </a:tblGrid>
              <a:tr h="4176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76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HTML&amp;CSS</a:t>
                      </a:r>
                      <a:r>
                        <a:rPr lang="zh-CN" altLang="en-US" dirty="0" smtClean="0"/>
                        <a:t>发展史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4176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417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HTML</a:t>
                      </a:r>
                      <a:r>
                        <a:rPr lang="zh-CN" altLang="en-US" sz="1600" dirty="0" smtClean="0"/>
                        <a:t>文档</a:t>
                      </a:r>
                    </a:p>
                    <a:p>
                      <a:pPr>
                        <a:lnSpc>
                          <a:spcPct val="120000"/>
                        </a:lnSpc>
                        <a:buFont typeface="Arial" pitchFamily="34" charset="0"/>
                        <a:buChar char="–"/>
                      </a:pPr>
                      <a:r>
                        <a:rPr lang="en-US" altLang="zh-CN" sz="1600" dirty="0" smtClean="0"/>
                        <a:t> HTML</a:t>
                      </a:r>
                      <a:r>
                        <a:rPr lang="zh-CN" altLang="en-US" sz="1600" dirty="0" smtClean="0"/>
                        <a:t>标签结构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zh-CN" altLang="en-US" sz="1600" dirty="0" smtClean="0"/>
                        <a:t> 属性、单位、</a:t>
                      </a:r>
                      <a:r>
                        <a:rPr lang="en-US" altLang="zh-CN" sz="1600" dirty="0" smtClean="0"/>
                        <a:t>…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4176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CSS</a:t>
                      </a:r>
                      <a:endParaRPr lang="zh-CN" altLang="en-US" b="1" dirty="0"/>
                    </a:p>
                  </a:txBody>
                  <a:tcPr anchor="ctr"/>
                </a:tc>
              </a:tr>
              <a:tr h="417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altLang="zh-CN" sz="1600" dirty="0" smtClean="0"/>
                        <a:t> CSS</a:t>
                      </a:r>
                      <a:r>
                        <a:rPr lang="zh-CN" altLang="en-US" sz="1600" dirty="0" smtClean="0"/>
                        <a:t>的引用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altLang="zh-CN" sz="1600" dirty="0" smtClean="0"/>
                        <a:t>  CSS</a:t>
                      </a:r>
                      <a:r>
                        <a:rPr lang="zh-CN" altLang="en-US" sz="1600" dirty="0" smtClean="0"/>
                        <a:t>的语法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altLang="zh-CN" sz="1600" dirty="0" smtClean="0"/>
                        <a:t>  CSS</a:t>
                      </a:r>
                      <a:r>
                        <a:rPr lang="zh-CN" altLang="en-US" sz="1600" dirty="0" smtClean="0"/>
                        <a:t>选择器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常用样式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注释、值缩写</a:t>
                      </a:r>
                      <a:endParaRPr lang="en-US" altLang="zh-CN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5508625" y="2636838"/>
            <a:ext cx="649288" cy="28733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DOM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38916" name="图片 4" descr="2011081110522729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700213"/>
            <a:ext cx="6089650" cy="4160837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>
            <a:outerShdw blurRad="190500" algn="ctr" rotWithShape="0">
              <a:schemeClr val="bg1">
                <a:lumMod val="85000"/>
                <a:alpha val="7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227763" y="0"/>
            <a:ext cx="29162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916113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Q&amp;A</a:t>
            </a:r>
            <a:endParaRPr lang="zh-CN" altLang="en-US" sz="7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552" y="1916113"/>
            <a:ext cx="8064896" cy="324167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altLang="zh-CN" sz="3600" dirty="0" err="1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lesson:after</a:t>
            </a:r>
            <a: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{</a:t>
            </a:r>
            <a:b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	content:”</a:t>
            </a: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 !</a:t>
            </a:r>
            <a: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”;</a:t>
            </a: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CN" sz="36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}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HTML&amp;CSS</a:t>
            </a:r>
            <a:r>
              <a:rPr lang="zh-CN" altLang="en-US" smtClean="0"/>
              <a:t>发展史</a:t>
            </a:r>
          </a:p>
        </p:txBody>
      </p:sp>
      <p:grpSp>
        <p:nvGrpSpPr>
          <p:cNvPr id="2" name="组合 113"/>
          <p:cNvGrpSpPr>
            <a:grpSpLocks/>
          </p:cNvGrpSpPr>
          <p:nvPr/>
        </p:nvGrpSpPr>
        <p:grpSpPr bwMode="auto">
          <a:xfrm>
            <a:off x="539750" y="1412875"/>
            <a:ext cx="3168650" cy="4392613"/>
            <a:chOff x="539552" y="1340768"/>
            <a:chExt cx="3168352" cy="4392488"/>
          </a:xfrm>
        </p:grpSpPr>
        <p:sp>
          <p:nvSpPr>
            <p:cNvPr id="5" name="矩形 4"/>
            <p:cNvSpPr/>
            <p:nvPr/>
          </p:nvSpPr>
          <p:spPr>
            <a:xfrm>
              <a:off x="539552" y="1340768"/>
              <a:ext cx="3168352" cy="4392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5445926"/>
              <a:ext cx="3168352" cy="287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Web1.0</a:t>
              </a:r>
              <a:endParaRPr lang="zh-CN" altLang="en-US" dirty="0"/>
            </a:p>
          </p:txBody>
        </p:sp>
      </p:grpSp>
      <p:grpSp>
        <p:nvGrpSpPr>
          <p:cNvPr id="3" name="组合 114"/>
          <p:cNvGrpSpPr>
            <a:grpSpLocks/>
          </p:cNvGrpSpPr>
          <p:nvPr/>
        </p:nvGrpSpPr>
        <p:grpSpPr bwMode="auto">
          <a:xfrm>
            <a:off x="3779838" y="1412875"/>
            <a:ext cx="2952750" cy="4392613"/>
            <a:chOff x="3779912" y="1340768"/>
            <a:chExt cx="2952328" cy="4392488"/>
          </a:xfrm>
        </p:grpSpPr>
        <p:sp>
          <p:nvSpPr>
            <p:cNvPr id="8" name="矩形 7"/>
            <p:cNvSpPr/>
            <p:nvPr/>
          </p:nvSpPr>
          <p:spPr>
            <a:xfrm>
              <a:off x="3779912" y="1340768"/>
              <a:ext cx="2952328" cy="4392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9912" y="5445926"/>
              <a:ext cx="2952328" cy="287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Web2.0</a:t>
              </a:r>
              <a:endParaRPr lang="zh-CN" altLang="en-US" dirty="0"/>
            </a:p>
          </p:txBody>
        </p:sp>
      </p:grpSp>
      <p:grpSp>
        <p:nvGrpSpPr>
          <p:cNvPr id="4" name="组合 115"/>
          <p:cNvGrpSpPr>
            <a:grpSpLocks/>
          </p:cNvGrpSpPr>
          <p:nvPr/>
        </p:nvGrpSpPr>
        <p:grpSpPr bwMode="auto">
          <a:xfrm>
            <a:off x="6804025" y="1412875"/>
            <a:ext cx="1800225" cy="4392613"/>
            <a:chOff x="6804248" y="1340768"/>
            <a:chExt cx="1800200" cy="4392488"/>
          </a:xfrm>
        </p:grpSpPr>
        <p:sp>
          <p:nvSpPr>
            <p:cNvPr id="11" name="矩形 10"/>
            <p:cNvSpPr/>
            <p:nvPr/>
          </p:nvSpPr>
          <p:spPr>
            <a:xfrm>
              <a:off x="6804248" y="1340768"/>
              <a:ext cx="1800200" cy="4392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04248" y="5445926"/>
              <a:ext cx="1800200" cy="287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Html5 </a:t>
              </a:r>
              <a:endParaRPr lang="zh-CN" altLang="en-US" dirty="0"/>
            </a:p>
          </p:txBody>
        </p:sp>
      </p:grpSp>
      <p:cxnSp>
        <p:nvCxnSpPr>
          <p:cNvPr id="13" name="直接连接符 12"/>
          <p:cNvCxnSpPr>
            <a:stCxn id="22" idx="6"/>
            <a:endCxn id="23" idx="2"/>
          </p:cNvCxnSpPr>
          <p:nvPr/>
        </p:nvCxnSpPr>
        <p:spPr>
          <a:xfrm>
            <a:off x="2505075" y="2487613"/>
            <a:ext cx="604838" cy="12223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1" idx="6"/>
            <a:endCxn id="22" idx="2"/>
          </p:cNvCxnSpPr>
          <p:nvPr/>
        </p:nvCxnSpPr>
        <p:spPr>
          <a:xfrm flipV="1">
            <a:off x="1763713" y="2487613"/>
            <a:ext cx="647700" cy="603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0" idx="5"/>
            <a:endCxn id="21" idx="2"/>
          </p:cNvCxnSpPr>
          <p:nvPr/>
        </p:nvCxnSpPr>
        <p:spPr>
          <a:xfrm rot="16200000" flipH="1">
            <a:off x="1483519" y="2339181"/>
            <a:ext cx="46038" cy="3714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5" idx="7"/>
            <a:endCxn id="27" idx="2"/>
          </p:cNvCxnSpPr>
          <p:nvPr/>
        </p:nvCxnSpPr>
        <p:spPr>
          <a:xfrm rot="5400000" flipH="1" flipV="1">
            <a:off x="5261770" y="1888331"/>
            <a:ext cx="93662" cy="1146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5" idx="5"/>
            <a:endCxn id="26" idx="1"/>
          </p:cNvCxnSpPr>
          <p:nvPr/>
        </p:nvCxnSpPr>
        <p:spPr>
          <a:xfrm rot="16200000" flipH="1">
            <a:off x="4951413" y="2368550"/>
            <a:ext cx="212725" cy="6445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4" idx="6"/>
            <a:endCxn id="25" idx="1"/>
          </p:cNvCxnSpPr>
          <p:nvPr/>
        </p:nvCxnSpPr>
        <p:spPr>
          <a:xfrm>
            <a:off x="3944938" y="2487613"/>
            <a:ext cx="714375" cy="2063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3" idx="6"/>
            <a:endCxn id="24" idx="2"/>
          </p:cNvCxnSpPr>
          <p:nvPr/>
        </p:nvCxnSpPr>
        <p:spPr>
          <a:xfrm flipV="1">
            <a:off x="3203575" y="2487613"/>
            <a:ext cx="647700" cy="12223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258888" y="2439988"/>
            <a:ext cx="73025" cy="71437"/>
          </a:xfrm>
          <a:prstGeom prst="ellipse">
            <a:avLst/>
          </a:prstGeom>
          <a:solidFill>
            <a:schemeClr val="bg1"/>
          </a:solidFill>
          <a:ln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92275" y="2513013"/>
            <a:ext cx="71438" cy="71437"/>
          </a:xfrm>
          <a:prstGeom prst="ellipse">
            <a:avLst/>
          </a:prstGeom>
          <a:solidFill>
            <a:schemeClr val="bg1"/>
          </a:solidFill>
          <a:ln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11413" y="2439988"/>
            <a:ext cx="93662" cy="936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09913" y="2562225"/>
            <a:ext cx="93662" cy="936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51275" y="2439988"/>
            <a:ext cx="93663" cy="93662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43438" y="2492375"/>
            <a:ext cx="107950" cy="10795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364163" y="2781300"/>
            <a:ext cx="114300" cy="115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1688" y="2349500"/>
            <a:ext cx="130175" cy="130175"/>
          </a:xfrm>
          <a:prstGeom prst="ellipse">
            <a:avLst/>
          </a:prstGeom>
          <a:solidFill>
            <a:schemeClr val="bg1">
              <a:alpha val="60000"/>
            </a:schemeClr>
          </a:solidFill>
          <a:ln w="50800">
            <a:solidFill>
              <a:srgbClr val="00A0E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60438" y="1916113"/>
            <a:ext cx="581025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1991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8750" y="2636838"/>
            <a:ext cx="6223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1995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html2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050" y="1916113"/>
            <a:ext cx="771525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1996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html3.2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6550" y="2636838"/>
            <a:ext cx="62230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1997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html4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9475" y="1916113"/>
            <a:ext cx="920750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1999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html4.0.1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5738" y="2655888"/>
            <a:ext cx="862012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2000 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xhtml1.0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59338" y="2978150"/>
            <a:ext cx="862012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2001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xhtml1.1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2978150"/>
            <a:ext cx="862012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2005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xhtml2.0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11875" y="2781300"/>
            <a:ext cx="115888" cy="114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7" name="直接连接符 36"/>
          <p:cNvCxnSpPr>
            <a:stCxn id="20" idx="2"/>
          </p:cNvCxnSpPr>
          <p:nvPr/>
        </p:nvCxnSpPr>
        <p:spPr>
          <a:xfrm rot="10800000" flipV="1">
            <a:off x="611188" y="2476500"/>
            <a:ext cx="647700" cy="2508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6"/>
            <a:endCxn id="36" idx="2"/>
          </p:cNvCxnSpPr>
          <p:nvPr/>
        </p:nvCxnSpPr>
        <p:spPr>
          <a:xfrm flipV="1">
            <a:off x="5478463" y="2838450"/>
            <a:ext cx="63341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2" idx="6"/>
            <a:endCxn id="43" idx="2"/>
          </p:cNvCxnSpPr>
          <p:nvPr/>
        </p:nvCxnSpPr>
        <p:spPr>
          <a:xfrm flipV="1">
            <a:off x="3924300" y="4059238"/>
            <a:ext cx="1201738" cy="650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5" idx="6"/>
            <a:endCxn id="42" idx="2"/>
          </p:cNvCxnSpPr>
          <p:nvPr/>
        </p:nvCxnSpPr>
        <p:spPr>
          <a:xfrm flipV="1">
            <a:off x="3203575" y="4124325"/>
            <a:ext cx="627063" cy="1143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340000" flipH="1" flipV="1">
            <a:off x="4993481" y="2966245"/>
            <a:ext cx="79375" cy="2246312"/>
          </a:xfrm>
          <a:prstGeom prst="line">
            <a:avLst/>
          </a:prstGeom>
          <a:ln w="25400">
            <a:solidFill>
              <a:srgbClr val="00A0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830638" y="4076700"/>
            <a:ext cx="93662" cy="936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126038" y="4005263"/>
            <a:ext cx="107950" cy="107950"/>
          </a:xfrm>
          <a:prstGeom prst="ellipse">
            <a:avLst/>
          </a:prstGeom>
          <a:solidFill>
            <a:schemeClr val="bg1">
              <a:alpha val="60000"/>
            </a:schemeClr>
          </a:solidFill>
          <a:ln w="349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4" name="直接连接符 43"/>
          <p:cNvCxnSpPr>
            <a:stCxn id="45" idx="2"/>
          </p:cNvCxnSpPr>
          <p:nvPr/>
        </p:nvCxnSpPr>
        <p:spPr>
          <a:xfrm rot="10800000" flipV="1">
            <a:off x="2411413" y="4237038"/>
            <a:ext cx="720725" cy="365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132138" y="4202113"/>
            <a:ext cx="71437" cy="7143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627313" y="4418013"/>
            <a:ext cx="1152525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1997  CSS1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7388" y="3768725"/>
            <a:ext cx="1101725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1998 CSS2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32425" y="3644900"/>
            <a:ext cx="1300163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2008 CSS2.1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>
            <a:stCxn id="27" idx="6"/>
          </p:cNvCxnSpPr>
          <p:nvPr/>
        </p:nvCxnSpPr>
        <p:spPr>
          <a:xfrm flipV="1">
            <a:off x="6011863" y="1773238"/>
            <a:ext cx="2520950" cy="64135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3" idx="6"/>
          </p:cNvCxnSpPr>
          <p:nvPr/>
        </p:nvCxnSpPr>
        <p:spPr>
          <a:xfrm flipV="1">
            <a:off x="5233988" y="3808413"/>
            <a:ext cx="3370262" cy="2508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35500" y="4221163"/>
            <a:ext cx="1231900" cy="338137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2001 CSS3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9700" y="1700213"/>
            <a:ext cx="1439863" cy="585787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2004</a:t>
            </a:r>
          </a:p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html5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084888" y="3984625"/>
            <a:ext cx="93662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380288" y="1989138"/>
            <a:ext cx="130175" cy="130175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A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488238" y="3825875"/>
            <a:ext cx="107950" cy="10795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092950" y="2276475"/>
            <a:ext cx="1439863" cy="339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dirty="0"/>
              <a:t>2014  html5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5013" y="4025900"/>
            <a:ext cx="1230312" cy="339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/>
              <a:t>2014 CSS3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684213" y="1455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7200" smtClean="0"/>
              <a:t>HTML</a:t>
            </a:r>
            <a:endParaRPr lang="zh-CN" altLang="en-US" sz="7200" smtClean="0"/>
          </a:p>
        </p:txBody>
      </p:sp>
      <p:sp>
        <p:nvSpPr>
          <p:cNvPr id="5123" name="副标题 4"/>
          <p:cNvSpPr>
            <a:spLocks noGrp="1"/>
          </p:cNvSpPr>
          <p:nvPr>
            <p:ph idx="1"/>
          </p:nvPr>
        </p:nvSpPr>
        <p:spPr>
          <a:xfrm>
            <a:off x="684213" y="2752725"/>
            <a:ext cx="8229600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00A0E9"/>
                </a:solidFill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yper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altLang="zh-CN" sz="2800" dirty="0" smtClean="0">
                <a:solidFill>
                  <a:srgbClr val="00A0E9"/>
                </a:solidFill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altLang="zh-CN" sz="2800" dirty="0" smtClean="0">
                <a:solidFill>
                  <a:srgbClr val="00A0E9"/>
                </a:solidFill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arkup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altLang="zh-CN" sz="2800" dirty="0" smtClean="0">
                <a:solidFill>
                  <a:srgbClr val="00A0E9"/>
                </a:solidFill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anguage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zh-CN" altLang="en-US" sz="2400" dirty="0" smtClean="0">
                <a:solidFill>
                  <a:srgbClr val="00A0E9"/>
                </a:solidFill>
              </a:rPr>
              <a:t>标记标签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来描述网页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浏览器读取</a:t>
            </a:r>
            <a:r>
              <a:rPr lang="en-US" altLang="zh-CN" sz="2400" dirty="0" smtClean="0">
                <a:solidFill>
                  <a:srgbClr val="00A0E9"/>
                </a:solidFill>
              </a:rPr>
              <a:t>HTML</a:t>
            </a:r>
            <a:r>
              <a:rPr lang="zh-CN" altLang="en-US" sz="2400" dirty="0" smtClean="0">
                <a:solidFill>
                  <a:srgbClr val="00A0E9"/>
                </a:solidFill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，并以网页的形式显示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 </a:t>
            </a:r>
            <a:r>
              <a:rPr lang="zh-CN" altLang="en-US" smtClean="0"/>
              <a:t>文档</a:t>
            </a:r>
          </a:p>
        </p:txBody>
      </p:sp>
      <p:pic>
        <p:nvPicPr>
          <p:cNvPr id="8195" name="Picture 4" descr="C:\Documents and Settings\User\桌面\peop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916113"/>
            <a:ext cx="2808288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文档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1844824"/>
            <a:ext cx="5256584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&lt;!DOCTYPE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html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html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head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title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HTML Document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title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head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body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h1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My First Heading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h1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	&lt;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My first paragraph.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		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body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</a:p>
          <a:p>
            <a:pPr defTabSz="360000">
              <a:lnSpc>
                <a:spcPct val="125000"/>
              </a:lnSpc>
              <a:tabLst>
                <a:tab pos="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&lt;/</a:t>
            </a:r>
            <a:r>
              <a:rPr lang="en-US" altLang="zh-CN" dirty="0">
                <a:solidFill>
                  <a:srgbClr val="A31515"/>
                </a:solidFill>
                <a:latin typeface="微软雅黑"/>
                <a:ea typeface="微软雅黑"/>
              </a:rPr>
              <a:t>html</a:t>
            </a:r>
            <a:r>
              <a:rPr lang="en-US" altLang="zh-CN" dirty="0">
                <a:solidFill>
                  <a:srgbClr val="0000FF"/>
                </a:solidFill>
                <a:latin typeface="微软雅黑"/>
                <a:ea typeface="微软雅黑"/>
              </a:rPr>
              <a:t>&gt;</a:t>
            </a:r>
            <a:r>
              <a:rPr lang="en-US" altLang="zh-CN" b="1" dirty="0">
                <a:solidFill>
                  <a:srgbClr val="FFFFFF"/>
                </a:solidFill>
                <a:latin typeface="Consolas"/>
              </a:rPr>
              <a:t> </a:t>
            </a:r>
            <a:endParaRPr lang="en-US" altLang="zh-CN" dirty="0"/>
          </a:p>
          <a:p>
            <a:pPr>
              <a:defRPr/>
            </a:pP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文档声明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2636838"/>
            <a:ext cx="8229600" cy="3489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文档声明</a:t>
            </a:r>
            <a:r>
              <a:rPr lang="en-US" altLang="zh-CN" dirty="0" smtClean="0"/>
              <a:t>&lt;!DOCTYPE&gt;</a:t>
            </a:r>
          </a:p>
          <a:p>
            <a:pPr lvl="1" eaLnBrk="1" hangingPunct="1">
              <a:defRPr/>
            </a:pPr>
            <a:r>
              <a:rPr lang="en-US" altLang="zh-CN" dirty="0" smtClean="0"/>
              <a:t>html5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Xhtml1.0 	</a:t>
            </a:r>
          </a:p>
          <a:p>
            <a:pPr lvl="2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Xhtml1-transitional.dtd</a:t>
            </a:r>
          </a:p>
          <a:p>
            <a:pPr lvl="2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Xhtml1-strict.dtd</a:t>
            </a:r>
          </a:p>
          <a:p>
            <a:pPr lvl="2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Xhtml1-frameset.dtd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4388" y="0"/>
            <a:ext cx="19796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文档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989138"/>
            <a:ext cx="2222500" cy="36036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前端技术组培训主题(2007小字版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前端技术组培训主题</Template>
  <TotalTime>8717</TotalTime>
  <Words>1628</Words>
  <Application>Microsoft Office PowerPoint</Application>
  <PresentationFormat>全屏显示(4:3)</PresentationFormat>
  <Paragraphs>568</Paragraphs>
  <Slides>52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前端技术组培训主题(2007小字版)</vt:lpstr>
      <vt:lpstr>页面制作基础</vt:lpstr>
      <vt:lpstr>页面构成</vt:lpstr>
      <vt:lpstr>页面开发工具</vt:lpstr>
      <vt:lpstr>页面调试工具</vt:lpstr>
      <vt:lpstr>PowerPoint 演示文稿</vt:lpstr>
      <vt:lpstr>HTML&amp;CSS发展史</vt:lpstr>
      <vt:lpstr>HTML</vt:lpstr>
      <vt:lpstr>HTML 文档</vt:lpstr>
      <vt:lpstr>文档声明</vt:lpstr>
      <vt:lpstr>文档头部</vt:lpstr>
      <vt:lpstr>文档主体</vt:lpstr>
      <vt:lpstr>文档注释</vt:lpstr>
      <vt:lpstr>HTML标签</vt:lpstr>
      <vt:lpstr>常用标签</vt:lpstr>
      <vt:lpstr>超链接</vt:lpstr>
      <vt:lpstr>表格</vt:lpstr>
      <vt:lpstr>表单</vt:lpstr>
      <vt:lpstr>常用标签属性</vt:lpstr>
      <vt:lpstr>字符实体</vt:lpstr>
      <vt:lpstr>CSS</vt:lpstr>
      <vt:lpstr>CSS的引用</vt:lpstr>
      <vt:lpstr>CSS语法</vt:lpstr>
      <vt:lpstr>CSS选择器</vt:lpstr>
      <vt:lpstr>CSS选择器</vt:lpstr>
      <vt:lpstr>基本选择器</vt:lpstr>
      <vt:lpstr>属性选择器</vt:lpstr>
      <vt:lpstr>伪类</vt:lpstr>
      <vt:lpstr>组合选择器</vt:lpstr>
      <vt:lpstr>选择器优先级</vt:lpstr>
      <vt:lpstr>选择器优先级</vt:lpstr>
      <vt:lpstr>常用样式</vt:lpstr>
      <vt:lpstr>盒模型</vt:lpstr>
      <vt:lpstr>盒模型</vt:lpstr>
      <vt:lpstr>display</vt:lpstr>
      <vt:lpstr>position</vt:lpstr>
      <vt:lpstr>position</vt:lpstr>
      <vt:lpstr>float</vt:lpstr>
      <vt:lpstr>float</vt:lpstr>
      <vt:lpstr>float</vt:lpstr>
      <vt:lpstr>float</vt:lpstr>
      <vt:lpstr>控制内容的样式</vt:lpstr>
      <vt:lpstr>继承</vt:lpstr>
      <vt:lpstr>常用单位</vt:lpstr>
      <vt:lpstr>值缩写</vt:lpstr>
      <vt:lpstr>CSS注释</vt:lpstr>
      <vt:lpstr>总结</vt:lpstr>
      <vt:lpstr>扩展</vt:lpstr>
      <vt:lpstr>HTML5</vt:lpstr>
      <vt:lpstr>CSS3</vt:lpstr>
      <vt:lpstr>DOM</vt:lpstr>
      <vt:lpstr>Q&amp;A</vt:lpstr>
      <vt:lpstr>.lesson:after{  content:”Thank You !”;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课程标题</dc:title>
  <dc:creator>zjuwwq</dc:creator>
  <cp:lastModifiedBy>Wenqing Wei</cp:lastModifiedBy>
  <cp:revision>1549</cp:revision>
  <dcterms:modified xsi:type="dcterms:W3CDTF">2013-05-09T06:48:33Z</dcterms:modified>
</cp:coreProperties>
</file>