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416" r:id="rId4"/>
    <p:sldId id="299" r:id="rId5"/>
    <p:sldId id="264" r:id="rId6"/>
    <p:sldId id="341" r:id="rId7"/>
    <p:sldId id="342" r:id="rId8"/>
    <p:sldId id="343" r:id="rId9"/>
    <p:sldId id="344" r:id="rId10"/>
    <p:sldId id="345" r:id="rId11"/>
    <p:sldId id="355" r:id="rId12"/>
    <p:sldId id="346" r:id="rId13"/>
    <p:sldId id="356" r:id="rId14"/>
    <p:sldId id="347" r:id="rId15"/>
    <p:sldId id="348" r:id="rId16"/>
    <p:sldId id="349" r:id="rId17"/>
    <p:sldId id="350" r:id="rId18"/>
    <p:sldId id="359" r:id="rId19"/>
    <p:sldId id="358" r:id="rId20"/>
    <p:sldId id="351" r:id="rId21"/>
    <p:sldId id="353" r:id="rId22"/>
    <p:sldId id="360" r:id="rId23"/>
    <p:sldId id="361" r:id="rId24"/>
    <p:sldId id="362" r:id="rId25"/>
    <p:sldId id="300" r:id="rId26"/>
    <p:sldId id="301" r:id="rId27"/>
    <p:sldId id="318" r:id="rId28"/>
    <p:sldId id="302" r:id="rId29"/>
    <p:sldId id="303" r:id="rId30"/>
    <p:sldId id="277" r:id="rId31"/>
    <p:sldId id="403" r:id="rId32"/>
    <p:sldId id="405" r:id="rId33"/>
    <p:sldId id="406" r:id="rId34"/>
    <p:sldId id="407" r:id="rId35"/>
    <p:sldId id="409" r:id="rId36"/>
    <p:sldId id="408" r:id="rId37"/>
    <p:sldId id="414" r:id="rId38"/>
    <p:sldId id="415" r:id="rId39"/>
    <p:sldId id="410" r:id="rId40"/>
    <p:sldId id="413" r:id="rId41"/>
    <p:sldId id="411" r:id="rId42"/>
    <p:sldId id="412" r:id="rId43"/>
    <p:sldId id="404" r:id="rId44"/>
    <p:sldId id="258" r:id="rId45"/>
    <p:sldId id="259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/>
        <a:cs typeface="微软雅黑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/>
        <a:cs typeface="微软雅黑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9" autoAdjust="0"/>
    <p:restoredTop sz="84642" autoAdjust="0"/>
  </p:normalViewPr>
  <p:slideViewPr>
    <p:cSldViewPr>
      <p:cViewPr>
        <p:scale>
          <a:sx n="100" d="100"/>
          <a:sy n="100" d="100"/>
        </p:scale>
        <p:origin x="-136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AB6C04-FFA4-4645-82B2-86468B060140}" type="datetimeFigureOut">
              <a:rPr lang="zh-CN" altLang="en-US"/>
              <a:pPr>
                <a:defRPr/>
              </a:pPr>
              <a:t>13-6-27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8C80E84-692A-4591-8C4C-C904403ACE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培训的目的</a:t>
            </a:r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ABF0E5-D2A2-472F-A819-3D9348D826CA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4832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62F514-8DCF-4449-9E8F-558C7AD40553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72648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1.</a:t>
            </a:r>
            <a:r>
              <a:rPr lang="zh-CN" altLang="en-US" i="1" dirty="0" smtClean="0"/>
              <a:t>字符串用于数字环境（</a:t>
            </a:r>
            <a:r>
              <a:rPr lang="en-US" altLang="zh-CN" i="1" dirty="0" smtClean="0"/>
              <a:t>-</a:t>
            </a:r>
            <a:r>
              <a:rPr lang="zh-CN" altLang="en-US" i="1" dirty="0" smtClean="0"/>
              <a:t>，*，</a:t>
            </a:r>
            <a:r>
              <a:rPr lang="en-US" altLang="zh-CN" i="1" dirty="0" smtClean="0"/>
              <a:t>/</a:t>
            </a:r>
            <a:r>
              <a:rPr lang="zh-CN" altLang="en-US" i="1" dirty="0" smtClean="0"/>
              <a:t>）</a:t>
            </a:r>
            <a:r>
              <a:rPr lang="en-US" altLang="zh-CN" i="1" dirty="0" smtClean="0"/>
              <a:t>,+a</a:t>
            </a:r>
            <a:r>
              <a:rPr lang="zh-CN" altLang="en-US" i="1" dirty="0" smtClean="0"/>
              <a:t>可以将</a:t>
            </a:r>
            <a:r>
              <a:rPr lang="en-US" altLang="zh-CN" i="1" dirty="0" smtClean="0"/>
              <a:t>a</a:t>
            </a:r>
            <a:r>
              <a:rPr lang="zh-CN" altLang="en-US" i="1" dirty="0" smtClean="0"/>
              <a:t>转换成</a:t>
            </a:r>
            <a:r>
              <a:rPr lang="en-US" altLang="zh-CN" i="1" dirty="0" smtClean="0"/>
              <a:t>number</a:t>
            </a:r>
            <a:r>
              <a:rPr lang="zh-CN" altLang="en-US" i="1" dirty="0" smtClean="0"/>
              <a:t>类型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2.</a:t>
            </a:r>
            <a:r>
              <a:rPr lang="zh-CN" altLang="en-US" i="1" dirty="0" smtClean="0"/>
              <a:t>数字</a:t>
            </a:r>
            <a:r>
              <a:rPr lang="en-US" altLang="zh-CN" i="1" dirty="0" smtClean="0"/>
              <a:t>+</a:t>
            </a:r>
            <a:r>
              <a:rPr lang="zh-CN" altLang="en-US" i="1" dirty="0" smtClean="0"/>
              <a:t>字符串，会将数字转换成字符串</a:t>
            </a:r>
            <a:endParaRPr lang="en-US" altLang="zh-CN" i="1" dirty="0" smtClean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62F514-8DCF-4449-9E8F-558C7AD40553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78333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cs typeface="Arial" charset="0"/>
                <a:sym typeface="Wingdings" pitchFamily="2" charset="2"/>
              </a:rPr>
              <a:t>true 1</a:t>
            </a:r>
            <a:r>
              <a:rPr lang="zh-CN" altLang="en-US" sz="1200" dirty="0" smtClean="0">
                <a:cs typeface="Arial" charset="0"/>
                <a:sym typeface="Wingdings" pitchFamily="2" charset="2"/>
              </a:rPr>
              <a:t>，</a:t>
            </a:r>
            <a:r>
              <a:rPr lang="en-US" altLang="zh-CN" sz="1200" dirty="0" smtClean="0">
                <a:cs typeface="Arial" charset="0"/>
                <a:sym typeface="Wingdings" pitchFamily="2" charset="2"/>
              </a:rPr>
              <a:t>false 0</a:t>
            </a:r>
          </a:p>
          <a:p>
            <a:r>
              <a:rPr lang="en-US" altLang="zh-CN" sz="1200" dirty="0" smtClean="0">
                <a:cs typeface="Arial" charset="0"/>
                <a:sym typeface="Wingdings" pitchFamily="2" charset="2"/>
              </a:rPr>
              <a:t>true </a:t>
            </a:r>
            <a:r>
              <a:rPr lang="en-US" altLang="zh-CN" sz="1200" baseline="0" dirty="0" smtClean="0">
                <a:cs typeface="Arial" charset="0"/>
                <a:sym typeface="Wingdings" pitchFamily="2" charset="2"/>
              </a:rPr>
              <a:t>’</a:t>
            </a:r>
            <a:r>
              <a:rPr lang="en-US" altLang="zh-CN" sz="1200" dirty="0" err="1" smtClean="0">
                <a:cs typeface="Arial" charset="0"/>
                <a:sym typeface="Wingdings" pitchFamily="2" charset="2"/>
              </a:rPr>
              <a:t>true’,false</a:t>
            </a:r>
            <a:r>
              <a:rPr lang="en-US" altLang="zh-CN" sz="1200" dirty="0" smtClean="0">
                <a:cs typeface="Arial" charset="0"/>
                <a:sym typeface="Wingdings" pitchFamily="2" charset="2"/>
              </a:rPr>
              <a:t> ’false’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cs typeface="Arial" charset="0"/>
                <a:sym typeface="Wingdings" pitchFamily="2" charset="2"/>
              </a:rPr>
              <a:t>true</a:t>
            </a:r>
            <a:r>
              <a:rPr lang="en-US" altLang="zh-CN" sz="1200" baseline="0" dirty="0" smtClean="0">
                <a:cs typeface="Arial" charset="0"/>
                <a:sym typeface="Wingdings" pitchFamily="2" charset="2"/>
              </a:rPr>
              <a:t> </a:t>
            </a:r>
            <a:r>
              <a:rPr lang="en-US" altLang="zh-CN" sz="1200" dirty="0" smtClean="0">
                <a:cs typeface="Arial" charset="0"/>
                <a:sym typeface="Wingdings" pitchFamily="2" charset="2"/>
              </a:rPr>
              <a:t>Boolean ,false</a:t>
            </a:r>
            <a:r>
              <a:rPr lang="en-US" altLang="zh-CN" sz="1200" baseline="0" dirty="0" smtClean="0">
                <a:cs typeface="Arial" charset="0"/>
                <a:sym typeface="Wingdings" pitchFamily="2" charset="2"/>
              </a:rPr>
              <a:t> </a:t>
            </a:r>
            <a:r>
              <a:rPr lang="en-US" altLang="zh-CN" sz="1200" dirty="0" smtClean="0">
                <a:cs typeface="Arial" charset="0"/>
                <a:sym typeface="Wingdings" pitchFamily="2" charset="2"/>
              </a:rPr>
              <a:t>Boolean</a:t>
            </a:r>
            <a:endParaRPr lang="en-US" altLang="zh-CN" sz="1200" dirty="0" smtClean="0">
              <a:cs typeface="Arial" charset="0"/>
            </a:endParaRPr>
          </a:p>
          <a:p>
            <a:endParaRPr lang="en-US" altLang="zh-CN" sz="1200" dirty="0" smtClean="0">
              <a:cs typeface="Arial" charset="0"/>
            </a:endParaRPr>
          </a:p>
          <a:p>
            <a:r>
              <a:rPr lang="en-US" altLang="zh-CN" sz="1200" dirty="0" smtClean="0">
                <a:cs typeface="Arial" charset="0"/>
              </a:rPr>
              <a:t>0/</a:t>
            </a:r>
            <a:r>
              <a:rPr lang="en-US" altLang="zh-CN" sz="1200" dirty="0" err="1" smtClean="0">
                <a:cs typeface="Arial" charset="0"/>
              </a:rPr>
              <a:t>NaN</a:t>
            </a:r>
            <a:r>
              <a:rPr lang="en-US" altLang="zh-CN" sz="1200" dirty="0" smtClean="0">
                <a:cs typeface="Arial" charset="0"/>
                <a:sym typeface="Wingdings" pitchFamily="2" charset="2"/>
              </a:rPr>
              <a:t> false other true</a:t>
            </a:r>
          </a:p>
          <a:p>
            <a:r>
              <a:rPr lang="zh-CN" altLang="en-US" sz="1200" dirty="0" smtClean="0">
                <a:cs typeface="Arial" charset="0"/>
                <a:sym typeface="Wingdings" pitchFamily="2" charset="2"/>
              </a:rPr>
              <a:t>空字符串</a:t>
            </a:r>
            <a:r>
              <a:rPr lang="en-US" altLang="zh-CN" sz="1200" dirty="0" smtClean="0">
                <a:cs typeface="Arial" charset="0"/>
                <a:sym typeface="Wingdings" pitchFamily="2" charset="2"/>
              </a:rPr>
              <a:t>false other true</a:t>
            </a:r>
          </a:p>
          <a:p>
            <a:r>
              <a:rPr lang="en-US" altLang="zh-CN" sz="1200" dirty="0" err="1" smtClean="0">
                <a:cs typeface="Arial" charset="0"/>
                <a:sym typeface="Wingdings" pitchFamily="2" charset="2"/>
              </a:rPr>
              <a:t>nullfalse</a:t>
            </a:r>
            <a:r>
              <a:rPr lang="en-US" altLang="zh-CN" sz="1200" dirty="0" smtClean="0">
                <a:cs typeface="Arial" charset="0"/>
                <a:sym typeface="Wingdings" pitchFamily="2" charset="2"/>
              </a:rPr>
              <a:t> other</a:t>
            </a:r>
            <a:r>
              <a:rPr lang="en-US" altLang="zh-CN" sz="1200" baseline="0" dirty="0" smtClean="0">
                <a:cs typeface="Arial" charset="0"/>
                <a:sym typeface="Wingdings" pitchFamily="2" charset="2"/>
              </a:rPr>
              <a:t> true</a:t>
            </a:r>
          </a:p>
          <a:p>
            <a:endParaRPr lang="en-US" altLang="zh-CN" sz="1200" baseline="0" dirty="0" smtClean="0">
              <a:cs typeface="Arial" charset="0"/>
              <a:sym typeface="Wingdings" pitchFamily="2" charset="2"/>
            </a:endParaRPr>
          </a:p>
          <a:p>
            <a:r>
              <a:rPr lang="en-US" altLang="zh-CN" sz="1200" baseline="0" dirty="0" smtClean="0">
                <a:cs typeface="Arial" charset="0"/>
                <a:sym typeface="Wingdings" pitchFamily="2" charset="2"/>
              </a:rPr>
              <a:t>When?</a:t>
            </a:r>
            <a:r>
              <a:rPr lang="zh-CN" altLang="en-US" sz="1200" baseline="0" dirty="0" smtClean="0">
                <a:cs typeface="Arial" charset="0"/>
                <a:sym typeface="Wingdings" pitchFamily="2" charset="2"/>
              </a:rPr>
              <a:t>出现在该出现的地方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32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53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en-US" altLang="en-US" dirty="0" smtClean="0"/>
              <a:t>对象的作用就是数据的抽象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35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dirty="0" smtClean="0">
                <a:ea typeface="宋体" charset="-122"/>
              </a:rPr>
              <a:t>1.Constructors—</a:t>
            </a:r>
            <a:r>
              <a:rPr lang="zh-CN" altLang="en-US" sz="1200" i="1" dirty="0" smtClean="0">
                <a:ea typeface="宋体" charset="-122"/>
              </a:rPr>
              <a:t>构造器的作用就是创建各种类型的对象</a:t>
            </a:r>
            <a:endParaRPr lang="en-US" altLang="zh-CN" sz="1200" i="1" dirty="0" smtClean="0">
              <a:ea typeface="宋体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dirty="0" smtClean="0">
                <a:ea typeface="宋体" charset="-122"/>
              </a:rPr>
              <a:t>2.fuction</a:t>
            </a:r>
            <a:r>
              <a:rPr lang="zh-CN" altLang="en-US" sz="1200" i="1" dirty="0" smtClean="0">
                <a:ea typeface="宋体" charset="-122"/>
              </a:rPr>
              <a:t>类型的两种功能</a:t>
            </a:r>
            <a:endParaRPr lang="en-US" altLang="zh-CN" i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71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i="1" dirty="0" smtClean="0"/>
              <a:t>foo </a:t>
            </a:r>
            <a:r>
              <a:rPr lang="en-US" altLang="zh-CN" i="1" dirty="0" err="1" smtClean="0"/>
              <a:t>instanceof</a:t>
            </a:r>
            <a:r>
              <a:rPr lang="en-US" altLang="zh-CN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i="1" dirty="0" smtClean="0"/>
              <a:t>Foo</a:t>
            </a:r>
            <a:r>
              <a:rPr lang="zh-CN" altLang="en-US" i="1" dirty="0" smtClean="0"/>
              <a:t>计算规则（</a:t>
            </a:r>
            <a:r>
              <a:rPr lang="en-US" altLang="zh-CN" i="1" dirty="0" err="1" smtClean="0"/>
              <a:t>foo._proto</a:t>
            </a:r>
            <a:r>
              <a:rPr lang="en-US" altLang="zh-CN" i="1" dirty="0" smtClean="0"/>
              <a:t>_...</a:t>
            </a:r>
            <a:r>
              <a:rPr lang="en-US" altLang="zh-CN" i="1" baseline="0" dirty="0" smtClean="0"/>
              <a:t> ?=== </a:t>
            </a:r>
            <a:r>
              <a:rPr lang="en-US" altLang="zh-CN" i="1" baseline="0" dirty="0" err="1" smtClean="0"/>
              <a:t>Foo.prototype</a:t>
            </a:r>
            <a:r>
              <a:rPr lang="zh-CN" altLang="en-US" i="1" dirty="0" smtClean="0"/>
              <a:t>）</a:t>
            </a:r>
            <a:endParaRPr lang="en-US" altLang="zh-CN" i="1" dirty="0" smtClean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i="1" dirty="0" smtClean="0"/>
              <a:t>如何验证所有的对象类型都是</a:t>
            </a:r>
            <a:r>
              <a:rPr lang="en-US" altLang="zh-CN" i="1" dirty="0" smtClean="0"/>
              <a:t>Object(</a:t>
            </a:r>
            <a:r>
              <a:rPr lang="en-US" altLang="zh-CN" b="1" i="1" dirty="0" err="1" smtClean="0"/>
              <a:t>instanceof</a:t>
            </a:r>
            <a:r>
              <a:rPr lang="en-US" altLang="zh-CN" i="1" dirty="0" smtClean="0"/>
              <a:t>)</a:t>
            </a:r>
            <a:endParaRPr lang="zh-CN" altLang="en-US" i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866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1.</a:t>
            </a:r>
            <a:r>
              <a:rPr lang="zh-CN" altLang="en-US" i="1" dirty="0" smtClean="0"/>
              <a:t>这里的对象不是一种类型，泛指</a:t>
            </a:r>
            <a:r>
              <a:rPr lang="en-US" altLang="zh-CN" i="1" dirty="0" smtClean="0"/>
              <a:t>Js</a:t>
            </a:r>
            <a:r>
              <a:rPr lang="zh-CN" altLang="en-US" i="1" dirty="0" smtClean="0"/>
              <a:t>中所有的对象</a:t>
            </a:r>
            <a:r>
              <a:rPr lang="en-US" altLang="zh-CN" i="1" dirty="0" smtClean="0"/>
              <a:t>(</a:t>
            </a:r>
            <a:r>
              <a:rPr lang="zh-CN" altLang="en-US" i="1" smtClean="0"/>
              <a:t>对象类型系统中的对象</a:t>
            </a:r>
            <a:r>
              <a:rPr lang="en-US" altLang="zh-CN" i="1" smtClean="0"/>
              <a:t>)</a:t>
            </a:r>
            <a:r>
              <a:rPr lang="zh-CN" altLang="en-US" i="1" dirty="0" smtClean="0"/>
              <a:t>，主要包含</a:t>
            </a:r>
            <a:r>
              <a:rPr lang="en-US" altLang="zh-CN" i="1" dirty="0" smtClean="0"/>
              <a:t>object</a:t>
            </a:r>
            <a:r>
              <a:rPr lang="zh-CN" altLang="en-US" i="1" dirty="0" smtClean="0"/>
              <a:t>和</a:t>
            </a:r>
            <a:r>
              <a:rPr lang="en-US" altLang="zh-CN" i="1" dirty="0" smtClean="0"/>
              <a:t>function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2.</a:t>
            </a:r>
            <a:r>
              <a:rPr lang="zh-CN" altLang="en-US" i="1" dirty="0" smtClean="0"/>
              <a:t>预定义对象也称为</a:t>
            </a:r>
            <a:r>
              <a:rPr lang="en-US" altLang="zh-CN" i="1" dirty="0" smtClean="0"/>
              <a:t>Built-in</a:t>
            </a:r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5771B2-5F75-4795-B0A7-C67CF01FEB6E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3773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1.</a:t>
            </a:r>
            <a:r>
              <a:rPr lang="en-US" altLang="en-US" i="1" dirty="0" smtClean="0"/>
              <a:t>对象除了Null会转成false,其他都是true</a:t>
            </a:r>
            <a:endParaRPr lang="en-US" altLang="zh-CN" i="1" dirty="0" smtClean="0"/>
          </a:p>
          <a:p>
            <a:r>
              <a:rPr lang="en-US" altLang="zh-CN" i="1" dirty="0" smtClean="0"/>
              <a:t>2.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 a={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valueOf:function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(){return 123},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toString:function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(){return '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'}}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en-US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引擎会尝试将valueOf</a:t>
            </a:r>
            <a:r>
              <a:rPr lang="en-US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返回的结果转成所需要的类型，</a:t>
            </a:r>
          </a:p>
          <a:p>
            <a:r>
              <a:rPr lang="en-US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如果valueOf返回的结果是一个对象的话，引擎会尝试将toString</a:t>
            </a:r>
            <a:r>
              <a:rPr lang="en-US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()结果转成所需要的类型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en-US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结果也是一个对象的话，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转换会报错</a:t>
            </a:r>
            <a:endParaRPr lang="en-US" alt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1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1.</a:t>
            </a:r>
            <a:r>
              <a:rPr lang="zh-CN" altLang="en-US" i="1" dirty="0" smtClean="0"/>
              <a:t>基本类型系统与对象类型系统</a:t>
            </a:r>
            <a:endParaRPr lang="en-US" altLang="zh-CN" i="1" dirty="0" smtClean="0"/>
          </a:p>
          <a:p>
            <a:r>
              <a:rPr lang="en-US" altLang="zh-CN" i="1" dirty="0" smtClean="0"/>
              <a:t>2.</a:t>
            </a:r>
            <a:r>
              <a:rPr lang="zh-CN" altLang="en-US" i="1" dirty="0" smtClean="0"/>
              <a:t>对象类型系统包含</a:t>
            </a:r>
            <a:r>
              <a:rPr lang="en-US" altLang="zh-CN" i="1" dirty="0" err="1" smtClean="0"/>
              <a:t>Js</a:t>
            </a:r>
            <a:r>
              <a:rPr lang="zh-CN" altLang="en-US" i="1" dirty="0" smtClean="0"/>
              <a:t>内置对象</a:t>
            </a:r>
            <a:r>
              <a:rPr lang="en-US" altLang="zh-CN" i="1" dirty="0" smtClean="0"/>
              <a:t>(Primiti</a:t>
            </a:r>
            <a:r>
              <a:rPr lang="en-US" altLang="zh-CN" i="1" baseline="0" dirty="0" smtClean="0"/>
              <a:t>ve</a:t>
            </a:r>
            <a:r>
              <a:rPr lang="en-US" altLang="zh-CN" i="1" dirty="0" smtClean="0"/>
              <a:t>)</a:t>
            </a:r>
            <a:r>
              <a:rPr lang="zh-CN" altLang="en-US" i="1" dirty="0" smtClean="0"/>
              <a:t>和引擎扩展对象</a:t>
            </a:r>
            <a:endParaRPr lang="en-US" altLang="zh-CN" i="1" dirty="0" smtClean="0"/>
          </a:p>
          <a:p>
            <a:endParaRPr lang="en-US" altLang="zh-CN" i="1" dirty="0" smtClean="0"/>
          </a:p>
          <a:p>
            <a:r>
              <a:rPr lang="zh-CN" altLang="en-US" i="1" dirty="0" smtClean="0"/>
              <a:t>介绍</a:t>
            </a:r>
            <a:r>
              <a:rPr lang="en-US" altLang="zh-CN" i="1" dirty="0" err="1" smtClean="0"/>
              <a:t>Js</a:t>
            </a:r>
            <a:r>
              <a:rPr lang="zh-CN" altLang="en-US" i="1" dirty="0" smtClean="0"/>
              <a:t>内置对象函数与数组</a:t>
            </a:r>
            <a:endParaRPr lang="en-US" altLang="zh-CN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3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培训的主要内容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本课程主要是讲一些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语言与其他语言不一样的地方</a:t>
            </a: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BE3132-CD69-47E4-B0E9-4D1C13605FE9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99911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1.Js</a:t>
            </a:r>
            <a:r>
              <a:rPr lang="zh-CN" altLang="en-US" i="1" dirty="0" smtClean="0"/>
              <a:t>数组有哪些创建方法，最常用到的是哪一种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2.Js</a:t>
            </a:r>
            <a:r>
              <a:rPr lang="zh-CN" altLang="en-US" i="1" dirty="0" smtClean="0"/>
              <a:t>数组和其他语言数组的区别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3.Js</a:t>
            </a:r>
            <a:r>
              <a:rPr lang="zh-CN" altLang="en-US" i="1" dirty="0" smtClean="0"/>
              <a:t>数组有哪些常见基本操作</a:t>
            </a:r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F62615-19BF-4B9A-B609-5BB0F8EE19E5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69471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1.Js</a:t>
            </a:r>
            <a:r>
              <a:rPr lang="zh-CN" altLang="en-US" i="1" dirty="0" smtClean="0"/>
              <a:t>语言中函数如何定义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2.Js</a:t>
            </a:r>
            <a:r>
              <a:rPr lang="zh-CN" altLang="en-US" i="1" dirty="0" smtClean="0"/>
              <a:t>语言中函数及函数调用的特点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3.Js</a:t>
            </a:r>
            <a:r>
              <a:rPr lang="zh-CN" altLang="en-US" i="1" dirty="0" smtClean="0"/>
              <a:t>中函数是一种数据</a:t>
            </a:r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32F3C8-D908-4FC6-9624-44E2A0DA6B24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75306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1.</a:t>
            </a:r>
            <a:r>
              <a:rPr lang="zh-CN" altLang="en-US" i="1" dirty="0" smtClean="0"/>
              <a:t>函数常见的调用方式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2.</a:t>
            </a:r>
            <a:r>
              <a:rPr lang="zh-CN" altLang="en-US" i="1" dirty="0" smtClean="0"/>
              <a:t>后面两种执行方式 引出了面向对象的</a:t>
            </a:r>
            <a:r>
              <a:rPr lang="en-US" altLang="zh-CN" i="1" dirty="0" smtClean="0"/>
              <a:t>this</a:t>
            </a:r>
            <a:r>
              <a:rPr lang="zh-CN" altLang="en-US" i="1" dirty="0" smtClean="0"/>
              <a:t>指针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3.</a:t>
            </a:r>
            <a:r>
              <a:rPr lang="zh-CN" altLang="en-US" i="1" dirty="0" smtClean="0"/>
              <a:t>这几种调用方式的不同，主要是因为</a:t>
            </a:r>
            <a:r>
              <a:rPr lang="en-US" altLang="zh-CN" i="1" dirty="0" smtClean="0"/>
              <a:t>this</a:t>
            </a:r>
            <a:r>
              <a:rPr lang="zh-CN" altLang="en-US" i="1" dirty="0" smtClean="0"/>
              <a:t>指针的不同，面向对象编程基础会详述</a:t>
            </a:r>
            <a:endParaRPr lang="en-US" altLang="zh-CN" i="1" dirty="0" smtClean="0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2C7393-11F2-4400-A2FB-32E14FB42063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5979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i="1" dirty="0" smtClean="0"/>
              <a:t>语言的基本语法</a:t>
            </a: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20ECA9-652E-4C22-82DB-4981AF9C2D13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zh-CN" altLang="en-US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01153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1.Js</a:t>
            </a:r>
            <a:r>
              <a:rPr lang="zh-CN" altLang="en-US" i="1" dirty="0" smtClean="0"/>
              <a:t>语言变量定义和其他语言区别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2.Js</a:t>
            </a:r>
            <a:r>
              <a:rPr lang="zh-CN" altLang="en-US" i="1" dirty="0" smtClean="0"/>
              <a:t>的字符集是</a:t>
            </a:r>
            <a:r>
              <a:rPr lang="en-US" altLang="zh-CN" i="1" dirty="0" smtClean="0"/>
              <a:t>Unicode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3.Js</a:t>
            </a:r>
            <a:r>
              <a:rPr lang="zh-CN" altLang="en-US" i="1" dirty="0" smtClean="0"/>
              <a:t>的标识符不允许数字作为首字母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4.$</a:t>
            </a:r>
            <a:r>
              <a:rPr lang="zh-CN" altLang="en-US" i="1" dirty="0" smtClean="0"/>
              <a:t>是</a:t>
            </a:r>
            <a:r>
              <a:rPr lang="en-US" altLang="zh-CN" i="1" dirty="0" smtClean="0"/>
              <a:t>Js</a:t>
            </a:r>
            <a:r>
              <a:rPr lang="zh-CN" altLang="en-US" i="1" dirty="0" smtClean="0"/>
              <a:t>允许的标识符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5.Js</a:t>
            </a:r>
            <a:r>
              <a:rPr lang="zh-CN" altLang="en-US" i="1" dirty="0" smtClean="0"/>
              <a:t>是一种区分大小写的语言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6.Js</a:t>
            </a:r>
            <a:r>
              <a:rPr lang="zh-CN" altLang="en-US" i="1" dirty="0" smtClean="0"/>
              <a:t>的变量定义不用指定类型，可以不指定初始值，默认是</a:t>
            </a:r>
            <a:r>
              <a:rPr lang="en-US" altLang="zh-CN" i="1" dirty="0" smtClean="0">
                <a:latin typeface="Arial" charset="0"/>
                <a:cs typeface="Arial" charset="0"/>
              </a:rPr>
              <a:t>undefined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>
                <a:latin typeface="Arial" charset="0"/>
                <a:cs typeface="Arial" charset="0"/>
              </a:rPr>
              <a:t>7.Js</a:t>
            </a:r>
            <a:r>
              <a:rPr lang="zh-CN" altLang="en-US" i="1" dirty="0" smtClean="0">
                <a:latin typeface="Arial" charset="0"/>
                <a:cs typeface="Arial" charset="0"/>
              </a:rPr>
              <a:t>中变量多次定义是合法的</a:t>
            </a:r>
            <a:endParaRPr lang="en-US" altLang="zh-CN" i="1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>
                <a:latin typeface="Arial" charset="0"/>
                <a:cs typeface="Arial" charset="0"/>
              </a:rPr>
              <a:t>8.</a:t>
            </a:r>
            <a:r>
              <a:rPr lang="zh-CN" altLang="en-US" i="1" dirty="0" smtClean="0">
                <a:latin typeface="Arial" charset="0"/>
                <a:cs typeface="Arial" charset="0"/>
              </a:rPr>
              <a:t>变量的显式定义（</a:t>
            </a:r>
            <a:r>
              <a:rPr lang="en-US" altLang="zh-CN" i="1" dirty="0" smtClean="0">
                <a:latin typeface="Arial" charset="0"/>
                <a:cs typeface="Arial" charset="0"/>
              </a:rPr>
              <a:t>var</a:t>
            </a:r>
            <a:r>
              <a:rPr lang="zh-CN" altLang="en-US" i="1" dirty="0" smtClean="0">
                <a:latin typeface="Arial" charset="0"/>
                <a:cs typeface="Arial" charset="0"/>
              </a:rPr>
              <a:t>）和隐式定义（第一次被赋值）的区别</a:t>
            </a:r>
            <a:endParaRPr lang="en-US" altLang="zh-CN" i="1" dirty="0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63C11A-C5B0-4A05-80A0-6910BD21ADCD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zh-CN" altLang="en-US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281939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>
                <a:latin typeface="Arial" charset="0"/>
                <a:cs typeface="Arial" charset="0"/>
              </a:rPr>
              <a:t>1.</a:t>
            </a:r>
            <a:r>
              <a:rPr lang="zh-CN" altLang="en-US" i="1" dirty="0" smtClean="0">
                <a:latin typeface="Arial" charset="0"/>
                <a:cs typeface="Arial" charset="0"/>
              </a:rPr>
              <a:t>变量跟作用域的关系</a:t>
            </a:r>
            <a:endParaRPr lang="en-US" altLang="zh-CN" i="1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>
                <a:latin typeface="Arial" charset="0"/>
                <a:cs typeface="Arial" charset="0"/>
              </a:rPr>
              <a:t>2.</a:t>
            </a:r>
            <a:r>
              <a:rPr lang="zh-CN" altLang="en-US" i="1" dirty="0" smtClean="0">
                <a:latin typeface="Arial" charset="0"/>
                <a:cs typeface="Arial" charset="0"/>
              </a:rPr>
              <a:t>变量的显式定义（</a:t>
            </a:r>
            <a:r>
              <a:rPr lang="en-US" altLang="zh-CN" i="1" dirty="0" smtClean="0">
                <a:latin typeface="Arial" charset="0"/>
                <a:cs typeface="Arial" charset="0"/>
              </a:rPr>
              <a:t>var</a:t>
            </a:r>
            <a:r>
              <a:rPr lang="zh-CN" altLang="en-US" i="1" dirty="0" smtClean="0">
                <a:latin typeface="Arial" charset="0"/>
                <a:cs typeface="Arial" charset="0"/>
              </a:rPr>
              <a:t>）和隐式定义（第一次被赋值）区别（隐式定义</a:t>
            </a:r>
            <a:r>
              <a:rPr lang="zh-CN" altLang="en-US" i="1" baseline="0" dirty="0" smtClean="0">
                <a:latin typeface="Arial" charset="0"/>
                <a:cs typeface="Arial" charset="0"/>
              </a:rPr>
              <a:t> </a:t>
            </a:r>
            <a:r>
              <a:rPr lang="en-US" altLang="zh-CN" i="1" baseline="0" dirty="0" smtClean="0">
                <a:latin typeface="Arial" charset="0"/>
                <a:cs typeface="Arial" charset="0"/>
              </a:rPr>
              <a:t>delete a</a:t>
            </a:r>
            <a:r>
              <a:rPr lang="zh-CN" altLang="en-US" i="1" baseline="0" dirty="0" smtClean="0">
                <a:latin typeface="Arial" charset="0"/>
                <a:cs typeface="Arial" charset="0"/>
              </a:rPr>
              <a:t>是</a:t>
            </a:r>
            <a:r>
              <a:rPr lang="en-US" altLang="zh-CN" i="1" baseline="0" dirty="0" smtClean="0">
                <a:latin typeface="Arial" charset="0"/>
                <a:cs typeface="Arial" charset="0"/>
              </a:rPr>
              <a:t>true</a:t>
            </a:r>
            <a:r>
              <a:rPr lang="zh-CN" altLang="en-US" i="1" baseline="0" dirty="0" smtClean="0">
                <a:latin typeface="Arial" charset="0"/>
                <a:cs typeface="Arial" charset="0"/>
              </a:rPr>
              <a:t>，并且可以直接删掉；显式定义 </a:t>
            </a:r>
            <a:r>
              <a:rPr lang="en-US" altLang="zh-CN" i="1" baseline="0" dirty="0" smtClean="0">
                <a:latin typeface="Arial" charset="0"/>
                <a:cs typeface="Arial" charset="0"/>
              </a:rPr>
              <a:t>delete a</a:t>
            </a:r>
            <a:r>
              <a:rPr lang="zh-CN" altLang="en-US" i="1" baseline="0" dirty="0" smtClean="0">
                <a:latin typeface="Arial" charset="0"/>
                <a:cs typeface="Arial" charset="0"/>
              </a:rPr>
              <a:t>是</a:t>
            </a:r>
            <a:r>
              <a:rPr lang="en-US" altLang="zh-CN" i="1" baseline="0" dirty="0" smtClean="0">
                <a:latin typeface="Arial" charset="0"/>
                <a:cs typeface="Arial" charset="0"/>
              </a:rPr>
              <a:t>false</a:t>
            </a:r>
            <a:r>
              <a:rPr lang="zh-CN" altLang="en-US" i="1" baseline="0" dirty="0" smtClean="0">
                <a:latin typeface="Arial" charset="0"/>
                <a:cs typeface="Arial" charset="0"/>
              </a:rPr>
              <a:t>，不能删掉；在</a:t>
            </a:r>
            <a:r>
              <a:rPr lang="en-US" altLang="zh-CN" i="1" baseline="0" dirty="0" smtClean="0">
                <a:latin typeface="Arial" charset="0"/>
                <a:cs typeface="Arial" charset="0"/>
              </a:rPr>
              <a:t>eval</a:t>
            </a:r>
            <a:r>
              <a:rPr lang="zh-CN" altLang="en-US" i="1" baseline="0" dirty="0" smtClean="0">
                <a:latin typeface="Arial" charset="0"/>
                <a:cs typeface="Arial" charset="0"/>
              </a:rPr>
              <a:t>上下文中可以删除</a:t>
            </a:r>
            <a:r>
              <a:rPr lang="zh-CN" altLang="en-US" i="1" dirty="0" smtClean="0">
                <a:latin typeface="Arial" charset="0"/>
                <a:cs typeface="Arial" charset="0"/>
              </a:rPr>
              <a:t>）</a:t>
            </a:r>
            <a:endParaRPr lang="en-US" altLang="zh-CN" i="1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>
                <a:latin typeface="Arial" charset="0"/>
                <a:cs typeface="Arial" charset="0"/>
              </a:rPr>
              <a:t>3.with</a:t>
            </a:r>
            <a:r>
              <a:rPr lang="zh-CN" altLang="en-US" i="1" dirty="0" smtClean="0">
                <a:latin typeface="Arial" charset="0"/>
                <a:cs typeface="Arial" charset="0"/>
              </a:rPr>
              <a:t>和</a:t>
            </a:r>
            <a:r>
              <a:rPr lang="en-US" altLang="zh-CN" i="1" dirty="0" smtClean="0">
                <a:latin typeface="Arial" charset="0"/>
                <a:cs typeface="Arial" charset="0"/>
              </a:rPr>
              <a:t>catch</a:t>
            </a:r>
            <a:r>
              <a:rPr lang="zh-CN" altLang="en-US" i="1" dirty="0" smtClean="0">
                <a:latin typeface="Arial" charset="0"/>
                <a:cs typeface="Arial" charset="0"/>
              </a:rPr>
              <a:t>也会产生作用域，但是是临时作用域，里面用</a:t>
            </a:r>
            <a:r>
              <a:rPr lang="en-US" altLang="zh-CN" i="1" dirty="0" smtClean="0">
                <a:latin typeface="Arial" charset="0"/>
                <a:cs typeface="Arial" charset="0"/>
              </a:rPr>
              <a:t>var</a:t>
            </a:r>
            <a:r>
              <a:rPr lang="zh-CN" altLang="en-US" i="1" dirty="0" smtClean="0">
                <a:latin typeface="Arial" charset="0"/>
                <a:cs typeface="Arial" charset="0"/>
              </a:rPr>
              <a:t>定义的变量还是放到</a:t>
            </a:r>
            <a:r>
              <a:rPr lang="en-US" altLang="zh-CN" i="1" dirty="0" smtClean="0">
                <a:latin typeface="Arial" charset="0"/>
                <a:cs typeface="Arial" charset="0"/>
              </a:rPr>
              <a:t>function</a:t>
            </a:r>
            <a:r>
              <a:rPr lang="zh-CN" altLang="en-US" i="1" dirty="0" smtClean="0">
                <a:latin typeface="Arial" charset="0"/>
                <a:cs typeface="Arial" charset="0"/>
              </a:rPr>
              <a:t>的作用域上面的</a:t>
            </a:r>
            <a:endParaRPr lang="en-US" altLang="zh-CN" i="1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7AD218-C413-42BC-A9F8-E12B400F37DC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zh-CN" altLang="en-US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51630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1.</a:t>
            </a:r>
            <a:r>
              <a:rPr lang="zh-CN" altLang="en-US" i="1" dirty="0" smtClean="0"/>
              <a:t>简要介绍</a:t>
            </a:r>
            <a:r>
              <a:rPr lang="en-US" altLang="zh-CN" i="1" dirty="0" smtClean="0"/>
              <a:t>Js</a:t>
            </a:r>
            <a:r>
              <a:rPr lang="zh-CN" altLang="en-US" i="1" dirty="0" smtClean="0"/>
              <a:t>中有哪些类型的表达式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2.</a:t>
            </a:r>
            <a:r>
              <a:rPr lang="zh-CN" altLang="en-US" i="1" dirty="0" smtClean="0"/>
              <a:t>指出</a:t>
            </a:r>
            <a:r>
              <a:rPr lang="en-US" altLang="zh-CN" i="1" dirty="0" smtClean="0"/>
              <a:t>Js</a:t>
            </a:r>
            <a:r>
              <a:rPr lang="zh-CN" altLang="en-US" i="1" dirty="0" smtClean="0"/>
              <a:t>中每种类型表达式跟其他语言不同的地方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3.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a={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valueOf:function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(){return 123},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toString:function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(){return '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'}}==123</a:t>
            </a:r>
            <a:endParaRPr lang="en-US" altLang="zh-CN" i="1" dirty="0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35971B-CA78-4B15-802D-CC0975F2224F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zh-CN" altLang="en-US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51612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F39F52-93A1-4B14-890E-2D1A89A2CCB5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zh-CN" altLang="en-US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15552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Js</a:t>
            </a:r>
            <a:r>
              <a:rPr lang="zh-CN" altLang="en-US" dirty="0" smtClean="0"/>
              <a:t>代码如何编写执行，如何调试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不同浏览器下调试工具简介</a:t>
            </a:r>
            <a:endParaRPr lang="en-US" altLang="zh-CN" dirty="0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E48DB-7F19-4284-9304-69E98FFCF60F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385465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E48DB-7F19-4284-9304-69E98FFCF60F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4197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1200" b="0" dirty="0" err="1" smtClean="0">
                <a:cs typeface="Arial" pitchFamily="34" charset="0"/>
              </a:rPr>
              <a:t>Javascript</a:t>
            </a:r>
            <a:r>
              <a:rPr lang="zh-CN" altLang="zh-CN" sz="1200" b="0" dirty="0" smtClean="0">
                <a:latin typeface="+mn-ea"/>
                <a:cs typeface="+mn-cs"/>
              </a:rPr>
              <a:t>最初由</a:t>
            </a:r>
            <a:r>
              <a:rPr lang="en-US" altLang="zh-CN" sz="1200" dirty="0" smtClean="0">
                <a:cs typeface="Arial" pitchFamily="34" charset="0"/>
              </a:rPr>
              <a:t>Netscape</a:t>
            </a:r>
            <a:r>
              <a:rPr lang="zh-CN" altLang="zh-CN" sz="1200" b="0" dirty="0" smtClean="0">
                <a:latin typeface="+mn-ea"/>
                <a:cs typeface="+mn-cs"/>
              </a:rPr>
              <a:t>公司的</a:t>
            </a:r>
            <a:r>
              <a:rPr lang="en-US" altLang="zh-CN" sz="1200" dirty="0" smtClean="0">
                <a:cs typeface="Arial" pitchFamily="34" charset="0"/>
              </a:rPr>
              <a:t>Brendan </a:t>
            </a:r>
            <a:r>
              <a:rPr lang="en-US" altLang="zh-CN" sz="1200" dirty="0" err="1" smtClean="0">
                <a:cs typeface="Arial" pitchFamily="34" charset="0"/>
              </a:rPr>
              <a:t>Eich</a:t>
            </a:r>
            <a:r>
              <a:rPr lang="zh-CN" altLang="zh-CN" sz="1200" b="0" dirty="0" smtClean="0">
                <a:latin typeface="+mn-ea"/>
                <a:cs typeface="+mn-cs"/>
              </a:rPr>
              <a:t>设计的一种</a:t>
            </a:r>
            <a:r>
              <a:rPr lang="zh-CN" altLang="zh-CN" sz="1200" dirty="0" smtClean="0">
                <a:latin typeface="+mn-ea"/>
                <a:cs typeface="+mn-cs"/>
              </a:rPr>
              <a:t>动态、弱类型、基于原型</a:t>
            </a:r>
            <a:r>
              <a:rPr lang="zh-CN" altLang="zh-CN" sz="1200" b="0" dirty="0" smtClean="0">
                <a:latin typeface="+mn-ea"/>
                <a:cs typeface="+mn-cs"/>
              </a:rPr>
              <a:t>的脚本语言</a:t>
            </a:r>
          </a:p>
          <a:p>
            <a:pPr eaLnBrk="1" hangingPunct="1">
              <a:defRPr/>
            </a:pPr>
            <a:r>
              <a:rPr lang="en-US" altLang="zh-CN" sz="1200" dirty="0" smtClean="0">
                <a:cs typeface="Arial" pitchFamily="34" charset="0"/>
              </a:rPr>
              <a:t>ECMA</a:t>
            </a:r>
            <a:r>
              <a:rPr lang="zh-CN" altLang="zh-CN" sz="1200" dirty="0" smtClean="0">
                <a:latin typeface="+mn-ea"/>
                <a:cs typeface="+mn-cs"/>
              </a:rPr>
              <a:t>国际</a:t>
            </a:r>
            <a:r>
              <a:rPr lang="zh-CN" altLang="zh-CN" sz="1200" b="0" dirty="0" smtClean="0">
                <a:latin typeface="+mn-ea"/>
                <a:cs typeface="+mn-cs"/>
              </a:rPr>
              <a:t>以</a:t>
            </a:r>
            <a:r>
              <a:rPr lang="en-US" altLang="zh-CN" sz="1200" b="0" dirty="0" smtClean="0">
                <a:cs typeface="Arial" pitchFamily="34" charset="0"/>
              </a:rPr>
              <a:t>JavaScript</a:t>
            </a:r>
            <a:r>
              <a:rPr lang="zh-CN" altLang="zh-CN" sz="1200" b="0" dirty="0" smtClean="0">
                <a:latin typeface="+mn-ea"/>
                <a:cs typeface="+mn-cs"/>
              </a:rPr>
              <a:t>为基础制定了</a:t>
            </a:r>
            <a:r>
              <a:rPr lang="en-US" altLang="zh-CN" sz="1200" dirty="0" err="1" smtClean="0">
                <a:cs typeface="Arial" pitchFamily="34" charset="0"/>
              </a:rPr>
              <a:t>ECMAScript</a:t>
            </a:r>
            <a:r>
              <a:rPr lang="zh-CN" altLang="zh-CN" sz="1200" b="0" dirty="0" smtClean="0">
                <a:latin typeface="+mn-ea"/>
                <a:cs typeface="+mn-cs"/>
              </a:rPr>
              <a:t>标准，目前最新版为</a:t>
            </a:r>
            <a:r>
              <a:rPr lang="en-US" altLang="zh-CN" sz="1200" dirty="0" smtClean="0">
                <a:cs typeface="Arial" pitchFamily="34" charset="0"/>
              </a:rPr>
              <a:t>ECMA-262 5.1 Edition</a:t>
            </a:r>
            <a:endParaRPr lang="zh-CN" altLang="en-US" sz="1050" dirty="0">
              <a:latin typeface="+mn-ea"/>
              <a:cs typeface="+mn-cs"/>
            </a:endParaRP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5B50D7-44C8-4DA9-96BD-3BAE0DED5FE8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92810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1.</a:t>
            </a:r>
            <a:r>
              <a:rPr lang="zh-CN" altLang="en-US" dirty="0" smtClean="0"/>
              <a:t>对象与对象的构造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2.</a:t>
            </a:r>
            <a:r>
              <a:rPr lang="zh-CN" altLang="en-US" dirty="0" smtClean="0"/>
              <a:t>面向对象基本特性（继承、封装、多态）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E48DB-7F19-4284-9304-69E98FFCF60F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90143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1.</a:t>
            </a:r>
            <a:r>
              <a:rPr lang="zh-CN" altLang="en-US" dirty="0" smtClean="0"/>
              <a:t>构造函数内容</a:t>
            </a:r>
            <a:endParaRPr lang="en-US" altLang="zh-CN" dirty="0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E48DB-7F19-4284-9304-69E98FFCF60F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23291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E48DB-7F19-4284-9304-69E98FFCF60F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1442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E48DB-7F19-4284-9304-69E98FFCF60F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317036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1.</a:t>
            </a:r>
            <a:r>
              <a:rPr lang="en-US" altLang="zh-CN" baseline="0" dirty="0" smtClean="0"/>
              <a:t>t</a:t>
            </a:r>
            <a:r>
              <a:rPr lang="en-US" altLang="zh-CN" dirty="0" smtClean="0"/>
              <a:t>his</a:t>
            </a:r>
            <a:r>
              <a:rPr lang="zh-CN" altLang="en-US" dirty="0" smtClean="0"/>
              <a:t>不能修改</a:t>
            </a:r>
            <a:endParaRPr lang="en-US" altLang="zh-CN" dirty="0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E48DB-7F19-4284-9304-69E98FFCF60F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08696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E48DB-7F19-4284-9304-69E98FFCF60F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0774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E48DB-7F19-4284-9304-69E98FFCF60F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21149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1.try..catch</a:t>
            </a:r>
            <a:r>
              <a:rPr lang="en-US" altLang="zh-CN" baseline="0" dirty="0" smtClean="0"/>
              <a:t>/with</a:t>
            </a:r>
            <a:r>
              <a:rPr lang="zh-CN" altLang="en-US" baseline="0" dirty="0" smtClean="0"/>
              <a:t>只产生临时作用域，</a:t>
            </a:r>
            <a:r>
              <a:rPr lang="en-US" altLang="zh-CN" baseline="0" dirty="0" smtClean="0"/>
              <a:t>if/for</a:t>
            </a:r>
            <a:r>
              <a:rPr lang="zh-CN" altLang="en-US" baseline="0" dirty="0" smtClean="0"/>
              <a:t>不产生作用域</a:t>
            </a:r>
            <a:endParaRPr lang="en-US" altLang="zh-CN" dirty="0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E48DB-7F19-4284-9304-69E98FFCF60F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035024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E48DB-7F19-4284-9304-69E98FFCF60F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828572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1.</a:t>
            </a:r>
            <a:r>
              <a:rPr lang="zh-CN" altLang="en-US" i="1" dirty="0" smtClean="0"/>
              <a:t>当函数可以作为数据从另一个函数返回时，要保持正确的值，上下文环境不能销毁（</a:t>
            </a:r>
            <a:r>
              <a:rPr lang="en-US" altLang="zh-CN" i="1" dirty="0" smtClean="0"/>
              <a:t>maybe</a:t>
            </a:r>
            <a:r>
              <a:rPr lang="zh-CN" altLang="en-US" i="1" dirty="0" smtClean="0"/>
              <a:t>）</a:t>
            </a:r>
            <a:endParaRPr lang="en-US" altLang="zh-CN" i="1" dirty="0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E48DB-7F19-4284-9304-69E98FFCF60F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410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1.Js</a:t>
            </a:r>
            <a:r>
              <a:rPr lang="zh-CN" altLang="en-US" i="1" dirty="0" smtClean="0"/>
              <a:t>语言和浏览器无关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2.</a:t>
            </a:r>
            <a:r>
              <a:rPr lang="zh-CN" altLang="en-US" i="1" dirty="0" smtClean="0"/>
              <a:t>浏览器中的</a:t>
            </a:r>
            <a:r>
              <a:rPr lang="en-US" altLang="zh-CN" i="1" dirty="0" smtClean="0"/>
              <a:t>Js</a:t>
            </a:r>
            <a:r>
              <a:rPr lang="zh-CN" altLang="en-US" i="1" dirty="0" smtClean="0"/>
              <a:t>组成部分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3.ECMAScript</a:t>
            </a:r>
            <a:r>
              <a:rPr lang="zh-CN" altLang="en-US" i="1" dirty="0" smtClean="0"/>
              <a:t>、</a:t>
            </a:r>
            <a:r>
              <a:rPr lang="en-US" altLang="zh-CN" i="1" dirty="0" smtClean="0"/>
              <a:t>BOM</a:t>
            </a:r>
            <a:r>
              <a:rPr lang="zh-CN" altLang="en-US" i="1" dirty="0" smtClean="0"/>
              <a:t>、</a:t>
            </a:r>
            <a:r>
              <a:rPr lang="en-US" altLang="zh-CN" i="1" dirty="0" smtClean="0"/>
              <a:t>DOM</a:t>
            </a:r>
            <a:r>
              <a:rPr lang="zh-CN" altLang="en-US" i="1" dirty="0" smtClean="0"/>
              <a:t>含义，他们之间的关系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204CF0-2608-4B81-A767-0C15E00E3FD1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164002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1.</a:t>
            </a:r>
            <a:r>
              <a:rPr lang="zh-CN" altLang="en-US" dirty="0" smtClean="0"/>
              <a:t>闭包就是代码块和创建该代码块的上下文数据的集合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2.Example: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=0;i&lt;2;i++)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window.setTimeout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(function(){alert(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)},100)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=0;i&lt;2;i++)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window.setTimeout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((function(a){return function(){alert(a)}})(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),100)</a:t>
            </a:r>
            <a:endParaRPr lang="en-US" altLang="zh-CN" dirty="0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E48DB-7F19-4284-9304-69E98FFCF60F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02155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E48DB-7F19-4284-9304-69E98FFCF60F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36887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1.</a:t>
            </a:r>
            <a:r>
              <a:rPr lang="zh-CN" altLang="en-US" i="1" dirty="0" smtClean="0"/>
              <a:t>强类型和弱类型的区别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2.</a:t>
            </a:r>
            <a:r>
              <a:rPr lang="zh-CN" altLang="en-US" i="1" dirty="0" smtClean="0"/>
              <a:t>解释执行和编译执行的区别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3.</a:t>
            </a:r>
            <a:r>
              <a:rPr lang="zh-CN" altLang="en-US" i="1" dirty="0" smtClean="0"/>
              <a:t>动态语言和静态语言的区别</a:t>
            </a:r>
            <a:endParaRPr lang="en-US" altLang="zh-CN" i="1" dirty="0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C6173A-318E-4A3A-9541-889AF142D364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17965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1.</a:t>
            </a:r>
            <a:r>
              <a:rPr lang="zh-CN" altLang="en-US" i="1" dirty="0" smtClean="0"/>
              <a:t>基本类型系统也称为一般类型系统</a:t>
            </a:r>
            <a:r>
              <a:rPr lang="en-US" altLang="zh-CN" i="1" dirty="0" smtClean="0"/>
              <a:t>，</a:t>
            </a:r>
            <a:r>
              <a:rPr lang="zh-CN" altLang="en-US" i="1" dirty="0" smtClean="0"/>
              <a:t>用于描述</a:t>
            </a:r>
            <a:r>
              <a:rPr lang="en-US" altLang="zh-CN" i="1" dirty="0" err="1" smtClean="0"/>
              <a:t>Js</a:t>
            </a:r>
            <a:r>
              <a:rPr lang="zh-CN" altLang="en-US" i="1" dirty="0" smtClean="0"/>
              <a:t>的基本类型</a:t>
            </a:r>
            <a:endParaRPr lang="en-US" altLang="zh-CN" i="1" dirty="0" smtClean="0"/>
          </a:p>
          <a:p>
            <a:r>
              <a:rPr lang="en-US" altLang="zh-CN" i="1" dirty="0" smtClean="0"/>
              <a:t>2.</a:t>
            </a:r>
            <a:r>
              <a:rPr lang="zh-CN" altLang="en-US" i="1" dirty="0" smtClean="0"/>
              <a:t>对象类型系统</a:t>
            </a:r>
            <a:r>
              <a:rPr lang="en-US" altLang="en-US" i="1" dirty="0" err="1" smtClean="0"/>
              <a:t>只适用于基本类型的object和function</a:t>
            </a:r>
            <a:r>
              <a:rPr lang="zh-CN" altLang="en-US" i="1" dirty="0" smtClean="0"/>
              <a:t>，只用于描述对象之间的关系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80E84-692A-4591-8C4C-C904403ACEA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1.undefined</a:t>
            </a:r>
            <a:r>
              <a:rPr lang="zh-CN" altLang="en-US" i="1" dirty="0" smtClean="0"/>
              <a:t>是一种类型</a:t>
            </a: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640AE0-5F66-42CF-9FDA-90DB2BB9219F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6743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1" dirty="0" smtClean="0"/>
              <a:t>1.</a:t>
            </a:r>
            <a:r>
              <a:rPr lang="zh-CN" altLang="en-US" i="1" dirty="0" smtClean="0"/>
              <a:t>虽然内部都是浮点表示的，但是整型和浮点型表示的范围是不一样的</a:t>
            </a:r>
            <a:endParaRPr lang="en-US" altLang="zh-CN" i="1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1" dirty="0" smtClean="0"/>
              <a:t>2.Js</a:t>
            </a:r>
            <a:r>
              <a:rPr lang="zh-CN" altLang="en-US" i="1" dirty="0" smtClean="0"/>
              <a:t>数值类型的特点以及和其他语言的区别</a:t>
            </a:r>
            <a:endParaRPr lang="en-US" altLang="zh-CN" i="1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1" dirty="0" smtClean="0"/>
              <a:t>3.</a:t>
            </a:r>
            <a:r>
              <a:rPr lang="zh-CN" altLang="en-US" i="1" dirty="0" smtClean="0"/>
              <a:t>八进制</a:t>
            </a:r>
            <a:r>
              <a:rPr lang="en-US" altLang="zh-CN" i="1" dirty="0" smtClean="0"/>
              <a:t>0-;</a:t>
            </a:r>
            <a:r>
              <a:rPr lang="zh-CN" altLang="en-US" i="1" dirty="0" smtClean="0"/>
              <a:t>十六进制</a:t>
            </a:r>
            <a:r>
              <a:rPr lang="en-US" altLang="zh-CN" i="1" dirty="0" smtClean="0"/>
              <a:t>0x-;</a:t>
            </a:r>
            <a:r>
              <a:rPr lang="zh-CN" altLang="en-US" i="1" dirty="0" smtClean="0"/>
              <a:t>浮点型</a:t>
            </a:r>
            <a:r>
              <a:rPr lang="en-US" altLang="zh-CN" i="1" dirty="0" smtClean="0"/>
              <a:t>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1" dirty="0" smtClean="0"/>
              <a:t>4.Math.floor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不大于</a:t>
            </a:r>
            <a:r>
              <a:rPr lang="en-US" altLang="zh-CN" dirty="0" smtClean="0"/>
              <a:t>)</a:t>
            </a:r>
            <a:r>
              <a:rPr lang="zh-CN" altLang="en-US" i="1" dirty="0" smtClean="0"/>
              <a:t>、</a:t>
            </a:r>
            <a:r>
              <a:rPr lang="en-US" altLang="zh-CN" i="1" dirty="0" err="1" smtClean="0"/>
              <a:t>Math.round</a:t>
            </a:r>
            <a:r>
              <a:rPr lang="en-US" altLang="zh-CN" dirty="0" smtClean="0"/>
              <a:t>(</a:t>
            </a:r>
            <a:r>
              <a:rPr lang="zh-CN" altLang="en-US" dirty="0" smtClean="0"/>
              <a:t>四舍五入</a:t>
            </a:r>
            <a:r>
              <a:rPr lang="en-US" altLang="zh-CN" dirty="0" smtClean="0"/>
              <a:t>)</a:t>
            </a:r>
            <a:r>
              <a:rPr lang="zh-CN" altLang="en-US" i="1" dirty="0" smtClean="0"/>
              <a:t>、</a:t>
            </a:r>
            <a:r>
              <a:rPr lang="en-US" altLang="zh-CN" i="1" dirty="0" err="1" smtClean="0"/>
              <a:t>Math.ceil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不小于</a:t>
            </a:r>
            <a:r>
              <a:rPr lang="en-US" altLang="zh-CN" dirty="0" smtClean="0"/>
              <a:t>)</a:t>
            </a:r>
            <a:endParaRPr lang="en-US" altLang="zh-CN" i="1" dirty="0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B3EFED-62E5-492E-B046-B903C85D4036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9585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1.Infinity</a:t>
            </a:r>
            <a:r>
              <a:rPr lang="zh-CN" altLang="en-US" i="1" dirty="0" smtClean="0"/>
              <a:t>、</a:t>
            </a:r>
            <a:r>
              <a:rPr lang="en-US" altLang="zh-CN" i="1" dirty="0" err="1" smtClean="0"/>
              <a:t>NaN</a:t>
            </a:r>
            <a:r>
              <a:rPr lang="zh-CN" altLang="en-US" i="1" dirty="0" smtClean="0"/>
              <a:t>什么时候会出现（</a:t>
            </a:r>
            <a:r>
              <a:rPr lang="en-US" altLang="zh-CN" i="1" dirty="0" smtClean="0"/>
              <a:t>Infinity:</a:t>
            </a:r>
            <a:r>
              <a:rPr lang="en-US" altLang="zh-CN" i="0" dirty="0" smtClean="0"/>
              <a:t>1/0</a:t>
            </a:r>
            <a:r>
              <a:rPr lang="zh-CN" altLang="en-US" i="0" dirty="0" smtClean="0"/>
              <a:t>；</a:t>
            </a:r>
            <a:r>
              <a:rPr lang="en-US" altLang="zh-CN" i="0" dirty="0" err="1" smtClean="0"/>
              <a:t>NaN:parseInt</a:t>
            </a:r>
            <a:r>
              <a:rPr lang="en-US" altLang="zh-CN" i="0" dirty="0" smtClean="0"/>
              <a:t>(‘</a:t>
            </a:r>
            <a:r>
              <a:rPr lang="en-US" altLang="zh-CN" i="0" dirty="0" err="1" smtClean="0"/>
              <a:t>abc</a:t>
            </a:r>
            <a:r>
              <a:rPr lang="en-US" altLang="zh-CN" i="0" dirty="0" smtClean="0"/>
              <a:t>’)</a:t>
            </a:r>
            <a:r>
              <a:rPr lang="zh-CN" altLang="en-US" i="1" dirty="0" smtClean="0"/>
              <a:t>）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2.NaN</a:t>
            </a:r>
            <a:r>
              <a:rPr lang="zh-CN" altLang="en-US" i="1" dirty="0" smtClean="0"/>
              <a:t>参与运算没有意义也不能通过</a:t>
            </a:r>
            <a:r>
              <a:rPr lang="en-US" altLang="zh-CN" i="1" dirty="0" smtClean="0"/>
              <a:t>a===</a:t>
            </a:r>
            <a:r>
              <a:rPr lang="en-US" altLang="zh-CN" i="1" dirty="0" err="1" smtClean="0"/>
              <a:t>NaN</a:t>
            </a:r>
            <a:r>
              <a:rPr lang="zh-CN" altLang="en-US" i="1" dirty="0" smtClean="0"/>
              <a:t>来判断</a:t>
            </a:r>
            <a:endParaRPr lang="en-US" altLang="zh-CN" i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i="1" dirty="0" smtClean="0"/>
              <a:t>3.</a:t>
            </a:r>
            <a:r>
              <a:rPr lang="zh-CN" altLang="en-US" i="1" dirty="0" smtClean="0"/>
              <a:t>假如判断</a:t>
            </a:r>
            <a:r>
              <a:rPr lang="en-US" altLang="zh-CN" i="1" dirty="0" err="1" smtClean="0"/>
              <a:t>NaN</a:t>
            </a:r>
            <a:r>
              <a:rPr lang="zh-CN" altLang="en-US" i="1" dirty="0" smtClean="0"/>
              <a:t>：</a:t>
            </a:r>
            <a:r>
              <a:rPr lang="en-US" altLang="zh-CN" i="1" dirty="0" err="1" smtClean="0"/>
              <a:t>typeof</a:t>
            </a:r>
            <a:r>
              <a:rPr lang="en-US" altLang="zh-CN" i="1" dirty="0" smtClean="0"/>
              <a:t>(a)==='number'&amp;&amp;</a:t>
            </a:r>
            <a:r>
              <a:rPr lang="en-US" altLang="zh-CN" i="1" dirty="0" err="1" smtClean="0"/>
              <a:t>a.toString</a:t>
            </a:r>
            <a:r>
              <a:rPr lang="en-US" altLang="zh-CN" i="1" dirty="0" smtClean="0"/>
              <a:t>()==='</a:t>
            </a:r>
            <a:r>
              <a:rPr lang="en-US" altLang="zh-CN" i="1" dirty="0" err="1" smtClean="0"/>
              <a:t>NaN</a:t>
            </a:r>
            <a:r>
              <a:rPr lang="en-US" altLang="zh-CN" i="1" dirty="0" smtClean="0"/>
              <a:t>' 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1604D1-7587-471F-AEB7-BA305E114C13}" type="slidenum">
              <a:rPr lang="zh-CN" altLang="en-US">
                <a:cs typeface="微软雅黑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6533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2607"/>
            <a:ext cx="6400800" cy="1752600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sz="2600"/>
            </a:lvl2pPr>
            <a:lvl3pPr>
              <a:defRPr sz="2200"/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A0E9"/>
          </a:solidFill>
          <a:latin typeface="+mj-lt"/>
          <a:ea typeface="+mj-ea"/>
          <a:cs typeface="微软雅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A0E9"/>
          </a:solidFill>
          <a:latin typeface="Arial" charset="0"/>
          <a:ea typeface="微软雅黑" pitchFamily="34" charset="-122"/>
          <a:cs typeface="微软雅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A0E9"/>
          </a:solidFill>
          <a:latin typeface="Arial" charset="0"/>
          <a:ea typeface="微软雅黑" pitchFamily="34" charset="-122"/>
          <a:cs typeface="微软雅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A0E9"/>
          </a:solidFill>
          <a:latin typeface="Arial" charset="0"/>
          <a:ea typeface="微软雅黑" pitchFamily="34" charset="-122"/>
          <a:cs typeface="微软雅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A0E9"/>
          </a:solidFill>
          <a:latin typeface="Arial" charset="0"/>
          <a:ea typeface="微软雅黑" pitchFamily="34" charset="-122"/>
          <a:cs typeface="微软雅黑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•"/>
        <a:defRPr sz="3000" b="1" kern="1200">
          <a:solidFill>
            <a:schemeClr val="tx1"/>
          </a:solidFill>
          <a:latin typeface="+mn-lt"/>
          <a:ea typeface="+mn-ea"/>
          <a:cs typeface="微软雅黑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微软雅黑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微软雅黑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jsfiddle.net/user/ljgeneral/fiddles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4213" y="1720850"/>
            <a:ext cx="7920037" cy="14827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5400" dirty="0" err="1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Javascript</a:t>
            </a:r>
            <a:r>
              <a:rPr lang="zh-CN" altLang="en-US" sz="5400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程序设计</a:t>
            </a:r>
            <a:endParaRPr lang="zh-CN" altLang="en-US" sz="5400" dirty="0"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  <a:cs typeface="+mj-c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4213" y="3476625"/>
            <a:ext cx="7920037" cy="1752600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dirty="0" smtClean="0"/>
              <a:t>胡雪亮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string</a:t>
            </a:r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 smtClean="0">
                <a:cs typeface="+mn-cs"/>
              </a:rPr>
              <a:t>字符串是由单引号或双引号括起来的</a:t>
            </a:r>
            <a:r>
              <a:rPr lang="en-US" altLang="zh-CN" sz="2400" dirty="0" smtClean="0">
                <a:cs typeface="+mn-cs"/>
              </a:rPr>
              <a:t>Unicode</a:t>
            </a:r>
            <a:r>
              <a:rPr lang="zh-CN" altLang="en-US" sz="2400" dirty="0" smtClean="0">
                <a:cs typeface="+mn-cs"/>
              </a:rPr>
              <a:t>字符序列</a:t>
            </a:r>
            <a:endParaRPr lang="en-US" altLang="zh-CN" sz="2400" dirty="0" smtClean="0">
              <a:cs typeface="+mn-cs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cs typeface="+mn-cs"/>
              </a:rPr>
              <a:t>字符串的表示</a:t>
            </a:r>
            <a:endParaRPr lang="en-US" altLang="zh-CN" sz="2400" dirty="0" smtClean="0">
              <a:cs typeface="+mn-cs"/>
            </a:endParaRPr>
          </a:p>
          <a:p>
            <a:pPr eaLnBrk="1" hangingPunct="1">
              <a:buNone/>
              <a:defRPr/>
            </a:pPr>
            <a:r>
              <a:rPr lang="en-US" altLang="zh-CN" sz="2400" dirty="0" smtClean="0">
                <a:cs typeface="+mn-cs"/>
              </a:rPr>
              <a:t>	</a:t>
            </a:r>
            <a:r>
              <a:rPr lang="en-US" altLang="zh-CN" sz="1800" b="0" dirty="0" smtClean="0">
                <a:cs typeface="Arial" pitchFamily="34" charset="0"/>
              </a:rPr>
              <a:t>“”</a:t>
            </a:r>
            <a:r>
              <a:rPr lang="zh-CN" altLang="en-US" sz="1800" b="0" dirty="0" smtClean="0">
                <a:cs typeface="Arial" pitchFamily="34" charset="0"/>
              </a:rPr>
              <a:t>、</a:t>
            </a:r>
            <a:r>
              <a:rPr lang="en-US" altLang="zh-CN" sz="1800" b="0" dirty="0" smtClean="0">
                <a:cs typeface="Arial" pitchFamily="34" charset="0"/>
              </a:rPr>
              <a:t> ‘testing’</a:t>
            </a:r>
            <a:r>
              <a:rPr lang="zh-CN" altLang="en-US" sz="1800" b="0" dirty="0" smtClean="0">
                <a:cs typeface="Arial" pitchFamily="34" charset="0"/>
              </a:rPr>
              <a:t>、</a:t>
            </a:r>
            <a:r>
              <a:rPr lang="en-US" altLang="zh-CN" sz="1800" b="0" dirty="0" smtClean="0">
                <a:cs typeface="Arial" pitchFamily="34" charset="0"/>
              </a:rPr>
              <a:t>“3.14” </a:t>
            </a:r>
            <a:r>
              <a:rPr lang="zh-CN" altLang="en-US" sz="1800" b="0" dirty="0" smtClean="0">
                <a:cs typeface="Arial" pitchFamily="34" charset="0"/>
              </a:rPr>
              <a:t>、</a:t>
            </a:r>
            <a:r>
              <a:rPr lang="en-US" altLang="zh-CN" sz="1800" b="0" dirty="0" smtClean="0">
                <a:cs typeface="Arial" pitchFamily="34" charset="0"/>
              </a:rPr>
              <a:t>‘name=“</a:t>
            </a:r>
            <a:r>
              <a:rPr lang="en-US" altLang="zh-CN" sz="1800" b="0" dirty="0" err="1" smtClean="0">
                <a:cs typeface="Arial" pitchFamily="34" charset="0"/>
              </a:rPr>
              <a:t>myform</a:t>
            </a:r>
            <a:r>
              <a:rPr lang="en-US" altLang="zh-CN" sz="1800" b="0" dirty="0" smtClean="0">
                <a:cs typeface="Arial" pitchFamily="34" charset="0"/>
              </a:rPr>
              <a:t>”’</a:t>
            </a:r>
            <a:r>
              <a:rPr lang="zh-CN" altLang="en-US" sz="1800" b="0" dirty="0" smtClean="0">
                <a:cs typeface="Arial" pitchFamily="34" charset="0"/>
              </a:rPr>
              <a:t>、</a:t>
            </a:r>
            <a:r>
              <a:rPr lang="en-US" altLang="zh-CN" sz="1800" b="0" dirty="0" smtClean="0">
                <a:cs typeface="Arial" pitchFamily="34" charset="0"/>
              </a:rPr>
              <a:t> ‘This string \n has two lines’</a:t>
            </a:r>
            <a:endParaRPr lang="zh-CN" altLang="zh-CN" sz="1800" b="0" dirty="0" err="1" smtClean="0">
              <a:cs typeface="Arial" pitchFamily="34" charset="0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cs typeface="Arial" pitchFamily="34" charset="0"/>
              </a:rPr>
              <a:t>字符串的使用</a:t>
            </a:r>
            <a:endParaRPr lang="en-US" altLang="zh-CN" sz="2400" dirty="0" smtClean="0">
              <a:cs typeface="Arial" pitchFamily="34" charset="0"/>
            </a:endParaRPr>
          </a:p>
          <a:p>
            <a:pPr marL="800100" lvl="1" indent="-400050" eaLnBrk="1" hangingPunct="1">
              <a:buFont typeface="+mj-lt"/>
              <a:buAutoNum type="romanUcPeriod"/>
              <a:defRPr/>
            </a:pPr>
            <a:r>
              <a:rPr lang="zh-CN" altLang="en-US" sz="1800" dirty="0" smtClean="0"/>
              <a:t>字符串的连接</a:t>
            </a:r>
            <a:endParaRPr lang="en-US" altLang="zh-CN" sz="1800" dirty="0" smtClean="0"/>
          </a:p>
          <a:p>
            <a:pPr marL="800100" lvl="1" indent="-400050" eaLnBrk="1" hangingPunct="1">
              <a:buFont typeface="+mj-lt"/>
              <a:buAutoNum type="romanUcPeriod"/>
              <a:defRPr/>
            </a:pPr>
            <a:r>
              <a:rPr lang="zh-CN" altLang="en-US" sz="1800" dirty="0" smtClean="0"/>
              <a:t>字符串的长度</a:t>
            </a:r>
            <a:endParaRPr lang="zh-CN" altLang="zh-CN" sz="1800" b="0" dirty="0" smtClean="0">
              <a:cs typeface="Arial" pitchFamily="34" charset="0"/>
            </a:endParaRPr>
          </a:p>
          <a:p>
            <a:pPr marL="800100" lvl="1" indent="-400050" eaLnBrk="1" hangingPunct="1">
              <a:buFont typeface="+mj-lt"/>
              <a:buAutoNum type="romanUcPeriod"/>
              <a:defRPr/>
            </a:pPr>
            <a:r>
              <a:rPr lang="zh-CN" altLang="en-US" sz="1800" dirty="0" smtClean="0">
                <a:cs typeface="Arial" pitchFamily="34" charset="0"/>
              </a:rPr>
              <a:t>字符串的操作</a:t>
            </a:r>
            <a:endParaRPr lang="en-US" altLang="zh-CN" sz="1800" dirty="0" smtClean="0">
              <a:cs typeface="Arial" pitchFamily="34" charset="0"/>
            </a:endParaRPr>
          </a:p>
          <a:p>
            <a:pPr eaLnBrk="1" hangingPunct="1">
              <a:buNone/>
              <a:defRPr/>
            </a:pPr>
            <a:r>
              <a:rPr lang="en-US" altLang="zh-CN" sz="1800" b="0" dirty="0" smtClean="0">
                <a:cs typeface="Arial" pitchFamily="34" charset="0"/>
              </a:rPr>
              <a:t>	</a:t>
            </a:r>
            <a:r>
              <a:rPr lang="zh-CN" altLang="en-US" sz="1800" b="0" dirty="0" smtClean="0">
                <a:cs typeface="Arial" pitchFamily="34" charset="0"/>
              </a:rPr>
              <a:t>  </a:t>
            </a:r>
            <a:r>
              <a:rPr lang="en-US" altLang="zh-CN" sz="1800" b="0" dirty="0" smtClean="0">
                <a:cs typeface="Arial" pitchFamily="34" charset="0"/>
              </a:rPr>
              <a:t>     charAt,concat,indexOf,lastIndexOf,match,replace,search,slice,split,</a:t>
            </a:r>
          </a:p>
          <a:p>
            <a:pPr eaLnBrk="1" hangingPunct="1">
              <a:buNone/>
              <a:defRPr/>
            </a:pPr>
            <a:r>
              <a:rPr lang="en-US" altLang="zh-CN" sz="1800" b="0" dirty="0" smtClean="0">
                <a:cs typeface="Arial" pitchFamily="34" charset="0"/>
              </a:rPr>
              <a:t>	</a:t>
            </a:r>
            <a:r>
              <a:rPr lang="zh-CN" altLang="en-US" sz="1800" b="0" dirty="0" smtClean="0">
                <a:cs typeface="Arial" pitchFamily="34" charset="0"/>
              </a:rPr>
              <a:t>       </a:t>
            </a:r>
            <a:r>
              <a:rPr lang="en-US" altLang="zh-CN" sz="1800" b="0" dirty="0" err="1" smtClean="0">
                <a:cs typeface="Arial" pitchFamily="34" charset="0"/>
              </a:rPr>
              <a:t>substring,toLowerCase,toUpperCase</a:t>
            </a:r>
            <a:endParaRPr lang="en-US" altLang="zh-CN" sz="1800" dirty="0" smtClean="0">
              <a:cs typeface="Arial" pitchFamily="34" charset="0"/>
            </a:endParaRPr>
          </a:p>
          <a:p>
            <a:pPr eaLnBrk="1" hangingPunct="1">
              <a:defRPr/>
            </a:pPr>
            <a:endParaRPr lang="zh-CN" altLang="zh-CN" sz="1800" b="0" dirty="0" smtClean="0"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cs typeface="Arial" pitchFamily="34" charset="0"/>
              </a:rPr>
              <a:t>s</a:t>
            </a:r>
            <a:r>
              <a:rPr lang="en-US" altLang="zh-CN" sz="4000" dirty="0" smtClean="0">
                <a:cs typeface="Arial" pitchFamily="34" charset="0"/>
              </a:rPr>
              <a:t>tring</a:t>
            </a:r>
            <a:r>
              <a:rPr lang="zh-CN" altLang="en-US" sz="4000" dirty="0" smtClean="0">
                <a:cs typeface="Arial" pitchFamily="34" charset="0"/>
              </a:rPr>
              <a:t>和</a:t>
            </a:r>
            <a:r>
              <a:rPr lang="en-US" altLang="zh-CN" sz="4000" dirty="0" smtClean="0">
                <a:cs typeface="Arial" pitchFamily="34" charset="0"/>
              </a:rPr>
              <a:t>number</a:t>
            </a:r>
            <a:r>
              <a:rPr lang="zh-CN" altLang="en-US" sz="4000" dirty="0" smtClean="0">
                <a:cs typeface="Arial" pitchFamily="34" charset="0"/>
              </a:rPr>
              <a:t>转换</a:t>
            </a:r>
            <a:endParaRPr lang="en-US" altLang="zh-CN" sz="4000" dirty="0" smtClean="0"/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400" dirty="0" smtClean="0">
                <a:cs typeface="+mn-cs"/>
              </a:rPr>
              <a:t>string</a:t>
            </a:r>
            <a:r>
              <a:rPr lang="zh-CN" altLang="en-US" sz="2400" dirty="0" smtClean="0">
                <a:cs typeface="+mn-cs"/>
              </a:rPr>
              <a:t>转换为</a:t>
            </a:r>
            <a:r>
              <a:rPr lang="en-US" altLang="zh-CN" sz="2400" dirty="0" smtClean="0">
                <a:cs typeface="+mn-cs"/>
              </a:rPr>
              <a:t>number</a:t>
            </a:r>
          </a:p>
          <a:p>
            <a:pPr marL="914400" lvl="1" indent="-514350" eaLnBrk="1" hangingPunct="1">
              <a:buFont typeface="+mj-lt"/>
              <a:buAutoNum type="romanUcPeriod"/>
              <a:defRPr/>
            </a:pPr>
            <a:r>
              <a:rPr lang="zh-CN" altLang="en-US" sz="1800" dirty="0" smtClean="0">
                <a:cs typeface="+mn-cs"/>
              </a:rPr>
              <a:t>当字符串用于数字环境</a:t>
            </a:r>
            <a:endParaRPr lang="en-US" altLang="zh-CN" sz="1800" dirty="0" smtClean="0">
              <a:cs typeface="+mn-cs"/>
            </a:endParaRPr>
          </a:p>
          <a:p>
            <a:pPr marL="914400" lvl="1" indent="-514350" eaLnBrk="1" hangingPunct="1">
              <a:buFont typeface="+mj-lt"/>
              <a:buAutoNum type="romanUcPeriod"/>
              <a:defRPr/>
            </a:pPr>
            <a:r>
              <a:rPr lang="en-US" altLang="zh-CN" sz="1800" dirty="0" smtClean="0">
                <a:cs typeface="+mn-cs"/>
              </a:rPr>
              <a:t>Number()</a:t>
            </a:r>
          </a:p>
          <a:p>
            <a:pPr marL="914400" lvl="1" indent="-514350" eaLnBrk="1" hangingPunct="1">
              <a:buFont typeface="+mj-lt"/>
              <a:buAutoNum type="romanUcPeriod"/>
              <a:defRPr/>
            </a:pPr>
            <a:r>
              <a:rPr lang="en-US" altLang="zh-CN" sz="1800" dirty="0" err="1" smtClean="0">
                <a:cs typeface="+mn-cs"/>
              </a:rPr>
              <a:t>parseInt</a:t>
            </a:r>
            <a:r>
              <a:rPr lang="en-US" altLang="zh-CN" sz="1800" dirty="0" smtClean="0">
                <a:cs typeface="+mn-cs"/>
              </a:rPr>
              <a:t>()</a:t>
            </a:r>
            <a:r>
              <a:rPr lang="zh-CN" altLang="en-US" sz="1800" dirty="0" smtClean="0">
                <a:cs typeface="+mn-cs"/>
              </a:rPr>
              <a:t>、</a:t>
            </a:r>
            <a:r>
              <a:rPr lang="en-US" altLang="zh-CN" sz="1800" dirty="0" err="1" smtClean="0">
                <a:cs typeface="+mn-cs"/>
              </a:rPr>
              <a:t>parseFloat</a:t>
            </a:r>
            <a:r>
              <a:rPr lang="en-US" altLang="zh-CN" sz="1800" dirty="0" smtClean="0">
                <a:cs typeface="+mn-cs"/>
              </a:rPr>
              <a:t>()</a:t>
            </a:r>
          </a:p>
          <a:p>
            <a:pPr eaLnBrk="1" hangingPunct="1">
              <a:defRPr/>
            </a:pPr>
            <a:r>
              <a:rPr lang="en-US" altLang="zh-CN" sz="2400" dirty="0" smtClean="0">
                <a:cs typeface="+mn-cs"/>
              </a:rPr>
              <a:t>number</a:t>
            </a:r>
            <a:r>
              <a:rPr lang="zh-CN" altLang="en-US" sz="2400" dirty="0" smtClean="0">
                <a:cs typeface="+mn-cs"/>
              </a:rPr>
              <a:t>转换为</a:t>
            </a:r>
            <a:r>
              <a:rPr lang="en-US" altLang="zh-CN" sz="2400" dirty="0" smtClean="0">
                <a:cs typeface="+mn-cs"/>
              </a:rPr>
              <a:t>string</a:t>
            </a:r>
          </a:p>
          <a:p>
            <a:pPr marL="914400" lvl="1" indent="-514350" eaLnBrk="1" hangingPunct="1">
              <a:buFont typeface="+mj-lt"/>
              <a:buAutoNum type="romanUcPeriod"/>
              <a:defRPr/>
            </a:pPr>
            <a:r>
              <a:rPr lang="zh-CN" altLang="en-US" sz="1800" b="0" dirty="0" smtClean="0">
                <a:cs typeface="+mn-cs"/>
              </a:rPr>
              <a:t>当数字用于字符串环境</a:t>
            </a:r>
            <a:endParaRPr lang="en-US" altLang="zh-CN" sz="1800" b="0" dirty="0" smtClean="0">
              <a:cs typeface="+mn-cs"/>
            </a:endParaRPr>
          </a:p>
          <a:p>
            <a:pPr marL="914400" lvl="1" indent="-514350" eaLnBrk="1" hangingPunct="1">
              <a:buFont typeface="+mj-lt"/>
              <a:buAutoNum type="romanUcPeriod"/>
              <a:defRPr/>
            </a:pPr>
            <a:r>
              <a:rPr lang="en-US" altLang="zh-CN" sz="1800" b="0" dirty="0" smtClean="0">
                <a:cs typeface="+mn-cs"/>
              </a:rPr>
              <a:t>String()</a:t>
            </a:r>
          </a:p>
          <a:p>
            <a:pPr marL="914400" lvl="1" indent="-514350" eaLnBrk="1" hangingPunct="1">
              <a:buFont typeface="+mj-lt"/>
              <a:buAutoNum type="romanUcPeriod"/>
              <a:defRPr/>
            </a:pPr>
            <a:r>
              <a:rPr lang="en-US" altLang="zh-CN" sz="1800" b="0" dirty="0" err="1" smtClean="0">
                <a:cs typeface="+mn-cs"/>
              </a:rPr>
              <a:t>obj.toString</a:t>
            </a:r>
            <a:r>
              <a:rPr lang="en-US" altLang="zh-CN" sz="1800" b="0" dirty="0" smtClean="0">
                <a:cs typeface="+mn-cs"/>
              </a:rPr>
              <a:t>()</a:t>
            </a:r>
            <a:endParaRPr lang="zh-CN" altLang="zh-CN" sz="1800" b="0" dirty="0" smtClean="0"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 smtClean="0"/>
              <a:t>boolean</a:t>
            </a:r>
            <a:endParaRPr lang="en-US" altLang="zh-CN" sz="4000" dirty="0" smtClean="0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400" smtClean="0">
                <a:cs typeface="Arial" charset="0"/>
              </a:rPr>
              <a:t>true </a:t>
            </a:r>
            <a:r>
              <a:rPr lang="zh-CN" altLang="en-US" sz="2400" smtClean="0"/>
              <a:t> </a:t>
            </a:r>
            <a:r>
              <a:rPr lang="en-US" altLang="zh-CN" sz="2400" smtClean="0">
                <a:cs typeface="Arial" charset="0"/>
              </a:rPr>
              <a:t>false</a:t>
            </a:r>
            <a:endParaRPr lang="zh-CN" altLang="en-US" sz="2400" smtClean="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 smtClean="0"/>
              <a:t>boolean</a:t>
            </a:r>
            <a:r>
              <a:rPr lang="zh-CN" altLang="en-US" sz="4000" dirty="0" smtClean="0"/>
              <a:t>转换</a:t>
            </a:r>
            <a:endParaRPr lang="en-US" altLang="zh-CN" sz="4000" dirty="0" smtClean="0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2400" dirty="0" err="1" smtClean="0">
                <a:cs typeface="Arial" charset="0"/>
              </a:rPr>
              <a:t>boolean</a:t>
            </a:r>
            <a:r>
              <a:rPr lang="zh-CN" altLang="en-US" sz="2400" dirty="0" smtClean="0">
                <a:cs typeface="Arial" charset="0"/>
              </a:rPr>
              <a:t>转换为其他类型</a:t>
            </a:r>
            <a:endParaRPr lang="en-US" altLang="zh-CN" sz="2400" dirty="0" smtClean="0">
              <a:cs typeface="Arial" charset="0"/>
            </a:endParaRPr>
          </a:p>
          <a:p>
            <a:pPr marL="857250" lvl="1" indent="-400050" eaLnBrk="1" hangingPunct="1">
              <a:buFont typeface="+mj-lt"/>
              <a:buAutoNum type="romanUcPeriod"/>
            </a:pPr>
            <a:r>
              <a:rPr lang="en-US" altLang="zh-CN" sz="1800" dirty="0" err="1" smtClean="0">
                <a:cs typeface="Arial" charset="0"/>
                <a:sym typeface="Wingdings" pitchFamily="2" charset="2"/>
              </a:rPr>
              <a:t>booleannumber</a:t>
            </a:r>
            <a:endParaRPr lang="en-US" altLang="zh-CN" sz="1800" dirty="0" smtClean="0">
              <a:cs typeface="Arial" charset="0"/>
              <a:sym typeface="Wingdings" pitchFamily="2" charset="2"/>
            </a:endParaRPr>
          </a:p>
          <a:p>
            <a:pPr marL="857250" lvl="1" indent="-400050" eaLnBrk="1" hangingPunct="1">
              <a:buFont typeface="+mj-lt"/>
              <a:buAutoNum type="romanUcPeriod"/>
            </a:pPr>
            <a:r>
              <a:rPr lang="en-US" altLang="zh-CN" sz="1800" dirty="0" err="1" smtClean="0">
                <a:cs typeface="Arial" charset="0"/>
                <a:sym typeface="Wingdings" pitchFamily="2" charset="2"/>
              </a:rPr>
              <a:t>booleanstring</a:t>
            </a:r>
            <a:endParaRPr lang="en-US" altLang="zh-CN" sz="1800" dirty="0" smtClean="0">
              <a:cs typeface="Arial" charset="0"/>
              <a:sym typeface="Wingdings" pitchFamily="2" charset="2"/>
            </a:endParaRPr>
          </a:p>
          <a:p>
            <a:pPr marL="857250" lvl="1" indent="-400050" eaLnBrk="1" hangingPunct="1">
              <a:buFont typeface="+mj-lt"/>
              <a:buAutoNum type="romanUcPeriod"/>
            </a:pPr>
            <a:r>
              <a:rPr lang="en-US" altLang="zh-CN" sz="1800" dirty="0" err="1">
                <a:cs typeface="Arial" charset="0"/>
                <a:sym typeface="Wingdings" pitchFamily="2" charset="2"/>
              </a:rPr>
              <a:t>b</a:t>
            </a:r>
            <a:r>
              <a:rPr lang="en-US" altLang="zh-CN" sz="1800" dirty="0" err="1" smtClean="0">
                <a:cs typeface="Arial" charset="0"/>
                <a:sym typeface="Wingdings" pitchFamily="2" charset="2"/>
              </a:rPr>
              <a:t>oolean</a:t>
            </a:r>
            <a:r>
              <a:rPr lang="en-US" altLang="zh-CN" sz="1800" dirty="0" smtClean="0">
                <a:cs typeface="Arial" charset="0"/>
                <a:sym typeface="Wingdings" pitchFamily="2" charset="2"/>
              </a:rPr>
              <a:t></a:t>
            </a:r>
            <a:r>
              <a:rPr lang="zh-CN" altLang="en-US" sz="1800" dirty="0" smtClean="0">
                <a:cs typeface="Arial" charset="0"/>
                <a:sym typeface="Wingdings" pitchFamily="2" charset="2"/>
              </a:rPr>
              <a:t>对象</a:t>
            </a:r>
            <a:r>
              <a:rPr lang="en-US" altLang="zh-CN" sz="1800" dirty="0" smtClean="0">
                <a:cs typeface="Arial" charset="0"/>
                <a:sym typeface="Wingdings" pitchFamily="2" charset="2"/>
              </a:rPr>
              <a:t>(object</a:t>
            </a:r>
            <a:r>
              <a:rPr lang="en-US" altLang="zh-CN" sz="1800" dirty="0">
                <a:cs typeface="Arial" charset="0"/>
                <a:sym typeface="Wingdings" pitchFamily="2" charset="2"/>
              </a:rPr>
              <a:t>/</a:t>
            </a:r>
            <a:r>
              <a:rPr lang="en-US" altLang="zh-CN" sz="1800" dirty="0" smtClean="0">
                <a:cs typeface="Arial" charset="0"/>
                <a:sym typeface="Wingdings" pitchFamily="2" charset="2"/>
              </a:rPr>
              <a:t>function)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其他类型转换为</a:t>
            </a:r>
            <a:r>
              <a:rPr lang="en-US" altLang="zh-CN" sz="2400" dirty="0" err="1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boolean</a:t>
            </a:r>
            <a:endParaRPr lang="en-US" altLang="zh-CN" sz="2400" dirty="0" smtClean="0">
              <a:solidFill>
                <a:srgbClr val="FF0000"/>
              </a:solidFill>
              <a:cs typeface="Arial" charset="0"/>
              <a:sym typeface="Wingdings" pitchFamily="2" charset="2"/>
            </a:endParaRPr>
          </a:p>
          <a:p>
            <a:pPr marL="914400" lvl="1" indent="-514350" eaLnBrk="1" hangingPunct="1">
              <a:buFont typeface="+mj-lt"/>
              <a:buAutoNum type="romanUcPeriod"/>
            </a:pPr>
            <a:r>
              <a:rPr lang="en-US" altLang="zh-CN" sz="1800" dirty="0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number </a:t>
            </a:r>
            <a:r>
              <a:rPr lang="en-US" altLang="zh-CN" sz="1800" dirty="0" err="1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boolean</a:t>
            </a:r>
            <a:endParaRPr lang="en-US" altLang="zh-CN" sz="1800" dirty="0" smtClean="0">
              <a:solidFill>
                <a:srgbClr val="FF0000"/>
              </a:solidFill>
              <a:cs typeface="Arial" charset="0"/>
              <a:sym typeface="Wingdings" pitchFamily="2" charset="2"/>
            </a:endParaRPr>
          </a:p>
          <a:p>
            <a:pPr marL="914400" lvl="1" indent="-514350" eaLnBrk="1" hangingPunct="1">
              <a:buFont typeface="+mj-lt"/>
              <a:buAutoNum type="romanUcPeriod"/>
            </a:pPr>
            <a:r>
              <a:rPr lang="en-US" altLang="zh-CN" sz="1800" dirty="0" err="1">
                <a:solidFill>
                  <a:srgbClr val="FF0000"/>
                </a:solidFill>
                <a:cs typeface="Arial" charset="0"/>
                <a:sym typeface="Wingdings" pitchFamily="2" charset="2"/>
              </a:rPr>
              <a:t>s</a:t>
            </a:r>
            <a:r>
              <a:rPr lang="en-US" altLang="zh-CN" sz="1800" dirty="0" err="1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tringboolean</a:t>
            </a:r>
            <a:endParaRPr lang="en-US" altLang="zh-CN" sz="1800" dirty="0" smtClean="0">
              <a:solidFill>
                <a:srgbClr val="FF0000"/>
              </a:solidFill>
              <a:cs typeface="Arial" charset="0"/>
              <a:sym typeface="Wingdings" pitchFamily="2" charset="2"/>
            </a:endParaRPr>
          </a:p>
          <a:p>
            <a:pPr marL="914400" lvl="1" indent="-514350" eaLnBrk="1" hangingPunct="1">
              <a:buFont typeface="+mj-lt"/>
              <a:buAutoNum type="romanUcPeriod"/>
            </a:pPr>
            <a:r>
              <a:rPr lang="zh-CN" altLang="en-US" sz="1800" dirty="0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对象</a:t>
            </a:r>
            <a:r>
              <a:rPr lang="en-US" altLang="zh-CN" sz="1800" dirty="0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(object/function)</a:t>
            </a:r>
            <a:r>
              <a:rPr lang="zh-CN" altLang="en-US" sz="1800" dirty="0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布尔 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cs typeface="Arial" charset="0"/>
              </a:rPr>
              <a:t>undefined</a:t>
            </a:r>
            <a:endParaRPr lang="zh-CN" altLang="en-US" sz="4000" smtClean="0">
              <a:cs typeface="Arial" charset="0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cs typeface="Arial" charset="0"/>
              </a:rPr>
              <a:t>undefined</a:t>
            </a:r>
            <a:r>
              <a:rPr lang="zh-CN" altLang="en-US" sz="2400" dirty="0" smtClean="0">
                <a:cs typeface="Arial" charset="0"/>
              </a:rPr>
              <a:t>（</a:t>
            </a:r>
            <a:r>
              <a:rPr lang="en-US" altLang="zh-CN" sz="2400" dirty="0" smtClean="0">
                <a:cs typeface="Arial" charset="0"/>
              </a:rPr>
              <a:t>”</a:t>
            </a:r>
            <a:r>
              <a:rPr lang="zh-CN" altLang="en-US" sz="2400" dirty="0" smtClean="0">
                <a:cs typeface="Arial" charset="0"/>
              </a:rPr>
              <a:t>无</a:t>
            </a:r>
            <a:r>
              <a:rPr lang="en-US" altLang="zh-CN" sz="2400" dirty="0" smtClean="0">
                <a:cs typeface="Arial" charset="0"/>
              </a:rPr>
              <a:t>”</a:t>
            </a:r>
            <a:r>
              <a:rPr lang="zh-CN" altLang="en-US" sz="2400" dirty="0" smtClean="0">
                <a:cs typeface="Arial" charset="0"/>
              </a:rPr>
              <a:t>的表示）</a:t>
            </a:r>
            <a:endParaRPr lang="en-US" altLang="zh-CN" sz="1800" dirty="0" smtClean="0"/>
          </a:p>
          <a:p>
            <a:pPr marL="914400" lvl="1" indent="-514350" eaLnBrk="1" hangingPunct="1">
              <a:buFont typeface="+mj-lt"/>
              <a:buAutoNum type="romanUcPeriod"/>
            </a:pPr>
            <a:r>
              <a:rPr lang="zh-CN" altLang="en-US" sz="1800" dirty="0" smtClean="0"/>
              <a:t>已经声明但还没有赋值的变量</a:t>
            </a:r>
            <a:endParaRPr lang="en-US" altLang="zh-CN" sz="1800" dirty="0" smtClean="0"/>
          </a:p>
          <a:p>
            <a:pPr marL="914400" lvl="1" indent="-514350" eaLnBrk="1" hangingPunct="1">
              <a:buFont typeface="+mj-lt"/>
              <a:buAutoNum type="romanUcPeriod"/>
            </a:pPr>
            <a:r>
              <a:rPr lang="zh-CN" altLang="en-US" sz="1800" dirty="0" smtClean="0"/>
              <a:t>并不存在的对象属性</a:t>
            </a:r>
            <a:endParaRPr lang="en-US" altLang="zh-CN" sz="1800" dirty="0" smtClean="0"/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cs typeface="Arial" charset="0"/>
              </a:rPr>
              <a:t>undefined</a:t>
            </a:r>
            <a:r>
              <a:rPr lang="zh-CN" altLang="en-US" sz="2400" dirty="0" smtClean="0">
                <a:cs typeface="Arial" charset="0"/>
              </a:rPr>
              <a:t>的使用</a:t>
            </a:r>
            <a:endParaRPr lang="en-US" altLang="zh-CN" sz="2400" dirty="0" smtClean="0">
              <a:cs typeface="Arial" charset="0"/>
            </a:endParaRPr>
          </a:p>
          <a:p>
            <a:pPr marL="800100" lvl="1" indent="-400050" eaLnBrk="1" hangingPunct="1">
              <a:buFont typeface="+mj-lt"/>
              <a:buAutoNum type="romanUcPeriod"/>
            </a:pPr>
            <a:r>
              <a:rPr lang="en-US" altLang="zh-CN" sz="1800" dirty="0" smtClean="0">
                <a:solidFill>
                  <a:srgbClr val="FF0000"/>
                </a:solidFill>
                <a:cs typeface="Arial" charset="0"/>
              </a:rPr>
              <a:t>undefined</a:t>
            </a:r>
            <a:r>
              <a:rPr lang="en-US" altLang="zh-CN" sz="1800" dirty="0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 </a:t>
            </a:r>
            <a:r>
              <a:rPr lang="en-US" altLang="zh-CN" sz="1800" dirty="0" err="1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boolean</a:t>
            </a:r>
            <a:r>
              <a:rPr lang="zh-CN" altLang="en-US" sz="1800" dirty="0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（</a:t>
            </a:r>
            <a:r>
              <a:rPr lang="en-US" altLang="zh-CN" sz="1800" dirty="0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false</a:t>
            </a:r>
            <a:r>
              <a:rPr lang="zh-CN" altLang="en-US" sz="1800" dirty="0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）</a:t>
            </a:r>
            <a:endParaRPr lang="en-US" altLang="zh-CN" sz="1800" dirty="0" smtClean="0">
              <a:solidFill>
                <a:srgbClr val="FF0000"/>
              </a:solidFill>
              <a:cs typeface="Arial" charset="0"/>
              <a:sym typeface="Wingdings" pitchFamily="2" charset="2"/>
            </a:endParaRPr>
          </a:p>
          <a:p>
            <a:pPr marL="800100" lvl="1" indent="-400050" eaLnBrk="1" hangingPunct="1">
              <a:buFont typeface="+mj-lt"/>
              <a:buAutoNum type="romanUcPeriod"/>
            </a:pPr>
            <a:r>
              <a:rPr lang="en-US" altLang="zh-CN" sz="1800" dirty="0" smtClean="0">
                <a:cs typeface="Arial" charset="0"/>
              </a:rPr>
              <a:t>undefined</a:t>
            </a:r>
            <a:r>
              <a:rPr lang="en-US" altLang="zh-CN" sz="1800" dirty="0" smtClean="0">
                <a:cs typeface="Arial" charset="0"/>
                <a:sym typeface="Wingdings" pitchFamily="2" charset="2"/>
              </a:rPr>
              <a:t> number</a:t>
            </a:r>
            <a:r>
              <a:rPr lang="zh-CN" altLang="en-US" sz="1800" dirty="0" smtClean="0">
                <a:cs typeface="Arial" charset="0"/>
                <a:sym typeface="Wingdings" pitchFamily="2" charset="2"/>
              </a:rPr>
              <a:t>（</a:t>
            </a:r>
            <a:r>
              <a:rPr lang="en-US" altLang="zh-CN" sz="1800" dirty="0" err="1" smtClean="0">
                <a:cs typeface="Arial" charset="0"/>
                <a:sym typeface="Wingdings" pitchFamily="2" charset="2"/>
              </a:rPr>
              <a:t>NaN</a:t>
            </a:r>
            <a:r>
              <a:rPr lang="zh-CN" altLang="en-US" sz="1800" dirty="0" smtClean="0">
                <a:cs typeface="Arial" charset="0"/>
                <a:sym typeface="Wingdings" pitchFamily="2" charset="2"/>
              </a:rPr>
              <a:t>）</a:t>
            </a:r>
            <a:endParaRPr lang="en-US" altLang="zh-CN" sz="1800" dirty="0" smtClean="0">
              <a:cs typeface="Arial" charset="0"/>
              <a:sym typeface="Wingdings" pitchFamily="2" charset="2"/>
            </a:endParaRPr>
          </a:p>
          <a:p>
            <a:pPr marL="800100" lvl="1" indent="-400050" eaLnBrk="1" hangingPunct="1">
              <a:buFont typeface="+mj-lt"/>
              <a:buAutoNum type="romanUcPeriod"/>
            </a:pPr>
            <a:r>
              <a:rPr lang="en-US" altLang="zh-CN" sz="1800" dirty="0" smtClean="0">
                <a:cs typeface="Arial" charset="0"/>
              </a:rPr>
              <a:t>undefined</a:t>
            </a:r>
            <a:r>
              <a:rPr lang="en-US" altLang="zh-CN" sz="1800" dirty="0" smtClean="0">
                <a:cs typeface="Arial" charset="0"/>
                <a:sym typeface="Wingdings" pitchFamily="2" charset="2"/>
              </a:rPr>
              <a:t> string</a:t>
            </a:r>
            <a:r>
              <a:rPr lang="zh-CN" altLang="en-US" sz="1800" dirty="0" smtClean="0">
                <a:cs typeface="Arial" charset="0"/>
                <a:sym typeface="Wingdings" pitchFamily="2" charset="2"/>
              </a:rPr>
              <a:t>（</a:t>
            </a:r>
            <a:r>
              <a:rPr lang="en-US" altLang="zh-CN" sz="1800" dirty="0" smtClean="0">
                <a:cs typeface="Arial" charset="0"/>
                <a:sym typeface="Wingdings" pitchFamily="2" charset="2"/>
              </a:rPr>
              <a:t>”undefined”</a:t>
            </a:r>
            <a:r>
              <a:rPr lang="zh-CN" altLang="en-US" sz="1800" dirty="0" smtClean="0">
                <a:cs typeface="Arial" charset="0"/>
                <a:sym typeface="Wingdings" pitchFamily="2" charset="2"/>
              </a:rPr>
              <a:t>）</a:t>
            </a:r>
            <a:endParaRPr lang="en-US" altLang="zh-CN" sz="1800" dirty="0" smtClean="0">
              <a:cs typeface="Arial" charset="0"/>
              <a:sym typeface="Wingdings" pitchFamily="2" charset="2"/>
            </a:endParaRPr>
          </a:p>
          <a:p>
            <a:pPr eaLnBrk="1" hangingPunct="1">
              <a:buFont typeface="Arial" pitchFamily="34" charset="0"/>
              <a:buChar char="•"/>
            </a:pPr>
            <a:endParaRPr lang="en-US" altLang="zh-CN" sz="2400" dirty="0" smtClean="0">
              <a:cs typeface="Arial" charset="0"/>
            </a:endParaRPr>
          </a:p>
          <a:p>
            <a:pPr marL="914400" lvl="1" indent="-514350" eaLnBrk="1" hangingPunct="1">
              <a:buNone/>
            </a:pPr>
            <a:endParaRPr lang="en-US" altLang="zh-CN" sz="1800" dirty="0" smtClean="0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object</a:t>
            </a: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o</a:t>
            </a:r>
            <a:r>
              <a:rPr lang="en-US" altLang="zh-CN" sz="2400" dirty="0" smtClean="0"/>
              <a:t>bject </a:t>
            </a:r>
          </a:p>
          <a:p>
            <a:pPr eaLnBrk="1" hangingPunct="1"/>
            <a:r>
              <a:rPr lang="en-US" altLang="zh-CN" sz="2400" dirty="0" smtClean="0"/>
              <a:t>object</a:t>
            </a:r>
            <a:r>
              <a:rPr lang="zh-CN" altLang="en-US" sz="2400" dirty="0" smtClean="0"/>
              <a:t>的表示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1800" b="0" dirty="0" smtClean="0"/>
              <a:t>	{a:1,b:2}</a:t>
            </a:r>
            <a:r>
              <a:rPr lang="zh-CN" altLang="en-US" sz="1800" b="0" dirty="0" smtClean="0"/>
              <a:t>，</a:t>
            </a:r>
            <a:r>
              <a:rPr lang="en-US" altLang="zh-CN" sz="1800" b="0" dirty="0" smtClean="0"/>
              <a:t>new Object()</a:t>
            </a:r>
            <a:r>
              <a:rPr lang="zh-CN" altLang="en-US" sz="1800" b="0" dirty="0" smtClean="0"/>
              <a:t>，</a:t>
            </a:r>
            <a:r>
              <a:rPr lang="en-US" altLang="zh-CN" sz="1800" b="0" dirty="0" smtClean="0"/>
              <a:t>new String(‘123’)</a:t>
            </a:r>
            <a:r>
              <a:rPr lang="zh-CN" altLang="en-US" sz="1800" b="0" dirty="0" smtClean="0"/>
              <a:t>，</a:t>
            </a:r>
            <a:r>
              <a:rPr lang="en-US" altLang="zh-CN" sz="1800" b="0" dirty="0" smtClean="0"/>
              <a:t>new Date() </a:t>
            </a:r>
            <a:r>
              <a:rPr lang="zh-CN" altLang="en-US" sz="1800" b="0" dirty="0" smtClean="0"/>
              <a:t>，</a:t>
            </a:r>
            <a:r>
              <a:rPr lang="en-US" altLang="zh-CN" sz="1800" b="0" dirty="0" smtClean="0"/>
              <a:t>window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function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function—constructor, ”</a:t>
            </a:r>
            <a:r>
              <a:rPr lang="zh-CN" altLang="en-US" sz="2400" dirty="0" smtClean="0"/>
              <a:t>类</a:t>
            </a:r>
            <a:r>
              <a:rPr lang="en-US" altLang="zh-CN" sz="2400" dirty="0" smtClean="0"/>
              <a:t>”</a:t>
            </a:r>
          </a:p>
          <a:p>
            <a:pPr eaLnBrk="1" hangingPunct="1"/>
            <a:r>
              <a:rPr lang="en-US" altLang="zh-CN" sz="2400" dirty="0" smtClean="0"/>
              <a:t>constructor</a:t>
            </a:r>
            <a:r>
              <a:rPr lang="zh-CN" altLang="en-US" sz="2400" dirty="0" smtClean="0"/>
              <a:t>的表示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1800" b="0" dirty="0" smtClean="0"/>
              <a:t>	 Object</a:t>
            </a:r>
            <a:r>
              <a:rPr lang="zh-CN" altLang="en-US" sz="1800" b="0" dirty="0" smtClean="0"/>
              <a:t>，</a:t>
            </a:r>
            <a:r>
              <a:rPr lang="en-US" altLang="zh-CN" sz="1800" b="0" dirty="0" smtClean="0"/>
              <a:t>String</a:t>
            </a:r>
            <a:r>
              <a:rPr lang="zh-CN" altLang="en-US" sz="1800" b="0" dirty="0" smtClean="0"/>
              <a:t>，</a:t>
            </a:r>
            <a:r>
              <a:rPr lang="en-US" altLang="zh-CN" sz="1800" b="0" dirty="0" smtClean="0"/>
              <a:t>Function</a:t>
            </a:r>
            <a:r>
              <a:rPr lang="zh-CN" altLang="en-US" sz="1800" b="0" dirty="0" smtClean="0"/>
              <a:t>，</a:t>
            </a:r>
            <a:r>
              <a:rPr lang="en-US" altLang="zh-CN" sz="1800" b="0" dirty="0" smtClean="0"/>
              <a:t>Array</a:t>
            </a:r>
            <a:r>
              <a:rPr lang="zh-CN" altLang="en-US" sz="1800" b="0" dirty="0" smtClean="0"/>
              <a:t>，</a:t>
            </a:r>
            <a:r>
              <a:rPr lang="en-US" altLang="zh-CN" sz="1800" b="0" dirty="0" smtClean="0"/>
              <a:t>function(){}</a:t>
            </a:r>
            <a:endParaRPr lang="en-US" altLang="zh-CN" sz="1800" dirty="0" smtClean="0"/>
          </a:p>
          <a:p>
            <a:pPr eaLnBrk="1" hangingPunct="1"/>
            <a:r>
              <a:rPr lang="en-US" altLang="zh-CN" sz="2400" dirty="0" smtClean="0"/>
              <a:t>constructor</a:t>
            </a:r>
            <a:r>
              <a:rPr lang="zh-CN" altLang="en-US" sz="2400" dirty="0" smtClean="0"/>
              <a:t>的操作</a:t>
            </a:r>
            <a:endParaRPr lang="en-US" altLang="zh-CN" sz="2400" dirty="0" smtClean="0"/>
          </a:p>
          <a:p>
            <a:pPr marL="800100" lvl="1" indent="-400050" eaLnBrk="1" hangingPunct="1">
              <a:buFont typeface="+mj-lt"/>
              <a:buAutoNum type="romanUcPeriod"/>
            </a:pPr>
            <a:r>
              <a:rPr lang="en-US" altLang="zh-CN" sz="1800" b="0" dirty="0" smtClean="0"/>
              <a:t>()</a:t>
            </a:r>
          </a:p>
          <a:p>
            <a:pPr marL="800100" lvl="1" indent="-400050" eaLnBrk="1" hangingPunct="1">
              <a:buFont typeface="+mj-lt"/>
              <a:buAutoNum type="romanUcPeriod"/>
            </a:pPr>
            <a:r>
              <a:rPr lang="en-US" altLang="zh-CN" sz="1800" b="0" dirty="0" smtClean="0"/>
              <a:t>new</a:t>
            </a:r>
          </a:p>
          <a:p>
            <a:pPr eaLnBrk="1" hangingPunct="1"/>
            <a:endParaRPr lang="zh-CN" altLang="en-US" sz="2400" dirty="0" smtClean="0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对象类型系统</a:t>
            </a:r>
          </a:p>
        </p:txBody>
      </p:sp>
      <p:sp>
        <p:nvSpPr>
          <p:cNvPr id="5" name="副标题 4"/>
          <p:cNvSpPr>
            <a:spLocks/>
          </p:cNvSpPr>
          <p:nvPr/>
        </p:nvSpPr>
        <p:spPr bwMode="auto">
          <a:xfrm>
            <a:off x="457200" y="1600200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b="1" dirty="0"/>
              <a:t>对象类型系统用</a:t>
            </a:r>
            <a:r>
              <a:rPr lang="en-US" altLang="zh-CN" sz="2400" b="1" dirty="0" err="1"/>
              <a:t>instanceof</a:t>
            </a:r>
            <a:r>
              <a:rPr lang="zh-CN" altLang="en-US" sz="2400" b="1" dirty="0"/>
              <a:t>识别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b="1" dirty="0" smtClean="0"/>
              <a:t>对象类型系统中的</a:t>
            </a:r>
            <a:r>
              <a:rPr lang="en-US" altLang="en-US" sz="2400" b="1" dirty="0" smtClean="0"/>
              <a:t>所有对象</a:t>
            </a:r>
            <a:r>
              <a:rPr lang="zh-CN" altLang="en-US" sz="2400" b="1" dirty="0" smtClean="0"/>
              <a:t>都源自</a:t>
            </a:r>
            <a:r>
              <a:rPr lang="en-US" altLang="zh-CN" sz="2400" b="1" dirty="0" smtClean="0"/>
              <a:t>Object</a:t>
            </a:r>
            <a:r>
              <a:rPr lang="zh-CN" altLang="en-US" sz="2400" b="1" dirty="0" smtClean="0"/>
              <a:t>类型</a:t>
            </a:r>
            <a:endParaRPr lang="zh-CN" altLang="en-US" sz="2400" b="1" dirty="0"/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800" b="1" dirty="0"/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800" b="1" dirty="0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对象</a:t>
            </a:r>
            <a:r>
              <a:rPr lang="en-US" altLang="en-US" sz="4000" dirty="0" smtClean="0"/>
              <a:t>类型</a:t>
            </a:r>
            <a:endParaRPr lang="zh-CN" altLang="en-US" sz="4000" dirty="0" smtClean="0"/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微软雅黑"/>
              </a:rPr>
              <a:t>Js</a:t>
            </a:r>
            <a:r>
              <a:rPr lang="zh-CN" altLang="en-US" sz="2400" dirty="0" smtClean="0">
                <a:latin typeface="微软雅黑"/>
              </a:rPr>
              <a:t>中对象包含以下几类</a:t>
            </a:r>
            <a:endParaRPr lang="en-US" altLang="zh-CN" sz="2400" dirty="0" smtClean="0">
              <a:latin typeface="微软雅黑"/>
            </a:endParaRPr>
          </a:p>
          <a:p>
            <a:pPr marL="914400" lvl="1" indent="-514350" eaLnBrk="1" hangingPunct="1">
              <a:buFont typeface="Arial" charset="0"/>
              <a:buAutoNum type="alphaLcPeriod"/>
            </a:pPr>
            <a:r>
              <a:rPr lang="zh-CN" altLang="en-US" sz="1800" dirty="0">
                <a:latin typeface="微软雅黑"/>
              </a:rPr>
              <a:t>直接</a:t>
            </a:r>
            <a:r>
              <a:rPr lang="zh-CN" altLang="en-US" sz="1800" dirty="0" smtClean="0">
                <a:latin typeface="微软雅黑"/>
              </a:rPr>
              <a:t>由</a:t>
            </a:r>
            <a:r>
              <a:rPr lang="en-US" altLang="zh-CN" sz="1800" dirty="0" smtClean="0">
                <a:latin typeface="微软雅黑"/>
              </a:rPr>
              <a:t>Object</a:t>
            </a:r>
            <a:r>
              <a:rPr lang="zh-CN" altLang="en-US" sz="1800" dirty="0" smtClean="0">
                <a:latin typeface="微软雅黑"/>
              </a:rPr>
              <a:t>创建</a:t>
            </a:r>
            <a:endParaRPr lang="en-US" altLang="zh-CN" sz="1800" dirty="0" smtClean="0">
              <a:latin typeface="微软雅黑"/>
            </a:endParaRPr>
          </a:p>
          <a:p>
            <a:pPr marL="914400" lvl="1" indent="-514350" eaLnBrk="1" hangingPunct="1">
              <a:buFont typeface="Arial" charset="0"/>
              <a:buAutoNum type="alphaLcPeriod"/>
            </a:pPr>
            <a:r>
              <a:rPr lang="en-US" altLang="zh-CN" sz="1800" dirty="0" smtClean="0">
                <a:latin typeface="微软雅黑"/>
              </a:rPr>
              <a:t>Js</a:t>
            </a:r>
            <a:r>
              <a:rPr lang="zh-CN" altLang="en-US" sz="1800" dirty="0" smtClean="0">
                <a:latin typeface="微软雅黑"/>
              </a:rPr>
              <a:t>预定义的对象，由</a:t>
            </a:r>
            <a:r>
              <a:rPr lang="en-US" altLang="zh-CN" sz="1800" dirty="0" smtClean="0">
                <a:latin typeface="微软雅黑"/>
              </a:rPr>
              <a:t>Function Array Date </a:t>
            </a:r>
            <a:r>
              <a:rPr lang="en-US" altLang="zh-CN" sz="1800" dirty="0" err="1" smtClean="0">
                <a:latin typeface="微软雅黑"/>
              </a:rPr>
              <a:t>RegExp</a:t>
            </a:r>
            <a:r>
              <a:rPr lang="en-US" altLang="zh-CN" sz="1800" dirty="0" smtClean="0">
                <a:latin typeface="微软雅黑"/>
              </a:rPr>
              <a:t> Error</a:t>
            </a:r>
            <a:r>
              <a:rPr lang="zh-CN" altLang="en-US" sz="1800" dirty="0" smtClean="0">
                <a:latin typeface="微软雅黑"/>
              </a:rPr>
              <a:t>等创建</a:t>
            </a:r>
            <a:endParaRPr lang="en-US" altLang="zh-CN" sz="1800" dirty="0" smtClean="0">
              <a:latin typeface="微软雅黑"/>
            </a:endParaRPr>
          </a:p>
          <a:p>
            <a:pPr marL="914400" lvl="1" indent="-514350" eaLnBrk="1" hangingPunct="1">
              <a:buFont typeface="Arial" charset="0"/>
              <a:buAutoNum type="alphaLcPeriod"/>
            </a:pPr>
            <a:r>
              <a:rPr lang="zh-CN" altLang="en-US" sz="1800" dirty="0" smtClean="0">
                <a:latin typeface="微软雅黑"/>
              </a:rPr>
              <a:t>浏览器宿主对象，如</a:t>
            </a:r>
            <a:r>
              <a:rPr lang="en-US" altLang="zh-CN" sz="1800" dirty="0" smtClean="0">
                <a:latin typeface="微软雅黑"/>
              </a:rPr>
              <a:t>Dom Objects</a:t>
            </a:r>
          </a:p>
          <a:p>
            <a:pPr marL="914400" lvl="1" indent="-514350" eaLnBrk="1" hangingPunct="1">
              <a:buFont typeface="Arial" charset="0"/>
              <a:buAutoNum type="alphaLcPeriod"/>
            </a:pPr>
            <a:r>
              <a:rPr lang="zh-CN" altLang="en-US" sz="1800" dirty="0" smtClean="0">
                <a:latin typeface="微软雅黑"/>
              </a:rPr>
              <a:t>基本数据类型的包装对象，由</a:t>
            </a:r>
            <a:r>
              <a:rPr lang="en-US" altLang="zh-CN" sz="1800" dirty="0" smtClean="0">
                <a:latin typeface="微软雅黑"/>
              </a:rPr>
              <a:t>String</a:t>
            </a:r>
            <a:r>
              <a:rPr lang="zh-CN" altLang="en-US" sz="1800" dirty="0" smtClean="0">
                <a:latin typeface="微软雅黑"/>
              </a:rPr>
              <a:t>、</a:t>
            </a:r>
            <a:r>
              <a:rPr lang="en-US" altLang="zh-CN" sz="1800" dirty="0" smtClean="0">
                <a:latin typeface="微软雅黑"/>
              </a:rPr>
              <a:t>Number</a:t>
            </a:r>
            <a:r>
              <a:rPr lang="zh-CN" altLang="en-US" sz="1800" dirty="0" smtClean="0">
                <a:latin typeface="微软雅黑"/>
              </a:rPr>
              <a:t>、</a:t>
            </a:r>
            <a:r>
              <a:rPr lang="en-US" altLang="zh-CN" sz="1800" dirty="0" smtClean="0">
                <a:latin typeface="微软雅黑"/>
              </a:rPr>
              <a:t>Boolean</a:t>
            </a:r>
            <a:r>
              <a:rPr lang="zh-CN" altLang="en-US" sz="1800" dirty="0" smtClean="0">
                <a:latin typeface="微软雅黑"/>
              </a:rPr>
              <a:t>等创建</a:t>
            </a:r>
            <a:endParaRPr lang="en-US" altLang="zh-CN" sz="1800" dirty="0" smtClean="0">
              <a:latin typeface="微软雅黑"/>
            </a:endParaRPr>
          </a:p>
          <a:p>
            <a:pPr marL="914400" lvl="1" indent="-514350" eaLnBrk="1" hangingPunct="1">
              <a:buFont typeface="Arial" charset="0"/>
              <a:buAutoNum type="alphaLcPeriod"/>
            </a:pPr>
            <a:r>
              <a:rPr lang="zh-CN" altLang="en-US" sz="1800" dirty="0" smtClean="0">
                <a:latin typeface="微软雅黑"/>
              </a:rPr>
              <a:t>构造器（</a:t>
            </a:r>
            <a:r>
              <a:rPr lang="en-US" altLang="zh-CN" sz="1800" dirty="0" smtClean="0">
                <a:latin typeface="微软雅黑"/>
              </a:rPr>
              <a:t>constructor</a:t>
            </a:r>
            <a:r>
              <a:rPr lang="zh-CN" altLang="en-US" sz="1800" dirty="0" smtClean="0">
                <a:latin typeface="微软雅黑"/>
              </a:rPr>
              <a:t>）</a:t>
            </a:r>
            <a:endParaRPr lang="en-US" altLang="zh-CN" sz="1800" dirty="0" smtClean="0">
              <a:latin typeface="微软雅黑"/>
            </a:endParaRPr>
          </a:p>
          <a:p>
            <a:pPr eaLnBrk="1" hangingPunct="1"/>
            <a:r>
              <a:rPr lang="zh-CN" altLang="en-US" sz="2400" b="0" dirty="0" smtClean="0">
                <a:latin typeface="微软雅黑"/>
              </a:rPr>
              <a:t>对象的操作</a:t>
            </a:r>
            <a:r>
              <a:rPr lang="en-US" altLang="zh-CN" sz="2400" b="0" dirty="0" smtClean="0">
                <a:latin typeface="微软雅黑"/>
              </a:rPr>
              <a:t>(</a:t>
            </a:r>
            <a:r>
              <a:rPr lang="en-US" altLang="zh-CN" sz="2400" dirty="0" smtClean="0">
                <a:cs typeface="Arial" charset="0"/>
              </a:rPr>
              <a:t>for… in  delete . [] </a:t>
            </a:r>
            <a:r>
              <a:rPr lang="en-US" altLang="zh-CN" sz="2400" dirty="0" err="1" smtClean="0">
                <a:cs typeface="Arial" charset="0"/>
              </a:rPr>
              <a:t>instanceof</a:t>
            </a:r>
            <a:r>
              <a:rPr lang="en-US" altLang="zh-CN" sz="2400" dirty="0" smtClean="0">
                <a:cs typeface="Arial" charset="0"/>
              </a:rPr>
              <a:t> </a:t>
            </a:r>
            <a:r>
              <a:rPr lang="en-US" altLang="zh-CN" sz="2400" dirty="0" err="1" smtClean="0">
                <a:cs typeface="Arial" charset="0"/>
              </a:rPr>
              <a:t>typeof</a:t>
            </a:r>
            <a:r>
              <a:rPr lang="en-US" altLang="zh-CN" sz="2400" b="0" dirty="0" smtClean="0">
                <a:latin typeface="微软雅黑"/>
              </a:rPr>
              <a:t>)</a:t>
            </a:r>
          </a:p>
          <a:p>
            <a:pPr eaLnBrk="1" hangingPunct="1"/>
            <a:r>
              <a:rPr lang="en-US" altLang="zh-CN" sz="2400" b="0" dirty="0" smtClean="0">
                <a:latin typeface="微软雅黑"/>
              </a:rPr>
              <a:t>Js</a:t>
            </a:r>
            <a:r>
              <a:rPr lang="zh-CN" altLang="en-US" sz="2400" b="0" dirty="0" smtClean="0">
                <a:latin typeface="微软雅黑"/>
              </a:rPr>
              <a:t>中使用</a:t>
            </a:r>
            <a:r>
              <a:rPr lang="en-US" altLang="zh-CN" sz="2400" dirty="0" smtClean="0">
                <a:latin typeface="微软雅黑"/>
              </a:rPr>
              <a:t>new</a:t>
            </a:r>
            <a:r>
              <a:rPr lang="zh-CN" altLang="en-US" sz="2400" b="0" dirty="0" smtClean="0">
                <a:latin typeface="微软雅黑"/>
              </a:rPr>
              <a:t>创建</a:t>
            </a:r>
            <a:r>
              <a:rPr lang="zh-CN" altLang="en-US" sz="2400" dirty="0" smtClean="0">
                <a:latin typeface="微软雅黑"/>
              </a:rPr>
              <a:t>具体类型（</a:t>
            </a:r>
            <a:r>
              <a:rPr lang="en-US" altLang="zh-CN" sz="2400" dirty="0" smtClean="0">
                <a:latin typeface="微软雅黑"/>
              </a:rPr>
              <a:t>constructor</a:t>
            </a:r>
            <a:r>
              <a:rPr lang="zh-CN" altLang="en-US" sz="2400" dirty="0" smtClean="0">
                <a:latin typeface="微软雅黑"/>
              </a:rPr>
              <a:t>）的对象</a:t>
            </a:r>
            <a:endParaRPr lang="en-US" altLang="zh-CN" sz="2400" dirty="0" smtClean="0">
              <a:latin typeface="微软雅黑"/>
            </a:endParaRPr>
          </a:p>
          <a:p>
            <a:pPr eaLnBrk="1" hangingPunct="1"/>
            <a:r>
              <a:rPr lang="zh-CN" altLang="en-US" sz="2400" b="0" dirty="0" smtClean="0">
                <a:latin typeface="微软雅黑"/>
              </a:rPr>
              <a:t>对象的</a:t>
            </a:r>
            <a:r>
              <a:rPr lang="en-US" altLang="zh-CN" sz="2400" dirty="0" smtClean="0">
                <a:latin typeface="微软雅黑"/>
              </a:rPr>
              <a:t>constructor</a:t>
            </a:r>
            <a:r>
              <a:rPr lang="zh-CN" altLang="en-US" sz="2400" b="0" dirty="0" smtClean="0">
                <a:latin typeface="微软雅黑"/>
              </a:rPr>
              <a:t>属性指向</a:t>
            </a:r>
            <a:r>
              <a:rPr lang="zh-CN" altLang="en-US" sz="2400" dirty="0" smtClean="0">
                <a:latin typeface="微软雅黑"/>
              </a:rPr>
              <a:t>对象的构造器</a:t>
            </a:r>
            <a:endParaRPr lang="en-US" altLang="zh-CN" sz="2400" dirty="0" smtClean="0">
              <a:latin typeface="微软雅黑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对象类型的转换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Arial" charset="0"/>
                <a:ea typeface="微软雅黑"/>
              </a:rPr>
              <a:t>对象</a:t>
            </a:r>
            <a:r>
              <a:rPr lang="en-US" altLang="zh-CN" sz="2400" dirty="0" smtClean="0">
                <a:latin typeface="Arial" charset="0"/>
                <a:ea typeface="微软雅黑"/>
                <a:sym typeface="Wingdings" pitchFamily="2" charset="2"/>
              </a:rPr>
              <a:t> </a:t>
            </a:r>
            <a:r>
              <a:rPr lang="en-US" altLang="zh-CN" sz="2400" dirty="0" err="1" smtClean="0">
                <a:latin typeface="Arial" charset="0"/>
                <a:ea typeface="微软雅黑"/>
                <a:sym typeface="Wingdings" pitchFamily="2" charset="2"/>
              </a:rPr>
              <a:t>boolean</a:t>
            </a:r>
            <a:endParaRPr lang="en-US" altLang="zh-CN" sz="2400" dirty="0" smtClean="0">
              <a:latin typeface="Arial" charset="0"/>
              <a:ea typeface="微软雅黑"/>
              <a:sym typeface="Wingdings" pitchFamily="2" charset="2"/>
            </a:endParaRPr>
          </a:p>
          <a:p>
            <a:pPr eaLnBrk="1" hangingPunct="1"/>
            <a:r>
              <a:rPr lang="zh-CN" altLang="en-US" sz="2400" dirty="0" smtClean="0">
                <a:latin typeface="Arial" charset="0"/>
                <a:ea typeface="微软雅黑"/>
                <a:sym typeface="Wingdings" pitchFamily="2" charset="2"/>
              </a:rPr>
              <a:t>对象</a:t>
            </a:r>
            <a:r>
              <a:rPr lang="en-US" altLang="zh-CN" sz="2400" dirty="0" smtClean="0">
                <a:latin typeface="Arial" charset="0"/>
                <a:ea typeface="微软雅黑"/>
                <a:sym typeface="Wingdings" pitchFamily="2" charset="2"/>
              </a:rPr>
              <a:t> string</a:t>
            </a:r>
          </a:p>
          <a:p>
            <a:pPr eaLnBrk="1" hangingPunct="1"/>
            <a:r>
              <a:rPr lang="zh-CN" altLang="en-US" sz="2400" dirty="0" smtClean="0">
                <a:latin typeface="Arial" charset="0"/>
                <a:ea typeface="微软雅黑"/>
                <a:sym typeface="Wingdings" pitchFamily="2" charset="2"/>
              </a:rPr>
              <a:t>对象</a:t>
            </a:r>
            <a:r>
              <a:rPr lang="en-US" altLang="zh-CN" sz="2400" dirty="0" smtClean="0">
                <a:latin typeface="Arial" charset="0"/>
                <a:ea typeface="微软雅黑"/>
                <a:sym typeface="Wingdings" pitchFamily="2" charset="2"/>
              </a:rPr>
              <a:t> number</a:t>
            </a:r>
            <a:endParaRPr lang="en-US" altLang="zh-CN" sz="2400" dirty="0" smtClean="0">
              <a:latin typeface="Arial" charset="0"/>
              <a:ea typeface="微软雅黑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主要内容</a:t>
            </a:r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400" dirty="0" smtClean="0">
                <a:latin typeface="+mn-ea"/>
                <a:cs typeface="+mn-cs"/>
              </a:rPr>
              <a:t>Js</a:t>
            </a:r>
            <a:r>
              <a:rPr lang="zh-CN" altLang="en-US" sz="2400" dirty="0" smtClean="0">
                <a:latin typeface="+mn-ea"/>
                <a:cs typeface="+mn-cs"/>
              </a:rPr>
              <a:t>发展历程</a:t>
            </a:r>
            <a:endParaRPr lang="en-US" altLang="zh-CN" sz="2400" dirty="0" smtClean="0">
              <a:latin typeface="+mn-ea"/>
              <a:cs typeface="+mn-cs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  <a:cs typeface="+mn-cs"/>
              </a:rPr>
              <a:t>浏览器中的</a:t>
            </a:r>
            <a:r>
              <a:rPr lang="en-US" altLang="zh-CN" sz="2400" dirty="0" smtClean="0">
                <a:latin typeface="+mn-ea"/>
                <a:cs typeface="+mn-cs"/>
              </a:rPr>
              <a:t>Js</a:t>
            </a:r>
          </a:p>
          <a:p>
            <a:pPr eaLnBrk="1" hangingPunct="1">
              <a:defRPr/>
            </a:pPr>
            <a:r>
              <a:rPr lang="en-US" altLang="zh-CN" sz="2400" dirty="0" smtClean="0">
                <a:latin typeface="+mn-ea"/>
                <a:cs typeface="+mn-cs"/>
              </a:rPr>
              <a:t>Js</a:t>
            </a:r>
            <a:r>
              <a:rPr lang="zh-CN" altLang="en-US" sz="2400" dirty="0" smtClean="0">
                <a:latin typeface="+mn-ea"/>
                <a:cs typeface="+mn-cs"/>
              </a:rPr>
              <a:t>语言特点</a:t>
            </a:r>
            <a:endParaRPr lang="en-US" altLang="zh-CN" sz="2400" dirty="0" smtClean="0">
              <a:latin typeface="+mn-ea"/>
              <a:cs typeface="+mn-cs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latin typeface="+mn-ea"/>
              </a:rPr>
              <a:t>Js</a:t>
            </a:r>
            <a:r>
              <a:rPr lang="zh-CN" altLang="en-US" sz="2400" dirty="0" smtClean="0">
                <a:latin typeface="+mn-ea"/>
              </a:rPr>
              <a:t>类型系统</a:t>
            </a:r>
            <a:endParaRPr lang="en-US" altLang="zh-CN" sz="2400" dirty="0" smtClean="0">
              <a:latin typeface="+mn-ea"/>
              <a:cs typeface="+mn-cs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latin typeface="+mn-ea"/>
                <a:cs typeface="+mn-cs"/>
              </a:rPr>
              <a:t>Js</a:t>
            </a:r>
            <a:r>
              <a:rPr lang="zh-CN" altLang="en-US" sz="2400" dirty="0" smtClean="0">
                <a:latin typeface="+mn-ea"/>
                <a:cs typeface="+mn-cs"/>
              </a:rPr>
              <a:t>基本语法</a:t>
            </a:r>
            <a:endParaRPr lang="en-US" altLang="zh-CN" sz="2400" dirty="0" smtClean="0">
              <a:latin typeface="+mn-ea"/>
              <a:cs typeface="+mn-cs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latin typeface="+mn-ea"/>
              </a:rPr>
              <a:t>Js</a:t>
            </a:r>
            <a:r>
              <a:rPr lang="zh-CN" altLang="en-US" sz="2400" dirty="0" smtClean="0">
                <a:latin typeface="+mn-ea"/>
              </a:rPr>
              <a:t>运行和调试</a:t>
            </a:r>
            <a:endParaRPr lang="en-US" altLang="zh-CN" sz="2400" dirty="0" smtClean="0">
              <a:latin typeface="+mn-ea"/>
              <a:cs typeface="+mn-cs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latin typeface="+mn-ea"/>
                <a:cs typeface="+mn-cs"/>
              </a:rPr>
              <a:t>Js</a:t>
            </a:r>
            <a:r>
              <a:rPr lang="zh-CN" altLang="en-US" sz="2400" dirty="0" smtClean="0">
                <a:latin typeface="+mn-ea"/>
                <a:cs typeface="+mn-cs"/>
              </a:rPr>
              <a:t>高级特性</a:t>
            </a:r>
            <a:endParaRPr lang="en-US" altLang="zh-CN" sz="2400" dirty="0" smtClean="0">
              <a:latin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null </a:t>
            </a:r>
            <a:r>
              <a:rPr lang="zh-CN" altLang="en-US" sz="4000" smtClean="0"/>
              <a:t>与 </a:t>
            </a:r>
            <a:r>
              <a:rPr lang="en-US" altLang="zh-CN" sz="4000" smtClean="0"/>
              <a:t>undefined</a:t>
            </a:r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类型不同</a:t>
            </a:r>
          </a:p>
          <a:p>
            <a:pPr eaLnBrk="1" hangingPunct="1">
              <a:buFont typeface="Arial" charset="0"/>
              <a:buNone/>
            </a:pPr>
            <a:r>
              <a:rPr lang="zh-CN" altLang="en-US" dirty="0" smtClean="0"/>
              <a:t>	</a:t>
            </a:r>
            <a:r>
              <a:rPr lang="en-US" altLang="zh-CN" sz="1800" b="0" dirty="0" err="1" smtClean="0"/>
              <a:t>typeof</a:t>
            </a:r>
            <a:r>
              <a:rPr lang="en-US" altLang="zh-CN" sz="1800" b="0" dirty="0" smtClean="0"/>
              <a:t>(null) 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object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/>
              <a:t>	</a:t>
            </a:r>
            <a:r>
              <a:rPr lang="en-US" altLang="zh-CN" sz="1800" b="0" dirty="0" err="1" smtClean="0"/>
              <a:t>typeof</a:t>
            </a:r>
            <a:r>
              <a:rPr lang="en-US" altLang="zh-CN" sz="1800" b="0" dirty="0" smtClean="0"/>
              <a:t>(undefined) 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undefined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/>
              <a:t>	null </a:t>
            </a:r>
            <a:r>
              <a:rPr lang="en-US" altLang="zh-CN" sz="1800" b="0" dirty="0" err="1" smtClean="0"/>
              <a:t>instanceof</a:t>
            </a:r>
            <a:r>
              <a:rPr lang="en-US" altLang="zh-CN" sz="1800" b="0" dirty="0" smtClean="0"/>
              <a:t> Object </a:t>
            </a:r>
            <a:r>
              <a:rPr lang="en-US" altLang="zh-CN" sz="1800" b="0" dirty="0" smtClean="0">
                <a:solidFill>
                  <a:srgbClr val="FF0000"/>
                </a:solidFill>
              </a:rPr>
              <a:t>false</a:t>
            </a:r>
          </a:p>
          <a:p>
            <a:pPr eaLnBrk="1" hangingPunct="1"/>
            <a:r>
              <a:rPr lang="zh-CN" altLang="en-US" sz="2400" dirty="0" smtClean="0"/>
              <a:t>应用范围不同</a:t>
            </a:r>
            <a:r>
              <a:rPr lang="zh-CN" altLang="en-US" sz="2400" b="0" dirty="0" smtClean="0"/>
              <a:t>（不同类型系统中“无”的表示）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/>
              <a:t>	</a:t>
            </a:r>
            <a:r>
              <a:rPr lang="en-US" altLang="zh-CN" sz="1800" b="0" dirty="0" smtClean="0"/>
              <a:t>null</a:t>
            </a:r>
            <a:r>
              <a:rPr lang="zh-CN" altLang="en-US" sz="1800" b="0" dirty="0" smtClean="0"/>
              <a:t>一般表示对象值不存在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800" b="0" dirty="0" smtClean="0"/>
              <a:t>	</a:t>
            </a:r>
            <a:r>
              <a:rPr lang="en-US" altLang="zh-CN" sz="1800" b="0" dirty="0" smtClean="0"/>
              <a:t>undefined</a:t>
            </a:r>
            <a:r>
              <a:rPr lang="zh-CN" altLang="en-US" sz="1800" b="0" dirty="0" smtClean="0"/>
              <a:t>一般表示值不存在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/>
              <a:t>	</a:t>
            </a:r>
          </a:p>
          <a:p>
            <a:pPr eaLnBrk="1" hangingPunct="1"/>
            <a:endParaRPr lang="zh-CN" altLang="en-US" sz="2400" dirty="0" smtClean="0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Js</a:t>
            </a:r>
            <a:r>
              <a:rPr lang="zh-CN" altLang="en-US" sz="4000" smtClean="0"/>
              <a:t>类型系统</a:t>
            </a:r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93188" name="Picture 4" descr="1804_131297002896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268413"/>
            <a:ext cx="6911975" cy="5183187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Array</a:t>
            </a:r>
            <a:endParaRPr lang="zh-CN" altLang="en-US" sz="4000" dirty="0" smtClean="0"/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Array</a:t>
            </a:r>
            <a:r>
              <a:rPr lang="zh-CN" altLang="en-US" sz="2400" dirty="0" smtClean="0"/>
              <a:t>对象的创建</a:t>
            </a:r>
            <a:endParaRPr lang="en-US" altLang="zh-CN" sz="2400" dirty="0" smtClean="0"/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/>
              <a:t>array</a:t>
            </a:r>
            <a:r>
              <a:rPr lang="zh-CN" altLang="en-US" sz="1800" dirty="0" smtClean="0"/>
              <a:t>在定义时，可以不用指定长度和类型</a:t>
            </a:r>
            <a:endParaRPr lang="en-US" altLang="zh-CN" sz="1800" dirty="0" smtClean="0"/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cs typeface="Arial" charset="0"/>
              </a:rPr>
              <a:t>var a=new Array(4);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cs typeface="Arial" charset="0"/>
              </a:rPr>
              <a:t>var a=[];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cs typeface="Arial" charset="0"/>
              </a:rPr>
              <a:t>var a=[1,’abc’,true,function(){}];</a:t>
            </a:r>
          </a:p>
          <a:p>
            <a:pPr eaLnBrk="1" hangingPunct="1"/>
            <a:r>
              <a:rPr lang="en-US" altLang="zh-CN" sz="2400" dirty="0" smtClean="0"/>
              <a:t>Array</a:t>
            </a:r>
            <a:r>
              <a:rPr lang="zh-CN" altLang="en-US" sz="2400" dirty="0" smtClean="0"/>
              <a:t>对象操作</a:t>
            </a:r>
            <a:endParaRPr lang="en-US" altLang="zh-CN" sz="2400" dirty="0" smtClean="0"/>
          </a:p>
          <a:p>
            <a:pPr marL="914400" lvl="1" indent="-514350" eaLnBrk="1" hangingPunct="1">
              <a:buFont typeface="+mj-lt"/>
              <a:buAutoNum type="romanUcPeriod"/>
            </a:pPr>
            <a:r>
              <a:rPr lang="en-US" altLang="zh-CN" sz="1600" b="0" dirty="0" smtClean="0"/>
              <a:t>length</a:t>
            </a:r>
            <a:r>
              <a:rPr lang="en-US" altLang="zh-CN" sz="1600" dirty="0" smtClean="0"/>
              <a:t>,</a:t>
            </a:r>
            <a:r>
              <a:rPr lang="en-US" altLang="zh-CN" sz="1600" b="0" dirty="0" smtClean="0"/>
              <a:t>[]</a:t>
            </a:r>
          </a:p>
          <a:p>
            <a:pPr marL="800100" lvl="1" indent="-400050" eaLnBrk="1" hangingPunct="1">
              <a:buFont typeface="+mj-lt"/>
              <a:buAutoNum type="romanUcPeriod"/>
            </a:pPr>
            <a:r>
              <a:rPr lang="en-US" altLang="zh-CN" sz="1400" b="0" dirty="0" err="1" smtClean="0">
                <a:cs typeface="Arial" charset="0"/>
              </a:rPr>
              <a:t>concat,join,pop,push,slice,sort,splice</a:t>
            </a:r>
            <a:endParaRPr lang="zh-CN" altLang="en-US" sz="1400" b="0" dirty="0" smtClean="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Function</a:t>
            </a:r>
            <a:endParaRPr lang="zh-CN" altLang="en-US" sz="4000" dirty="0" smtClean="0"/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>
          <a:xfrm>
            <a:off x="457200" y="1628775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定义</a:t>
            </a: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>
                <a:cs typeface="Arial" charset="0"/>
              </a:rPr>
              <a:t>	function Identifier(</a:t>
            </a:r>
            <a:r>
              <a:rPr lang="en-US" altLang="zh-CN" sz="2400" dirty="0" err="1" smtClean="0">
                <a:cs typeface="Arial" charset="0"/>
              </a:rPr>
              <a:t>FormalparameterList</a:t>
            </a:r>
            <a:r>
              <a:rPr lang="en-US" altLang="zh-CN" sz="2400" dirty="0" smtClean="0">
                <a:cs typeface="Arial" charset="0"/>
              </a:rPr>
              <a:t>){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>
                <a:cs typeface="Arial" charset="0"/>
              </a:rPr>
              <a:t>	</a:t>
            </a:r>
            <a:r>
              <a:rPr lang="en-US" altLang="zh-CN" sz="2400" dirty="0" smtClean="0">
                <a:cs typeface="Arial" charset="0"/>
              </a:rPr>
              <a:t>	</a:t>
            </a:r>
            <a:r>
              <a:rPr lang="en-US" altLang="zh-CN" sz="2400" dirty="0" err="1" smtClean="0"/>
              <a:t>FunctionBody</a:t>
            </a:r>
            <a:r>
              <a:rPr lang="en-US" altLang="zh-CN" sz="2400" dirty="0" smtClean="0">
                <a:cs typeface="Arial" charset="0"/>
              </a:rPr>
              <a:t>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dirty="0">
                <a:cs typeface="Arial" charset="0"/>
              </a:rPr>
              <a:t>	</a:t>
            </a:r>
            <a:r>
              <a:rPr lang="en-US" altLang="zh-CN" sz="2400" dirty="0" smtClean="0">
                <a:cs typeface="Arial" charset="0"/>
              </a:rPr>
              <a:t>}</a:t>
            </a:r>
          </a:p>
          <a:p>
            <a:pPr marL="857250" lvl="1" indent="-457200" eaLnBrk="1" hangingPunct="1">
              <a:buFont typeface="+mj-lt"/>
              <a:buAutoNum type="romanUcPeriod"/>
            </a:pPr>
            <a:r>
              <a:rPr lang="zh-CN" altLang="en-US" sz="1800" dirty="0" smtClean="0"/>
              <a:t>函数可以当作参数传递，可以作为返回值，也可以作为一个值存储</a:t>
            </a:r>
            <a:endParaRPr lang="en-US" altLang="zh-CN" sz="1800" dirty="0" smtClean="0"/>
          </a:p>
          <a:p>
            <a:pPr marL="857250" lvl="1" indent="-457200" eaLnBrk="1" hangingPunct="1">
              <a:buFont typeface="+mj-lt"/>
              <a:buAutoNum type="romanUcPeriod"/>
            </a:pPr>
            <a:r>
              <a:rPr lang="zh-CN" altLang="en-US" sz="1800" dirty="0" smtClean="0"/>
              <a:t>函数不一定要定义在顶层，可以嵌套</a:t>
            </a:r>
            <a:endParaRPr lang="en-US" altLang="zh-CN" sz="1800" dirty="0" smtClean="0"/>
          </a:p>
          <a:p>
            <a:pPr marL="857250" lvl="1" indent="-457200" eaLnBrk="1" hangingPunct="1">
              <a:buFont typeface="+mj-lt"/>
              <a:buAutoNum type="romanUcPeriod"/>
            </a:pPr>
            <a:r>
              <a:rPr lang="zh-CN" altLang="en-US" sz="1800" dirty="0" smtClean="0"/>
              <a:t>函数在调用时，如果实参个数多于形参个数，可以不予考虑；如果实参个数少于形参个数，缺少的参数值为</a:t>
            </a:r>
            <a:r>
              <a:rPr lang="en-US" altLang="zh-CN" sz="1800" dirty="0" smtClean="0"/>
              <a:t>undefined</a:t>
            </a:r>
          </a:p>
          <a:p>
            <a:pPr marL="857250" lvl="1" indent="-457200" eaLnBrk="1" hangingPunct="1">
              <a:buFont typeface="+mj-lt"/>
              <a:buAutoNum type="romanUcPeriod"/>
            </a:pPr>
            <a:r>
              <a:rPr lang="en-US" altLang="zh-CN" sz="1800" dirty="0" smtClean="0"/>
              <a:t>Js</a:t>
            </a:r>
            <a:r>
              <a:rPr lang="zh-CN" altLang="en-US" sz="1800" dirty="0" smtClean="0"/>
              <a:t>函数在被调用时，参数没有类型检查</a:t>
            </a:r>
            <a:endParaRPr lang="zh-CN" altLang="en-US" sz="1800" b="1" dirty="0" smtClean="0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Function</a:t>
            </a:r>
            <a:endParaRPr lang="zh-CN" altLang="en-US" sz="4000" dirty="0" smtClean="0"/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对象的表示</a:t>
            </a: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cs typeface="Arial" charset="0"/>
              </a:rPr>
              <a:t> </a:t>
            </a:r>
            <a:r>
              <a:rPr lang="en-US" altLang="zh-CN" sz="1800" b="0" dirty="0" smtClean="0">
                <a:cs typeface="Arial" charset="0"/>
              </a:rPr>
              <a:t>function a(</a:t>
            </a:r>
            <a:r>
              <a:rPr lang="en-US" altLang="zh-CN" sz="1800" b="0" dirty="0" err="1" smtClean="0">
                <a:cs typeface="Arial" charset="0"/>
              </a:rPr>
              <a:t>i</a:t>
            </a:r>
            <a:r>
              <a:rPr lang="en-US" altLang="zh-CN" sz="1800" b="0" dirty="0" smtClean="0">
                <a:cs typeface="Arial" charset="0"/>
              </a:rPr>
              <a:t>, j){return(</a:t>
            </a:r>
            <a:r>
              <a:rPr lang="en-US" altLang="zh-CN" sz="1800" b="0" dirty="0" err="1" smtClean="0">
                <a:cs typeface="Arial" charset="0"/>
              </a:rPr>
              <a:t>i</a:t>
            </a:r>
            <a:r>
              <a:rPr lang="en-US" altLang="zh-CN" sz="1800" b="0" dirty="0" smtClean="0">
                <a:cs typeface="Arial" charset="0"/>
              </a:rPr>
              <a:t> + j);}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>
                <a:cs typeface="Arial" charset="0"/>
              </a:rPr>
              <a:t>	 </a:t>
            </a:r>
            <a:r>
              <a:rPr lang="en-US" altLang="zh-CN" sz="1800" b="0" dirty="0" err="1" smtClean="0">
                <a:cs typeface="Arial" charset="0"/>
              </a:rPr>
              <a:t>var</a:t>
            </a:r>
            <a:r>
              <a:rPr lang="en-US" altLang="zh-CN" sz="1800" b="0" dirty="0" smtClean="0">
                <a:cs typeface="Arial" charset="0"/>
              </a:rPr>
              <a:t> a = function (</a:t>
            </a:r>
            <a:r>
              <a:rPr lang="en-US" altLang="zh-CN" sz="1800" b="0" dirty="0" err="1" smtClean="0">
                <a:cs typeface="Arial" charset="0"/>
              </a:rPr>
              <a:t>i,j</a:t>
            </a:r>
            <a:r>
              <a:rPr lang="en-US" altLang="zh-CN" sz="1800" b="0" dirty="0" smtClean="0">
                <a:cs typeface="Arial" charset="0"/>
              </a:rPr>
              <a:t>){return(</a:t>
            </a:r>
            <a:r>
              <a:rPr lang="en-US" altLang="zh-CN" sz="1800" b="0" dirty="0" err="1" smtClean="0">
                <a:cs typeface="Arial" charset="0"/>
              </a:rPr>
              <a:t>i+j</a:t>
            </a:r>
            <a:r>
              <a:rPr lang="en-US" altLang="zh-CN" sz="1800" b="0" dirty="0" smtClean="0">
                <a:cs typeface="Arial" charset="0"/>
              </a:rPr>
              <a:t>);}</a:t>
            </a:r>
          </a:p>
          <a:p>
            <a:pPr eaLnBrk="1" hangingPunct="1">
              <a:buNone/>
            </a:pPr>
            <a:r>
              <a:rPr lang="en-US" altLang="zh-CN" sz="1800" b="0" dirty="0">
                <a:cs typeface="Arial" charset="0"/>
              </a:rPr>
              <a:t>	</a:t>
            </a:r>
            <a:r>
              <a:rPr lang="en-US" altLang="zh-CN" sz="1800" b="0" dirty="0" smtClean="0">
                <a:cs typeface="Arial" charset="0"/>
              </a:rPr>
              <a:t> </a:t>
            </a:r>
            <a:r>
              <a:rPr lang="en-US" altLang="zh-CN" sz="1800" b="0" dirty="0" err="1" smtClean="0">
                <a:cs typeface="Arial" charset="0"/>
              </a:rPr>
              <a:t>var</a:t>
            </a:r>
            <a:r>
              <a:rPr lang="en-US" altLang="zh-CN" sz="1800" b="0" dirty="0" smtClean="0">
                <a:cs typeface="Arial" charset="0"/>
              </a:rPr>
              <a:t> a = new Function(“</a:t>
            </a:r>
            <a:r>
              <a:rPr lang="en-US" altLang="zh-CN" sz="1800" b="0" dirty="0" err="1" smtClean="0">
                <a:cs typeface="Arial" charset="0"/>
              </a:rPr>
              <a:t>i</a:t>
            </a:r>
            <a:r>
              <a:rPr lang="en-US" altLang="zh-CN" sz="1800" b="0" dirty="0" smtClean="0">
                <a:cs typeface="Arial" charset="0"/>
              </a:rPr>
              <a:t>”, “j”, “</a:t>
            </a:r>
            <a:r>
              <a:rPr lang="en-US" altLang="zh-CN" sz="1800" b="0" dirty="0">
                <a:cs typeface="Arial" charset="0"/>
              </a:rPr>
              <a:t>return(</a:t>
            </a:r>
            <a:r>
              <a:rPr lang="en-US" altLang="zh-CN" sz="1800" b="0" dirty="0" err="1">
                <a:cs typeface="Arial" charset="0"/>
              </a:rPr>
              <a:t>i+j</a:t>
            </a:r>
            <a:r>
              <a:rPr lang="en-US" altLang="zh-CN" sz="1800" b="0" dirty="0">
                <a:cs typeface="Arial" charset="0"/>
              </a:rPr>
              <a:t>);</a:t>
            </a:r>
            <a:r>
              <a:rPr lang="en-US" altLang="zh-CN" sz="1800" b="0" dirty="0" smtClean="0">
                <a:cs typeface="Arial" charset="0"/>
              </a:rPr>
              <a:t>”);</a:t>
            </a:r>
            <a:endParaRPr lang="en-US" altLang="zh-CN" sz="1800" b="0" dirty="0" smtClean="0"/>
          </a:p>
          <a:p>
            <a:pPr eaLnBrk="1" hangingPunct="1"/>
            <a:r>
              <a:rPr lang="en-US" altLang="zh-CN" sz="2400" dirty="0" smtClean="0"/>
              <a:t>Function</a:t>
            </a:r>
            <a:r>
              <a:rPr lang="zh-CN" altLang="en-US" sz="2400" dirty="0" smtClean="0"/>
              <a:t>对象的调用</a:t>
            </a:r>
            <a:endParaRPr lang="en-US" altLang="zh-CN" sz="1800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2800" dirty="0" smtClean="0"/>
              <a:t>	</a:t>
            </a:r>
            <a:r>
              <a:rPr lang="en-US" altLang="zh-CN" sz="1800" b="0" dirty="0" smtClean="0">
                <a:cs typeface="Arial" charset="0"/>
              </a:rPr>
              <a:t>a(1,2),</a:t>
            </a:r>
            <a:endParaRPr lang="en-US" altLang="zh-CN" sz="1800" b="0" dirty="0" smtClean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	</a:t>
            </a:r>
            <a:r>
              <a:rPr lang="en-US" altLang="zh-CN" sz="1800" b="0" dirty="0" err="1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a.apply</a:t>
            </a:r>
            <a:r>
              <a:rPr lang="en-US" altLang="zh-CN" sz="1800" b="0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(window,[1,2]),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	</a:t>
            </a:r>
            <a:r>
              <a:rPr lang="en-US" altLang="zh-CN" sz="1800" b="0" dirty="0" err="1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a.call</a:t>
            </a:r>
            <a:r>
              <a:rPr lang="en-US" altLang="zh-CN" sz="1800" b="0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(window,1,2)</a:t>
            </a:r>
            <a:endParaRPr lang="zh-CN" altLang="en-US" sz="1800" b="0" dirty="0" smtClean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Js</a:t>
            </a:r>
            <a:r>
              <a:rPr lang="zh-CN" altLang="en-US" sz="4000" smtClean="0"/>
              <a:t>基本语法</a:t>
            </a:r>
          </a:p>
        </p:txBody>
      </p:sp>
      <p:sp>
        <p:nvSpPr>
          <p:cNvPr id="20482" name="副标题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常量和变量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表达式</a:t>
            </a: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2800" dirty="0" smtClean="0"/>
              <a:t>	</a:t>
            </a:r>
            <a:r>
              <a:rPr lang="zh-CN" altLang="en-US" sz="1800" b="0" dirty="0" smtClean="0"/>
              <a:t>算术运算、关系运算、逻辑运算、位运算、赋值运算、条件运算</a:t>
            </a:r>
            <a:endParaRPr lang="en-US" altLang="zh-CN" sz="1800" b="0" dirty="0" smtClean="0"/>
          </a:p>
          <a:p>
            <a:pPr eaLnBrk="1" hangingPunct="1"/>
            <a:r>
              <a:rPr lang="zh-CN" altLang="en-US" sz="2400" dirty="0" smtClean="0"/>
              <a:t>控制语句</a:t>
            </a: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1800" dirty="0" smtClean="0"/>
              <a:t>	</a:t>
            </a:r>
            <a:r>
              <a:rPr lang="zh-CN" altLang="en-US" sz="1800" b="0" dirty="0" smtClean="0"/>
              <a:t>条件控制语句、循环控制语句、异常控制语句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常量和变量声明</a:t>
            </a:r>
          </a:p>
        </p:txBody>
      </p:sp>
      <p:sp>
        <p:nvSpPr>
          <p:cNvPr id="22530" name="副标题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750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常量</a:t>
            </a: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1800" dirty="0" smtClean="0">
                <a:cs typeface="Arial" charset="0"/>
              </a:rPr>
              <a:t>	 </a:t>
            </a:r>
            <a:r>
              <a:rPr lang="en-US" altLang="zh-CN" sz="1800" b="0" dirty="0" smtClean="0">
                <a:cs typeface="Arial" charset="0"/>
              </a:rPr>
              <a:t>3.1415,“Hello </a:t>
            </a:r>
            <a:r>
              <a:rPr lang="en-US" altLang="zh-CN" sz="1800" b="0" dirty="0" err="1" smtClean="0">
                <a:cs typeface="Arial" charset="0"/>
              </a:rPr>
              <a:t>World”,null,function</a:t>
            </a:r>
            <a:r>
              <a:rPr lang="en-US" altLang="zh-CN" sz="1800" b="0" dirty="0" smtClean="0">
                <a:cs typeface="Arial" charset="0"/>
              </a:rPr>
              <a:t>(){alert(‘</a:t>
            </a:r>
            <a:r>
              <a:rPr lang="en-US" altLang="zh-CN" sz="1800" b="0" dirty="0" err="1" smtClean="0">
                <a:cs typeface="Arial" charset="0"/>
              </a:rPr>
              <a:t>abc</a:t>
            </a:r>
            <a:r>
              <a:rPr lang="en-US" altLang="zh-CN" sz="1800" b="0" dirty="0" smtClean="0">
                <a:cs typeface="Arial" charset="0"/>
              </a:rPr>
              <a:t>’);}</a:t>
            </a:r>
          </a:p>
          <a:p>
            <a:pPr eaLnBrk="1" hangingPunct="1"/>
            <a:r>
              <a:rPr lang="zh-CN" altLang="en-US" sz="2400" dirty="0" smtClean="0"/>
              <a:t>变量</a:t>
            </a: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1800" dirty="0" smtClean="0"/>
              <a:t>	  </a:t>
            </a:r>
            <a:r>
              <a:rPr lang="en-US" altLang="zh-CN" sz="1800" b="0" dirty="0" smtClean="0"/>
              <a:t>Js</a:t>
            </a:r>
            <a:r>
              <a:rPr lang="zh-CN" altLang="en-US" sz="1800" b="0" dirty="0" smtClean="0"/>
              <a:t>变量定义不用指定类型，可以不指定初始值</a:t>
            </a:r>
            <a:endParaRPr lang="en-US" altLang="zh-CN" sz="1800" b="0" dirty="0" smtClean="0">
              <a:cs typeface="Arial" charset="0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cs typeface="Arial" charset="0"/>
              </a:rPr>
              <a:t>var  a=5,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cs typeface="Arial" charset="0"/>
              </a:rPr>
              <a:t>	  b=”test”,</a:t>
            </a:r>
            <a:endParaRPr lang="zh-CN" altLang="zh-CN" sz="1800" dirty="0" smtClean="0">
              <a:cs typeface="Arial" charset="0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cs typeface="Arial" charset="0"/>
              </a:rPr>
              <a:t>	  c={},</a:t>
            </a:r>
            <a:endParaRPr lang="zh-CN" altLang="zh-CN" sz="1800" dirty="0" smtClean="0">
              <a:cs typeface="Arial" charset="0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cs typeface="Arial" charset="0"/>
              </a:rPr>
              <a:t>	  d=function(){},</a:t>
            </a:r>
            <a:endParaRPr lang="zh-CN" altLang="zh-CN" sz="1800" dirty="0" smtClean="0">
              <a:cs typeface="Arial" charset="0"/>
            </a:endParaRP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 smtClean="0">
                <a:cs typeface="Arial" charset="0"/>
              </a:rPr>
              <a:t>	  e;</a:t>
            </a:r>
            <a:endParaRPr lang="zh-CN" altLang="en-US" sz="1800" b="1" dirty="0" smtClean="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变量的作用域</a:t>
            </a:r>
          </a:p>
        </p:txBody>
      </p:sp>
      <p:sp>
        <p:nvSpPr>
          <p:cNvPr id="24578" name="副标题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750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每一个变量都定义在一个作用域里</a:t>
            </a:r>
            <a:endParaRPr lang="en-US" altLang="zh-CN" sz="2400" dirty="0" smtClean="0"/>
          </a:p>
          <a:p>
            <a:pPr marL="857250" lvl="1" indent="-457200" eaLnBrk="1" hangingPunct="1">
              <a:buFont typeface="Arial" charset="0"/>
              <a:buAutoNum type="alphaLcPeriod"/>
            </a:pPr>
            <a:r>
              <a:rPr lang="zh-CN" altLang="en-US" sz="1800" dirty="0" smtClean="0">
                <a:cs typeface="Arial" charset="0"/>
              </a:rPr>
              <a:t>全局作用域由宿主环境创建</a:t>
            </a:r>
            <a:endParaRPr lang="en-US" altLang="zh-CN" sz="1800" dirty="0" smtClean="0">
              <a:cs typeface="Arial" charset="0"/>
            </a:endParaRPr>
          </a:p>
          <a:p>
            <a:pPr marL="857250" lvl="1" indent="-457200" eaLnBrk="1" hangingPunct="1">
              <a:buFont typeface="Arial" charset="0"/>
              <a:buAutoNum type="alphaLcPeriod"/>
            </a:pPr>
            <a:r>
              <a:rPr lang="zh-CN" altLang="en-US" sz="1800" dirty="0" smtClean="0">
                <a:cs typeface="Arial" charset="0"/>
              </a:rPr>
              <a:t>作用域通常由</a:t>
            </a:r>
            <a:r>
              <a:rPr lang="en-US" altLang="zh-CN" sz="1800" dirty="0" smtClean="0">
                <a:cs typeface="Arial" charset="0"/>
              </a:rPr>
              <a:t>function</a:t>
            </a:r>
            <a:r>
              <a:rPr lang="zh-CN" altLang="en-US" sz="1800" dirty="0" smtClean="0">
                <a:cs typeface="Arial" charset="0"/>
              </a:rPr>
              <a:t>语句产生</a:t>
            </a:r>
            <a:endParaRPr lang="en-US" altLang="zh-CN" sz="1800" dirty="0" smtClean="0">
              <a:cs typeface="Arial" charset="0"/>
            </a:endParaRPr>
          </a:p>
          <a:p>
            <a:pPr marL="857250" lvl="1" indent="-457200" eaLnBrk="1" hangingPunct="1">
              <a:buFont typeface="Arial" charset="0"/>
              <a:buAutoNum type="alphaLcPeriod"/>
            </a:pPr>
            <a:r>
              <a:rPr lang="zh-CN" altLang="en-US" sz="1800" dirty="0" smtClean="0">
                <a:cs typeface="Arial" charset="0"/>
              </a:rPr>
              <a:t>隐式定义的变量存在于全局作用域</a:t>
            </a:r>
            <a:endParaRPr lang="en-US" altLang="zh-CN" sz="1800" dirty="0" smtClean="0">
              <a:cs typeface="Arial" charset="0"/>
            </a:endParaRPr>
          </a:p>
          <a:p>
            <a:pPr eaLnBrk="1" hangingPunct="1"/>
            <a:endParaRPr lang="zh-CN" altLang="en-US" sz="1800" dirty="0" smtClean="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4000" smtClean="0"/>
              <a:t>表达式</a:t>
            </a:r>
            <a:endParaRPr lang="zh-CN" altLang="en-US" sz="4000" smtClean="0"/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算术运算</a:t>
            </a:r>
            <a:r>
              <a:rPr lang="en-US" altLang="zh-CN" sz="2400" dirty="0" smtClean="0"/>
              <a:t>(+ - * /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%)</a:t>
            </a:r>
          </a:p>
          <a:p>
            <a:pPr eaLnBrk="1" hangingPunct="1"/>
            <a:r>
              <a:rPr lang="zh-CN" altLang="en-US" sz="2400" dirty="0" smtClean="0"/>
              <a:t>关系运算</a:t>
            </a:r>
            <a:r>
              <a:rPr lang="en-US" altLang="zh-CN" sz="2400" dirty="0" smtClean="0"/>
              <a:t>(&gt; &lt; == != &gt;= &lt;= </a:t>
            </a:r>
            <a:r>
              <a:rPr lang="en-US" altLang="zh-CN" sz="2400" dirty="0" smtClean="0">
                <a:solidFill>
                  <a:srgbClr val="FF0000"/>
                </a:solidFill>
              </a:rPr>
              <a:t>=== !==</a:t>
            </a:r>
            <a:r>
              <a:rPr lang="en-US" altLang="zh-CN" sz="2400" dirty="0" smtClean="0"/>
              <a:t>)</a:t>
            </a:r>
          </a:p>
          <a:p>
            <a:pPr eaLnBrk="1" hangingPunct="1"/>
            <a:r>
              <a:rPr lang="zh-CN" altLang="en-US" sz="2400" dirty="0" smtClean="0"/>
              <a:t>逻辑运算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&amp;&amp; || !</a:t>
            </a:r>
            <a:r>
              <a:rPr lang="en-US" altLang="zh-CN" sz="2400" dirty="0" smtClean="0"/>
              <a:t>)</a:t>
            </a:r>
          </a:p>
          <a:p>
            <a:pPr eaLnBrk="1" hangingPunct="1"/>
            <a:r>
              <a:rPr lang="zh-CN" altLang="en-US" sz="2400" dirty="0" smtClean="0"/>
              <a:t>位运算</a:t>
            </a:r>
            <a:r>
              <a:rPr lang="en-US" altLang="zh-CN" sz="2400" dirty="0" smtClean="0"/>
              <a:t>(&amp; | ^ ~ &lt;&lt; &gt;&gt; &gt;&gt;&gt;)</a:t>
            </a:r>
          </a:p>
          <a:p>
            <a:pPr eaLnBrk="1" hangingPunct="1"/>
            <a:r>
              <a:rPr lang="zh-CN" altLang="en-US" sz="2400" dirty="0" smtClean="0"/>
              <a:t>赋值运算</a:t>
            </a:r>
            <a:r>
              <a:rPr lang="en-US" altLang="zh-CN" sz="2400" dirty="0" smtClean="0"/>
              <a:t>(=)</a:t>
            </a:r>
          </a:p>
          <a:p>
            <a:pPr eaLnBrk="1" hangingPunct="1"/>
            <a:r>
              <a:rPr lang="zh-CN" altLang="en-US" sz="2400" dirty="0" smtClean="0"/>
              <a:t>条件运算</a:t>
            </a:r>
            <a:r>
              <a:rPr lang="en-US" altLang="zh-CN" sz="2400" dirty="0" smtClean="0"/>
              <a:t>(?:)</a:t>
            </a:r>
          </a:p>
          <a:p>
            <a:pPr eaLnBrk="1" hangingPunct="1"/>
            <a:r>
              <a:rPr lang="zh-CN" altLang="en-US" sz="2400" dirty="0" smtClean="0"/>
              <a:t>逗号运算</a:t>
            </a:r>
            <a:r>
              <a:rPr lang="en-US" altLang="zh-CN" sz="2400" dirty="0" smtClean="0"/>
              <a:t>(,)</a:t>
            </a:r>
          </a:p>
          <a:p>
            <a:pPr eaLnBrk="1" hangingPunct="1"/>
            <a:r>
              <a:rPr lang="zh-CN" altLang="en-US" sz="2400" dirty="0" smtClean="0"/>
              <a:t>对象运算符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cs typeface="Arial" charset="0"/>
              </a:rPr>
              <a:t>In </a:t>
            </a:r>
            <a:r>
              <a:rPr lang="en-US" altLang="zh-CN" sz="2400" dirty="0" err="1" smtClean="0">
                <a:cs typeface="Arial" charset="0"/>
              </a:rPr>
              <a:t>instanceof</a:t>
            </a:r>
            <a:r>
              <a:rPr lang="en-US" altLang="zh-CN" sz="2400" dirty="0" smtClean="0">
                <a:cs typeface="Arial" charset="0"/>
              </a:rPr>
              <a:t> new delete</a:t>
            </a:r>
            <a:r>
              <a:rPr lang="en-US" altLang="zh-CN" sz="2400" dirty="0">
                <a:cs typeface="Arial" charset="0"/>
              </a:rPr>
              <a:t> </a:t>
            </a:r>
            <a:r>
              <a:rPr lang="en-US" altLang="zh-CN" sz="2400" dirty="0" smtClean="0">
                <a:cs typeface="Arial" charset="0"/>
              </a:rPr>
              <a:t>. [])</a:t>
            </a:r>
            <a:endParaRPr lang="zh-CN" altLang="en-US" sz="2400" dirty="0" smtClean="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控制语句</a:t>
            </a:r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>
          <a:xfrm>
            <a:off x="468313" y="1341438"/>
            <a:ext cx="8675687" cy="55165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sz="2400" dirty="0" smtClean="0">
                <a:cs typeface="+mn-cs"/>
              </a:rPr>
              <a:t>条件控制语句</a:t>
            </a:r>
            <a:endParaRPr lang="en-US" altLang="zh-CN" sz="2400" dirty="0" smtClean="0">
              <a:cs typeface="+mn-cs"/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1900" dirty="0" smtClean="0">
                <a:cs typeface="Arial" pitchFamily="34" charset="0"/>
              </a:rPr>
              <a:t>if(expression){statement} 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1900" dirty="0" smtClean="0">
                <a:cs typeface="Arial" pitchFamily="34" charset="0"/>
              </a:rPr>
              <a:t>else if(expression){statement1}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1900" dirty="0" smtClean="0">
                <a:cs typeface="Arial" pitchFamily="34" charset="0"/>
              </a:rPr>
              <a:t>else{statement2}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1900" dirty="0" smtClean="0">
                <a:cs typeface="Arial" pitchFamily="34" charset="0"/>
              </a:rPr>
              <a:t>switch(expression){statement}</a:t>
            </a:r>
          </a:p>
          <a:p>
            <a:pPr eaLnBrk="1" hangingPunct="1">
              <a:defRPr/>
            </a:pPr>
            <a:r>
              <a:rPr lang="zh-CN" altLang="en-US" sz="2400" dirty="0" smtClean="0">
                <a:cs typeface="+mn-cs"/>
              </a:rPr>
              <a:t>循环控制语句</a:t>
            </a:r>
            <a:endParaRPr lang="en-US" altLang="zh-CN" sz="2400" dirty="0" smtClean="0">
              <a:cs typeface="+mn-cs"/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1800" dirty="0" smtClean="0">
                <a:cs typeface="Arial" pitchFamily="34" charset="0"/>
              </a:rPr>
              <a:t>while(expression)statement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1800" dirty="0" smtClean="0">
                <a:cs typeface="Arial" pitchFamily="34" charset="0"/>
              </a:rPr>
              <a:t>do statement while(expression)</a:t>
            </a:r>
            <a:endParaRPr lang="zh-CN" altLang="zh-CN" sz="1800" dirty="0" smtClean="0">
              <a:cs typeface="Arial" pitchFamily="34" charset="0"/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1800" dirty="0" smtClean="0">
                <a:cs typeface="Arial" pitchFamily="34" charset="0"/>
              </a:rPr>
              <a:t>for(</a:t>
            </a:r>
            <a:r>
              <a:rPr lang="en-US" altLang="zh-CN" sz="1800" dirty="0" err="1" smtClean="0">
                <a:cs typeface="Arial" pitchFamily="34" charset="0"/>
              </a:rPr>
              <a:t>initialize;test_expr;increment</a:t>
            </a:r>
            <a:r>
              <a:rPr lang="en-US" altLang="zh-CN" sz="1800" dirty="0" smtClean="0">
                <a:cs typeface="Arial" pitchFamily="34" charset="0"/>
              </a:rPr>
              <a:t>)statement</a:t>
            </a:r>
            <a:endParaRPr lang="zh-CN" altLang="zh-CN" sz="1800" dirty="0" smtClean="0">
              <a:cs typeface="Arial" pitchFamily="34" charset="0"/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1800" dirty="0" smtClean="0">
                <a:cs typeface="Arial" pitchFamily="34" charset="0"/>
              </a:rPr>
              <a:t>for/in</a:t>
            </a:r>
          </a:p>
          <a:p>
            <a:pPr eaLnBrk="1" hangingPunct="1">
              <a:defRPr/>
            </a:pPr>
            <a:r>
              <a:rPr lang="zh-CN" altLang="en-US" sz="2400" dirty="0" smtClean="0">
                <a:cs typeface="+mn-cs"/>
              </a:rPr>
              <a:t>异常处理语句</a:t>
            </a:r>
            <a:endParaRPr lang="en-US" altLang="zh-CN" sz="2400" dirty="0" smtClean="0">
              <a:cs typeface="+mn-cs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1800" dirty="0" smtClean="0">
                <a:cs typeface="Arial" pitchFamily="34" charset="0"/>
              </a:rPr>
              <a:t>	</a:t>
            </a:r>
            <a:r>
              <a:rPr lang="en-US" altLang="zh-CN" sz="1800" b="0" dirty="0" smtClean="0">
                <a:cs typeface="Arial" pitchFamily="34" charset="0"/>
              </a:rPr>
              <a:t>try/catch/finally</a:t>
            </a:r>
          </a:p>
          <a:p>
            <a:pPr eaLnBrk="1" hangingPunct="1">
              <a:defRPr/>
            </a:pPr>
            <a:r>
              <a:rPr lang="en-US" altLang="zh-CN" sz="2400" dirty="0" smtClean="0">
                <a:latin typeface="+mn-ea"/>
                <a:cs typeface="+mn-cs"/>
              </a:rPr>
              <a:t>with</a:t>
            </a:r>
            <a:r>
              <a:rPr lang="zh-CN" altLang="en-US" sz="2400" dirty="0" smtClean="0">
                <a:latin typeface="+mn-ea"/>
                <a:cs typeface="+mn-cs"/>
              </a:rPr>
              <a:t>语句</a:t>
            </a:r>
            <a:endParaRPr lang="zh-CN" altLang="en-US" sz="2400" dirty="0">
              <a:latin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Js</a:t>
            </a:r>
            <a:r>
              <a:rPr lang="zh-CN" altLang="en-US" sz="4000" smtClean="0"/>
              <a:t>发展历程</a:t>
            </a:r>
          </a:p>
        </p:txBody>
      </p:sp>
      <p:sp>
        <p:nvSpPr>
          <p:cNvPr id="2" name="右箭头 1"/>
          <p:cNvSpPr/>
          <p:nvPr/>
        </p:nvSpPr>
        <p:spPr>
          <a:xfrm>
            <a:off x="971600" y="2348880"/>
            <a:ext cx="7416824" cy="576064"/>
          </a:xfrm>
          <a:prstGeom prst="rightArrow">
            <a:avLst/>
          </a:prstGeom>
          <a:solidFill>
            <a:schemeClr val="bg1">
              <a:lumMod val="65000"/>
              <a:alpha val="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kumimoji="1"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kumimoji="1"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volution </a:t>
            </a:r>
            <a:r>
              <a:rPr kumimoji="1"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kumimoji="1"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 </a:t>
            </a:r>
            <a:r>
              <a:rPr kumimoji="1" lang="en-US" altLang="zh-CN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r>
              <a:rPr kumimoji="1"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kumimoji="1"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线连接符 9"/>
          <p:cNvCxnSpPr>
            <a:endCxn id="9" idx="0"/>
          </p:cNvCxnSpPr>
          <p:nvPr/>
        </p:nvCxnSpPr>
        <p:spPr>
          <a:xfrm>
            <a:off x="971600" y="2780928"/>
            <a:ext cx="2654" cy="302433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-23068" y="5805264"/>
            <a:ext cx="199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Birth at Netscape</a:t>
            </a:r>
          </a:p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LiveScript</a:t>
            </a:r>
            <a:r>
              <a:rPr kumimoji="1" lang="en-US" altLang="zh-CN" dirty="0" smtClean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9552" y="378904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Adoption by Microsoft</a:t>
            </a:r>
          </a:p>
          <a:p>
            <a:pPr algn="ctr"/>
            <a:r>
              <a:rPr kumimoji="1" lang="en-US" altLang="zh-CN" dirty="0" smtClean="0"/>
              <a:t>(Jscript in IE 3.0)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11560" y="21235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D0D0D"/>
                </a:solidFill>
              </a:rPr>
              <a:t>1995</a:t>
            </a:r>
            <a:endParaRPr kumimoji="1" lang="en-US" altLang="zh-CN" dirty="0">
              <a:solidFill>
                <a:srgbClr val="0D0D0D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63688" y="5374957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Standardization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ECMA-262 1</a:t>
            </a:r>
            <a:r>
              <a:rPr kumimoji="1" lang="en-US" altLang="zh-CN" baseline="30000" dirty="0" smtClean="0"/>
              <a:t>st</a:t>
            </a:r>
          </a:p>
        </p:txBody>
      </p:sp>
      <p:cxnSp>
        <p:nvCxnSpPr>
          <p:cNvPr id="20" name="直线连接符 19"/>
          <p:cNvCxnSpPr/>
          <p:nvPr/>
        </p:nvCxnSpPr>
        <p:spPr>
          <a:xfrm>
            <a:off x="1835696" y="2780928"/>
            <a:ext cx="0" cy="1008112"/>
          </a:xfrm>
          <a:prstGeom prst="line">
            <a:avLst/>
          </a:prstGeom>
          <a:ln w="254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67744" y="21328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D0D0D"/>
                </a:solidFill>
              </a:rPr>
              <a:t>1997</a:t>
            </a:r>
            <a:endParaRPr kumimoji="1" lang="en-US" altLang="zh-CN" dirty="0">
              <a:solidFill>
                <a:srgbClr val="0D0D0D"/>
              </a:solidFill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2699792" y="2780928"/>
            <a:ext cx="0" cy="2448272"/>
          </a:xfrm>
          <a:prstGeom prst="line">
            <a:avLst/>
          </a:prstGeom>
          <a:ln w="254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3275856" y="2780928"/>
            <a:ext cx="0" cy="1800200"/>
          </a:xfrm>
          <a:prstGeom prst="line">
            <a:avLst/>
          </a:prstGeom>
          <a:ln w="254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483768" y="46438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ECMA-262 2</a:t>
            </a:r>
            <a:r>
              <a:rPr kumimoji="1" lang="en-US" altLang="zh-CN" baseline="30000" dirty="0" smtClean="0"/>
              <a:t>nd</a:t>
            </a:r>
            <a:endParaRPr kumimoji="1" lang="zh-CN" altLang="en-US" baseline="30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915816" y="21328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D0D0D"/>
                </a:solidFill>
              </a:rPr>
              <a:t>1998</a:t>
            </a:r>
            <a:endParaRPr kumimoji="1" lang="en-US" altLang="zh-CN" dirty="0">
              <a:solidFill>
                <a:srgbClr val="0D0D0D"/>
              </a:solidFill>
            </a:endParaRPr>
          </a:p>
        </p:txBody>
      </p:sp>
      <p:cxnSp>
        <p:nvCxnSpPr>
          <p:cNvPr id="30" name="直线连接符 29"/>
          <p:cNvCxnSpPr/>
          <p:nvPr/>
        </p:nvCxnSpPr>
        <p:spPr>
          <a:xfrm>
            <a:off x="3851920" y="2780928"/>
            <a:ext cx="0" cy="1008112"/>
          </a:xfrm>
          <a:prstGeom prst="line">
            <a:avLst/>
          </a:prstGeom>
          <a:ln w="254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059832" y="378904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6600"/>
                </a:solidFill>
              </a:rPr>
              <a:t>ECMA-262 3</a:t>
            </a:r>
            <a:r>
              <a:rPr kumimoji="1" lang="en-US" altLang="zh-CN" baseline="30000" dirty="0" smtClean="0">
                <a:solidFill>
                  <a:srgbClr val="FF6600"/>
                </a:solidFill>
              </a:rPr>
              <a:t>rd</a:t>
            </a:r>
            <a:endParaRPr kumimoji="1" lang="zh-CN" altLang="en-US" baseline="30000" dirty="0">
              <a:solidFill>
                <a:srgbClr val="FF66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91880" y="21328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D0D0D"/>
                </a:solidFill>
              </a:rPr>
              <a:t>1999</a:t>
            </a:r>
            <a:endParaRPr kumimoji="1" lang="en-US" altLang="zh-CN" dirty="0">
              <a:solidFill>
                <a:srgbClr val="0D0D0D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580112" y="3790781"/>
            <a:ext cx="17281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ECMA-262 4</a:t>
            </a:r>
            <a:r>
              <a:rPr kumimoji="1" lang="en-US" altLang="zh-CN" baseline="30000" dirty="0" smtClean="0"/>
              <a:t>th</a:t>
            </a:r>
          </a:p>
          <a:p>
            <a:pPr algn="ctr"/>
            <a:r>
              <a:rPr kumimoji="1" lang="en-US" altLang="zh-CN" dirty="0" smtClean="0"/>
              <a:t>(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deprecated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444208" y="53732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8000"/>
                </a:solidFill>
              </a:rPr>
              <a:t>ECMA-262 5</a:t>
            </a:r>
            <a:r>
              <a:rPr kumimoji="1" lang="en-US" altLang="zh-CN" baseline="30000" dirty="0" smtClean="0">
                <a:solidFill>
                  <a:srgbClr val="008000"/>
                </a:solidFill>
              </a:rPr>
              <a:t>th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cxnSp>
        <p:nvCxnSpPr>
          <p:cNvPr id="37" name="直线连接符 36"/>
          <p:cNvCxnSpPr/>
          <p:nvPr/>
        </p:nvCxnSpPr>
        <p:spPr>
          <a:xfrm>
            <a:off x="6444208" y="2780928"/>
            <a:ext cx="0" cy="1008112"/>
          </a:xfrm>
          <a:prstGeom prst="line">
            <a:avLst/>
          </a:prstGeom>
          <a:ln w="254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>
            <a:off x="7236296" y="2780928"/>
            <a:ext cx="0" cy="244827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084168" y="21328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D0D0D"/>
                </a:solidFill>
              </a:rPr>
              <a:t>2008</a:t>
            </a:r>
            <a:endParaRPr kumimoji="1" lang="en-US" altLang="zh-CN" dirty="0">
              <a:solidFill>
                <a:srgbClr val="0D0D0D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804248" y="21235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D0D0D"/>
                </a:solidFill>
              </a:rPr>
              <a:t>2009</a:t>
            </a:r>
            <a:endParaRPr kumimoji="1" lang="en-US" altLang="zh-CN" dirty="0">
              <a:solidFill>
                <a:srgbClr val="0D0D0D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164288" y="378904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ECMA-262 6</a:t>
            </a:r>
            <a:r>
              <a:rPr kumimoji="1" lang="en-US" altLang="zh-CN" baseline="30000" dirty="0" smtClean="0"/>
              <a:t>th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(Harmony)</a:t>
            </a:r>
            <a:endParaRPr kumimoji="1" lang="zh-CN" altLang="en-US" dirty="0"/>
          </a:p>
        </p:txBody>
      </p:sp>
      <p:cxnSp>
        <p:nvCxnSpPr>
          <p:cNvPr id="65" name="直线连接符 64"/>
          <p:cNvCxnSpPr/>
          <p:nvPr/>
        </p:nvCxnSpPr>
        <p:spPr>
          <a:xfrm>
            <a:off x="8028384" y="2780928"/>
            <a:ext cx="0" cy="1008112"/>
          </a:xfrm>
          <a:prstGeom prst="line">
            <a:avLst/>
          </a:prstGeom>
          <a:ln w="254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596336" y="21328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D0D0D"/>
                </a:solidFill>
              </a:rPr>
              <a:t>?</a:t>
            </a:r>
            <a:endParaRPr kumimoji="1" lang="en-US" altLang="zh-CN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9411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2" grpId="0"/>
      <p:bldP spid="11" grpId="0"/>
      <p:bldP spid="16" grpId="0"/>
      <p:bldP spid="22" grpId="0"/>
      <p:bldP spid="24" grpId="0"/>
      <p:bldP spid="29" grpId="0"/>
      <p:bldP spid="32" grpId="0"/>
      <p:bldP spid="34" grpId="0"/>
      <p:bldP spid="35" grpId="0"/>
      <p:bldP spid="36" grpId="0"/>
      <p:bldP spid="41" grpId="0"/>
      <p:bldP spid="42" grpId="0"/>
      <p:bldP spid="50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 smtClean="0">
                <a:cs typeface="Arial" charset="0"/>
              </a:rPr>
              <a:t>Javascript</a:t>
            </a:r>
            <a:r>
              <a:rPr lang="zh-CN" altLang="en-US" sz="4000" dirty="0" smtClean="0">
                <a:cs typeface="Arial" charset="0"/>
              </a:rPr>
              <a:t>运行与</a:t>
            </a:r>
            <a:r>
              <a:rPr lang="zh-CN" altLang="en-US" sz="4000" dirty="0" smtClean="0"/>
              <a:t>调试</a:t>
            </a:r>
          </a:p>
        </p:txBody>
      </p:sp>
      <p:sp>
        <p:nvSpPr>
          <p:cNvPr id="83970" name="副标题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Js</a:t>
            </a:r>
            <a:r>
              <a:rPr lang="zh-CN" altLang="en-US" sz="2400" dirty="0" smtClean="0"/>
              <a:t>编写和调试方法</a:t>
            </a: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2800" dirty="0" smtClean="0"/>
              <a:t>	</a:t>
            </a:r>
            <a:r>
              <a:rPr lang="en-US" altLang="zh-CN" sz="1800" b="0" dirty="0" smtClean="0"/>
              <a:t>&lt;</a:t>
            </a:r>
            <a:r>
              <a:rPr lang="en-US" altLang="zh-CN" sz="1800" b="0" dirty="0" smtClean="0">
                <a:cs typeface="Arial" charset="0"/>
              </a:rPr>
              <a:t>script</a:t>
            </a:r>
            <a:r>
              <a:rPr lang="en-US" altLang="zh-CN" sz="1800" b="0" dirty="0" smtClean="0"/>
              <a:t>&gt;	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b="0" dirty="0" smtClean="0">
                <a:cs typeface="Arial" charset="0"/>
              </a:rPr>
              <a:t>	debugger;</a:t>
            </a:r>
            <a:endParaRPr lang="en-US" altLang="zh-CN" sz="1800" b="0" dirty="0" smtClean="0"/>
          </a:p>
          <a:p>
            <a:pPr eaLnBrk="1" hangingPunct="1"/>
            <a:r>
              <a:rPr lang="en-US" altLang="zh-CN" sz="2400" dirty="0" smtClean="0"/>
              <a:t>Js</a:t>
            </a:r>
            <a:r>
              <a:rPr lang="zh-CN" altLang="en-US" sz="2400" dirty="0" smtClean="0"/>
              <a:t>注释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	</a:t>
            </a:r>
            <a:r>
              <a:rPr lang="en-US" altLang="zh-CN" sz="2400" b="0" dirty="0" smtClean="0">
                <a:solidFill>
                  <a:srgbClr val="00B050"/>
                </a:solidFill>
              </a:rPr>
              <a:t>//</a:t>
            </a:r>
            <a:r>
              <a:rPr lang="zh-CN" altLang="en-US" sz="2400" b="0" dirty="0" smtClean="0">
                <a:solidFill>
                  <a:srgbClr val="00B050"/>
                </a:solidFill>
              </a:rPr>
              <a:t>这里是单行注释</a:t>
            </a:r>
            <a:endParaRPr lang="en-US" altLang="zh-CN" sz="2400" b="0" dirty="0" smtClean="0">
              <a:solidFill>
                <a:srgbClr val="00B050"/>
              </a:solidFill>
            </a:endParaRPr>
          </a:p>
          <a:p>
            <a:pPr eaLnBrk="1" hangingPunct="1">
              <a:buNone/>
            </a:pPr>
            <a:r>
              <a:rPr lang="en-US" altLang="zh-CN" sz="2400" b="0" dirty="0" smtClean="0"/>
              <a:t>	</a:t>
            </a:r>
            <a:r>
              <a:rPr lang="en-US" altLang="zh-CN" sz="2400" b="0" dirty="0" smtClean="0">
                <a:solidFill>
                  <a:srgbClr val="00B050"/>
                </a:solidFill>
              </a:rPr>
              <a:t>/*</a:t>
            </a:r>
          </a:p>
          <a:p>
            <a:pPr eaLnBrk="1" hangingPunct="1">
              <a:buNone/>
            </a:pPr>
            <a:r>
              <a:rPr lang="zh-CN" altLang="en-US" sz="2400" b="0" dirty="0" smtClean="0">
                <a:solidFill>
                  <a:srgbClr val="00B050"/>
                </a:solidFill>
              </a:rPr>
              <a:t>       这里是多行注释</a:t>
            </a:r>
            <a:endParaRPr lang="en-US" altLang="zh-CN" sz="2400" b="0" dirty="0" smtClean="0">
              <a:solidFill>
                <a:srgbClr val="00B050"/>
              </a:solidFill>
            </a:endParaRPr>
          </a:p>
          <a:p>
            <a:pPr eaLnBrk="1" hangingPunct="1">
              <a:buNone/>
            </a:pPr>
            <a:r>
              <a:rPr lang="zh-CN" altLang="en-US" sz="2400" b="0" dirty="0" smtClean="0">
                <a:solidFill>
                  <a:srgbClr val="00B050"/>
                </a:solidFill>
              </a:rPr>
              <a:t>    </a:t>
            </a:r>
            <a:r>
              <a:rPr lang="en-US" altLang="zh-CN" sz="2400" b="0" dirty="0" smtClean="0">
                <a:solidFill>
                  <a:srgbClr val="00B050"/>
                </a:solidFill>
              </a:rPr>
              <a:t>*/</a:t>
            </a:r>
          </a:p>
          <a:p>
            <a:pPr eaLnBrk="1" hangingPunct="1"/>
            <a:r>
              <a:rPr lang="en-US" altLang="zh-CN" sz="2400" dirty="0" smtClean="0"/>
              <a:t>Js</a:t>
            </a:r>
            <a:r>
              <a:rPr lang="zh-CN" altLang="en-US" sz="2400" dirty="0" smtClean="0"/>
              <a:t>调试工具</a:t>
            </a:r>
            <a:r>
              <a:rPr lang="zh-CN" altLang="en-US" sz="1800" b="0" dirty="0" smtClean="0"/>
              <a:t>（详见</a:t>
            </a:r>
            <a:r>
              <a:rPr lang="en-US" altLang="zh-CN" sz="1800" b="0" dirty="0" err="1" smtClean="0">
                <a:cs typeface="Arial" charset="0"/>
              </a:rPr>
              <a:t>web.develop.enviroment</a:t>
            </a:r>
            <a:r>
              <a:rPr lang="zh-CN" altLang="en-US" sz="1800" b="0" dirty="0" smtClean="0">
                <a:cs typeface="Arial" charset="0"/>
              </a:rPr>
              <a:t>） 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Js</a:t>
            </a:r>
            <a:r>
              <a:rPr lang="zh-CN" altLang="en-US" sz="4000" dirty="0" smtClean="0"/>
              <a:t>高级特性</a:t>
            </a:r>
          </a:p>
        </p:txBody>
      </p:sp>
      <p:sp>
        <p:nvSpPr>
          <p:cNvPr id="4" name="副标题 4"/>
          <p:cNvSpPr>
            <a:spLocks noGrp="1"/>
          </p:cNvSpPr>
          <p:nvPr>
            <p:ph idx="1"/>
          </p:nvPr>
        </p:nvSpPr>
        <p:spPr>
          <a:xfrm>
            <a:off x="468313" y="1341439"/>
            <a:ext cx="8675687" cy="511189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400" dirty="0" err="1" smtClean="0">
                <a:latin typeface="+mn-ea"/>
                <a:cs typeface="+mn-cs"/>
              </a:rPr>
              <a:t>Js</a:t>
            </a:r>
            <a:r>
              <a:rPr lang="zh-CN" altLang="en-US" sz="2400" dirty="0" smtClean="0">
                <a:latin typeface="+mn-ea"/>
                <a:cs typeface="+mn-cs"/>
              </a:rPr>
              <a:t>面向对象</a:t>
            </a:r>
            <a:endParaRPr lang="en-US" altLang="zh-CN" sz="2400" dirty="0" smtClean="0">
              <a:latin typeface="+mn-ea"/>
              <a:cs typeface="+mn-cs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  <a:cs typeface="+mn-cs"/>
              </a:rPr>
              <a:t>变量</a:t>
            </a:r>
            <a:r>
              <a:rPr lang="zh-CN" altLang="en-US" sz="2400" dirty="0" smtClean="0">
                <a:latin typeface="+mn-ea"/>
                <a:cs typeface="+mn-cs"/>
              </a:rPr>
              <a:t>作用域</a:t>
            </a:r>
            <a:endParaRPr lang="en-US" altLang="zh-CN" sz="2400" dirty="0" smtClean="0">
              <a:latin typeface="+mn-ea"/>
              <a:cs typeface="+mn-cs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  <a:cs typeface="+mn-cs"/>
              </a:rPr>
              <a:t>闭</a:t>
            </a:r>
            <a:r>
              <a:rPr lang="zh-CN" altLang="en-US" sz="2400" dirty="0" smtClean="0">
                <a:latin typeface="+mn-ea"/>
                <a:cs typeface="+mn-cs"/>
              </a:rPr>
              <a:t>包</a:t>
            </a:r>
            <a:endParaRPr lang="zh-CN" altLang="en-US" sz="2400" dirty="0">
              <a:latin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Js</a:t>
            </a:r>
            <a:r>
              <a:rPr lang="zh-CN" altLang="en-US" sz="4000" dirty="0" smtClean="0"/>
              <a:t>面向对象</a:t>
            </a:r>
          </a:p>
        </p:txBody>
      </p:sp>
      <p:sp>
        <p:nvSpPr>
          <p:cNvPr id="4" name="副标题 4"/>
          <p:cNvSpPr>
            <a:spLocks noGrp="1"/>
          </p:cNvSpPr>
          <p:nvPr>
            <p:ph idx="1"/>
          </p:nvPr>
        </p:nvSpPr>
        <p:spPr>
          <a:xfrm>
            <a:off x="468313" y="1341439"/>
            <a:ext cx="8675687" cy="511189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400" dirty="0" err="1" smtClean="0">
                <a:latin typeface="+mn-ea"/>
                <a:cs typeface="+mn-cs"/>
              </a:rPr>
              <a:t>Js</a:t>
            </a:r>
            <a:r>
              <a:rPr lang="zh-CN" altLang="en-US" sz="2400" dirty="0" smtClean="0">
                <a:latin typeface="+mn-ea"/>
                <a:cs typeface="+mn-cs"/>
              </a:rPr>
              <a:t>对象构造</a:t>
            </a:r>
            <a:endParaRPr lang="en-US" altLang="zh-CN" sz="2400" dirty="0" smtClean="0">
              <a:latin typeface="+mn-ea"/>
              <a:cs typeface="+mn-cs"/>
            </a:endParaRPr>
          </a:p>
          <a:p>
            <a:pPr eaLnBrk="1" hangingPunct="1">
              <a:defRPr/>
            </a:pPr>
            <a:r>
              <a:rPr lang="en-US" altLang="zh-CN" sz="2400" dirty="0" smtClean="0">
                <a:latin typeface="+mn-ea"/>
                <a:cs typeface="+mn-cs"/>
              </a:rPr>
              <a:t>this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 smtClean="0"/>
              <a:t>Js</a:t>
            </a:r>
            <a:r>
              <a:rPr lang="zh-CN" altLang="en-US" sz="4000" dirty="0" smtClean="0"/>
              <a:t>对象构造</a:t>
            </a:r>
            <a:endParaRPr lang="zh-CN" altLang="en-US" sz="4000" dirty="0" smtClean="0"/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/>
            <a:r>
              <a:rPr lang="en-US" altLang="zh-CN" sz="2400" b="0" dirty="0" smtClean="0"/>
              <a:t>Js</a:t>
            </a:r>
            <a:r>
              <a:rPr lang="zh-CN" altLang="en-US" sz="2400" b="0" dirty="0" smtClean="0"/>
              <a:t>中每一个函数都可以直接看成</a:t>
            </a:r>
            <a:r>
              <a:rPr lang="zh-CN" altLang="en-US" sz="2400" dirty="0" smtClean="0"/>
              <a:t>对象构造器</a:t>
            </a:r>
            <a:r>
              <a:rPr lang="en-US" altLang="zh-CN" sz="2400" b="0" dirty="0" smtClean="0"/>
              <a:t>(</a:t>
            </a:r>
            <a:r>
              <a:rPr lang="zh-CN" altLang="en-US" sz="2400" b="0" dirty="0" smtClean="0"/>
              <a:t>“类”</a:t>
            </a:r>
            <a:r>
              <a:rPr lang="en-US" altLang="zh-CN" sz="2400" b="0" dirty="0" smtClean="0"/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800" dirty="0" smtClean="0"/>
              <a:t>	</a:t>
            </a:r>
            <a:r>
              <a:rPr lang="en-US" altLang="zh-CN" sz="1800" b="0" dirty="0" smtClean="0">
                <a:cs typeface="Arial" charset="0"/>
              </a:rPr>
              <a:t>function </a:t>
            </a:r>
            <a:r>
              <a:rPr lang="en-US" altLang="zh-CN" sz="1800" b="0" dirty="0" err="1" smtClean="0">
                <a:cs typeface="Arial" charset="0"/>
              </a:rPr>
              <a:t>ConstructorA</a:t>
            </a:r>
            <a:r>
              <a:rPr lang="en-US" altLang="zh-CN" sz="1800" b="0" dirty="0" smtClean="0">
                <a:cs typeface="Arial" charset="0"/>
              </a:rPr>
              <a:t>(){</a:t>
            </a:r>
          </a:p>
          <a:p>
            <a:pPr eaLnBrk="1" hangingPunct="1">
              <a:buNone/>
            </a:pPr>
            <a:r>
              <a:rPr lang="en-US" altLang="zh-CN" sz="1800" b="0" dirty="0" smtClean="0">
                <a:solidFill>
                  <a:srgbClr val="00B050"/>
                </a:solidFill>
                <a:cs typeface="Arial" charset="0"/>
              </a:rPr>
              <a:t>	</a:t>
            </a:r>
            <a:r>
              <a:rPr lang="zh-CN" altLang="en-US" sz="1800" b="0" dirty="0" smtClean="0">
                <a:solidFill>
                  <a:srgbClr val="00B050"/>
                </a:solidFill>
                <a:cs typeface="Arial" charset="0"/>
              </a:rPr>
              <a:t>       </a:t>
            </a:r>
            <a:r>
              <a:rPr lang="en-US" altLang="zh-CN" sz="1800" b="0" dirty="0" smtClean="0">
                <a:solidFill>
                  <a:srgbClr val="00B050"/>
                </a:solidFill>
                <a:cs typeface="Arial" charset="0"/>
              </a:rPr>
              <a:t>//implement code</a:t>
            </a:r>
            <a:endParaRPr lang="en-US" altLang="zh-CN" sz="1800" b="0" dirty="0" smtClean="0">
              <a:cs typeface="Arial" charset="0"/>
            </a:endParaRPr>
          </a:p>
          <a:p>
            <a:pPr eaLnBrk="1" hangingPunct="1">
              <a:buNone/>
            </a:pPr>
            <a:r>
              <a:rPr lang="en-US" altLang="zh-CN" sz="1800" b="0" dirty="0" smtClean="0">
                <a:cs typeface="Arial" charset="0"/>
              </a:rPr>
              <a:t>	} </a:t>
            </a:r>
          </a:p>
          <a:p>
            <a:pPr eaLnBrk="1" hangingPunct="1">
              <a:buNone/>
            </a:pPr>
            <a:endParaRPr lang="en-US" altLang="zh-CN" sz="1800" b="0" dirty="0" smtClean="0"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b="0" dirty="0" smtClean="0"/>
              <a:t>	</a:t>
            </a:r>
            <a:r>
              <a:rPr lang="zh-CN" altLang="en-US" sz="2400" b="0" dirty="0" smtClean="0"/>
              <a:t>对于对象的属性，有两种方式声明</a:t>
            </a:r>
            <a:endParaRPr lang="en-US" altLang="zh-CN" sz="2400" b="0" dirty="0" smtClean="0"/>
          </a:p>
          <a:p>
            <a:pPr marL="857250" lvl="1" indent="-457200" eaLnBrk="1" hangingPunct="1">
              <a:buFont typeface="Arial" charset="0"/>
              <a:buAutoNum type="alphaLcPeriod"/>
            </a:pPr>
            <a:r>
              <a:rPr lang="zh-CN" altLang="en-US" sz="1800" dirty="0" smtClean="0"/>
              <a:t>在对象的构造器中，直接定义属性 </a:t>
            </a:r>
            <a:r>
              <a:rPr lang="en-US" altLang="zh-CN" sz="1800" dirty="0" smtClean="0"/>
              <a:t>(</a:t>
            </a:r>
            <a:r>
              <a:rPr lang="en-US" altLang="zh-CN" sz="1800" b="1" dirty="0" err="1" smtClean="0">
                <a:cs typeface="Arial" charset="0"/>
              </a:rPr>
              <a:t>this.AttributeName</a:t>
            </a:r>
            <a:r>
              <a:rPr lang="en-US" altLang="zh-CN" sz="1800" dirty="0" smtClean="0"/>
              <a:t>)</a:t>
            </a:r>
          </a:p>
          <a:p>
            <a:pPr marL="857250" lvl="1" indent="-457200" eaLnBrk="1" hangingPunct="1">
              <a:buFont typeface="Arial" charset="0"/>
              <a:buAutoNum type="alphaLcPeriod"/>
            </a:pPr>
            <a:r>
              <a:rPr lang="zh-CN" altLang="en-US" sz="1800" dirty="0" smtClean="0"/>
              <a:t>通过</a:t>
            </a:r>
            <a:r>
              <a:rPr lang="en-US" altLang="zh-CN" sz="1800" b="1" dirty="0" err="1" smtClean="0">
                <a:cs typeface="Arial" charset="0"/>
              </a:rPr>
              <a:t>classA.prototype.AttributeName</a:t>
            </a:r>
            <a:r>
              <a:rPr lang="zh-CN" altLang="en-US" sz="1800" dirty="0" smtClean="0"/>
              <a:t>方式给出</a:t>
            </a:r>
            <a:endParaRPr lang="zh-CN" altLang="en-US" sz="1800" b="1" dirty="0" smtClean="0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prototype</a:t>
            </a:r>
            <a:endParaRPr lang="zh-CN" altLang="en-US" sz="4000" dirty="0" smtClean="0"/>
          </a:p>
        </p:txBody>
      </p:sp>
      <p:sp>
        <p:nvSpPr>
          <p:cNvPr id="6" name="副标题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eaLnBrk="1" hangingPunct="1"/>
            <a:r>
              <a:rPr lang="zh-CN" altLang="en-US" sz="2400" b="0" dirty="0" smtClean="0">
                <a:cs typeface="Arial" charset="0"/>
              </a:rPr>
              <a:t>每一个</a:t>
            </a:r>
            <a:r>
              <a:rPr lang="zh-CN" altLang="en-US" sz="2400" dirty="0" smtClean="0">
                <a:cs typeface="Arial" charset="0"/>
              </a:rPr>
              <a:t>对象构造器</a:t>
            </a:r>
            <a:r>
              <a:rPr lang="zh-CN" altLang="en-US" sz="2400" b="0" dirty="0" smtClean="0">
                <a:cs typeface="Arial" charset="0"/>
              </a:rPr>
              <a:t>都有一个</a:t>
            </a:r>
            <a:r>
              <a:rPr lang="en-US" altLang="zh-CN" sz="2400" dirty="0" smtClean="0">
                <a:solidFill>
                  <a:srgbClr val="FF0000"/>
                </a:solidFill>
                <a:cs typeface="Arial" charset="0"/>
              </a:rPr>
              <a:t>prototype</a:t>
            </a:r>
            <a:r>
              <a:rPr lang="zh-CN" altLang="en-US" sz="2400" b="0" dirty="0" smtClean="0">
                <a:cs typeface="Arial" charset="0"/>
              </a:rPr>
              <a:t>属性</a:t>
            </a:r>
            <a:endParaRPr lang="en-US" altLang="zh-CN" sz="2400" b="0" dirty="0" smtClean="0">
              <a:cs typeface="Arial" charset="0"/>
            </a:endParaRPr>
          </a:p>
          <a:p>
            <a:pPr eaLnBrk="1" hangingPunct="1"/>
            <a:r>
              <a:rPr lang="zh-CN" altLang="en-US" sz="2400" b="0" dirty="0" smtClean="0">
                <a:cs typeface="Arial" charset="0"/>
              </a:rPr>
              <a:t>对象构造器的</a:t>
            </a:r>
            <a:r>
              <a:rPr lang="en-US" altLang="zh-CN" sz="2400" dirty="0" smtClean="0">
                <a:cs typeface="Arial" charset="0"/>
              </a:rPr>
              <a:t>prototype</a:t>
            </a:r>
            <a:r>
              <a:rPr lang="zh-CN" altLang="en-US" sz="2400" b="0" dirty="0" smtClean="0">
                <a:cs typeface="Arial" charset="0"/>
              </a:rPr>
              <a:t>指向</a:t>
            </a:r>
            <a:r>
              <a:rPr lang="en-US" altLang="zh-CN" sz="2400" dirty="0" smtClean="0">
                <a:cs typeface="Arial" charset="0"/>
              </a:rPr>
              <a:t>Object</a:t>
            </a:r>
            <a:r>
              <a:rPr lang="zh-CN" altLang="en-US" sz="2400" dirty="0" smtClean="0">
                <a:cs typeface="Arial" charset="0"/>
              </a:rPr>
              <a:t>的一个实例</a:t>
            </a:r>
            <a:r>
              <a:rPr lang="zh-CN" altLang="en-US" sz="2400" b="0" dirty="0" smtClean="0">
                <a:cs typeface="Arial" charset="0"/>
              </a:rPr>
              <a:t>，在构造器被创建时赋值，这个实例就是</a:t>
            </a:r>
            <a:r>
              <a:rPr lang="zh-CN" altLang="en-US" sz="2400" dirty="0" smtClean="0">
                <a:cs typeface="Arial" charset="0"/>
              </a:rPr>
              <a:t>对象的原型</a:t>
            </a:r>
            <a:endParaRPr lang="en-US" altLang="zh-CN" sz="2400" dirty="0" smtClean="0">
              <a:cs typeface="Arial" charset="0"/>
            </a:endParaRPr>
          </a:p>
          <a:p>
            <a:pPr eaLnBrk="1" hangingPunct="1"/>
            <a:r>
              <a:rPr lang="en-US" altLang="zh-CN" sz="2400" b="0" dirty="0" smtClean="0">
                <a:cs typeface="Arial" charset="0"/>
              </a:rPr>
              <a:t>prototype</a:t>
            </a:r>
            <a:r>
              <a:rPr lang="zh-CN" altLang="en-US" sz="2400" b="0" dirty="0" smtClean="0">
                <a:cs typeface="Arial" charset="0"/>
              </a:rPr>
              <a:t>可以</a:t>
            </a:r>
            <a:r>
              <a:rPr lang="zh-CN" altLang="en-US" sz="2400" dirty="0" smtClean="0">
                <a:cs typeface="Arial" charset="0"/>
              </a:rPr>
              <a:t>在对象之间实现重用</a:t>
            </a:r>
            <a:r>
              <a:rPr lang="zh-CN" altLang="en-US" sz="2400" b="0" dirty="0" smtClean="0">
                <a:cs typeface="Arial" charset="0"/>
              </a:rPr>
              <a:t>（属性、方法），也可以用来实现继承</a:t>
            </a:r>
            <a:endParaRPr lang="en-US" altLang="zh-CN" sz="2400" b="0" dirty="0" smtClean="0">
              <a:cs typeface="Arial" charset="0"/>
            </a:endParaRPr>
          </a:p>
          <a:p>
            <a:pPr eaLnBrk="1" hangingPunct="1"/>
            <a:endParaRPr lang="en-US" altLang="zh-CN" sz="1800" dirty="0" smtClean="0">
              <a:cs typeface="Arial" charset="0"/>
            </a:endParaRPr>
          </a:p>
          <a:p>
            <a:pPr eaLnBrk="1" hangingPunct="1"/>
            <a:endParaRPr lang="zh-CN" altLang="en-US" sz="1800" dirty="0" smtClean="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Example</a:t>
            </a:r>
            <a:endParaRPr lang="zh-CN" altLang="en-US" sz="4000" dirty="0" smtClean="0"/>
          </a:p>
        </p:txBody>
      </p:sp>
      <p:sp>
        <p:nvSpPr>
          <p:cNvPr id="6" name="副标题 4"/>
          <p:cNvSpPr>
            <a:spLocks noGrp="1"/>
          </p:cNvSpPr>
          <p:nvPr>
            <p:ph idx="1"/>
          </p:nvPr>
        </p:nvSpPr>
        <p:spPr>
          <a:xfrm>
            <a:off x="457200" y="1412776"/>
            <a:ext cx="5554960" cy="504056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b="0" dirty="0" smtClean="0">
                <a:cs typeface="Arial" charset="0"/>
              </a:rPr>
              <a:t>function </a:t>
            </a:r>
            <a:r>
              <a:rPr lang="en-US" altLang="zh-CN" sz="1800" b="0" dirty="0" err="1" smtClean="0">
                <a:cs typeface="Arial" charset="0"/>
              </a:rPr>
              <a:t>Caculate</a:t>
            </a:r>
            <a:r>
              <a:rPr lang="en-US" altLang="zh-CN" sz="1800" b="0" dirty="0" smtClean="0">
                <a:cs typeface="Arial" charset="0"/>
              </a:rPr>
              <a:t>(){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b="0" dirty="0" smtClean="0">
                <a:cs typeface="Arial" charset="0"/>
              </a:rPr>
              <a:t>	</a:t>
            </a:r>
            <a:r>
              <a:rPr lang="en-US" altLang="zh-CN" sz="1800" b="0" dirty="0" err="1" smtClean="0">
                <a:cs typeface="Arial" charset="0"/>
              </a:rPr>
              <a:t>this.add</a:t>
            </a:r>
            <a:r>
              <a:rPr lang="en-US" altLang="zh-CN" sz="1800" b="0" dirty="0" smtClean="0">
                <a:cs typeface="Arial" charset="0"/>
              </a:rPr>
              <a:t> = function(){return </a:t>
            </a:r>
            <a:r>
              <a:rPr lang="en-US" altLang="zh-CN" sz="1800" b="0" dirty="0" err="1" smtClean="0">
                <a:cs typeface="Arial" charset="0"/>
              </a:rPr>
              <a:t>this.x+this.y</a:t>
            </a:r>
            <a:r>
              <a:rPr lang="en-US" altLang="zh-CN" sz="1800" b="0" dirty="0" smtClean="0">
                <a:cs typeface="Arial" charset="0"/>
              </a:rPr>
              <a:t>};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b="0" dirty="0" smtClean="0">
                <a:cs typeface="Arial" charset="0"/>
              </a:rPr>
              <a:t>	</a:t>
            </a:r>
            <a:r>
              <a:rPr lang="en-US" altLang="zh-CN" sz="1800" b="0" dirty="0" err="1" smtClean="0">
                <a:cs typeface="Arial" charset="0"/>
              </a:rPr>
              <a:t>this.subtract</a:t>
            </a:r>
            <a:r>
              <a:rPr lang="en-US" altLang="zh-CN" sz="1800" b="0" dirty="0" smtClean="0">
                <a:cs typeface="Arial" charset="0"/>
              </a:rPr>
              <a:t> = function(){return </a:t>
            </a:r>
            <a:r>
              <a:rPr lang="en-US" altLang="zh-CN" sz="1800" b="0" dirty="0" err="1" smtClean="0">
                <a:cs typeface="Arial" charset="0"/>
              </a:rPr>
              <a:t>this.x-this.y</a:t>
            </a:r>
            <a:r>
              <a:rPr lang="en-US" altLang="zh-CN" sz="1800" b="0" dirty="0" smtClean="0">
                <a:cs typeface="Arial" charset="0"/>
              </a:rPr>
              <a:t>};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b="0" dirty="0" smtClean="0">
                <a:cs typeface="Arial" charset="0"/>
              </a:rPr>
              <a:t>}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b="0" dirty="0" smtClean="0">
                <a:cs typeface="Arial" charset="0"/>
              </a:rPr>
              <a:t>function Foo(</a:t>
            </a:r>
            <a:r>
              <a:rPr lang="en-US" altLang="zh-CN" sz="1800" b="0" dirty="0" smtClean="0"/>
              <a:t>operand1,operand2</a:t>
            </a:r>
            <a:r>
              <a:rPr lang="en-US" altLang="zh-CN" sz="1800" b="0" dirty="0" smtClean="0">
                <a:cs typeface="Arial" charset="0"/>
              </a:rPr>
              <a:t>){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b="0" dirty="0" smtClean="0">
                <a:cs typeface="Arial" charset="0"/>
              </a:rPr>
              <a:t>	</a:t>
            </a:r>
            <a:r>
              <a:rPr lang="en-US" altLang="zh-CN" sz="1800" b="0" dirty="0" err="1" smtClean="0">
                <a:cs typeface="Arial" charset="0"/>
              </a:rPr>
              <a:t>this.x</a:t>
            </a:r>
            <a:r>
              <a:rPr lang="en-US" altLang="zh-CN" sz="1800" b="0" dirty="0" smtClean="0">
                <a:cs typeface="Arial" charset="0"/>
              </a:rPr>
              <a:t>=</a:t>
            </a:r>
            <a:r>
              <a:rPr lang="en-US" altLang="zh-CN" sz="1800" b="0" dirty="0" smtClean="0"/>
              <a:t>operand1;</a:t>
            </a:r>
            <a:endParaRPr lang="en-US" altLang="zh-CN" sz="1800" b="0" dirty="0" smtClean="0">
              <a:cs typeface="Arial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b="0" dirty="0" smtClean="0">
                <a:cs typeface="Arial" charset="0"/>
              </a:rPr>
              <a:t>	</a:t>
            </a:r>
            <a:r>
              <a:rPr lang="en-US" altLang="zh-CN" sz="1800" b="0" dirty="0" err="1" smtClean="0">
                <a:cs typeface="Arial" charset="0"/>
              </a:rPr>
              <a:t>this.y</a:t>
            </a:r>
            <a:r>
              <a:rPr lang="en-US" altLang="zh-CN" sz="1800" b="0" dirty="0" smtClean="0">
                <a:cs typeface="Arial" charset="0"/>
              </a:rPr>
              <a:t>=</a:t>
            </a:r>
            <a:r>
              <a:rPr lang="en-US" altLang="zh-CN" sz="1800" b="0" dirty="0" smtClean="0"/>
              <a:t>operand2;</a:t>
            </a:r>
            <a:endParaRPr lang="en-US" altLang="zh-CN" sz="1800" b="0" dirty="0" smtClean="0">
              <a:cs typeface="Arial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b="0" dirty="0" smtClean="0">
                <a:cs typeface="Arial" charset="0"/>
              </a:rPr>
              <a:t>}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b="0" dirty="0" err="1" smtClean="0">
                <a:cs typeface="Arial" charset="0"/>
              </a:rPr>
              <a:t>Foo.</a:t>
            </a:r>
            <a:r>
              <a:rPr lang="en-US" altLang="zh-CN" sz="1800" b="0" dirty="0" err="1" smtClean="0">
                <a:solidFill>
                  <a:srgbClr val="FF0000"/>
                </a:solidFill>
                <a:cs typeface="Arial" charset="0"/>
              </a:rPr>
              <a:t>prototype</a:t>
            </a:r>
            <a:r>
              <a:rPr lang="en-US" altLang="zh-CN" sz="1800" b="0" dirty="0" smtClean="0">
                <a:cs typeface="Arial" charset="0"/>
              </a:rPr>
              <a:t>=new</a:t>
            </a:r>
            <a:r>
              <a:rPr lang="en-US" altLang="zh-CN" sz="1800" b="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altLang="zh-CN" sz="1800" b="0" dirty="0" err="1" smtClean="0">
                <a:cs typeface="Arial" charset="0"/>
              </a:rPr>
              <a:t>Caculate</a:t>
            </a:r>
            <a:r>
              <a:rPr lang="en-US" altLang="zh-CN" sz="1800" b="0" dirty="0" smtClean="0">
                <a:cs typeface="Arial" charset="0"/>
              </a:rPr>
              <a:t>();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b="0" dirty="0" err="1" smtClean="0">
                <a:cs typeface="Arial" charset="0"/>
              </a:rPr>
              <a:t>var</a:t>
            </a:r>
            <a:r>
              <a:rPr lang="en-US" altLang="zh-CN" sz="1800" b="0" dirty="0" smtClean="0">
                <a:cs typeface="Arial" charset="0"/>
              </a:rPr>
              <a:t> foo1 = new Foo(1,2);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b="0" dirty="0" err="1" smtClean="0">
                <a:cs typeface="Arial" charset="0"/>
              </a:rPr>
              <a:t>var</a:t>
            </a:r>
            <a:r>
              <a:rPr lang="en-US" altLang="zh-CN" sz="1800" b="0" dirty="0" smtClean="0">
                <a:cs typeface="Arial" charset="0"/>
              </a:rPr>
              <a:t> foo2 = new Foo(10,20);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b="0" dirty="0" smtClean="0">
                <a:cs typeface="Arial" charset="0"/>
              </a:rPr>
              <a:t>foo1.add();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b="0" dirty="0" smtClean="0">
                <a:cs typeface="Arial" charset="0"/>
              </a:rPr>
              <a:t>foo2.add();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732240" y="5229200"/>
          <a:ext cx="21237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43608"/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new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Caculate</a:t>
                      </a:r>
                      <a:r>
                        <a:rPr lang="en-US" altLang="zh-CN" baseline="0" dirty="0" smtClean="0"/>
                        <a:t>()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subtract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508104" y="2564904"/>
          <a:ext cx="1512168" cy="152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18"/>
                <a:gridCol w="453650"/>
              </a:tblGrid>
              <a:tr h="3440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foo1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440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486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43266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3"/>
                          </a:solidFill>
                        </a:rPr>
                        <a:t>_proto_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596336" y="2564904"/>
          <a:ext cx="1512168" cy="1576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18"/>
                <a:gridCol w="453650"/>
              </a:tblGrid>
              <a:tr h="3308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foo2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48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148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4796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3"/>
                          </a:solidFill>
                        </a:rPr>
                        <a:t>_proto_</a:t>
                      </a:r>
                      <a:endParaRPr lang="zh-CN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572000" y="5229200"/>
          <a:ext cx="16561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330"/>
                <a:gridCol w="496854"/>
              </a:tblGrid>
              <a:tr h="34406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Foo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440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prototype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8" name="直接箭头连接符 67"/>
          <p:cNvCxnSpPr/>
          <p:nvPr/>
        </p:nvCxnSpPr>
        <p:spPr>
          <a:xfrm>
            <a:off x="6012160" y="5805264"/>
            <a:ext cx="7200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/>
          <p:nvPr/>
        </p:nvCxnSpPr>
        <p:spPr>
          <a:xfrm rot="5400000">
            <a:off x="7776356" y="4113076"/>
            <a:ext cx="1296144" cy="93610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/>
          <p:nvPr/>
        </p:nvCxnSpPr>
        <p:spPr>
          <a:xfrm rot="16200000" flipH="1">
            <a:off x="6588224" y="4149080"/>
            <a:ext cx="1296144" cy="86409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971600" y="4509120"/>
            <a:ext cx="936104" cy="43204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020272" y="5301208"/>
            <a:ext cx="1584176" cy="93610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This</a:t>
            </a:r>
            <a:endParaRPr lang="zh-CN" altLang="en-US" sz="4000" dirty="0" smtClean="0"/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400" b="0" dirty="0" smtClean="0">
                <a:cs typeface="Arial" charset="0"/>
              </a:rPr>
              <a:t>this</a:t>
            </a:r>
            <a:r>
              <a:rPr lang="zh-CN" altLang="en-US" sz="2400" b="0" dirty="0" smtClean="0">
                <a:cs typeface="Arial" charset="0"/>
              </a:rPr>
              <a:t>与每一个执行上下文相关联，在进入执行上下文时确定，并在整个上下文区间保持不变</a:t>
            </a:r>
          </a:p>
          <a:p>
            <a:pPr eaLnBrk="1" hangingPunct="1"/>
            <a:r>
              <a:rPr lang="en-US" altLang="zh-CN" sz="2400" b="0" dirty="0" smtClean="0">
                <a:cs typeface="Arial" charset="0"/>
              </a:rPr>
              <a:t>this</a:t>
            </a:r>
            <a:r>
              <a:rPr lang="zh-CN" altLang="en-US" sz="2400" b="0" dirty="0" smtClean="0">
                <a:cs typeface="Arial" charset="0"/>
              </a:rPr>
              <a:t>存在的两种环境</a:t>
            </a:r>
            <a:endParaRPr lang="en-US" altLang="zh-CN" sz="2400" b="0" dirty="0" smtClean="0">
              <a:cs typeface="Arial" charset="0"/>
            </a:endParaRPr>
          </a:p>
          <a:p>
            <a:pPr marL="857250" lvl="1" indent="-457200" eaLnBrk="1" hangingPunct="1">
              <a:buFont typeface="Arial" charset="0"/>
              <a:buAutoNum type="alphaLcPeriod"/>
            </a:pPr>
            <a:r>
              <a:rPr lang="en-US" altLang="zh-CN" sz="1800" dirty="0" smtClean="0">
                <a:cs typeface="Arial" charset="0"/>
              </a:rPr>
              <a:t>	</a:t>
            </a:r>
            <a:r>
              <a:rPr lang="zh-CN" altLang="en-US" sz="1800" dirty="0" smtClean="0">
                <a:cs typeface="Arial" charset="0"/>
              </a:rPr>
              <a:t>函数被作为对象的构造函数执行时</a:t>
            </a:r>
            <a:endParaRPr lang="en-US" altLang="zh-CN" sz="1800" dirty="0" smtClean="0">
              <a:solidFill>
                <a:srgbClr val="FF0000"/>
              </a:solidFill>
              <a:cs typeface="Arial" charset="0"/>
            </a:endParaRPr>
          </a:p>
          <a:p>
            <a:pPr marL="857250" lvl="1" indent="-457200" eaLnBrk="1" hangingPunct="1">
              <a:buFont typeface="Arial" charset="0"/>
              <a:buAutoNum type="alphaLcPeriod"/>
            </a:pPr>
            <a:r>
              <a:rPr lang="en-US" altLang="zh-CN" sz="1800" dirty="0" smtClean="0">
                <a:cs typeface="Arial" charset="0"/>
              </a:rPr>
              <a:t>	</a:t>
            </a:r>
            <a:r>
              <a:rPr lang="zh-CN" altLang="en-US" sz="1800" dirty="0" smtClean="0">
                <a:cs typeface="Arial" charset="0"/>
              </a:rPr>
              <a:t>函数被直接调用时</a:t>
            </a:r>
            <a:endParaRPr lang="en-US" altLang="zh-CN" sz="1800" dirty="0" smtClean="0">
              <a:solidFill>
                <a:srgbClr val="FF0000"/>
              </a:solidFill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CN" sz="2400" b="0" dirty="0" smtClean="0">
                <a:cs typeface="Arial" charset="0"/>
              </a:rPr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400" b="0" dirty="0" smtClean="0">
                <a:cs typeface="Arial" charset="0"/>
              </a:rPr>
              <a:t>	</a:t>
            </a:r>
            <a:endParaRPr lang="zh-CN" altLang="en-US" sz="2400" b="0" dirty="0" smtClean="0"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0032" y="3212976"/>
            <a:ext cx="3108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Arial" charset="0"/>
              </a:rPr>
              <a:t>——this===</a:t>
            </a:r>
            <a:r>
              <a:rPr lang="zh-CN" altLang="en-US" dirty="0" smtClean="0">
                <a:solidFill>
                  <a:srgbClr val="FF0000"/>
                </a:solidFill>
                <a:cs typeface="Arial" charset="0"/>
              </a:rPr>
              <a:t>构造的对象本身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75856" y="3573016"/>
            <a:ext cx="302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Arial" charset="0"/>
              </a:rPr>
              <a:t>——this===</a:t>
            </a:r>
            <a:r>
              <a:rPr lang="zh-CN" altLang="en-US" dirty="0" smtClean="0">
                <a:solidFill>
                  <a:srgbClr val="FF0000"/>
                </a:solidFill>
                <a:cs typeface="Arial" charset="0"/>
              </a:rPr>
              <a:t>函数的被调用者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This</a:t>
            </a:r>
            <a:endParaRPr lang="zh-CN" altLang="en-US" sz="4000" dirty="0" smtClean="0"/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467544" y="1556792"/>
            <a:ext cx="3744416" cy="4925144"/>
          </a:xfrm>
        </p:spPr>
        <p:txBody>
          <a:bodyPr/>
          <a:lstStyle/>
          <a:p>
            <a:pPr lvl="0">
              <a:buNone/>
              <a:defRPr/>
            </a:pPr>
            <a:r>
              <a:rPr lang="en-US" altLang="zh-CN" sz="1800" b="0" dirty="0" smtClean="0"/>
              <a:t>function Foo(</a:t>
            </a:r>
            <a:r>
              <a:rPr lang="en-US" altLang="zh-CN" sz="1800" b="0" dirty="0" err="1" smtClean="0"/>
              <a:t>x,y</a:t>
            </a:r>
            <a:r>
              <a:rPr lang="en-US" altLang="zh-CN" sz="1800" b="0" dirty="0" smtClean="0"/>
              <a:t>){</a:t>
            </a:r>
          </a:p>
          <a:p>
            <a:pPr lvl="0">
              <a:buNone/>
              <a:defRPr/>
            </a:pPr>
            <a:r>
              <a:rPr lang="en-US" altLang="zh-CN" sz="1800" b="0" dirty="0" smtClean="0"/>
              <a:t>	</a:t>
            </a:r>
            <a:r>
              <a:rPr lang="en-US" altLang="zh-CN" sz="1800" b="0" dirty="0" err="1" smtClean="0"/>
              <a:t>this.x</a:t>
            </a:r>
            <a:r>
              <a:rPr lang="en-US" altLang="zh-CN" sz="1800" b="0" dirty="0" smtClean="0"/>
              <a:t>=x;</a:t>
            </a:r>
          </a:p>
          <a:p>
            <a:pPr lvl="0">
              <a:buNone/>
              <a:defRPr/>
            </a:pPr>
            <a:r>
              <a:rPr lang="en-US" altLang="zh-CN" sz="1800" b="0" dirty="0" smtClean="0"/>
              <a:t>	</a:t>
            </a:r>
            <a:r>
              <a:rPr lang="en-US" altLang="zh-CN" sz="1800" b="0" dirty="0" err="1" smtClean="0"/>
              <a:t>this.y</a:t>
            </a:r>
            <a:r>
              <a:rPr lang="en-US" altLang="zh-CN" sz="1800" b="0" dirty="0" smtClean="0"/>
              <a:t>=y;</a:t>
            </a:r>
          </a:p>
          <a:p>
            <a:pPr lvl="0">
              <a:buNone/>
              <a:defRPr/>
            </a:pPr>
            <a:r>
              <a:rPr lang="en-US" altLang="zh-CN" sz="1800" b="0" dirty="0" smtClean="0"/>
              <a:t>	</a:t>
            </a:r>
            <a:r>
              <a:rPr lang="en-US" altLang="zh-CN" sz="1800" b="0" dirty="0" err="1" smtClean="0"/>
              <a:t>this.add</a:t>
            </a:r>
            <a:r>
              <a:rPr lang="en-US" altLang="zh-CN" sz="1800" b="0" dirty="0" smtClean="0"/>
              <a:t> = function(){</a:t>
            </a:r>
          </a:p>
          <a:p>
            <a:pPr lvl="0">
              <a:buNone/>
              <a:defRPr/>
            </a:pPr>
            <a:r>
              <a:rPr lang="en-US" altLang="zh-CN" sz="1800" b="0" dirty="0" smtClean="0"/>
              <a:t>		return </a:t>
            </a:r>
            <a:r>
              <a:rPr lang="en-US" altLang="zh-CN" sz="1800" b="0" dirty="0" err="1" smtClean="0"/>
              <a:t>this.x+this.y</a:t>
            </a:r>
            <a:r>
              <a:rPr lang="en-US" altLang="zh-CN" sz="1800" b="0" dirty="0" smtClean="0"/>
              <a:t>;</a:t>
            </a:r>
          </a:p>
          <a:p>
            <a:pPr lvl="0">
              <a:buNone/>
              <a:defRPr/>
            </a:pPr>
            <a:r>
              <a:rPr lang="en-US" altLang="zh-CN" sz="1800" b="0" dirty="0" smtClean="0"/>
              <a:t>	}</a:t>
            </a:r>
          </a:p>
          <a:p>
            <a:pPr lvl="0">
              <a:buNone/>
              <a:defRPr/>
            </a:pPr>
            <a:r>
              <a:rPr lang="en-US" altLang="zh-CN" sz="1800" b="0" dirty="0" smtClean="0"/>
              <a:t>}</a:t>
            </a:r>
          </a:p>
          <a:p>
            <a:pPr lvl="0">
              <a:buNone/>
              <a:defRPr/>
            </a:pPr>
            <a:r>
              <a:rPr lang="en-US" altLang="zh-CN" sz="1800" b="0" dirty="0" err="1" smtClean="0"/>
              <a:t>var</a:t>
            </a:r>
            <a:r>
              <a:rPr lang="en-US" altLang="zh-CN" sz="1800" b="0" dirty="0" smtClean="0"/>
              <a:t> </a:t>
            </a:r>
            <a:r>
              <a:rPr lang="en-US" altLang="zh-CN" sz="1800" b="0" dirty="0" err="1" smtClean="0"/>
              <a:t>foo</a:t>
            </a:r>
            <a:r>
              <a:rPr lang="en-US" altLang="zh-CN" sz="1800" b="0" dirty="0" smtClean="0"/>
              <a:t> = new Foo(10,20);</a:t>
            </a:r>
          </a:p>
          <a:p>
            <a:pPr lvl="0">
              <a:buNone/>
              <a:defRPr/>
            </a:pPr>
            <a:r>
              <a:rPr lang="en-US" altLang="zh-CN" sz="1800" b="0" dirty="0" err="1" smtClean="0"/>
              <a:t>foo.add</a:t>
            </a:r>
            <a:r>
              <a:rPr lang="en-US" altLang="zh-CN" sz="1800" b="0" dirty="0" smtClean="0"/>
              <a:t>();</a:t>
            </a:r>
            <a:r>
              <a:rPr lang="en-US" altLang="zh-CN" sz="1800" b="0" dirty="0" smtClean="0">
                <a:solidFill>
                  <a:srgbClr val="00B050"/>
                </a:solidFill>
              </a:rPr>
              <a:t>//30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5399584" y="1556792"/>
            <a:ext cx="3744416" cy="49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4499828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Arial" charset="0"/>
              </a:rPr>
              <a:t>——this===</a:t>
            </a:r>
            <a:r>
              <a:rPr lang="en-US" altLang="zh-CN" dirty="0" err="1" smtClean="0">
                <a:solidFill>
                  <a:srgbClr val="FF0000"/>
                </a:solidFill>
                <a:cs typeface="Arial" charset="0"/>
              </a:rPr>
              <a:t>foo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07704" y="4869160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Arial" charset="0"/>
              </a:rPr>
              <a:t>——this===</a:t>
            </a:r>
            <a:r>
              <a:rPr lang="en-US" altLang="zh-CN" dirty="0" err="1" smtClean="0">
                <a:solidFill>
                  <a:srgbClr val="FF0000"/>
                </a:solidFill>
                <a:cs typeface="Arial" charset="0"/>
              </a:rPr>
              <a:t>foo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apply</a:t>
            </a:r>
            <a:r>
              <a:rPr lang="zh-CN" altLang="en-US" sz="4000" dirty="0" smtClean="0"/>
              <a:t>与</a:t>
            </a:r>
            <a:r>
              <a:rPr lang="en-US" altLang="zh-CN" sz="4000" dirty="0" smtClean="0"/>
              <a:t>call</a:t>
            </a:r>
            <a:endParaRPr lang="zh-CN" altLang="en-US" sz="4000" dirty="0" smtClean="0"/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467544" y="1556792"/>
            <a:ext cx="3744416" cy="4925144"/>
          </a:xfrm>
        </p:spPr>
        <p:txBody>
          <a:bodyPr/>
          <a:lstStyle/>
          <a:p>
            <a:pPr lvl="0">
              <a:buNone/>
              <a:defRPr/>
            </a:pPr>
            <a:r>
              <a:rPr lang="en-US" altLang="zh-CN" sz="1800" b="0" dirty="0" smtClean="0"/>
              <a:t>function Foo(</a:t>
            </a:r>
            <a:r>
              <a:rPr lang="en-US" altLang="zh-CN" sz="1800" b="0" dirty="0" err="1" smtClean="0"/>
              <a:t>x,y</a:t>
            </a:r>
            <a:r>
              <a:rPr lang="en-US" altLang="zh-CN" sz="1800" b="0" dirty="0" smtClean="0"/>
              <a:t>){</a:t>
            </a:r>
          </a:p>
          <a:p>
            <a:pPr lvl="0">
              <a:buNone/>
              <a:defRPr/>
            </a:pPr>
            <a:r>
              <a:rPr lang="en-US" altLang="zh-CN" sz="1800" b="0" dirty="0" smtClean="0"/>
              <a:t>	</a:t>
            </a:r>
            <a:r>
              <a:rPr lang="en-US" altLang="zh-CN" sz="1800" b="0" dirty="0" err="1" smtClean="0"/>
              <a:t>this.x</a:t>
            </a:r>
            <a:r>
              <a:rPr lang="en-US" altLang="zh-CN" sz="1800" b="0" dirty="0" smtClean="0"/>
              <a:t>=x;</a:t>
            </a:r>
          </a:p>
          <a:p>
            <a:pPr lvl="0">
              <a:buNone/>
              <a:defRPr/>
            </a:pPr>
            <a:r>
              <a:rPr lang="en-US" altLang="zh-CN" sz="1800" b="0" dirty="0" smtClean="0"/>
              <a:t>	</a:t>
            </a:r>
            <a:r>
              <a:rPr lang="en-US" altLang="zh-CN" sz="1800" b="0" dirty="0" err="1" smtClean="0"/>
              <a:t>this.y</a:t>
            </a:r>
            <a:r>
              <a:rPr lang="en-US" altLang="zh-CN" sz="1800" b="0" dirty="0" smtClean="0"/>
              <a:t>=y;</a:t>
            </a:r>
          </a:p>
          <a:p>
            <a:pPr lvl="0">
              <a:buNone/>
              <a:defRPr/>
            </a:pPr>
            <a:r>
              <a:rPr lang="en-US" altLang="zh-CN" sz="1800" b="0" dirty="0" smtClean="0"/>
              <a:t>	</a:t>
            </a:r>
            <a:r>
              <a:rPr lang="en-US" altLang="zh-CN" sz="1800" b="0" dirty="0" err="1" smtClean="0"/>
              <a:t>this.add</a:t>
            </a:r>
            <a:r>
              <a:rPr lang="en-US" altLang="zh-CN" sz="1800" b="0" dirty="0" smtClean="0"/>
              <a:t> = function(z){</a:t>
            </a:r>
          </a:p>
          <a:p>
            <a:pPr lvl="0">
              <a:buNone/>
              <a:defRPr/>
            </a:pPr>
            <a:r>
              <a:rPr lang="en-US" altLang="zh-CN" sz="1800" b="0" dirty="0" smtClean="0"/>
              <a:t>		return </a:t>
            </a:r>
            <a:r>
              <a:rPr lang="en-US" altLang="zh-CN" sz="1800" b="0" dirty="0" err="1" smtClean="0"/>
              <a:t>this.x+this.y+z</a:t>
            </a:r>
            <a:r>
              <a:rPr lang="en-US" altLang="zh-CN" sz="1800" b="0" dirty="0" smtClean="0"/>
              <a:t>;</a:t>
            </a:r>
          </a:p>
          <a:p>
            <a:pPr lvl="0">
              <a:buNone/>
              <a:defRPr/>
            </a:pPr>
            <a:r>
              <a:rPr lang="en-US" altLang="zh-CN" sz="1800" b="0" dirty="0" smtClean="0"/>
              <a:t>	}</a:t>
            </a:r>
          </a:p>
          <a:p>
            <a:pPr lvl="0">
              <a:buNone/>
              <a:defRPr/>
            </a:pPr>
            <a:r>
              <a:rPr lang="en-US" altLang="zh-CN" sz="1800" b="0" dirty="0" smtClean="0"/>
              <a:t>}</a:t>
            </a:r>
          </a:p>
          <a:p>
            <a:pPr lvl="0">
              <a:buNone/>
              <a:defRPr/>
            </a:pPr>
            <a:r>
              <a:rPr lang="en-US" altLang="zh-CN" sz="1800" b="0" dirty="0" err="1" smtClean="0"/>
              <a:t>var</a:t>
            </a:r>
            <a:r>
              <a:rPr lang="en-US" altLang="zh-CN" sz="1800" b="0" dirty="0" smtClean="0"/>
              <a:t> </a:t>
            </a:r>
            <a:r>
              <a:rPr lang="en-US" altLang="zh-CN" sz="1800" b="0" dirty="0" err="1" smtClean="0"/>
              <a:t>foo</a:t>
            </a:r>
            <a:r>
              <a:rPr lang="en-US" altLang="zh-CN" sz="1800" b="0" dirty="0" smtClean="0"/>
              <a:t> = new Foo(10,20);</a:t>
            </a:r>
            <a:endParaRPr lang="en-US" altLang="zh-CN" sz="1800" b="0" dirty="0" smtClean="0">
              <a:solidFill>
                <a:srgbClr val="00B050"/>
              </a:solidFill>
            </a:endParaRPr>
          </a:p>
          <a:p>
            <a:pPr lvl="0">
              <a:buNone/>
              <a:defRPr/>
            </a:pPr>
            <a:r>
              <a:rPr lang="en-US" altLang="zh-CN" sz="1800" b="0" dirty="0" err="1" smtClean="0"/>
              <a:t>var</a:t>
            </a:r>
            <a:r>
              <a:rPr lang="en-US" altLang="zh-CN" sz="1800" b="0" dirty="0" smtClean="0"/>
              <a:t> bar = {x:1,y:2}</a:t>
            </a:r>
          </a:p>
          <a:p>
            <a:pPr lvl="0">
              <a:buNone/>
              <a:defRPr/>
            </a:pPr>
            <a:r>
              <a:rPr lang="en-US" altLang="zh-CN" sz="1800" b="0" dirty="0" err="1" smtClean="0"/>
              <a:t>foo.add</a:t>
            </a:r>
            <a:r>
              <a:rPr lang="en-US" altLang="zh-CN" sz="1800" b="0" dirty="0" smtClean="0"/>
              <a:t>(3)</a:t>
            </a:r>
          </a:p>
          <a:p>
            <a:pPr lvl="0">
              <a:buNone/>
              <a:defRPr/>
            </a:pPr>
            <a:r>
              <a:rPr lang="en-US" altLang="zh-CN" sz="1800" b="0" dirty="0" err="1" smtClean="0"/>
              <a:t>foo.add.apply</a:t>
            </a:r>
            <a:r>
              <a:rPr lang="en-US" altLang="zh-CN" sz="1800" b="0" dirty="0" smtClean="0"/>
              <a:t>(bar,[3])</a:t>
            </a:r>
            <a:endParaRPr lang="en-US" altLang="zh-CN" sz="1800" b="0" dirty="0" smtClean="0">
              <a:solidFill>
                <a:srgbClr val="00B050"/>
              </a:solidFill>
            </a:endParaRPr>
          </a:p>
          <a:p>
            <a:pPr lvl="0">
              <a:buNone/>
              <a:defRPr/>
            </a:pPr>
            <a:r>
              <a:rPr lang="en-US" altLang="zh-CN" sz="1800" b="0" dirty="0" err="1" smtClean="0"/>
              <a:t>foo.add.call</a:t>
            </a:r>
            <a:r>
              <a:rPr lang="en-US" altLang="zh-CN" sz="1800" b="0" dirty="0" smtClean="0"/>
              <a:t>(bar,3)</a:t>
            </a:r>
            <a:endParaRPr lang="en-US" altLang="zh-CN" sz="1800" b="0" dirty="0" smtClean="0">
              <a:solidFill>
                <a:srgbClr val="00B050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 bwMode="auto">
          <a:xfrm>
            <a:off x="5399584" y="1556792"/>
            <a:ext cx="3744416" cy="49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9792" y="5733256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——this===bar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1760" y="6093296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——this===bar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672" y="5301208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——this===</a:t>
            </a:r>
            <a:r>
              <a:rPr lang="en-US" altLang="zh-CN" dirty="0" err="1" smtClean="0">
                <a:solidFill>
                  <a:srgbClr val="FF0000"/>
                </a:solidFill>
              </a:rPr>
              <a:t>foo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Js</a:t>
            </a:r>
            <a:r>
              <a:rPr lang="zh-CN" altLang="en-US" sz="4000" dirty="0" smtClean="0"/>
              <a:t>作用域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Js</a:t>
            </a:r>
            <a:r>
              <a:rPr lang="zh-CN" altLang="en-US" sz="2400" b="1" dirty="0" smtClean="0">
                <a:latin typeface="+mn-lt"/>
                <a:ea typeface="+mn-ea"/>
              </a:rPr>
              <a:t>只有函数作用域，没有块级作用域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Js</a:t>
            </a:r>
            <a:r>
              <a:rPr kumimoji="0" lang="zh-CN" altLang="en-US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函数运行在其定义域上</a:t>
            </a:r>
            <a:endParaRPr kumimoji="0" lang="en-US" altLang="zh-CN" sz="24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微软雅黑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3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zh-CN" sz="4000" dirty="0" smtClean="0"/>
              <a:t>浏览器中的</a:t>
            </a:r>
            <a:r>
              <a:rPr lang="en-US" altLang="zh-CN" sz="4000" dirty="0" err="1" smtClean="0">
                <a:cs typeface="Arial" charset="0"/>
              </a:rPr>
              <a:t>Js</a:t>
            </a:r>
            <a:endParaRPr lang="zh-CN" altLang="en-US" sz="4000" dirty="0" smtClean="0"/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>
          <a:xfrm>
            <a:off x="5292080" y="2060848"/>
            <a:ext cx="3635375" cy="2592387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en-US" sz="1800" dirty="0" smtClean="0">
                <a:cs typeface="Arial" pitchFamily="34" charset="0"/>
              </a:rPr>
              <a:t>      </a:t>
            </a:r>
            <a:r>
              <a:rPr lang="zh-CN" altLang="en-US" sz="1800" b="0" dirty="0" smtClean="0">
                <a:cs typeface="Arial" pitchFamily="34" charset="0"/>
              </a:rPr>
              <a:t>浏览器中的</a:t>
            </a:r>
            <a:r>
              <a:rPr lang="en-US" altLang="zh-CN" sz="1800" b="0" dirty="0" smtClean="0">
                <a:cs typeface="Arial" pitchFamily="34" charset="0"/>
              </a:rPr>
              <a:t>Js</a:t>
            </a:r>
            <a:r>
              <a:rPr lang="zh-CN" altLang="en-US" sz="1800" b="0" dirty="0" smtClean="0">
                <a:cs typeface="Arial" pitchFamily="34" charset="0"/>
              </a:rPr>
              <a:t>将</a:t>
            </a:r>
            <a:r>
              <a:rPr lang="en-US" altLang="zh-CN" sz="1800" b="0" dirty="0" smtClean="0">
                <a:cs typeface="Arial" pitchFamily="34" charset="0"/>
              </a:rPr>
              <a:t>Js</a:t>
            </a:r>
            <a:r>
              <a:rPr lang="zh-CN" altLang="en-US" sz="1800" b="0" dirty="0" smtClean="0">
                <a:cs typeface="Arial" pitchFamily="34" charset="0"/>
              </a:rPr>
              <a:t>的解释器的脚本化能力与</a:t>
            </a:r>
            <a:r>
              <a:rPr lang="en-US" altLang="zh-CN" sz="1800" b="0" dirty="0" smtClean="0">
                <a:cs typeface="Arial" pitchFamily="34" charset="0"/>
              </a:rPr>
              <a:t>BOM</a:t>
            </a:r>
            <a:r>
              <a:rPr lang="zh-CN" altLang="en-US" sz="1800" b="0" dirty="0" smtClean="0">
                <a:cs typeface="Arial" pitchFamily="34" charset="0"/>
              </a:rPr>
              <a:t>（浏览器对象模型）、</a:t>
            </a:r>
            <a:r>
              <a:rPr lang="en-US" altLang="zh-CN" sz="1800" b="0" dirty="0" smtClean="0">
                <a:cs typeface="Arial" pitchFamily="34" charset="0"/>
              </a:rPr>
              <a:t>DOM</a:t>
            </a:r>
            <a:r>
              <a:rPr lang="zh-CN" altLang="en-US" sz="1800" b="0" dirty="0" smtClean="0">
                <a:cs typeface="Arial" pitchFamily="34" charset="0"/>
              </a:rPr>
              <a:t>（文档对象模型）结合在一起，使得</a:t>
            </a:r>
            <a:r>
              <a:rPr lang="en-US" altLang="zh-CN" sz="1800" b="0" dirty="0" smtClean="0">
                <a:cs typeface="Arial" pitchFamily="34" charset="0"/>
              </a:rPr>
              <a:t>Js</a:t>
            </a:r>
            <a:r>
              <a:rPr lang="zh-CN" altLang="en-US" sz="1800" b="0" dirty="0" smtClean="0">
                <a:cs typeface="Arial" pitchFamily="34" charset="0"/>
              </a:rPr>
              <a:t>可以</a:t>
            </a:r>
            <a:endParaRPr lang="en-US" altLang="zh-CN" sz="1800" b="0" dirty="0" smtClean="0">
              <a:solidFill>
                <a:srgbClr val="FF0000"/>
              </a:solidFill>
              <a:cs typeface="Arial" pitchFamily="34" charset="0"/>
            </a:endParaRPr>
          </a:p>
          <a:p>
            <a:pPr eaLnBrk="1" hangingPunct="1">
              <a:defRPr/>
            </a:pPr>
            <a:r>
              <a:rPr lang="zh-CN" altLang="en-US" sz="1800" dirty="0" smtClean="0">
                <a:solidFill>
                  <a:srgbClr val="FF0000"/>
                </a:solidFill>
                <a:cs typeface="Arial" pitchFamily="34" charset="0"/>
              </a:rPr>
              <a:t>使用</a:t>
            </a:r>
            <a:r>
              <a:rPr lang="en-US" altLang="zh-CN" sz="1800" dirty="0" smtClean="0">
                <a:solidFill>
                  <a:srgbClr val="FF0000"/>
                </a:solidFill>
                <a:cs typeface="Arial" pitchFamily="34" charset="0"/>
              </a:rPr>
              <a:t>DOM</a:t>
            </a:r>
            <a:r>
              <a:rPr lang="zh-CN" altLang="en-US" sz="1800" dirty="0" smtClean="0">
                <a:solidFill>
                  <a:srgbClr val="FF0000"/>
                </a:solidFill>
                <a:cs typeface="Arial" pitchFamily="34" charset="0"/>
              </a:rPr>
              <a:t>来修改文档</a:t>
            </a:r>
            <a:endParaRPr lang="en-US" altLang="zh-CN" sz="1800" dirty="0" smtClean="0">
              <a:solidFill>
                <a:srgbClr val="FF0000"/>
              </a:solidFill>
              <a:cs typeface="Arial" pitchFamily="34" charset="0"/>
            </a:endParaRPr>
          </a:p>
          <a:p>
            <a:pPr eaLnBrk="1" hangingPunct="1">
              <a:defRPr/>
            </a:pPr>
            <a:r>
              <a:rPr lang="zh-CN" altLang="en-US" sz="1800" dirty="0" smtClean="0">
                <a:solidFill>
                  <a:srgbClr val="FF0000"/>
                </a:solidFill>
                <a:cs typeface="Arial" pitchFamily="34" charset="0"/>
              </a:rPr>
              <a:t>使用</a:t>
            </a:r>
            <a:r>
              <a:rPr lang="en-US" altLang="zh-CN" sz="1800" dirty="0" smtClean="0">
                <a:solidFill>
                  <a:srgbClr val="FF0000"/>
                </a:solidFill>
                <a:cs typeface="Arial" pitchFamily="34" charset="0"/>
              </a:rPr>
              <a:t>BOM</a:t>
            </a:r>
            <a:r>
              <a:rPr lang="zh-CN" altLang="en-US" sz="1800" dirty="0" smtClean="0">
                <a:solidFill>
                  <a:srgbClr val="FF0000"/>
                </a:solidFill>
                <a:cs typeface="Arial" pitchFamily="34" charset="0"/>
              </a:rPr>
              <a:t>来控制显示文档的浏览器</a:t>
            </a:r>
            <a:endParaRPr lang="en-US" altLang="zh-CN" sz="1800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123728" y="1844824"/>
            <a:ext cx="4897438" cy="2952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3636616" y="1917849"/>
            <a:ext cx="1584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 dirty="0" err="1" smtClean="0">
                <a:solidFill>
                  <a:schemeClr val="bg1"/>
                </a:solidFill>
                <a:cs typeface="Arial" charset="0"/>
              </a:rPr>
              <a:t>浏览器中的Js</a:t>
            </a:r>
            <a:endParaRPr lang="en-US" altLang="zh-CN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341216" y="2421086"/>
            <a:ext cx="1799431" cy="2016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>
                <a:solidFill>
                  <a:schemeClr val="bg1"/>
                </a:solidFill>
                <a:cs typeface="Arial" pitchFamily="34" charset="0"/>
              </a:rPr>
              <a:t>ECMAScript</a:t>
            </a:r>
            <a:endParaRPr lang="zh-CN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89141" y="2349649"/>
            <a:ext cx="2016125" cy="20875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6391" name="TextBox 11"/>
          <p:cNvSpPr txBox="1">
            <a:spLocks noChangeArrowheads="1"/>
          </p:cNvSpPr>
          <p:nvPr/>
        </p:nvSpPr>
        <p:spPr bwMode="auto">
          <a:xfrm>
            <a:off x="4860578" y="2421086"/>
            <a:ext cx="1800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Arial" charset="0"/>
              </a:rPr>
              <a:t>BOM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 charset="0"/>
              </a:rPr>
              <a:t>Browser Object Model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860578" y="3502174"/>
            <a:ext cx="1871663" cy="7921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93" name="TextBox 13"/>
          <p:cNvSpPr txBox="1">
            <a:spLocks noChangeArrowheads="1"/>
          </p:cNvSpPr>
          <p:nvPr/>
        </p:nvSpPr>
        <p:spPr bwMode="auto">
          <a:xfrm>
            <a:off x="4860578" y="3645049"/>
            <a:ext cx="187166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Arial" charset="0"/>
              </a:rPr>
              <a:t>DOM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cs typeface="Arial" charset="0"/>
              </a:rPr>
              <a:t>Document Object Model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902 0 " pathEditMode="relative" ptsTypes="AA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902 0 " pathEditMode="relative" ptsTypes="AA">
                                      <p:cBhvr>
                                        <p:cTn id="31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902 0 " pathEditMode="relative" ptsTypes="AA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902 0 " pathEditMode="relative" ptsTypes="AA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902 0 " pathEditMode="relative" ptsTypes="AA">
                                      <p:cBhvr>
                                        <p:cTn id="37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902 0 " pathEditMode="relative" ptsTypes="AA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902 0 " pathEditMode="relative" ptsTypes="AA">
                                      <p:cBhvr>
                                        <p:cTn id="41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7" grpId="1" animBg="1"/>
      <p:bldP spid="16388" grpId="0"/>
      <p:bldP spid="16388" grpId="1"/>
      <p:bldP spid="9" grpId="0" animBg="1"/>
      <p:bldP spid="9" grpId="1" animBg="1"/>
      <p:bldP spid="10" grpId="0" animBg="1"/>
      <p:bldP spid="10" grpId="1" animBg="1"/>
      <p:bldP spid="16391" grpId="0"/>
      <p:bldP spid="16391" grpId="1"/>
      <p:bldP spid="13" grpId="0" animBg="1"/>
      <p:bldP spid="13" grpId="1" animBg="1"/>
      <p:bldP spid="16393" grpId="0"/>
      <p:bldP spid="1639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Js</a:t>
            </a:r>
            <a:r>
              <a:rPr lang="zh-CN" altLang="en-US" sz="4000" dirty="0" smtClean="0"/>
              <a:t>作用域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600200"/>
            <a:ext cx="353873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zh-CN" b="1" dirty="0" smtClean="0">
                <a:latin typeface="+mn-lt"/>
                <a:ea typeface="+mn-ea"/>
              </a:rPr>
              <a:t>Example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微软雅黑"/>
              </a:rPr>
              <a:t>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微软雅黑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var x = 10;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function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foo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()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      alert(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x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(function ()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      var x = 20;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     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foo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();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//10</a:t>
            </a: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微软雅黑"/>
              </a:rPr>
              <a:t>})();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微软雅黑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闭包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>
              <a:buNone/>
            </a:pPr>
            <a:r>
              <a:rPr lang="en-US" altLang="zh-CN" sz="1800" dirty="0" smtClean="0"/>
              <a:t>Example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b="0" dirty="0" smtClean="0"/>
              <a:t>function </a:t>
            </a:r>
            <a:r>
              <a:rPr lang="en-US" altLang="zh-CN" sz="1800" b="0" dirty="0" err="1" smtClean="0"/>
              <a:t>testFn</a:t>
            </a:r>
            <a:r>
              <a:rPr lang="en-US" altLang="zh-CN" sz="1800" b="0" dirty="0" smtClean="0"/>
              <a:t>() {</a:t>
            </a:r>
            <a:br>
              <a:rPr lang="en-US" altLang="zh-CN" sz="1800" b="0" dirty="0" smtClean="0"/>
            </a:br>
            <a:r>
              <a:rPr lang="en-US" altLang="zh-CN" sz="1800" b="0" dirty="0" smtClean="0"/>
              <a:t>var </a:t>
            </a:r>
            <a:r>
              <a:rPr lang="en-US" altLang="zh-CN" sz="1800" b="0" dirty="0" err="1" smtClean="0"/>
              <a:t>localVar</a:t>
            </a:r>
            <a:r>
              <a:rPr lang="en-US" altLang="zh-CN" sz="1800" b="0" dirty="0" smtClean="0"/>
              <a:t> = 10;</a:t>
            </a:r>
          </a:p>
          <a:p>
            <a:pPr>
              <a:buNone/>
            </a:pPr>
            <a:r>
              <a:rPr lang="en-US" altLang="zh-CN" sz="1800" b="0" dirty="0" smtClean="0"/>
              <a:t>	function </a:t>
            </a:r>
            <a:r>
              <a:rPr lang="en-US" altLang="zh-CN" sz="1800" b="0" dirty="0" err="1" smtClean="0"/>
              <a:t>innerFn</a:t>
            </a:r>
            <a:r>
              <a:rPr lang="en-US" altLang="zh-CN" sz="1800" b="0" dirty="0" smtClean="0"/>
              <a:t>() {</a:t>
            </a:r>
          </a:p>
          <a:p>
            <a:pPr>
              <a:buNone/>
            </a:pPr>
            <a:r>
              <a:rPr lang="en-US" altLang="zh-CN" sz="1800" b="0" dirty="0" smtClean="0"/>
              <a:t>		alert(++</a:t>
            </a:r>
            <a:r>
              <a:rPr lang="en-US" altLang="zh-CN" sz="1800" b="0" dirty="0" err="1" smtClean="0"/>
              <a:t>localVar</a:t>
            </a:r>
            <a:r>
              <a:rPr lang="en-US" altLang="zh-CN" sz="1800" b="0" dirty="0" smtClean="0"/>
              <a:t>);</a:t>
            </a:r>
            <a:br>
              <a:rPr lang="en-US" altLang="zh-CN" sz="1800" b="0" dirty="0" smtClean="0"/>
            </a:br>
            <a:r>
              <a:rPr lang="en-US" altLang="zh-CN" sz="1800" b="0" dirty="0" smtClean="0"/>
              <a:t>}</a:t>
            </a:r>
            <a:br>
              <a:rPr lang="en-US" altLang="zh-CN" sz="1800" b="0" dirty="0" smtClean="0"/>
            </a:br>
            <a:r>
              <a:rPr lang="en-US" altLang="zh-CN" sz="1800" b="0" dirty="0" smtClean="0"/>
              <a:t>return </a:t>
            </a:r>
            <a:r>
              <a:rPr lang="en-US" altLang="zh-CN" sz="1800" b="0" dirty="0" err="1" smtClean="0"/>
              <a:t>innerFn</a:t>
            </a:r>
            <a:r>
              <a:rPr lang="en-US" altLang="zh-CN" sz="1800" b="0" dirty="0" smtClean="0"/>
              <a:t>;</a:t>
            </a:r>
          </a:p>
          <a:p>
            <a:pPr>
              <a:buNone/>
            </a:pPr>
            <a:r>
              <a:rPr lang="en-US" altLang="zh-CN" sz="1800" b="0" dirty="0" smtClean="0"/>
              <a:t>}</a:t>
            </a:r>
          </a:p>
          <a:p>
            <a:pPr>
              <a:buNone/>
            </a:pPr>
            <a:r>
              <a:rPr lang="en-US" altLang="zh-CN" sz="1800" b="0" dirty="0" smtClean="0"/>
              <a:t>var </a:t>
            </a:r>
            <a:r>
              <a:rPr lang="en-US" altLang="zh-CN" sz="1800" b="0" dirty="0" err="1" smtClean="0"/>
              <a:t>someFn</a:t>
            </a:r>
            <a:r>
              <a:rPr lang="en-US" altLang="zh-CN" sz="1800" b="0" dirty="0" smtClean="0"/>
              <a:t> = </a:t>
            </a:r>
            <a:r>
              <a:rPr lang="en-US" altLang="zh-CN" sz="1800" b="0" dirty="0" err="1" smtClean="0"/>
              <a:t>testFn</a:t>
            </a:r>
            <a:r>
              <a:rPr lang="en-US" altLang="zh-CN" sz="1800" b="0" dirty="0" smtClean="0"/>
              <a:t>();</a:t>
            </a:r>
          </a:p>
          <a:p>
            <a:pPr>
              <a:buNone/>
            </a:pPr>
            <a:r>
              <a:rPr lang="en-US" altLang="zh-CN" sz="1800" b="0" dirty="0" err="1" smtClean="0"/>
              <a:t>someFn</a:t>
            </a:r>
            <a:r>
              <a:rPr lang="en-US" altLang="zh-CN" sz="1800" b="0" dirty="0" smtClean="0"/>
              <a:t>(); </a:t>
            </a:r>
          </a:p>
          <a:p>
            <a:pPr>
              <a:buNone/>
            </a:pPr>
            <a:r>
              <a:rPr lang="en-US" altLang="zh-CN" sz="1800" b="0" dirty="0" err="1" smtClean="0"/>
              <a:t>someFn</a:t>
            </a:r>
            <a:r>
              <a:rPr lang="en-US" altLang="zh-CN" sz="1800" b="0" dirty="0" smtClean="0"/>
              <a:t>(); 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闭包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sz="2400" dirty="0" smtClean="0"/>
              <a:t>Js</a:t>
            </a:r>
            <a:r>
              <a:rPr lang="zh-CN" altLang="en-US" sz="2400" dirty="0" smtClean="0"/>
              <a:t>中闭包指的是：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创建它的上下文已经销毁，它仍然存在（比如内部函数从父函数返回）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在代码中引用了外部变量</a:t>
            </a:r>
            <a:endParaRPr lang="en-US" altLang="zh-CN" sz="1800" dirty="0" smtClean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sz="2400" dirty="0" smtClean="0"/>
              <a:t>闭包就是</a:t>
            </a:r>
            <a:r>
              <a:rPr lang="zh-CN" altLang="en-US" sz="2400" b="1" dirty="0" smtClean="0"/>
              <a:t>代码块</a:t>
            </a:r>
            <a:r>
              <a:rPr lang="zh-CN" altLang="en-US" sz="2400" dirty="0" smtClean="0"/>
              <a:t>和</a:t>
            </a:r>
            <a:r>
              <a:rPr lang="zh-CN" altLang="en-US" sz="2400" b="1" dirty="0" smtClean="0"/>
              <a:t>创建该代码块的上下文数据</a:t>
            </a:r>
            <a:r>
              <a:rPr lang="zh-CN" altLang="en-US" sz="2400" dirty="0" smtClean="0"/>
              <a:t>的集合</a:t>
            </a:r>
            <a:endParaRPr lang="en-US" altLang="zh-CN" sz="24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Demo</a:t>
            </a:r>
            <a:endParaRPr lang="zh-CN" altLang="en-US" sz="4000" dirty="0" smtClean="0"/>
          </a:p>
        </p:txBody>
      </p:sp>
      <p:sp>
        <p:nvSpPr>
          <p:cNvPr id="83970" name="副标题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eaLnBrk="1" hangingPunct="1"/>
            <a:r>
              <a:rPr lang="en-US" altLang="zh-CN" sz="1800" dirty="0" smtClean="0">
                <a:hlinkClick r:id="rId3"/>
              </a:rPr>
              <a:t>http://jsfiddle.net/user/ljgeneral/fiddles/</a:t>
            </a:r>
            <a:endParaRPr lang="zh-CN" altLang="en-US" sz="1800" b="0" dirty="0" smtClean="0"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7200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Q&amp;A</a:t>
            </a:r>
            <a:endParaRPr lang="zh-CN" altLang="en-US" sz="7200" dirty="0"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7200" dirty="0" smtClean="0"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Thanks !</a:t>
            </a:r>
            <a:endParaRPr lang="zh-CN" altLang="en-US" sz="7200" dirty="0"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Js</a:t>
            </a:r>
            <a:r>
              <a:rPr lang="zh-CN" altLang="en-US" sz="4000" smtClean="0"/>
              <a:t>语言特点</a:t>
            </a:r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921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2400" b="0" dirty="0" smtClean="0">
                <a:cs typeface="+mn-cs"/>
              </a:rPr>
              <a:t>Js</a:t>
            </a:r>
            <a:r>
              <a:rPr lang="zh-CN" altLang="zh-CN" sz="2400" b="0" dirty="0" smtClean="0">
                <a:cs typeface="+mn-cs"/>
              </a:rPr>
              <a:t>是一种</a:t>
            </a:r>
            <a:r>
              <a:rPr lang="zh-CN" altLang="zh-CN" sz="2400" dirty="0" smtClean="0">
                <a:cs typeface="+mn-cs"/>
              </a:rPr>
              <a:t>动态、弱类型、基于原型</a:t>
            </a:r>
            <a:r>
              <a:rPr lang="zh-CN" altLang="zh-CN" sz="2400" b="0" dirty="0" smtClean="0">
                <a:cs typeface="+mn-cs"/>
              </a:rPr>
              <a:t>的</a:t>
            </a:r>
            <a:r>
              <a:rPr lang="zh-CN" altLang="zh-CN" sz="2400" dirty="0" smtClean="0">
                <a:cs typeface="+mn-cs"/>
              </a:rPr>
              <a:t>脚本语言</a:t>
            </a:r>
            <a:endParaRPr lang="zh-CN" altLang="en-US" sz="2400" dirty="0">
              <a:cs typeface="+mn-cs"/>
            </a:endParaRPr>
          </a:p>
        </p:txBody>
      </p:sp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539750" y="2133600"/>
          <a:ext cx="8229600" cy="366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Javascript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弱类型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b="1" dirty="0" smtClean="0"/>
                        <a:t>强类型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变量</a:t>
                      </a:r>
                      <a:r>
                        <a:rPr lang="zh-CN" altLang="zh-CN" sz="1800" dirty="0" smtClean="0"/>
                        <a:t>在定义时没有明显的类型，</a:t>
                      </a:r>
                      <a:r>
                        <a:rPr lang="zh-CN" altLang="en-US" sz="1800" dirty="0" smtClean="0"/>
                        <a:t>变量</a:t>
                      </a:r>
                      <a:r>
                        <a:rPr lang="zh-CN" altLang="zh-CN" sz="1800" dirty="0" smtClean="0"/>
                        <a:t>类型</a:t>
                      </a:r>
                      <a:r>
                        <a:rPr lang="zh-CN" altLang="en-US" sz="1800" dirty="0" smtClean="0"/>
                        <a:t>的在运行时确定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 smtClean="0"/>
                        <a:t>变量类型在定义时</a:t>
                      </a:r>
                      <a:r>
                        <a:rPr lang="zh-CN" altLang="en-US" sz="1800" dirty="0" smtClean="0"/>
                        <a:t>必须</a:t>
                      </a:r>
                      <a:r>
                        <a:rPr lang="zh-CN" altLang="zh-CN" sz="1800" dirty="0" smtClean="0"/>
                        <a:t>明确指定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解释性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b="1" dirty="0" smtClean="0"/>
                        <a:t>编译型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 smtClean="0"/>
                        <a:t>其</a:t>
                      </a:r>
                      <a:r>
                        <a:rPr lang="zh-CN" altLang="en-US" sz="1800" dirty="0" smtClean="0"/>
                        <a:t>源代码</a:t>
                      </a:r>
                      <a:r>
                        <a:rPr lang="zh-CN" altLang="zh-CN" sz="1800" dirty="0" smtClean="0"/>
                        <a:t>发送给浏览器由浏览器解释运行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 smtClean="0"/>
                        <a:t>编译性语言的源代码必须经过编译，因而客户端上必须具有相应平台上的编译器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动态语言</a:t>
                      </a:r>
                      <a:r>
                        <a:rPr lang="en-US" altLang="zh-CN" dirty="0" smtClean="0"/>
                        <a:t>VS</a:t>
                      </a:r>
                      <a:r>
                        <a:rPr lang="zh-CN" altLang="en-US" b="1" dirty="0" smtClean="0"/>
                        <a:t>静态语言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程序在运行时可以改变其结构，新的函数可以被引进，已有的函数也可以被删除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程序在运行时不能改变结构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Js</a:t>
            </a:r>
            <a:r>
              <a:rPr lang="zh-CN" altLang="en-US" sz="4000" dirty="0" smtClean="0"/>
              <a:t>类型系统</a:t>
            </a: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基本类型系统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typeof</a:t>
            </a:r>
            <a:r>
              <a:rPr lang="en-US" altLang="zh-CN" sz="2400" dirty="0" smtClean="0"/>
              <a:t>)</a:t>
            </a:r>
          </a:p>
          <a:p>
            <a:pPr eaLnBrk="1" hangingPunct="1"/>
            <a:r>
              <a:rPr lang="zh-CN" altLang="en-US" sz="2400" dirty="0" smtClean="0"/>
              <a:t>对象类型系统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instanceof</a:t>
            </a:r>
            <a:r>
              <a:rPr lang="en-US" altLang="zh-CN" sz="2400" dirty="0" smtClean="0"/>
              <a:t>)</a:t>
            </a:r>
          </a:p>
        </p:txBody>
      </p:sp>
      <p:cxnSp>
        <p:nvCxnSpPr>
          <p:cNvPr id="3" name="直线连接符 2"/>
          <p:cNvCxnSpPr/>
          <p:nvPr/>
        </p:nvCxnSpPr>
        <p:spPr>
          <a:xfrm>
            <a:off x="4788024" y="1988840"/>
            <a:ext cx="16561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444208" y="18355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>
                <a:solidFill>
                  <a:srgbClr val="FF0000"/>
                </a:solidFill>
              </a:rPr>
              <a:t>适用于所有数据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4788024" y="2492896"/>
            <a:ext cx="16561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44208" y="22768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 smtClean="0">
                <a:solidFill>
                  <a:srgbClr val="FF0000"/>
                </a:solidFill>
              </a:rPr>
              <a:t>适用于</a:t>
            </a:r>
            <a:r>
              <a:rPr kumimoji="1" lang="zh-CN" altLang="en-US" dirty="0" smtClean="0">
                <a:solidFill>
                  <a:srgbClr val="FF0000"/>
                </a:solidFill>
              </a:rPr>
              <a:t>对象</a:t>
            </a:r>
            <a:r>
              <a:rPr kumimoji="1" lang="en-US" altLang="en-US" dirty="0" smtClean="0">
                <a:solidFill>
                  <a:srgbClr val="FF0000"/>
                </a:solidFill>
              </a:rPr>
              <a:t>数据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Js</a:t>
            </a:r>
            <a:r>
              <a:rPr lang="zh-CN" altLang="en-US" sz="4000" dirty="0" smtClean="0"/>
              <a:t>基本类型系统</a:t>
            </a:r>
          </a:p>
        </p:txBody>
      </p:sp>
      <p:sp>
        <p:nvSpPr>
          <p:cNvPr id="30722" name="副标题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值类型</a:t>
            </a:r>
          </a:p>
          <a:p>
            <a:pPr marL="914400" lvl="1" indent="-514350" eaLnBrk="1" hangingPunct="1">
              <a:buFont typeface="+mj-lt"/>
              <a:buAutoNum type="romanUcPeriod"/>
            </a:pPr>
            <a:r>
              <a:rPr lang="en-US" altLang="zh-CN" sz="1700" dirty="0" smtClean="0"/>
              <a:t>number</a:t>
            </a:r>
          </a:p>
          <a:p>
            <a:pPr marL="914400" lvl="1" indent="-514350" eaLnBrk="1" hangingPunct="1">
              <a:buFont typeface="+mj-lt"/>
              <a:buAutoNum type="romanUcPeriod"/>
            </a:pPr>
            <a:r>
              <a:rPr lang="en-US" altLang="zh-CN" sz="1700" dirty="0" smtClean="0"/>
              <a:t>string</a:t>
            </a:r>
          </a:p>
          <a:p>
            <a:pPr marL="914400" lvl="1" indent="-514350" eaLnBrk="1" hangingPunct="1">
              <a:buFont typeface="+mj-lt"/>
              <a:buAutoNum type="romanUcPeriod"/>
            </a:pPr>
            <a:r>
              <a:rPr lang="en-US" altLang="zh-CN" sz="1700" dirty="0" err="1" smtClean="0"/>
              <a:t>boolean</a:t>
            </a:r>
            <a:endParaRPr lang="en-US" altLang="zh-CN" sz="1700" dirty="0" smtClean="0"/>
          </a:p>
          <a:p>
            <a:pPr marL="914400" lvl="1" indent="-514350" eaLnBrk="1" hangingPunct="1">
              <a:buFont typeface="+mj-lt"/>
              <a:buAutoNum type="romanUcPeriod"/>
            </a:pPr>
            <a:r>
              <a:rPr lang="en-US" altLang="zh-CN" sz="1700" dirty="0" smtClean="0"/>
              <a:t>undefined</a:t>
            </a:r>
          </a:p>
          <a:p>
            <a:pPr eaLnBrk="1" hangingPunct="1"/>
            <a:r>
              <a:rPr lang="zh-CN" altLang="en-US" sz="2400" dirty="0" smtClean="0"/>
              <a:t>引用类型</a:t>
            </a:r>
          </a:p>
          <a:p>
            <a:pPr marL="914400" lvl="1" indent="-514350" eaLnBrk="1" hangingPunct="1">
              <a:buFont typeface="+mj-lt"/>
              <a:buAutoNum type="romanUcPeriod"/>
            </a:pPr>
            <a:r>
              <a:rPr lang="en-US" altLang="zh-CN" sz="1700" dirty="0" smtClean="0"/>
              <a:t>object</a:t>
            </a:r>
          </a:p>
          <a:p>
            <a:pPr marL="914400" lvl="1" indent="-514350" eaLnBrk="1" hangingPunct="1">
              <a:buFont typeface="+mj-lt"/>
              <a:buAutoNum type="romanUcPeriod"/>
            </a:pPr>
            <a:r>
              <a:rPr lang="en-US" altLang="zh-CN" sz="1700" dirty="0" smtClean="0"/>
              <a:t>function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number</a:t>
            </a:r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400" dirty="0" smtClean="0">
                <a:latin typeface="+mn-ea"/>
                <a:cs typeface="+mn-cs"/>
              </a:rPr>
              <a:t>Js</a:t>
            </a:r>
            <a:r>
              <a:rPr lang="zh-CN" altLang="en-US" sz="2400" dirty="0" smtClean="0">
                <a:latin typeface="+mn-ea"/>
                <a:cs typeface="+mn-cs"/>
              </a:rPr>
              <a:t>中所有的数字都是浮点表示的</a:t>
            </a:r>
            <a:endParaRPr lang="en-US" altLang="zh-CN" sz="2400" dirty="0" smtClean="0">
              <a:latin typeface="+mn-ea"/>
              <a:cs typeface="+mn-cs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  <a:cs typeface="+mn-cs"/>
              </a:rPr>
              <a:t>数字的表示</a:t>
            </a:r>
            <a:endParaRPr lang="en-US" altLang="zh-CN" sz="2400" dirty="0" smtClean="0">
              <a:latin typeface="+mn-ea"/>
              <a:cs typeface="+mn-cs"/>
            </a:endParaRPr>
          </a:p>
          <a:p>
            <a:pPr marL="857250" lvl="1" indent="-457200" eaLnBrk="1" hangingPunct="1">
              <a:buFont typeface="+mj-lt"/>
              <a:buAutoNum type="romanUcPeriod"/>
              <a:defRPr/>
            </a:pPr>
            <a:r>
              <a:rPr lang="zh-CN" altLang="en-US" sz="1800" dirty="0" smtClean="0">
                <a:latin typeface="+mn-ea"/>
                <a:cs typeface="+mn-cs"/>
              </a:rPr>
              <a:t>整型直接量</a:t>
            </a:r>
            <a:endParaRPr lang="en-US" altLang="zh-CN" sz="1800" dirty="0" smtClean="0">
              <a:latin typeface="+mn-ea"/>
              <a:cs typeface="+mn-cs"/>
            </a:endParaRPr>
          </a:p>
          <a:p>
            <a:pPr marL="857250" lvl="1" indent="-457200" eaLnBrk="1" hangingPunct="1">
              <a:buFont typeface="+mj-lt"/>
              <a:buAutoNum type="romanUcPeriod"/>
              <a:defRPr/>
            </a:pPr>
            <a:r>
              <a:rPr lang="zh-CN" altLang="en-US" sz="1800" dirty="0" smtClean="0">
                <a:latin typeface="+mn-ea"/>
                <a:cs typeface="+mn-cs"/>
              </a:rPr>
              <a:t>八进制</a:t>
            </a:r>
            <a:r>
              <a:rPr lang="en-US" altLang="zh-CN" sz="1800" dirty="0" smtClean="0">
                <a:latin typeface="+mn-ea"/>
                <a:cs typeface="+mn-cs"/>
              </a:rPr>
              <a:t>(</a:t>
            </a:r>
            <a:r>
              <a:rPr lang="en-US" altLang="zh-CN" sz="1800" i="1" dirty="0"/>
              <a:t>0-</a:t>
            </a:r>
            <a:r>
              <a:rPr lang="en-US" altLang="zh-CN" sz="1800" dirty="0" smtClean="0">
                <a:latin typeface="+mn-ea"/>
                <a:cs typeface="+mn-cs"/>
              </a:rPr>
              <a:t>)</a:t>
            </a:r>
            <a:r>
              <a:rPr lang="zh-CN" altLang="en-US" sz="1800" dirty="0" smtClean="0">
                <a:latin typeface="+mn-ea"/>
                <a:cs typeface="+mn-cs"/>
              </a:rPr>
              <a:t>和十六进制</a:t>
            </a:r>
            <a:r>
              <a:rPr lang="en-US" altLang="zh-CN" sz="1800" dirty="0" smtClean="0">
                <a:latin typeface="+mn-ea"/>
                <a:cs typeface="+mn-cs"/>
              </a:rPr>
              <a:t>(</a:t>
            </a:r>
            <a:r>
              <a:rPr lang="en-US" altLang="zh-CN" sz="1800" i="1" dirty="0"/>
              <a:t>0x-</a:t>
            </a:r>
            <a:r>
              <a:rPr lang="en-US" altLang="zh-CN" sz="1800" dirty="0" smtClean="0">
                <a:latin typeface="+mn-ea"/>
                <a:cs typeface="+mn-cs"/>
              </a:rPr>
              <a:t>)</a:t>
            </a:r>
            <a:r>
              <a:rPr lang="zh-CN" altLang="en-US" sz="1800" dirty="0" smtClean="0">
                <a:latin typeface="+mn-ea"/>
                <a:cs typeface="+mn-cs"/>
              </a:rPr>
              <a:t>的直接量</a:t>
            </a:r>
            <a:endParaRPr lang="en-US" altLang="zh-CN" sz="1800" dirty="0" smtClean="0">
              <a:latin typeface="+mn-ea"/>
              <a:cs typeface="+mn-cs"/>
            </a:endParaRPr>
          </a:p>
          <a:p>
            <a:pPr marL="857250" lvl="1" indent="-457200" eaLnBrk="1" hangingPunct="1">
              <a:buFont typeface="+mj-lt"/>
              <a:buAutoNum type="romanUcPeriod"/>
              <a:defRPr/>
            </a:pPr>
            <a:r>
              <a:rPr lang="zh-CN" altLang="en-US" sz="1800" dirty="0" smtClean="0">
                <a:latin typeface="+mn-ea"/>
                <a:cs typeface="+mn-cs"/>
              </a:rPr>
              <a:t>浮点型直接量</a:t>
            </a:r>
            <a:endParaRPr lang="en-US" altLang="zh-CN" sz="1800" dirty="0" smtClean="0">
              <a:latin typeface="+mn-ea"/>
              <a:cs typeface="+mn-cs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+mn-ea"/>
                <a:cs typeface="+mn-cs"/>
              </a:rPr>
              <a:t>数字的使用</a:t>
            </a:r>
            <a:endParaRPr lang="en-US" altLang="zh-CN" sz="2400" dirty="0" smtClean="0">
              <a:latin typeface="+mn-ea"/>
              <a:cs typeface="+mn-cs"/>
            </a:endParaRPr>
          </a:p>
          <a:p>
            <a:pPr marL="914400" lvl="1" indent="-514350" eaLnBrk="1" hangingPunct="1">
              <a:buFont typeface="+mj-lt"/>
              <a:buAutoNum type="romanUcPeriod"/>
              <a:defRPr/>
            </a:pPr>
            <a:r>
              <a:rPr lang="zh-CN" altLang="en-US" sz="2000" dirty="0" smtClean="0">
                <a:latin typeface="+mn-ea"/>
                <a:cs typeface="+mn-cs"/>
              </a:rPr>
              <a:t>加</a:t>
            </a:r>
            <a:r>
              <a:rPr lang="en-US" altLang="zh-CN" sz="2000" dirty="0" smtClean="0">
                <a:latin typeface="+mn-ea"/>
                <a:cs typeface="+mn-cs"/>
              </a:rPr>
              <a:t>(+)</a:t>
            </a:r>
            <a:r>
              <a:rPr lang="zh-CN" altLang="en-US" sz="2000" dirty="0" smtClean="0">
                <a:latin typeface="+mn-ea"/>
                <a:cs typeface="+mn-cs"/>
              </a:rPr>
              <a:t>、减</a:t>
            </a:r>
            <a:r>
              <a:rPr lang="en-US" altLang="zh-CN" sz="2000" dirty="0" smtClean="0">
                <a:latin typeface="+mn-ea"/>
                <a:cs typeface="+mn-cs"/>
              </a:rPr>
              <a:t>(-)</a:t>
            </a:r>
            <a:r>
              <a:rPr lang="zh-CN" altLang="en-US" sz="2000" dirty="0" smtClean="0">
                <a:latin typeface="+mn-ea"/>
                <a:cs typeface="+mn-cs"/>
              </a:rPr>
              <a:t>、乘 </a:t>
            </a:r>
            <a:r>
              <a:rPr lang="en-US" altLang="zh-CN" sz="2000" dirty="0" smtClean="0">
                <a:latin typeface="+mn-ea"/>
                <a:cs typeface="+mn-cs"/>
              </a:rPr>
              <a:t>(</a:t>
            </a:r>
            <a:r>
              <a:rPr lang="zh-CN" altLang="en-US" sz="2000" dirty="0" smtClean="0">
                <a:latin typeface="+mn-ea"/>
                <a:cs typeface="+mn-cs"/>
              </a:rPr>
              <a:t>*</a:t>
            </a:r>
            <a:r>
              <a:rPr lang="en-US" altLang="zh-CN" sz="2000" dirty="0" smtClean="0">
                <a:latin typeface="+mn-ea"/>
                <a:cs typeface="+mn-cs"/>
              </a:rPr>
              <a:t>)</a:t>
            </a:r>
            <a:r>
              <a:rPr lang="zh-CN" altLang="en-US" sz="2000" dirty="0" smtClean="0">
                <a:latin typeface="+mn-ea"/>
                <a:cs typeface="+mn-cs"/>
              </a:rPr>
              <a:t>、除</a:t>
            </a:r>
            <a:r>
              <a:rPr lang="en-US" altLang="zh-CN" sz="2000" dirty="0" smtClean="0">
                <a:latin typeface="+mn-ea"/>
                <a:cs typeface="+mn-cs"/>
              </a:rPr>
              <a:t>(</a:t>
            </a:r>
            <a:r>
              <a:rPr lang="zh-CN" altLang="en-US" sz="2000" dirty="0" smtClean="0">
                <a:latin typeface="+mn-ea"/>
                <a:cs typeface="+mn-cs"/>
              </a:rPr>
              <a:t> </a:t>
            </a:r>
            <a:r>
              <a:rPr lang="en-US" altLang="zh-CN" sz="2000" dirty="0" smtClean="0">
                <a:latin typeface="+mn-ea"/>
                <a:cs typeface="+mn-cs"/>
              </a:rPr>
              <a:t>/)</a:t>
            </a:r>
          </a:p>
          <a:p>
            <a:pPr marL="914400" lvl="1" indent="-514350" eaLnBrk="1" hangingPunct="1">
              <a:buFont typeface="+mj-lt"/>
              <a:buAutoNum type="romanUcPeriod"/>
              <a:defRPr/>
            </a:pPr>
            <a:r>
              <a:rPr lang="en-US" altLang="zh-CN" sz="2000" dirty="0" smtClean="0">
                <a:latin typeface="+mn-ea"/>
                <a:cs typeface="+mn-cs"/>
              </a:rPr>
              <a:t>Math</a:t>
            </a:r>
          </a:p>
          <a:p>
            <a:pPr eaLnBrk="1" hangingPunct="1">
              <a:defRPr/>
            </a:pPr>
            <a:endParaRPr lang="en-US" altLang="zh-CN" sz="2400" dirty="0" smtClean="0">
              <a:latin typeface="+mn-ea"/>
              <a:cs typeface="+mn-cs"/>
            </a:endParaRPr>
          </a:p>
          <a:p>
            <a:pPr eaLnBrk="1" hangingPunct="1">
              <a:defRPr/>
            </a:pPr>
            <a:endParaRPr lang="en-US" altLang="zh-CN" sz="2400" dirty="0" smtClean="0">
              <a:latin typeface="+mn-ea"/>
              <a:cs typeface="+mn-cs"/>
            </a:endParaRPr>
          </a:p>
          <a:p>
            <a:pPr marL="857250" lvl="1" indent="-457200" eaLnBrk="1" hangingPunct="1">
              <a:buNone/>
              <a:defRPr/>
            </a:pPr>
            <a:endParaRPr lang="en-US" altLang="zh-CN" sz="1800" dirty="0" smtClean="0">
              <a:latin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cs typeface="Arial" charset="0"/>
              </a:rPr>
              <a:t>特殊</a:t>
            </a:r>
            <a:r>
              <a:rPr lang="en-US" altLang="zh-CN" sz="4000" dirty="0" smtClean="0">
                <a:cs typeface="Arial" charset="0"/>
              </a:rPr>
              <a:t>number</a:t>
            </a:r>
            <a:endParaRPr lang="zh-CN" altLang="en-US" sz="4000" dirty="0" smtClean="0">
              <a:cs typeface="Arial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400" dirty="0" smtClean="0">
                <a:latin typeface="+mn-ea"/>
                <a:cs typeface="+mn-cs"/>
              </a:rPr>
              <a:t>Infinity</a:t>
            </a:r>
            <a:r>
              <a:rPr lang="zh-CN" altLang="en-US" sz="2400" b="0" dirty="0" smtClean="0">
                <a:latin typeface="+mn-ea"/>
                <a:cs typeface="+mn-cs"/>
              </a:rPr>
              <a:t>（无穷大的特殊值）</a:t>
            </a:r>
            <a:endParaRPr lang="en-US" altLang="zh-CN" sz="2400" b="0" dirty="0" smtClean="0"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zh-CN" sz="2400" dirty="0" err="1" smtClean="0">
                <a:cs typeface="Arial" pitchFamily="34" charset="0"/>
              </a:rPr>
              <a:t>NaN</a:t>
            </a:r>
            <a:r>
              <a:rPr lang="zh-CN" altLang="en-US" sz="2400" b="0" dirty="0" smtClean="0">
                <a:cs typeface="Arial" pitchFamily="34" charset="0"/>
              </a:rPr>
              <a:t>（特殊的非数字值）</a:t>
            </a:r>
            <a:endParaRPr lang="en-US" altLang="zh-CN" sz="2400" b="0" dirty="0" smtClean="0">
              <a:cs typeface="Arial" pitchFamily="34" charset="0"/>
            </a:endParaRPr>
          </a:p>
          <a:p>
            <a:pPr marL="857250" lvl="1" indent="-400050" eaLnBrk="1" hangingPunct="1">
              <a:buFont typeface="+mj-lt"/>
              <a:buAutoNum type="romanUcPeriod"/>
              <a:defRPr/>
            </a:pPr>
            <a:r>
              <a:rPr lang="en-US" altLang="zh-CN" sz="1800" b="0" dirty="0" err="1" smtClean="0">
                <a:latin typeface="+mn-ea"/>
                <a:cs typeface="+mn-cs"/>
              </a:rPr>
              <a:t>NaN</a:t>
            </a:r>
            <a:r>
              <a:rPr lang="zh-CN" altLang="en-US" sz="1800" b="0" dirty="0" smtClean="0">
                <a:latin typeface="+mn-ea"/>
                <a:cs typeface="+mn-cs"/>
              </a:rPr>
              <a:t>用来表示错误或无意义的运算结果</a:t>
            </a:r>
            <a:endParaRPr lang="en-US" altLang="zh-CN" sz="1800" b="0" dirty="0" smtClean="0">
              <a:latin typeface="+mn-ea"/>
              <a:cs typeface="+mn-cs"/>
            </a:endParaRPr>
          </a:p>
          <a:p>
            <a:pPr marL="857250" lvl="1" indent="-400050" eaLnBrk="1" hangingPunct="1">
              <a:buFont typeface="+mj-lt"/>
              <a:buAutoNum type="romanUcPeriod"/>
              <a:defRPr/>
            </a:pPr>
            <a:r>
              <a:rPr lang="en-US" altLang="zh-CN" sz="1800" b="0" dirty="0" err="1" smtClean="0">
                <a:latin typeface="+mn-ea"/>
                <a:cs typeface="+mn-cs"/>
              </a:rPr>
              <a:t>NaN</a:t>
            </a:r>
            <a:r>
              <a:rPr lang="zh-CN" altLang="zh-CN" sz="1800" b="0" dirty="0" smtClean="0">
                <a:latin typeface="+mn-ea"/>
                <a:cs typeface="+mn-cs"/>
              </a:rPr>
              <a:t>参与运算没有意义，返回仍然是</a:t>
            </a:r>
            <a:r>
              <a:rPr lang="en-US" altLang="zh-CN" sz="1800" b="0" dirty="0" err="1" smtClean="0">
                <a:latin typeface="+mn-ea"/>
                <a:cs typeface="+mn-cs"/>
              </a:rPr>
              <a:t>NaN</a:t>
            </a:r>
            <a:endParaRPr lang="en-US" altLang="zh-CN" sz="1800" b="0" dirty="0" smtClean="0">
              <a:latin typeface="+mn-ea"/>
              <a:cs typeface="+mn-cs"/>
            </a:endParaRPr>
          </a:p>
          <a:p>
            <a:pPr marL="857250" lvl="1" indent="-400050" eaLnBrk="1" hangingPunct="1">
              <a:buFont typeface="+mj-lt"/>
              <a:buAutoNum type="romanUcPeriod"/>
              <a:defRPr/>
            </a:pPr>
            <a:r>
              <a:rPr lang="en-US" altLang="zh-CN" sz="1800" b="0" dirty="0" err="1" smtClean="0">
                <a:latin typeface="+mn-ea"/>
                <a:cs typeface="+mn-cs"/>
              </a:rPr>
              <a:t>NaN</a:t>
            </a:r>
            <a:r>
              <a:rPr lang="zh-CN" altLang="zh-CN" sz="1800" b="0" dirty="0" smtClean="0">
                <a:latin typeface="+mn-ea"/>
                <a:cs typeface="+mn-cs"/>
              </a:rPr>
              <a:t>不等于其它任何类型，包括</a:t>
            </a:r>
            <a:r>
              <a:rPr lang="en-US" altLang="zh-CN" sz="1800" b="0" dirty="0" err="1" smtClean="0">
                <a:latin typeface="+mn-ea"/>
                <a:cs typeface="+mn-cs"/>
              </a:rPr>
              <a:t>NaN</a:t>
            </a:r>
            <a:endParaRPr lang="en-US" altLang="zh-CN" sz="1800" b="0" dirty="0" smtClean="0">
              <a:latin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前端技术组培训主题(2007小字版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21411</TotalTime>
  <Words>1886</Words>
  <Application>Microsoft Macintosh PowerPoint</Application>
  <PresentationFormat>全屏显示(4:3)</PresentationFormat>
  <Paragraphs>489</Paragraphs>
  <Slides>45</Slides>
  <Notes>41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前端技术组培训主题(2007小字版)</vt:lpstr>
      <vt:lpstr>Javascript程序设计</vt:lpstr>
      <vt:lpstr>主要内容</vt:lpstr>
      <vt:lpstr>Js发展历程</vt:lpstr>
      <vt:lpstr>浏览器中的Js</vt:lpstr>
      <vt:lpstr>Js语言特点</vt:lpstr>
      <vt:lpstr>Js类型系统</vt:lpstr>
      <vt:lpstr>Js基本类型系统</vt:lpstr>
      <vt:lpstr>number</vt:lpstr>
      <vt:lpstr>特殊number</vt:lpstr>
      <vt:lpstr>string</vt:lpstr>
      <vt:lpstr>string和number转换</vt:lpstr>
      <vt:lpstr>boolean</vt:lpstr>
      <vt:lpstr>boolean转换</vt:lpstr>
      <vt:lpstr>undefined</vt:lpstr>
      <vt:lpstr>object</vt:lpstr>
      <vt:lpstr>function</vt:lpstr>
      <vt:lpstr>对象类型系统</vt:lpstr>
      <vt:lpstr>对象类型</vt:lpstr>
      <vt:lpstr>对象类型的转换</vt:lpstr>
      <vt:lpstr>null 与 undefined</vt:lpstr>
      <vt:lpstr>Js类型系统</vt:lpstr>
      <vt:lpstr>Array</vt:lpstr>
      <vt:lpstr>Function</vt:lpstr>
      <vt:lpstr>Function</vt:lpstr>
      <vt:lpstr>Js基本语法</vt:lpstr>
      <vt:lpstr>常量和变量声明</vt:lpstr>
      <vt:lpstr>变量的作用域</vt:lpstr>
      <vt:lpstr>表达式</vt:lpstr>
      <vt:lpstr>控制语句</vt:lpstr>
      <vt:lpstr>Javascript运行与调试</vt:lpstr>
      <vt:lpstr>Js高级特性</vt:lpstr>
      <vt:lpstr>Js面向对象</vt:lpstr>
      <vt:lpstr>Js对象构造</vt:lpstr>
      <vt:lpstr>prototype</vt:lpstr>
      <vt:lpstr>Example</vt:lpstr>
      <vt:lpstr>This</vt:lpstr>
      <vt:lpstr>This</vt:lpstr>
      <vt:lpstr>apply与call</vt:lpstr>
      <vt:lpstr>Js作用域</vt:lpstr>
      <vt:lpstr>Js作用域</vt:lpstr>
      <vt:lpstr>闭包</vt:lpstr>
      <vt:lpstr>闭包</vt:lpstr>
      <vt:lpstr>Demo</vt:lpstr>
      <vt:lpstr>Q&amp;A</vt:lpstr>
      <vt:lpstr>Thanks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课程标题</dc:title>
  <dc:creator>胡雪亮</dc:creator>
  <cp:lastModifiedBy>雪亮 胡</cp:lastModifiedBy>
  <cp:revision>2287</cp:revision>
  <dcterms:modified xsi:type="dcterms:W3CDTF">2013-06-27T09:05:46Z</dcterms:modified>
</cp:coreProperties>
</file>