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366" r:id="rId4"/>
    <p:sldId id="326" r:id="rId5"/>
    <p:sldId id="327" r:id="rId6"/>
    <p:sldId id="328" r:id="rId7"/>
    <p:sldId id="329" r:id="rId8"/>
    <p:sldId id="368" r:id="rId9"/>
    <p:sldId id="331" r:id="rId10"/>
    <p:sldId id="334" r:id="rId11"/>
    <p:sldId id="332" r:id="rId12"/>
    <p:sldId id="333" r:id="rId13"/>
    <p:sldId id="309" r:id="rId14"/>
    <p:sldId id="323" r:id="rId15"/>
    <p:sldId id="324" r:id="rId16"/>
    <p:sldId id="325" r:id="rId17"/>
    <p:sldId id="312" r:id="rId18"/>
    <p:sldId id="365" r:id="rId19"/>
    <p:sldId id="364" r:id="rId20"/>
    <p:sldId id="313" r:id="rId21"/>
    <p:sldId id="322" r:id="rId22"/>
    <p:sldId id="367" r:id="rId23"/>
    <p:sldId id="405" r:id="rId24"/>
    <p:sldId id="370" r:id="rId25"/>
    <p:sldId id="376" r:id="rId26"/>
    <p:sldId id="377" r:id="rId27"/>
    <p:sldId id="378" r:id="rId28"/>
    <p:sldId id="390" r:id="rId29"/>
    <p:sldId id="374" r:id="rId30"/>
    <p:sldId id="392" r:id="rId31"/>
    <p:sldId id="406" r:id="rId32"/>
    <p:sldId id="400" r:id="rId33"/>
    <p:sldId id="393" r:id="rId34"/>
    <p:sldId id="398" r:id="rId35"/>
    <p:sldId id="371" r:id="rId36"/>
    <p:sldId id="379" r:id="rId37"/>
    <p:sldId id="404" r:id="rId38"/>
    <p:sldId id="383" r:id="rId39"/>
    <p:sldId id="401" r:id="rId40"/>
    <p:sldId id="402" r:id="rId41"/>
    <p:sldId id="407" r:id="rId42"/>
    <p:sldId id="386" r:id="rId43"/>
    <p:sldId id="394" r:id="rId44"/>
    <p:sldId id="395" r:id="rId45"/>
    <p:sldId id="387" r:id="rId46"/>
    <p:sldId id="397" r:id="rId47"/>
    <p:sldId id="403" r:id="rId48"/>
    <p:sldId id="258" r:id="rId49"/>
    <p:sldId id="259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 autoAdjust="0"/>
    <p:restoredTop sz="81073" autoAdjust="0"/>
  </p:normalViewPr>
  <p:slideViewPr>
    <p:cSldViewPr>
      <p:cViewPr>
        <p:scale>
          <a:sx n="100" d="100"/>
          <a:sy n="100" d="100"/>
        </p:scale>
        <p:origin x="-71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AB6C04-FFA4-4645-82B2-86468B060140}" type="datetimeFigureOut">
              <a:rPr lang="zh-CN" altLang="en-US"/>
              <a:pPr>
                <a:defRPr/>
              </a:pPr>
              <a:t>2012/7/23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8C80E84-692A-4591-8C4C-C904403ACE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培训的目的</a:t>
            </a: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ABF0E5-D2A2-472F-A819-3D9348D826CA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微软雅黑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1.This</a:t>
            </a:r>
            <a:r>
              <a:rPr lang="zh-CN" altLang="en-US" i="1" dirty="0" smtClean="0"/>
              <a:t>指针在什么时候确定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函数作为类的构造器执行时，开辟了一块内存空间，</a:t>
            </a:r>
            <a:r>
              <a:rPr lang="en-US" altLang="zh-CN" i="1" dirty="0" smtClean="0"/>
              <a:t>this</a:t>
            </a:r>
            <a:r>
              <a:rPr lang="zh-CN" altLang="en-US" i="1" dirty="0" smtClean="0"/>
              <a:t>即指向这块空间，其中有个属性指向其类型的原型对象，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3.</a:t>
            </a:r>
            <a:r>
              <a:rPr lang="zh-CN" altLang="en-US" i="1" dirty="0" smtClean="0"/>
              <a:t>函数直接被调用时，</a:t>
            </a:r>
            <a:r>
              <a:rPr lang="en-US" altLang="zh-CN" i="1" dirty="0" smtClean="0"/>
              <a:t>this</a:t>
            </a:r>
            <a:r>
              <a:rPr lang="zh-CN" altLang="en-US" i="1" dirty="0" smtClean="0"/>
              <a:t>指向了函数的被调用者</a:t>
            </a:r>
            <a:endParaRPr lang="en-US" altLang="zh-CN" i="1" dirty="0" smtClean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11A410-265B-417E-BF74-904449F71BD2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Var</a:t>
            </a:r>
            <a:r>
              <a:rPr lang="en-US" altLang="zh-CN" i="1" baseline="0" dirty="0" smtClean="0"/>
              <a:t> o={}</a:t>
            </a:r>
          </a:p>
          <a:p>
            <a:r>
              <a:rPr lang="en-US" altLang="zh-CN" i="1" baseline="0" dirty="0" err="1" smtClean="0"/>
              <a:t>Object.prototype.isPrototypeOf</a:t>
            </a:r>
            <a:r>
              <a:rPr lang="en-US" altLang="zh-CN" i="1" baseline="0" dirty="0" smtClean="0"/>
              <a:t>(o);</a:t>
            </a:r>
          </a:p>
          <a:p>
            <a:r>
              <a:rPr lang="en-US" altLang="zh-CN" i="1" baseline="0" dirty="0" err="1" smtClean="0"/>
              <a:t>Function.prototype.isPrototypeOf</a:t>
            </a:r>
            <a:r>
              <a:rPr lang="en-US" altLang="zh-CN" i="1" baseline="0" dirty="0" smtClean="0"/>
              <a:t>(Object)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>
                <a:cs typeface="+mn-cs"/>
              </a:rPr>
              <a:t>function</a:t>
            </a:r>
            <a:r>
              <a:rPr lang="zh-CN" altLang="en-US" sz="1800" dirty="0" smtClean="0">
                <a:cs typeface="+mn-cs"/>
              </a:rPr>
              <a:t>关键字声明的函数都是</a:t>
            </a:r>
            <a:r>
              <a:rPr lang="en-US" altLang="zh-CN" sz="1800" dirty="0" smtClean="0">
                <a:cs typeface="+mn-cs"/>
              </a:rPr>
              <a:t>Function</a:t>
            </a:r>
            <a:r>
              <a:rPr lang="zh-CN" altLang="en-US" sz="1800" dirty="0" smtClean="0">
                <a:cs typeface="+mn-cs"/>
              </a:rPr>
              <a:t>对象的实例</a:t>
            </a:r>
            <a:endParaRPr lang="en-US" altLang="zh-CN" sz="2400" b="1" dirty="0" smtClean="0"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事实上</a:t>
            </a:r>
            <a:r>
              <a:rPr lang="zh-CN" altLang="en-US" baseline="0" dirty="0" smtClean="0"/>
              <a:t> 所有</a:t>
            </a:r>
            <a:r>
              <a:rPr lang="en-US" altLang="zh-CN" baseline="0" dirty="0" err="1" smtClean="0"/>
              <a:t>typeof</a:t>
            </a:r>
            <a:r>
              <a:rPr lang="en-US" altLang="zh-CN" baseline="0" dirty="0" smtClean="0"/>
              <a:t> function </a:t>
            </a:r>
            <a:r>
              <a:rPr lang="zh-CN" altLang="en-US" baseline="0" dirty="0" smtClean="0"/>
              <a:t>的对象都是</a:t>
            </a:r>
            <a:r>
              <a:rPr lang="en-US" altLang="zh-CN" baseline="0" dirty="0" smtClean="0"/>
              <a:t>Function</a:t>
            </a:r>
            <a:r>
              <a:rPr lang="zh-CN" altLang="en-US" baseline="0" dirty="0" smtClean="0"/>
              <a:t>的实例</a:t>
            </a:r>
            <a:endParaRPr lang="en-US" altLang="zh-CN" dirty="0" smtClean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3F7BDE-EE51-4205-8107-A8313BB97475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函数常见的调用方式</a:t>
            </a:r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69873-7693-4DC1-991A-D0CF7BB5E5B7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1.FD can appear only in two places: at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theProgram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level or directly inside a body of another function.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2.FE</a:t>
            </a:r>
            <a:r>
              <a:rPr lang="zh-CN" alt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created at the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execution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stage.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 smtClean="0"/>
              <a:t>1.</a:t>
            </a:r>
            <a:r>
              <a:rPr lang="zh-CN" altLang="en-US" i="1" smtClean="0"/>
              <a:t>执行上下文描述了代码的执行环境</a:t>
            </a:r>
            <a:endParaRPr lang="en-US" altLang="zh-CN" i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 smtClean="0"/>
              <a:t>2.ECStack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Execution</a:t>
            </a:r>
            <a:r>
              <a:rPr lang="en-US" altLang="zh-CN" i="1" baseline="0" dirty="0" smtClean="0"/>
              <a:t> Context</a:t>
            </a:r>
            <a:r>
              <a:rPr lang="zh-CN" altLang="en-US" i="1" baseline="0" dirty="0" smtClean="0"/>
              <a:t>，</a:t>
            </a:r>
            <a:r>
              <a:rPr lang="en-US" altLang="zh-CN" i="1" baseline="0" dirty="0" smtClean="0"/>
              <a:t>Active</a:t>
            </a:r>
            <a:r>
              <a:rPr lang="zh-CN" altLang="en-US" i="1" baseline="0" dirty="0" smtClean="0"/>
              <a:t>（</a:t>
            </a:r>
            <a:r>
              <a:rPr lang="en-US" altLang="zh-CN" i="1" baseline="0" dirty="0" smtClean="0"/>
              <a:t>Running</a:t>
            </a:r>
            <a:r>
              <a:rPr lang="zh-CN" altLang="en-US" i="1" baseline="0" dirty="0" smtClean="0"/>
              <a:t>）</a:t>
            </a:r>
            <a:r>
              <a:rPr lang="en-US" altLang="zh-CN" i="1" baseline="0" dirty="0" smtClean="0"/>
              <a:t> Execution Context</a:t>
            </a:r>
            <a:r>
              <a:rPr lang="zh-CN" altLang="en-US" i="1" baseline="0" dirty="0" smtClean="0"/>
              <a:t>，</a:t>
            </a:r>
            <a:r>
              <a:rPr lang="en-US" altLang="zh-CN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caller</a:t>
            </a:r>
            <a:r>
              <a:rPr lang="zh-CN" alt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callee</a:t>
            </a:r>
            <a:r>
              <a:rPr lang="zh-CN" alt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CN" i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执行上下文（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Contexts</a:t>
            </a:r>
            <a:r>
              <a:rPr lang="zh-CN" alt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）在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每次进入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(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即使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被递归调用或作为构造函数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的时候或者内置的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函数工作的时候</a:t>
            </a:r>
            <a:endParaRPr lang="en-US" altLang="zh-CN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正常的代码执行都是标准的堆栈操作（压栈，弹栈），只有一个抛出未捕获的异常，才可能退出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个或多个栈</a:t>
            </a:r>
            <a:endParaRPr lang="en-US" altLang="zh-CN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1.Eval</a:t>
            </a:r>
            <a:r>
              <a:rPr lang="zh-CN" altLang="en-US" i="1" dirty="0" smtClean="0"/>
              <a:t>代码执行的变量和函数定义直接影响调用上下文（</a:t>
            </a:r>
            <a:r>
              <a:rPr lang="en-US" altLang="zh-CN" i="1" dirty="0" err="1" smtClean="0"/>
              <a:t>callingContext</a:t>
            </a:r>
            <a:r>
              <a:rPr lang="zh-CN" altLang="en-US" i="1" dirty="0" smtClean="0"/>
              <a:t>）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在全局上下文里，全局对象自身就是变量对象；其他上下文中是不能直接访问变量对象的</a:t>
            </a:r>
            <a:endParaRPr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在变量声明、函数声明和函数形参中，函数对象优先级最高，其次是函数形参，最后是变量</a:t>
            </a:r>
            <a:r>
              <a:rPr lang="zh-CN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</a:t>
            </a:r>
            <a:endParaRPr lang="en-US" altLang="zh-CN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函数表达式不包含在变量对象里</a:t>
            </a:r>
            <a:endParaRPr lang="en-US" altLang="zh-CN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4.Several widely used implementations of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known to support the use of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FunctionDeclaration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Statement. However there are significant and irreconcilable variations among the implementations in the semantics applied to such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FunctionDeclarations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Because of these irreconcilable differences, the use of a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FunctionDeclaration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Statement results in code that is not reliably portable among implementations. It is recommended that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implementations either disallow this usage of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FunctionDeclaration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issue a warning when such a usage is encountered. Future editions of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define alternative portable means for declaring functions in a Statement context. </a:t>
            </a:r>
            <a:endParaRPr lang="zh-CN" altLang="en-US" i="1" dirty="0" smtClean="0"/>
          </a:p>
          <a:p>
            <a:endParaRPr lang="en-US" altLang="zh-CN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培训的主要内容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BE3132-CD69-47E4-B0E9-4D1C13605FE9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微软雅黑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1.AO</a:t>
            </a:r>
            <a:r>
              <a:rPr lang="zh-CN" altLang="en-US" i="1" dirty="0" smtClean="0"/>
              <a:t>包括函数形参、函数声明、变量声明、</a:t>
            </a:r>
            <a:r>
              <a:rPr lang="en-US" altLang="zh-CN" i="1" dirty="0" smtClean="0"/>
              <a:t>Arguments</a:t>
            </a:r>
          </a:p>
          <a:p>
            <a:r>
              <a:rPr lang="en-US" altLang="zh-CN" i="1" dirty="0" smtClean="0"/>
              <a:t>2.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 activation object is created on entering the context of a function and initialized by property </a:t>
            </a:r>
            <a:r>
              <a:rPr lang="en-US" altLang="zh-CN" i="1" dirty="0" smtClean="0"/>
              <a:t>arguments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 value is the Arguments object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arguments</a:t>
            </a:r>
            <a:r>
              <a:rPr lang="zh-CN" alt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如果某个传入的实参没有值，改变同名的形参值不会影响</a:t>
            </a:r>
            <a:r>
              <a:rPr lang="en-US" altLang="zh-CN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arguments</a:t>
            </a:r>
            <a:r>
              <a:rPr lang="zh-CN" alt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的值，如果传入的实参有值，会同时改变</a:t>
            </a:r>
            <a:r>
              <a:rPr lang="en-US" altLang="zh-CN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arguments</a:t>
            </a:r>
            <a:r>
              <a:rPr lang="zh-CN" alt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zh-CN" alt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上的值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1.FD can appear only in two places: at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theProgram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level or directly inside a body of another function.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2.FE</a:t>
            </a:r>
            <a:r>
              <a:rPr lang="zh-CN" alt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created at the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execution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stage.</a:t>
            </a: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3.The Identifier in a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FunctionExpression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referenced from inside the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FunctionExpression's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FunctionBody</a:t>
            </a:r>
            <a:endParaRPr lang="en-US" altLang="zh-CN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allow the function to call itself recursively. However, unlike in a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FunctionDeclaration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Identifier in a</a:t>
            </a:r>
          </a:p>
          <a:p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FunctionExpression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cannot be referenced from and does not affect the scope enclosing the</a:t>
            </a:r>
          </a:p>
          <a:p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FunctionExpression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1.FD can appear only in two places: at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theProgram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level or directly inside a body of another function.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2.FE</a:t>
            </a:r>
            <a:r>
              <a:rPr lang="zh-CN" alt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created at the code execution stage.</a:t>
            </a:r>
          </a:p>
          <a:p>
            <a:pPr rtl="0" fontAlgn="base"/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3.[[Call]] reference to function itself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[[Call]] is activated by call expression F() and creates a new execution context</a:t>
            </a:r>
          </a:p>
          <a:p>
            <a:pPr rtl="0" fontAlgn="base"/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4.[[Construct]] is activated via "new" keyword and it is the one who allocates memory for new objects; then it calls F.[[Call]] to initialize created objects passing as "this" value newly created object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1.</a:t>
            </a:r>
            <a:r>
              <a:rPr lang="zh-CN" altLang="en-US" i="1" dirty="0" smtClean="0"/>
              <a:t>通过构造函数创建的函数的</a:t>
            </a:r>
            <a:r>
              <a:rPr lang="en-US" altLang="zh-CN" i="1" dirty="0" smtClean="0"/>
              <a:t>{{scope}}</a:t>
            </a:r>
            <a:r>
              <a:rPr lang="zh-CN" altLang="en-US" i="1" dirty="0" smtClean="0"/>
              <a:t>为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object</a:t>
            </a:r>
            <a:endParaRPr lang="en-US" altLang="zh-CN" i="1" dirty="0" smtClean="0"/>
          </a:p>
          <a:p>
            <a:r>
              <a:rPr lang="en-US" altLang="zh-CN" i="1" dirty="0" smtClean="0"/>
              <a:t>2.AO</a:t>
            </a:r>
            <a:r>
              <a:rPr lang="zh-CN" altLang="en-US" i="1" dirty="0" smtClean="0"/>
              <a:t>的原型不指向</a:t>
            </a:r>
            <a:r>
              <a:rPr lang="en-US" altLang="zh-CN" i="1" dirty="0" err="1" smtClean="0"/>
              <a:t>Object.prototype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VO</a:t>
            </a:r>
            <a:r>
              <a:rPr lang="zh-CN" altLang="en-US" i="1" dirty="0" smtClean="0"/>
              <a:t>的原型指向</a:t>
            </a:r>
            <a:r>
              <a:rPr lang="en-US" altLang="zh-CN" i="1" dirty="0" err="1" smtClean="0"/>
              <a:t>Object.prototype</a:t>
            </a:r>
            <a:r>
              <a:rPr lang="zh-CN" altLang="en-US" i="1" dirty="0" smtClean="0"/>
              <a:t>，二维作用域链查找主要是（</a:t>
            </a:r>
            <a:r>
              <a:rPr lang="en-US" altLang="zh-CN" i="1" dirty="0" smtClean="0"/>
              <a:t>with/catch</a:t>
            </a:r>
            <a:r>
              <a:rPr lang="zh-CN" altLang="en-US" i="1" dirty="0" smtClean="0"/>
              <a:t>）</a:t>
            </a:r>
            <a:endParaRPr lang="en-US" altLang="zh-CN" i="1" dirty="0" smtClean="0"/>
          </a:p>
          <a:p>
            <a:r>
              <a:rPr lang="en-US" altLang="zh-CN" i="1" dirty="0" smtClean="0"/>
              <a:t>3.globalContext.scope===[global]</a:t>
            </a:r>
            <a:r>
              <a:rPr lang="zh-CN" altLang="en-US" i="1" dirty="0" smtClean="0"/>
              <a:t>，</a:t>
            </a:r>
            <a:r>
              <a:rPr lang="en-US" altLang="zh-CN" i="1" dirty="0" err="1" smtClean="0"/>
              <a:t>evalContext.scope</a:t>
            </a:r>
            <a:r>
              <a:rPr lang="en-US" altLang="zh-CN" i="1" dirty="0" smtClean="0"/>
              <a:t>===</a:t>
            </a:r>
            <a:r>
              <a:rPr lang="en-US" altLang="zh-CN" dirty="0" err="1" smtClean="0"/>
              <a:t>callingContext.Scope</a:t>
            </a:r>
            <a:endParaRPr lang="en-US" altLang="zh-CN" i="1" dirty="0" smtClean="0"/>
          </a:p>
          <a:p>
            <a:r>
              <a:rPr lang="en-US" altLang="zh-CN" i="1" dirty="0" smtClean="0"/>
              <a:t>4.with/catch</a:t>
            </a:r>
            <a:r>
              <a:rPr lang="zh-CN" altLang="en-US" i="1" dirty="0" smtClean="0"/>
              <a:t>对作用域链的影响：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withObject|catchObject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AO|VO + [[Scope]]</a:t>
            </a:r>
            <a:endParaRPr lang="en-US" altLang="zh-CN" i="1" dirty="0" smtClean="0"/>
          </a:p>
          <a:p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1.x:undefined;y:30;this.x:20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这里的代码块在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zh-CN" altLang="en-US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就是函数</a:t>
            </a:r>
            <a:endParaRPr lang="en-US" altLang="zh-CN" sz="1200" b="0" i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函数可以当参数传递，接受函数式参数或者以函数值返回</a:t>
            </a:r>
            <a:endParaRPr lang="en-US" altLang="zh-CN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静态作用域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动态作用域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区别，变量保存在栈上的限制</a:t>
            </a:r>
            <a:endParaRPr lang="en-US" altLang="zh-CN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自由变量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指在函数中使用的，但既不是函数参数也不是函数的局部变量的变量</a:t>
            </a:r>
            <a:endParaRPr lang="en-US" altLang="zh-CN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4.A closure is a combination of a code block (in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is a function) and statically/lexically saved all parent scopes. Thus, via these saved scopes a function may easily refer free variables.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5.closured data of the parent context are saved in the dynamic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memoryallocation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 the “heap”, i.e. heap-based implementations), with using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agarbage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collector (GC) and references counting. Such systems are less effective by speed than stack-based systems. However, implementations may always optimize it: at parsing stage to find out, whether free variables are used in function, and depending on this decide — to place the data in the stack or in the “heap”.</a:t>
            </a:r>
            <a:endParaRPr lang="zh-CN" altLang="en-US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1.</a:t>
            </a:r>
            <a:r>
              <a:rPr lang="zh-CN" altLang="en-US" i="1" dirty="0" smtClean="0"/>
              <a:t>面向栈的模型在函数调用结束后，其局部变量会从栈中移除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localVar</a:t>
            </a:r>
            <a:r>
              <a:rPr lang="zh-CN" altLang="en-US" i="1" dirty="0" smtClean="0"/>
              <a:t>不能访问，同时函数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innerFn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不能返回</a:t>
            </a:r>
            <a:r>
              <a:rPr lang="en-US" altLang="zh-CN" i="1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1.</a:t>
            </a:r>
            <a:r>
              <a:rPr lang="zh-CN" altLang="en-US" i="1" dirty="0" smtClean="0"/>
              <a:t>理论角度</a:t>
            </a:r>
            <a:r>
              <a:rPr lang="en-US" altLang="zh-CN" i="1" dirty="0" smtClean="0"/>
              <a:t>—</a:t>
            </a:r>
            <a:r>
              <a:rPr lang="zh-CN" altLang="en-US" i="1" dirty="0" smtClean="0"/>
              <a:t>所有的函数在创建时已经将上下文数据保存下来（包括全局变量）</a:t>
            </a:r>
            <a:endParaRPr lang="en-US" altLang="zh-CN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对象即万物</a:t>
            </a: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9F02CE-78F4-4004-BB50-7D60A41915A5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pseudo-code the value of </a:t>
            </a:r>
            <a:r>
              <a:rPr lang="en-US" altLang="zh-CN" i="1" dirty="0" smtClean="0"/>
              <a:t>Reference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type can be represented as an object with two properties: base (i.e. object to which a property belongs) and a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propertyName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this base.</a:t>
            </a:r>
          </a:p>
          <a:p>
            <a:pPr marL="228600" indent="-228600">
              <a:buAutoNum type="arabicPeriod"/>
            </a:pP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规范定义，如果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GetBase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zh-CN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，返回</a:t>
            </a:r>
            <a:r>
              <a:rPr lang="en-US" altLang="zh-CN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null(Global)</a:t>
            </a:r>
            <a:endParaRPr lang="en-US" altLang="zh-CN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1.this</a:t>
            </a:r>
            <a:r>
              <a:rPr lang="zh-CN" altLang="en-US" i="1" dirty="0" smtClean="0"/>
              <a:t>的值不能修改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程序语言要解决实际问题，首先要对宏观世界抽象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特征描述和分类描述都是对事物的抽象</a:t>
            </a: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CDEB15-1881-4068-8B9D-8D6AA7DF04AB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3F6C14-80D0-4CC4-BD6E-DE03C8AE6383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1.Js</a:t>
            </a:r>
            <a:r>
              <a:rPr lang="zh-CN" altLang="en-US" i="1" dirty="0" smtClean="0"/>
              <a:t>中没有对类的概念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当函数作为构造器来使用时，我们就可以认为它是一个类</a:t>
            </a:r>
            <a:endParaRPr lang="en-US" altLang="zh-CN" i="1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dirty="0" smtClean="0">
                <a:ea typeface="宋体" charset="-122"/>
              </a:rPr>
              <a:t>3.Constructors—Constructors are used to make objects of a type or class.</a:t>
            </a:r>
            <a:endParaRPr lang="en-US" altLang="zh-CN" i="1" dirty="0" smtClean="0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F63DD3-1538-474D-8350-01BD14A95B82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只有函数型对象的</a:t>
            </a:r>
            <a:r>
              <a:rPr lang="en-US" altLang="zh-CN" i="1" dirty="0" smtClean="0"/>
              <a:t>prototype</a:t>
            </a:r>
            <a:r>
              <a:rPr lang="zh-CN" altLang="en-US" i="1" dirty="0" smtClean="0"/>
              <a:t>可以被直接访问，</a:t>
            </a:r>
            <a:r>
              <a:rPr lang="en-US" altLang="zh-CN" i="1" dirty="0" smtClean="0"/>
              <a:t>object</a:t>
            </a:r>
            <a:r>
              <a:rPr lang="zh-CN" altLang="en-US" i="1" dirty="0" smtClean="0"/>
              <a:t>对象不可以（</a:t>
            </a:r>
            <a:r>
              <a:rPr lang="en-US" altLang="zh-CN" i="1" dirty="0" smtClean="0"/>
              <a:t>Object</a:t>
            </a:r>
            <a:r>
              <a:rPr lang="zh-CN" altLang="en-US" i="1" dirty="0" smtClean="0"/>
              <a:t>类型可以）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2.Prototype</a:t>
            </a:r>
            <a:r>
              <a:rPr lang="zh-CN" altLang="en-US" i="1" dirty="0" smtClean="0"/>
              <a:t>属性为了实现重用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endParaRPr lang="zh-CN" altLang="en-US" i="1" dirty="0" smtClean="0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68307B-B9AE-42DC-A958-5F4CDC7F52E5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1.New</a:t>
            </a:r>
            <a:r>
              <a:rPr lang="zh-CN" altLang="en-US" i="1" dirty="0" smtClean="0"/>
              <a:t>关键字构造对象实例的过程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创建一个内存空间（</a:t>
            </a:r>
            <a:r>
              <a:rPr lang="en-US" altLang="zh-CN" i="1" dirty="0" smtClean="0"/>
              <a:t>this</a:t>
            </a:r>
            <a:r>
              <a:rPr lang="zh-CN" altLang="en-US" i="1" dirty="0" smtClean="0"/>
              <a:t>），其中有个变量指向类的原型对象，执行构造函数，返回</a:t>
            </a:r>
            <a:r>
              <a:rPr lang="en-US" altLang="zh-CN" i="1" dirty="0" smtClean="0"/>
              <a:t>this</a:t>
            </a:r>
            <a:endParaRPr lang="zh-CN" altLang="en-US" i="1" dirty="0" smtClean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C51E21-F6A1-48E7-9CE9-2E7A4AEA7A45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对象的原型链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原型链上变量的查找方式</a:t>
            </a:r>
            <a:endParaRPr lang="en-US" altLang="zh-CN" i="1" dirty="0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6719BC-B56B-43BA-AA5E-EBCA61840EFA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cs typeface="微软雅黑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2607"/>
            <a:ext cx="6400800" cy="1752600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sz="2600"/>
            </a:lvl2pPr>
            <a:lvl3pPr>
              <a:defRPr sz="22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A0E9"/>
          </a:solidFill>
          <a:latin typeface="+mj-lt"/>
          <a:ea typeface="+mj-ea"/>
          <a:cs typeface="微软雅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  <a:cs typeface="微软雅黑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•"/>
        <a:defRPr sz="3000" b="1" kern="1200">
          <a:solidFill>
            <a:schemeClr val="tx1"/>
          </a:solidFill>
          <a:latin typeface="+mn-lt"/>
          <a:ea typeface="+mn-ea"/>
          <a:cs typeface="微软雅黑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publications/files/ECMA-ST/Ecma-262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ibbering.com/faq/notes/closures/" TargetMode="External"/><Relationship Id="rId5" Type="http://schemas.openxmlformats.org/officeDocument/2006/relationships/hyperlink" Target="http://dmitrysoshnikov.com/tag/ecma-262-3/" TargetMode="External"/><Relationship Id="rId4" Type="http://schemas.openxmlformats.org/officeDocument/2006/relationships/hyperlink" Target="http://www.ecma-international.org/publications/files/ECMA-ST-ARCH/ECMA-262,%203rd%20edition,%20December%201999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user/ljgeneral/fiddle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4213" y="1720850"/>
            <a:ext cx="7920037" cy="14827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5400" dirty="0" err="1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Javascript</a:t>
            </a:r>
            <a:r>
              <a:rPr lang="zh-CN" altLang="en-US" sz="54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高级特性</a:t>
            </a:r>
            <a:endParaRPr lang="zh-CN" altLang="en-US" sz="5400" dirty="0"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4213" y="3476625"/>
            <a:ext cx="7920037" cy="17526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dirty="0" smtClean="0"/>
              <a:t>胡雪亮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原型描述对象</a:t>
            </a:r>
          </a:p>
        </p:txBody>
      </p:sp>
      <p:sp>
        <p:nvSpPr>
          <p:cNvPr id="4" name="矩形 3"/>
          <p:cNvSpPr/>
          <p:nvPr/>
        </p:nvSpPr>
        <p:spPr>
          <a:xfrm>
            <a:off x="6156325" y="3213100"/>
            <a:ext cx="1439863" cy="7921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等腰三角形</a:t>
            </a:r>
          </a:p>
        </p:txBody>
      </p:sp>
      <p:sp>
        <p:nvSpPr>
          <p:cNvPr id="5" name="矩形 4"/>
          <p:cNvSpPr/>
          <p:nvPr/>
        </p:nvSpPr>
        <p:spPr>
          <a:xfrm>
            <a:off x="2484438" y="3213100"/>
            <a:ext cx="1439862" cy="7921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四边形</a:t>
            </a:r>
          </a:p>
        </p:txBody>
      </p:sp>
      <p:sp>
        <p:nvSpPr>
          <p:cNvPr id="6" name="矩形 5"/>
          <p:cNvSpPr/>
          <p:nvPr/>
        </p:nvSpPr>
        <p:spPr>
          <a:xfrm>
            <a:off x="4284663" y="1484313"/>
            <a:ext cx="1439862" cy="792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三角形</a:t>
            </a:r>
          </a:p>
        </p:txBody>
      </p:sp>
      <p:sp>
        <p:nvSpPr>
          <p:cNvPr id="7" name="矩形 6"/>
          <p:cNvSpPr/>
          <p:nvPr/>
        </p:nvSpPr>
        <p:spPr>
          <a:xfrm>
            <a:off x="611188" y="5013325"/>
            <a:ext cx="1439862" cy="7921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平行四边形</a:t>
            </a:r>
          </a:p>
        </p:txBody>
      </p:sp>
      <p:cxnSp>
        <p:nvCxnSpPr>
          <p:cNvPr id="9" name="直接连接符 8"/>
          <p:cNvCxnSpPr>
            <a:stCxn id="6" idx="2"/>
            <a:endCxn id="5" idx="0"/>
          </p:cNvCxnSpPr>
          <p:nvPr/>
        </p:nvCxnSpPr>
        <p:spPr>
          <a:xfrm flipH="1">
            <a:off x="3203575" y="2276475"/>
            <a:ext cx="1800225" cy="9366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2"/>
            <a:endCxn id="4" idx="0"/>
          </p:cNvCxnSpPr>
          <p:nvPr/>
        </p:nvCxnSpPr>
        <p:spPr>
          <a:xfrm>
            <a:off x="5003800" y="2276475"/>
            <a:ext cx="1871663" cy="9366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2"/>
            <a:endCxn id="7" idx="0"/>
          </p:cNvCxnSpPr>
          <p:nvPr/>
        </p:nvCxnSpPr>
        <p:spPr>
          <a:xfrm flipH="1">
            <a:off x="1331913" y="4005263"/>
            <a:ext cx="1871662" cy="10080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5" name="TextBox 18"/>
          <p:cNvSpPr txBox="1">
            <a:spLocks noChangeArrowheads="1"/>
          </p:cNvSpPr>
          <p:nvPr/>
        </p:nvSpPr>
        <p:spPr bwMode="auto">
          <a:xfrm>
            <a:off x="2916238" y="24923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多一条边</a:t>
            </a:r>
          </a:p>
        </p:txBody>
      </p:sp>
      <p:sp>
        <p:nvSpPr>
          <p:cNvPr id="65546" name="TextBox 21"/>
          <p:cNvSpPr txBox="1">
            <a:spLocks noChangeArrowheads="1"/>
          </p:cNvSpPr>
          <p:nvPr/>
        </p:nvSpPr>
        <p:spPr bwMode="auto">
          <a:xfrm>
            <a:off x="1187450" y="422116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对边平行</a:t>
            </a:r>
          </a:p>
        </p:txBody>
      </p:sp>
      <p:sp>
        <p:nvSpPr>
          <p:cNvPr id="65547" name="TextBox 22"/>
          <p:cNvSpPr txBox="1">
            <a:spLocks noChangeArrowheads="1"/>
          </p:cNvSpPr>
          <p:nvPr/>
        </p:nvSpPr>
        <p:spPr bwMode="auto">
          <a:xfrm>
            <a:off x="5940425" y="24923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两边相等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原型描述对象</a:t>
            </a:r>
          </a:p>
        </p:txBody>
      </p:sp>
      <p:pic>
        <p:nvPicPr>
          <p:cNvPr id="66562" name="图片 3" descr="3845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557338"/>
            <a:ext cx="5329238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Js</a:t>
            </a:r>
            <a:r>
              <a:rPr lang="zh-CN" altLang="en-US" sz="4000" smtClean="0"/>
              <a:t>用原型描述对象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b="0" smtClean="0"/>
              <a:t>function Cat(){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smtClean="0"/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smtClean="0"/>
              <a:t>function Tiger(){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smtClean="0"/>
              <a:t>	this.draw(‘</a:t>
            </a:r>
            <a:r>
              <a:rPr lang="zh-CN" altLang="en-US" sz="2400" smtClean="0">
                <a:latin typeface="Kozuka Gothic Pro B"/>
                <a:ea typeface="Kozuka Gothic Pro B"/>
                <a:cs typeface="Kozuka Gothic Pro B"/>
              </a:rPr>
              <a:t>王</a:t>
            </a:r>
            <a:r>
              <a:rPr lang="en-US" altLang="zh-CN" sz="2400" b="0" smtClean="0"/>
              <a:t>’);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smtClean="0"/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smtClean="0"/>
              <a:t>Tiger.prototype = new Cat();</a:t>
            </a:r>
          </a:p>
          <a:p>
            <a:pPr eaLnBrk="1" hangingPunct="1">
              <a:buFont typeface="Arial" charset="0"/>
              <a:buNone/>
            </a:pPr>
            <a:endParaRPr lang="en-US" altLang="zh-CN" sz="2400" b="0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Js</a:t>
            </a:r>
            <a:r>
              <a:rPr lang="zh-CN" altLang="en-US" sz="4000" dirty="0" smtClean="0"/>
              <a:t>对象构造器</a:t>
            </a:r>
          </a:p>
        </p:txBody>
      </p:sp>
      <p:sp>
        <p:nvSpPr>
          <p:cNvPr id="68610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/>
            <a:r>
              <a:rPr lang="en-US" altLang="zh-CN" sz="2400" b="0" dirty="0" smtClean="0"/>
              <a:t>Js</a:t>
            </a:r>
            <a:r>
              <a:rPr lang="zh-CN" altLang="en-US" sz="2400" b="0" dirty="0" smtClean="0"/>
              <a:t>中每一个函数都可以直接看成</a:t>
            </a:r>
            <a:r>
              <a:rPr lang="zh-CN" altLang="en-US" sz="2400" dirty="0" smtClean="0"/>
              <a:t>对象构造器</a:t>
            </a:r>
            <a:r>
              <a:rPr lang="en-US" altLang="zh-CN" sz="2400" b="0" dirty="0" smtClean="0"/>
              <a:t>(</a:t>
            </a:r>
            <a:r>
              <a:rPr lang="zh-CN" altLang="en-US" sz="2400" b="0" dirty="0" smtClean="0"/>
              <a:t>“类”</a:t>
            </a:r>
            <a:r>
              <a:rPr lang="en-US" altLang="zh-CN" sz="2400" b="0" dirty="0" smtClean="0"/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dirty="0" smtClean="0"/>
              <a:t>	</a:t>
            </a:r>
            <a:r>
              <a:rPr lang="en-US" altLang="zh-CN" sz="1800" b="0" dirty="0" smtClean="0">
                <a:cs typeface="Arial" charset="0"/>
              </a:rPr>
              <a:t>function </a:t>
            </a:r>
            <a:r>
              <a:rPr lang="en-US" altLang="zh-CN" sz="1800" b="0" smtClean="0">
                <a:cs typeface="Arial" charset="0"/>
              </a:rPr>
              <a:t>ConstructorA</a:t>
            </a:r>
            <a:r>
              <a:rPr lang="en-US" altLang="zh-CN" sz="1800" b="0" dirty="0" smtClean="0">
                <a:cs typeface="Arial" charset="0"/>
              </a:rPr>
              <a:t>(){</a:t>
            </a:r>
          </a:p>
          <a:p>
            <a:pPr eaLnBrk="1" hangingPunct="1">
              <a:buNone/>
            </a:pPr>
            <a:r>
              <a:rPr lang="en-US" altLang="zh-CN" sz="1800" b="0" dirty="0" smtClean="0">
                <a:solidFill>
                  <a:srgbClr val="00B050"/>
                </a:solidFill>
                <a:cs typeface="Arial" charset="0"/>
              </a:rPr>
              <a:t>	</a:t>
            </a:r>
            <a:r>
              <a:rPr lang="zh-CN" altLang="en-US" sz="1800" b="0" dirty="0" smtClean="0">
                <a:solidFill>
                  <a:srgbClr val="00B050"/>
                </a:solidFill>
                <a:cs typeface="Arial" charset="0"/>
              </a:rPr>
              <a:t>       </a:t>
            </a:r>
            <a:r>
              <a:rPr lang="en-US" altLang="zh-CN" sz="1800" b="0" dirty="0" smtClean="0">
                <a:solidFill>
                  <a:srgbClr val="00B050"/>
                </a:solidFill>
                <a:cs typeface="Arial" charset="0"/>
              </a:rPr>
              <a:t>//implement code</a:t>
            </a:r>
            <a:endParaRPr lang="en-US" altLang="zh-CN" sz="1800" b="0" dirty="0" smtClean="0">
              <a:cs typeface="Arial" charset="0"/>
            </a:endParaRPr>
          </a:p>
          <a:p>
            <a:pPr eaLnBrk="1" hangingPunct="1">
              <a:buNone/>
            </a:pPr>
            <a:r>
              <a:rPr lang="en-US" altLang="zh-CN" sz="1800" b="0" dirty="0" smtClean="0">
                <a:cs typeface="Arial" charset="0"/>
              </a:rPr>
              <a:t>	} </a:t>
            </a:r>
          </a:p>
          <a:p>
            <a:pPr eaLnBrk="1" hangingPunct="1">
              <a:buNone/>
            </a:pPr>
            <a:endParaRPr lang="en-US" altLang="zh-CN" sz="1800" b="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	</a:t>
            </a:r>
            <a:r>
              <a:rPr lang="zh-CN" altLang="en-US" sz="2400" b="0" dirty="0" smtClean="0"/>
              <a:t>对于对象的属性，有两种方式声明</a:t>
            </a:r>
            <a:endParaRPr lang="en-US" altLang="zh-CN" sz="2400" b="0" dirty="0" smtClean="0"/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zh-CN" altLang="en-US" sz="1800" dirty="0" smtClean="0"/>
              <a:t>在对象的构造器中，直接定义属性 </a:t>
            </a:r>
            <a:r>
              <a:rPr lang="en-US" altLang="zh-CN" sz="1800" dirty="0" smtClean="0"/>
              <a:t>(</a:t>
            </a:r>
            <a:r>
              <a:rPr lang="en-US" altLang="zh-CN" sz="1800" b="1" dirty="0" err="1" smtClean="0">
                <a:cs typeface="Arial" charset="0"/>
              </a:rPr>
              <a:t>this.AttributeName</a:t>
            </a:r>
            <a:r>
              <a:rPr lang="en-US" altLang="zh-CN" sz="1800" dirty="0" smtClean="0"/>
              <a:t>)</a:t>
            </a:r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zh-CN" altLang="en-US" sz="1800" dirty="0" smtClean="0"/>
              <a:t>通过</a:t>
            </a:r>
            <a:r>
              <a:rPr lang="en-US" altLang="zh-CN" sz="1800" b="1" dirty="0" err="1" smtClean="0">
                <a:cs typeface="Arial" charset="0"/>
              </a:rPr>
              <a:t>classA.prototype.AttributeName</a:t>
            </a:r>
            <a:r>
              <a:rPr lang="zh-CN" altLang="en-US" sz="1800" dirty="0" smtClean="0"/>
              <a:t>方式给出</a:t>
            </a:r>
            <a:endParaRPr lang="zh-CN" altLang="en-US" sz="1800" b="1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cs typeface="Arial" charset="0"/>
              </a:rPr>
              <a:t>prototype</a:t>
            </a:r>
            <a:endParaRPr lang="zh-CN" altLang="en-US" sz="4000" dirty="0" smtClean="0">
              <a:cs typeface="Arial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 smtClean="0">
                <a:cs typeface="Arial" charset="0"/>
              </a:rPr>
              <a:t>每一个</a:t>
            </a:r>
            <a:r>
              <a:rPr lang="zh-CN" altLang="en-US" sz="2400" dirty="0" smtClean="0">
                <a:cs typeface="Arial" charset="0"/>
              </a:rPr>
              <a:t>对象构造器</a:t>
            </a:r>
            <a:r>
              <a:rPr lang="zh-CN" altLang="en-US" sz="2400" b="0" dirty="0" smtClean="0">
                <a:cs typeface="Arial" charset="0"/>
              </a:rPr>
              <a:t>都有一个</a:t>
            </a:r>
            <a:r>
              <a:rPr lang="en-US" altLang="zh-CN" sz="2400" dirty="0" smtClean="0">
                <a:cs typeface="Arial" charset="0"/>
              </a:rPr>
              <a:t>prototype</a:t>
            </a:r>
            <a:r>
              <a:rPr lang="zh-CN" altLang="en-US" sz="2400" b="0" dirty="0" smtClean="0">
                <a:cs typeface="Arial" charset="0"/>
              </a:rPr>
              <a:t>属性</a:t>
            </a:r>
            <a:endParaRPr lang="en-US" altLang="zh-CN" sz="2400" b="0" dirty="0" smtClean="0">
              <a:cs typeface="Arial" charset="0"/>
            </a:endParaRPr>
          </a:p>
          <a:p>
            <a:pPr eaLnBrk="1" hangingPunct="1"/>
            <a:r>
              <a:rPr lang="zh-CN" altLang="en-US" sz="2400" b="0" dirty="0" smtClean="0">
                <a:cs typeface="Arial" charset="0"/>
              </a:rPr>
              <a:t>对象构造器的</a:t>
            </a:r>
            <a:r>
              <a:rPr lang="en-US" altLang="zh-CN" sz="2400" dirty="0" smtClean="0">
                <a:cs typeface="Arial" charset="0"/>
              </a:rPr>
              <a:t>prototype</a:t>
            </a:r>
            <a:r>
              <a:rPr lang="zh-CN" altLang="en-US" sz="2400" b="0" dirty="0" smtClean="0">
                <a:cs typeface="Arial" charset="0"/>
              </a:rPr>
              <a:t>指向</a:t>
            </a:r>
            <a:r>
              <a:rPr lang="en-US" altLang="zh-CN" sz="2400" dirty="0" smtClean="0">
                <a:cs typeface="Arial" charset="0"/>
              </a:rPr>
              <a:t>Object</a:t>
            </a:r>
            <a:r>
              <a:rPr lang="zh-CN" altLang="en-US" sz="2400" dirty="0" smtClean="0">
                <a:cs typeface="Arial" charset="0"/>
              </a:rPr>
              <a:t>的一个实例</a:t>
            </a:r>
            <a:r>
              <a:rPr lang="zh-CN" altLang="en-US" sz="2400" b="0" dirty="0" smtClean="0">
                <a:cs typeface="Arial" charset="0"/>
              </a:rPr>
              <a:t>，在构造器被创建时赋值，这个实例就是</a:t>
            </a:r>
            <a:r>
              <a:rPr lang="zh-CN" altLang="en-US" sz="2400" dirty="0" smtClean="0">
                <a:cs typeface="Arial" charset="0"/>
              </a:rPr>
              <a:t>对象的原型</a:t>
            </a:r>
            <a:endParaRPr lang="en-US" altLang="zh-CN" sz="2400" dirty="0" smtClean="0">
              <a:cs typeface="Arial" charset="0"/>
            </a:endParaRPr>
          </a:p>
          <a:p>
            <a:pPr eaLnBrk="1" hangingPunct="1"/>
            <a:r>
              <a:rPr lang="zh-CN" altLang="en-US" sz="2400" b="0" dirty="0" smtClean="0">
                <a:cs typeface="Arial" charset="0"/>
              </a:rPr>
              <a:t>构造器的</a:t>
            </a:r>
            <a:r>
              <a:rPr lang="en-US" altLang="zh-CN" sz="2400" b="0" dirty="0" smtClean="0">
                <a:cs typeface="Arial" charset="0"/>
              </a:rPr>
              <a:t>prototype</a:t>
            </a:r>
            <a:r>
              <a:rPr lang="zh-CN" altLang="en-US" sz="2400" b="0" dirty="0" smtClean="0">
                <a:cs typeface="Arial" charset="0"/>
              </a:rPr>
              <a:t>可以在</a:t>
            </a:r>
            <a:r>
              <a:rPr lang="zh-CN" altLang="en-US" sz="2400" dirty="0" smtClean="0">
                <a:cs typeface="Arial" charset="0"/>
              </a:rPr>
              <a:t>运行时动态修改</a:t>
            </a:r>
            <a:endParaRPr lang="en-US" altLang="zh-CN" sz="2400" dirty="0" smtClean="0">
              <a:cs typeface="Arial" charset="0"/>
            </a:endParaRPr>
          </a:p>
          <a:p>
            <a:pPr eaLnBrk="1" hangingPunct="1"/>
            <a:r>
              <a:rPr lang="en-US" altLang="zh-CN" sz="2400" b="0" dirty="0" smtClean="0">
                <a:cs typeface="Arial" charset="0"/>
              </a:rPr>
              <a:t>prototype</a:t>
            </a:r>
            <a:r>
              <a:rPr lang="zh-CN" altLang="en-US" sz="2400" b="0" dirty="0" smtClean="0">
                <a:cs typeface="Arial" charset="0"/>
              </a:rPr>
              <a:t>可以</a:t>
            </a:r>
            <a:r>
              <a:rPr lang="zh-CN" altLang="en-US" sz="2400" dirty="0" smtClean="0">
                <a:cs typeface="Arial" charset="0"/>
              </a:rPr>
              <a:t>在对象之间实现重用</a:t>
            </a:r>
            <a:r>
              <a:rPr lang="zh-CN" altLang="en-US" sz="2400" b="0" dirty="0" smtClean="0">
                <a:cs typeface="Arial" charset="0"/>
              </a:rPr>
              <a:t>（属性、方法），也可以用来实现继承</a:t>
            </a:r>
            <a:endParaRPr lang="en-US" altLang="zh-CN" sz="2400" b="0" dirty="0" smtClean="0">
              <a:cs typeface="Arial" charset="0"/>
            </a:endParaRPr>
          </a:p>
          <a:p>
            <a:pPr eaLnBrk="1" hangingPunct="1"/>
            <a:endParaRPr lang="en-US" altLang="zh-CN" sz="1800" dirty="0" smtClean="0">
              <a:cs typeface="Arial" charset="0"/>
            </a:endParaRPr>
          </a:p>
          <a:p>
            <a:pPr eaLnBrk="1" hangingPunct="1"/>
            <a:endParaRPr lang="zh-CN" altLang="en-US" sz="1800" dirty="0" smtClean="0">
              <a:cs typeface="Arial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Example</a:t>
            </a:r>
            <a:endParaRPr lang="zh-CN" altLang="en-US" sz="4000" dirty="0" smtClean="0"/>
          </a:p>
        </p:txBody>
      </p:sp>
      <p:sp>
        <p:nvSpPr>
          <p:cNvPr id="74754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function Person(){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	this.sex=0;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function Girl(_name){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	this.sex=1;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	this.name=_name;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err="1" smtClean="0"/>
              <a:t>Girl.prototype</a:t>
            </a:r>
            <a:r>
              <a:rPr lang="en-US" altLang="zh-CN" sz="1800" b="0" dirty="0" smtClean="0"/>
              <a:t> = new Person();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err="1" smtClean="0"/>
              <a:t>Girl.prototype.constructor</a:t>
            </a:r>
            <a:r>
              <a:rPr lang="en-US" altLang="zh-CN" sz="1800" b="0" dirty="0" smtClean="0"/>
              <a:t> = Girl;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var _girl1 = new Girl(‘</a:t>
            </a:r>
            <a:r>
              <a:rPr lang="en-US" altLang="zh-CN" sz="1800" b="0" dirty="0" err="1" smtClean="0"/>
              <a:t>lucy</a:t>
            </a:r>
            <a:r>
              <a:rPr lang="en-US" altLang="zh-CN" sz="1800" b="0" dirty="0" smtClean="0"/>
              <a:t>’);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var _girl2 = new Girl(‘lily’);</a:t>
            </a:r>
            <a:endParaRPr lang="zh-CN" altLang="en-US" sz="1800" b="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681038"/>
            <a:ext cx="588645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cs typeface="Arial" charset="0"/>
              </a:rPr>
              <a:t>this</a:t>
            </a:r>
            <a:endParaRPr lang="zh-CN" altLang="en-US" sz="4000" dirty="0" smtClean="0">
              <a:cs typeface="Arial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0" dirty="0" smtClean="0">
                <a:cs typeface="Arial" charset="0"/>
              </a:rPr>
              <a:t>this</a:t>
            </a:r>
            <a:r>
              <a:rPr lang="zh-CN" altLang="en-US" sz="2400" b="0" dirty="0" smtClean="0">
                <a:cs typeface="Arial" charset="0"/>
              </a:rPr>
              <a:t>与每一个执行上下文相关联，并在进入执行上下文时确定</a:t>
            </a:r>
          </a:p>
          <a:p>
            <a:pPr eaLnBrk="1" hangingPunct="1"/>
            <a:r>
              <a:rPr lang="en-US" altLang="zh-CN" sz="2400" b="0" dirty="0" smtClean="0">
                <a:cs typeface="Arial" charset="0"/>
              </a:rPr>
              <a:t>this</a:t>
            </a:r>
            <a:r>
              <a:rPr lang="zh-CN" altLang="en-US" sz="2400" b="0" dirty="0" smtClean="0">
                <a:cs typeface="Arial" charset="0"/>
              </a:rPr>
              <a:t>存在的两种环境</a:t>
            </a:r>
            <a:endParaRPr lang="en-US" altLang="zh-CN" sz="2400" b="0" dirty="0" smtClean="0">
              <a:cs typeface="Arial" charset="0"/>
            </a:endParaRPr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en-US" altLang="zh-CN" sz="1800" dirty="0" smtClean="0">
                <a:cs typeface="Arial" charset="0"/>
              </a:rPr>
              <a:t>	</a:t>
            </a:r>
            <a:r>
              <a:rPr lang="zh-CN" altLang="en-US" sz="1800" dirty="0" smtClean="0">
                <a:cs typeface="Arial" charset="0"/>
              </a:rPr>
              <a:t>函数被作为“类”的构造函数执行时</a:t>
            </a:r>
            <a:endParaRPr lang="en-US" altLang="zh-CN" sz="1800" dirty="0" smtClean="0">
              <a:cs typeface="Arial" charset="0"/>
            </a:endParaRPr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en-US" altLang="zh-CN" sz="1800" dirty="0" smtClean="0">
                <a:cs typeface="Arial" charset="0"/>
              </a:rPr>
              <a:t>	</a:t>
            </a:r>
            <a:r>
              <a:rPr lang="zh-CN" altLang="en-US" sz="1800" dirty="0" smtClean="0">
                <a:cs typeface="Arial" charset="0"/>
              </a:rPr>
              <a:t>函数被直接调用时</a:t>
            </a:r>
            <a:endParaRPr lang="en-US" altLang="zh-CN" sz="1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>
                <a:cs typeface="Arial" charset="0"/>
              </a:rPr>
              <a:t>	</a:t>
            </a:r>
            <a:endParaRPr lang="zh-CN" altLang="en-US" sz="2400" b="0" dirty="0" smtClean="0">
              <a:cs typeface="Arial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类继承与原型继承</a:t>
            </a:r>
            <a:endParaRPr lang="en-US" altLang="zh-CN" sz="4000" dirty="0" smtClean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200" dirty="0" smtClean="0">
                <a:cs typeface="Arial" pitchFamily="34" charset="0"/>
              </a:rPr>
              <a:t>类继承</a:t>
            </a:r>
            <a:endParaRPr lang="en-US" altLang="zh-CN" sz="2200" dirty="0" smtClean="0">
              <a:cs typeface="Arial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1800" dirty="0" smtClean="0">
                <a:cs typeface="Arial" pitchFamily="34" charset="0"/>
              </a:rPr>
              <a:t>对象是类的实例</a:t>
            </a:r>
            <a:endParaRPr lang="en-US" altLang="zh-CN" sz="1800" dirty="0" smtClean="0">
              <a:cs typeface="Arial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1800" dirty="0" smtClean="0">
                <a:cs typeface="Arial" pitchFamily="34" charset="0"/>
              </a:rPr>
              <a:t>类与类之间构成继承关系</a:t>
            </a:r>
            <a:endParaRPr lang="en-US" altLang="zh-CN" sz="1800" dirty="0" smtClean="0">
              <a:cs typeface="Arial" pitchFamily="34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200" dirty="0" smtClean="0">
                <a:cs typeface="Arial" pitchFamily="34" charset="0"/>
              </a:rPr>
              <a:t>原型继承</a:t>
            </a:r>
            <a:endParaRPr lang="en-US" altLang="zh-CN" sz="2200" dirty="0" smtClean="0">
              <a:cs typeface="Arial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1800" dirty="0" smtClean="0">
                <a:cs typeface="Arial" pitchFamily="34" charset="0"/>
              </a:rPr>
              <a:t>没有类的概念</a:t>
            </a:r>
            <a:endParaRPr lang="en-US" altLang="zh-CN" sz="1800" dirty="0" smtClean="0">
              <a:cs typeface="Arial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1800" dirty="0" smtClean="0">
                <a:cs typeface="Arial" pitchFamily="34" charset="0"/>
              </a:rPr>
              <a:t>对象与对象之间构成继承关系</a:t>
            </a:r>
            <a:endParaRPr lang="en-US" altLang="zh-CN" sz="1800" dirty="0" smtClean="0">
              <a:cs typeface="Arial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1800" dirty="0" smtClean="0">
                <a:cs typeface="Arial" pitchFamily="34" charset="0"/>
              </a:rPr>
              <a:t>一个对象隐式链接到其原型对象（</a:t>
            </a:r>
            <a:r>
              <a:rPr lang="en-US" altLang="zh-CN" sz="1800" dirty="0" smtClean="0">
                <a:cs typeface="Arial" pitchFamily="34" charset="0"/>
              </a:rPr>
              <a:t>Mozilla</a:t>
            </a:r>
            <a:r>
              <a:rPr lang="zh-CN" altLang="en-US" sz="1800" dirty="0" smtClean="0">
                <a:cs typeface="Arial" pitchFamily="34" charset="0"/>
              </a:rPr>
              <a:t>中称为“</a:t>
            </a:r>
            <a:r>
              <a:rPr lang="en-US" altLang="zh-CN" sz="1800" dirty="0" smtClean="0">
                <a:cs typeface="Arial" pitchFamily="34" charset="0"/>
              </a:rPr>
              <a:t>_proto_</a:t>
            </a:r>
            <a:r>
              <a:rPr lang="zh-CN" altLang="en-US" sz="1800" dirty="0" smtClean="0">
                <a:cs typeface="Arial" pitchFamily="34" charset="0"/>
              </a:rPr>
              <a:t>”）</a:t>
            </a:r>
            <a:r>
              <a:rPr lang="en-US" altLang="zh-CN" sz="1800" dirty="0" smtClean="0">
                <a:cs typeface="Arial" pitchFamily="34" charset="0"/>
              </a:rPr>
              <a:t>,</a:t>
            </a:r>
            <a:r>
              <a:rPr lang="zh-CN" altLang="en-US" sz="1800" dirty="0" smtClean="0">
                <a:cs typeface="Arial" pitchFamily="34" charset="0"/>
              </a:rPr>
              <a:t>这些隐式链接构成原型链</a:t>
            </a:r>
            <a:endParaRPr lang="en-US" altLang="zh-CN" sz="1800" dirty="0" smtClean="0">
              <a:cs typeface="Arial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1800" dirty="0" smtClean="0">
                <a:cs typeface="Arial" pitchFamily="34" charset="0"/>
              </a:rPr>
              <a:t>访问对象的属性首先会在对象自身查找，如果对象自身不存在，会顺着原型链向上查找</a:t>
            </a:r>
            <a:endParaRPr lang="en-US" altLang="zh-CN" sz="1800" dirty="0" smtClean="0">
              <a:cs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Object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中所有对象都继承自</a:t>
            </a:r>
            <a:r>
              <a:rPr lang="en-US" altLang="zh-CN" sz="2400" dirty="0" smtClean="0"/>
              <a:t>Object</a:t>
            </a:r>
          </a:p>
          <a:p>
            <a:r>
              <a:rPr lang="en-US" altLang="zh-CN" sz="2400" dirty="0" smtClean="0"/>
              <a:t>Object</a:t>
            </a:r>
            <a:r>
              <a:rPr lang="zh-CN" altLang="en-US" sz="2400" dirty="0" smtClean="0"/>
              <a:t>定义的属性和方法</a:t>
            </a:r>
            <a:endParaRPr lang="en-US" altLang="zh-CN" sz="2400" dirty="0" smtClean="0"/>
          </a:p>
          <a:p>
            <a:pPr lvl="1"/>
            <a:r>
              <a:rPr lang="en-US" altLang="zh-CN" sz="2000" b="0" dirty="0" smtClean="0"/>
              <a:t>constructor</a:t>
            </a:r>
            <a:r>
              <a:rPr lang="en-US" altLang="zh-CN" sz="20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0" dirty="0" smtClean="0">
                <a:solidFill>
                  <a:srgbClr val="00B050"/>
                </a:solidFill>
              </a:rPr>
              <a:t>返回这个对象的构造器</a:t>
            </a:r>
            <a:endParaRPr lang="en-US" altLang="zh-CN" sz="2000" b="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000" b="0" dirty="0" err="1" smtClean="0"/>
              <a:t>toString</a:t>
            </a:r>
            <a:r>
              <a:rPr lang="en-US" altLang="zh-CN" sz="2000" b="0" dirty="0" smtClean="0"/>
              <a:t>()</a:t>
            </a:r>
            <a:r>
              <a:rPr lang="en-US" altLang="zh-CN" sz="20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0" dirty="0" smtClean="0">
                <a:solidFill>
                  <a:srgbClr val="00B050"/>
                </a:solidFill>
              </a:rPr>
              <a:t>返回对象的字符串表示</a:t>
            </a:r>
            <a:endParaRPr lang="en-US" altLang="zh-CN" sz="2000" b="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000" b="0" dirty="0" err="1" smtClean="0"/>
              <a:t>toLocaleString</a:t>
            </a:r>
            <a:r>
              <a:rPr lang="en-US" altLang="zh-CN" sz="2000" b="0" dirty="0" smtClean="0"/>
              <a:t>()</a:t>
            </a:r>
            <a:r>
              <a:rPr lang="en-US" altLang="zh-CN" sz="20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0" dirty="0" smtClean="0">
                <a:solidFill>
                  <a:srgbClr val="00B050"/>
                </a:solidFill>
              </a:rPr>
              <a:t>返回对象的一个本地化字符串表示</a:t>
            </a:r>
            <a:endParaRPr lang="en-US" altLang="zh-CN" sz="2000" b="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000" b="0" dirty="0" err="1" smtClean="0"/>
              <a:t>valueOf</a:t>
            </a:r>
            <a:r>
              <a:rPr lang="en-US" altLang="zh-CN" sz="2000" b="0" dirty="0" smtClean="0"/>
              <a:t>()</a:t>
            </a:r>
            <a:r>
              <a:rPr lang="en-US" altLang="zh-CN" sz="20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0" dirty="0" smtClean="0">
                <a:solidFill>
                  <a:srgbClr val="00B050"/>
                </a:solidFill>
              </a:rPr>
              <a:t>将对象转换为基本数据类型</a:t>
            </a:r>
            <a:endParaRPr lang="en-US" altLang="zh-CN" sz="2000" b="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000" b="0" dirty="0" err="1" smtClean="0"/>
              <a:t>hasOwnProperty</a:t>
            </a:r>
            <a:r>
              <a:rPr lang="en-US" altLang="zh-CN" sz="2000" b="0" dirty="0" smtClean="0"/>
              <a:t>()</a:t>
            </a:r>
            <a:r>
              <a:rPr lang="en-US" altLang="zh-CN" sz="20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0" dirty="0" smtClean="0">
                <a:solidFill>
                  <a:srgbClr val="00B050"/>
                </a:solidFill>
              </a:rPr>
              <a:t>判断是否是对象的非继承属性</a:t>
            </a:r>
            <a:endParaRPr lang="en-US" altLang="zh-CN" sz="2000" b="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000" b="0" dirty="0" err="1" smtClean="0"/>
              <a:t>propertyIsEnumerable</a:t>
            </a:r>
            <a:r>
              <a:rPr lang="en-US" altLang="zh-CN" sz="2000" b="0" dirty="0" smtClean="0"/>
              <a:t>()</a:t>
            </a:r>
            <a:r>
              <a:rPr lang="en-US" altLang="zh-CN" sz="20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0" dirty="0" smtClean="0">
                <a:solidFill>
                  <a:srgbClr val="00B050"/>
                </a:solidFill>
              </a:rPr>
              <a:t>对象的非继承属性是否可以枚举</a:t>
            </a:r>
            <a:endParaRPr lang="en-US" altLang="zh-CN" sz="2000" b="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2000" b="0" dirty="0" err="1" smtClean="0"/>
              <a:t>isPrototypeOf</a:t>
            </a:r>
            <a:r>
              <a:rPr lang="en-US" altLang="zh-CN" sz="2000" b="0" dirty="0" smtClean="0"/>
              <a:t>()</a:t>
            </a:r>
            <a:r>
              <a:rPr lang="en-US" altLang="zh-CN" sz="20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0" dirty="0" smtClean="0">
                <a:solidFill>
                  <a:srgbClr val="00B050"/>
                </a:solidFill>
              </a:rPr>
              <a:t>判断方法所属的对象是否是参数的原型对象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主要内容</a:t>
            </a: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Js</a:t>
            </a:r>
            <a:r>
              <a:rPr lang="zh-CN" altLang="en-US" sz="2400" dirty="0" smtClean="0"/>
              <a:t>面向对象特性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Js</a:t>
            </a:r>
            <a:r>
              <a:rPr lang="zh-CN" altLang="en-US" sz="2400" dirty="0" smtClean="0"/>
              <a:t>执行上下文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Js</a:t>
            </a:r>
            <a:r>
              <a:rPr lang="zh-CN" altLang="en-US" sz="2400" dirty="0" smtClean="0"/>
              <a:t>作用域链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Js</a:t>
            </a:r>
            <a:r>
              <a:rPr lang="zh-CN" altLang="en-US" sz="2400" dirty="0" smtClean="0"/>
              <a:t>闭包</a:t>
            </a:r>
            <a:endParaRPr lang="en-US" altLang="zh-CN" sz="2400" dirty="0" smtClean="0"/>
          </a:p>
          <a:p>
            <a:pPr eaLnBrk="1" hangingPunct="1">
              <a:defRPr/>
            </a:pPr>
            <a:endParaRPr lang="en-US" altLang="zh-CN" sz="2400" dirty="0" smtClean="0">
              <a:latin typeface="+mn-ea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cs typeface="Arial" charset="0"/>
              </a:rPr>
              <a:t>Function</a:t>
            </a:r>
            <a:endParaRPr lang="zh-CN" altLang="en-US" sz="4000" smtClean="0">
              <a:cs typeface="Arial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50403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cs typeface="Arial" pitchFamily="34" charset="0"/>
              </a:rPr>
              <a:t>Function</a:t>
            </a:r>
            <a:r>
              <a:rPr lang="zh-CN" altLang="en-US" sz="2400" dirty="0" smtClean="0">
                <a:cs typeface="Arial" pitchFamily="34" charset="0"/>
              </a:rPr>
              <a:t>与</a:t>
            </a:r>
            <a:r>
              <a:rPr lang="en-US" altLang="zh-CN" sz="2400" dirty="0" smtClean="0">
                <a:cs typeface="Arial" pitchFamily="34" charset="0"/>
              </a:rPr>
              <a:t>function</a:t>
            </a:r>
          </a:p>
          <a:p>
            <a:pPr marL="857250" lvl="1" indent="-457200" eaLnBrk="1" hangingPunct="1">
              <a:buFont typeface="+mj-lt"/>
              <a:buAutoNum type="alphaLcPeriod"/>
              <a:defRPr/>
            </a:pPr>
            <a:r>
              <a:rPr lang="en-US" altLang="zh-CN" sz="1800" dirty="0" smtClean="0">
                <a:cs typeface="+mn-cs"/>
              </a:rPr>
              <a:t>Function</a:t>
            </a:r>
            <a:r>
              <a:rPr lang="zh-CN" altLang="en-US" sz="1800" dirty="0" smtClean="0">
                <a:cs typeface="+mn-cs"/>
              </a:rPr>
              <a:t>继承自</a:t>
            </a:r>
            <a:r>
              <a:rPr lang="en-US" altLang="zh-CN" sz="1800" dirty="0" smtClean="0">
                <a:cs typeface="+mn-cs"/>
              </a:rPr>
              <a:t>Object</a:t>
            </a:r>
          </a:p>
          <a:p>
            <a:pPr marL="1257300" lvl="2" indent="-457200" eaLnBrk="1" hangingPunct="1">
              <a:buFont typeface="+mj-lt"/>
              <a:buAutoNum type="romanUcPeriod"/>
              <a:defRPr/>
            </a:pPr>
            <a:r>
              <a:rPr lang="en-US" altLang="zh-CN" sz="1400" dirty="0" smtClean="0">
                <a:cs typeface="+mn-cs"/>
              </a:rPr>
              <a:t>Function </a:t>
            </a:r>
            <a:r>
              <a:rPr lang="en-US" altLang="zh-CN" sz="1400" dirty="0" err="1" smtClean="0">
                <a:cs typeface="+mn-cs"/>
              </a:rPr>
              <a:t>Instanceof</a:t>
            </a:r>
            <a:r>
              <a:rPr lang="en-US" altLang="zh-CN" sz="1400" dirty="0" smtClean="0">
                <a:cs typeface="+mn-cs"/>
              </a:rPr>
              <a:t> Object</a:t>
            </a:r>
          </a:p>
          <a:p>
            <a:pPr marL="1257300" lvl="2" indent="-457200" eaLnBrk="1" hangingPunct="1">
              <a:buFont typeface="+mj-lt"/>
              <a:buAutoNum type="romanUcPeriod"/>
              <a:defRPr/>
            </a:pPr>
            <a:r>
              <a:rPr lang="en-US" altLang="zh-CN" sz="1400" dirty="0" err="1" smtClean="0">
                <a:cs typeface="+mn-cs"/>
              </a:rPr>
              <a:t>Function.prototype</a:t>
            </a:r>
            <a:r>
              <a:rPr lang="en-US" altLang="zh-CN" sz="1400" dirty="0" smtClean="0">
                <a:cs typeface="+mn-cs"/>
              </a:rPr>
              <a:t> </a:t>
            </a:r>
            <a:r>
              <a:rPr lang="en-US" altLang="zh-CN" sz="1400" dirty="0" err="1" smtClean="0">
                <a:cs typeface="+mn-cs"/>
              </a:rPr>
              <a:t>instanceof</a:t>
            </a:r>
            <a:r>
              <a:rPr lang="en-US" altLang="zh-CN" sz="1400" dirty="0" smtClean="0">
                <a:cs typeface="+mn-cs"/>
              </a:rPr>
              <a:t> Object</a:t>
            </a:r>
          </a:p>
          <a:p>
            <a:pPr marL="857250" lvl="1" indent="-457200" eaLnBrk="1" hangingPunct="1">
              <a:buFont typeface="+mj-lt"/>
              <a:buAutoNum type="alphaLcPeriod"/>
              <a:defRPr/>
            </a:pPr>
            <a:r>
              <a:rPr lang="zh-CN" altLang="en-US" sz="1800" dirty="0" smtClean="0">
                <a:cs typeface="+mn-cs"/>
              </a:rPr>
              <a:t>所有的</a:t>
            </a:r>
            <a:r>
              <a:rPr lang="en-US" altLang="zh-CN" sz="1800" dirty="0" smtClean="0">
                <a:cs typeface="+mn-cs"/>
              </a:rPr>
              <a:t>Constructor</a:t>
            </a:r>
            <a:r>
              <a:rPr lang="zh-CN" altLang="en-US" sz="1800" dirty="0" smtClean="0">
                <a:cs typeface="+mn-cs"/>
              </a:rPr>
              <a:t>（</a:t>
            </a:r>
            <a:r>
              <a:rPr lang="en-US" altLang="zh-CN" sz="1800" dirty="0" err="1" smtClean="0">
                <a:cs typeface="+mn-cs"/>
              </a:rPr>
              <a:t>typeof</a:t>
            </a:r>
            <a:r>
              <a:rPr lang="zh-CN" altLang="en-US" sz="1800" dirty="0" smtClean="0">
                <a:cs typeface="+mn-cs"/>
              </a:rPr>
              <a:t>为</a:t>
            </a:r>
            <a:r>
              <a:rPr lang="en-US" altLang="zh-CN" sz="1800" dirty="0" smtClean="0">
                <a:cs typeface="+mn-cs"/>
              </a:rPr>
              <a:t>function</a:t>
            </a:r>
            <a:r>
              <a:rPr lang="zh-CN" altLang="en-US" sz="1800" dirty="0" smtClean="0">
                <a:cs typeface="+mn-cs"/>
              </a:rPr>
              <a:t>的对象）都继承自</a:t>
            </a:r>
            <a:r>
              <a:rPr lang="en-US" altLang="zh-CN" sz="1800" dirty="0" smtClean="0">
                <a:cs typeface="+mn-cs"/>
              </a:rPr>
              <a:t>Function</a:t>
            </a:r>
            <a:endParaRPr lang="en-US" altLang="zh-CN" sz="24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cs typeface="+mn-cs"/>
              </a:rPr>
              <a:t>Function</a:t>
            </a:r>
            <a:r>
              <a:rPr lang="zh-CN" altLang="en-US" sz="2400" dirty="0" smtClean="0">
                <a:cs typeface="+mn-cs"/>
              </a:rPr>
              <a:t>的属性和方法</a:t>
            </a:r>
            <a:endParaRPr lang="en-US" altLang="zh-CN" sz="2400" dirty="0" smtClean="0">
              <a:cs typeface="+mn-cs"/>
            </a:endParaRPr>
          </a:p>
          <a:p>
            <a:pPr marL="857250" lvl="1" indent="-457200" eaLnBrk="1" hangingPunct="1">
              <a:buFont typeface="+mj-lt"/>
              <a:buAutoNum type="alphaLcPeriod"/>
              <a:defRPr/>
            </a:pPr>
            <a:r>
              <a:rPr lang="en-US" altLang="zh-CN" sz="1800" dirty="0" smtClean="0">
                <a:cs typeface="Arial" pitchFamily="34" charset="0"/>
              </a:rPr>
              <a:t>length——</a:t>
            </a:r>
            <a:r>
              <a:rPr lang="zh-CN" altLang="en-US" sz="1800" dirty="0" smtClean="0">
                <a:cs typeface="Arial" pitchFamily="34" charset="0"/>
              </a:rPr>
              <a:t>形参的个数</a:t>
            </a:r>
            <a:endParaRPr lang="en-US" altLang="zh-CN" sz="1800" dirty="0" smtClean="0">
              <a:cs typeface="Arial" pitchFamily="34" charset="0"/>
            </a:endParaRPr>
          </a:p>
          <a:p>
            <a:pPr marL="857250" lvl="1" indent="-457200" eaLnBrk="1" hangingPunct="1">
              <a:buFont typeface="+mj-lt"/>
              <a:buAutoNum type="alphaLcPeriod"/>
              <a:defRPr/>
            </a:pPr>
            <a:r>
              <a:rPr lang="en-US" altLang="zh-CN" sz="1800" dirty="0" smtClean="0">
                <a:cs typeface="Arial" pitchFamily="34" charset="0"/>
              </a:rPr>
              <a:t>caller——</a:t>
            </a:r>
            <a:r>
              <a:rPr lang="zh-CN" altLang="en-US" sz="1800" dirty="0" smtClean="0">
                <a:cs typeface="Arial" pitchFamily="34" charset="0"/>
              </a:rPr>
              <a:t>调用该函数的作用域</a:t>
            </a:r>
            <a:endParaRPr lang="en-US" altLang="zh-CN" sz="1800" dirty="0" smtClean="0">
              <a:cs typeface="Arial" pitchFamily="34" charset="0"/>
            </a:endParaRPr>
          </a:p>
          <a:p>
            <a:pPr marL="857250" lvl="1" indent="-457200" eaLnBrk="1" hangingPunct="1">
              <a:buFont typeface="+mj-lt"/>
              <a:buAutoNum type="alphaLcPeriod"/>
              <a:defRPr/>
            </a:pPr>
            <a:r>
              <a:rPr lang="en-US" altLang="zh-CN" sz="1800" dirty="0" smtClean="0">
                <a:cs typeface="Arial" pitchFamily="34" charset="0"/>
              </a:rPr>
              <a:t>apply/call——</a:t>
            </a:r>
            <a:r>
              <a:rPr lang="zh-CN" altLang="en-US" sz="1800" dirty="0" smtClean="0">
                <a:cs typeface="Arial" pitchFamily="34" charset="0"/>
              </a:rPr>
              <a:t>用指定的对象和参数执行该函数</a:t>
            </a:r>
            <a:endParaRPr lang="en-US" altLang="zh-CN" sz="1800" dirty="0" smtClean="0">
              <a:cs typeface="Arial" pitchFamily="34" charset="0"/>
            </a:endParaRPr>
          </a:p>
          <a:p>
            <a:pPr marL="857250" lvl="1" indent="-457200" eaLnBrk="1" hangingPunct="1">
              <a:buFont typeface="+mj-lt"/>
              <a:buAutoNum type="alphaLcPeriod"/>
              <a:defRPr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constructor/prototype——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继承自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Object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altLang="zh-CN" sz="2200" dirty="0" smtClean="0">
                <a:cs typeface="Arial" pitchFamily="34" charset="0"/>
              </a:rPr>
              <a:t>arguments(</a:t>
            </a:r>
            <a:r>
              <a:rPr lang="zh-CN" altLang="en-US" sz="2200" dirty="0" smtClean="0">
                <a:cs typeface="Arial" pitchFamily="34" charset="0"/>
              </a:rPr>
              <a:t>函数执行时创建</a:t>
            </a:r>
            <a:r>
              <a:rPr lang="en-US" altLang="zh-CN" sz="2200" dirty="0" smtClean="0">
                <a:cs typeface="Arial" pitchFamily="34" charset="0"/>
              </a:rPr>
              <a:t>)</a:t>
            </a:r>
          </a:p>
          <a:p>
            <a:pPr marL="857250" lvl="1" indent="-457200" eaLnBrk="1" hangingPunct="1">
              <a:buFont typeface="+mj-lt"/>
              <a:buAutoNum type="alphaLcPeriod"/>
              <a:defRPr/>
            </a:pPr>
            <a:r>
              <a:rPr lang="en-US" altLang="zh-CN" sz="1800" dirty="0" smtClean="0">
                <a:cs typeface="Arial" pitchFamily="34" charset="0"/>
              </a:rPr>
              <a:t>length——</a:t>
            </a:r>
            <a:r>
              <a:rPr lang="zh-CN" altLang="en-US" sz="1800" dirty="0" smtClean="0">
                <a:cs typeface="Arial" pitchFamily="34" charset="0"/>
              </a:rPr>
              <a:t>函数的实参个数</a:t>
            </a:r>
            <a:endParaRPr lang="en-US" altLang="zh-CN" sz="1800" dirty="0" smtClean="0">
              <a:cs typeface="Arial" pitchFamily="34" charset="0"/>
            </a:endParaRPr>
          </a:p>
          <a:p>
            <a:pPr marL="857250" lvl="1" indent="-457200" eaLnBrk="1" hangingPunct="1">
              <a:buFont typeface="+mj-lt"/>
              <a:buAutoNum type="alphaLcPeriod"/>
              <a:defRPr/>
            </a:pPr>
            <a:r>
              <a:rPr lang="en-US" altLang="zh-CN" sz="1800" dirty="0" err="1" smtClean="0">
                <a:cs typeface="Arial" pitchFamily="34" charset="0"/>
              </a:rPr>
              <a:t>callee</a:t>
            </a:r>
            <a:r>
              <a:rPr lang="en-US" altLang="zh-CN" sz="1800" dirty="0" smtClean="0">
                <a:cs typeface="Arial" pitchFamily="34" charset="0"/>
              </a:rPr>
              <a:t>——</a:t>
            </a:r>
            <a:r>
              <a:rPr lang="zh-CN" altLang="en-US" sz="1800" dirty="0" smtClean="0">
                <a:cs typeface="Arial" pitchFamily="34" charset="0"/>
              </a:rPr>
              <a:t>对自身的引用（递归）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2400" dirty="0" smtClean="0"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638" y="495300"/>
            <a:ext cx="73247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Js</a:t>
            </a:r>
            <a:r>
              <a:rPr lang="zh-CN" altLang="en-US" sz="4000" dirty="0" smtClean="0"/>
              <a:t>执行上下文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执行上下文</a:t>
            </a:r>
            <a:endParaRPr lang="en-US" altLang="zh-CN" sz="2400" dirty="0" smtClean="0"/>
          </a:p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变量对象</a:t>
            </a:r>
            <a:endParaRPr lang="en-US" altLang="zh-CN" sz="2400" dirty="0" smtClean="0"/>
          </a:p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函数创建过程</a:t>
            </a:r>
            <a:endParaRPr lang="en-US" altLang="zh-CN" sz="2400" dirty="0" smtClean="0"/>
          </a:p>
          <a:p>
            <a:r>
              <a:rPr lang="zh-CN" altLang="en-US" sz="2400" dirty="0" smtClean="0"/>
              <a:t>作用域链</a:t>
            </a:r>
            <a:endParaRPr lang="en-US" altLang="zh-CN" sz="2400" dirty="0" smtClean="0"/>
          </a:p>
          <a:p>
            <a:r>
              <a:rPr lang="zh-CN" altLang="en-US" sz="2400" dirty="0" smtClean="0"/>
              <a:t>闭包</a:t>
            </a:r>
            <a:endParaRPr lang="en-US" altLang="zh-CN" sz="2400" dirty="0" smtClean="0"/>
          </a:p>
          <a:p>
            <a:r>
              <a:rPr lang="en-US" altLang="zh-CN" sz="2400" dirty="0" smtClean="0"/>
              <a:t>This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4000" dirty="0" smtClean="0"/>
              <a:t>处理上下文代码的两个阶段</a:t>
            </a:r>
            <a:endParaRPr lang="zh-CN" altLang="en-US" sz="40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2400" dirty="0" smtClean="0"/>
              <a:t>进入执行上下文</a:t>
            </a:r>
            <a:endParaRPr lang="en-US" altLang="zh-CN" sz="2400" dirty="0" smtClean="0"/>
          </a:p>
          <a:p>
            <a:r>
              <a:rPr lang="zh-CN" altLang="en-US" sz="2400" dirty="0" smtClean="0"/>
              <a:t>执行代码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执行上下文（</a:t>
            </a:r>
            <a:r>
              <a:rPr lang="en-US" altLang="zh-CN" sz="4000" dirty="0" smtClean="0"/>
              <a:t>Execution Context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/>
          <a:lstStyle/>
          <a:p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不同环境的执行上下文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全局代码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函数代码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Eval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899592" y="2060848"/>
            <a:ext cx="6264696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activeExecutionContext =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VO</a:t>
            </a:r>
            <a:r>
              <a:rPr lang="en-US" altLang="zh-CN" dirty="0" smtClean="0"/>
              <a:t>: {...}, </a:t>
            </a:r>
            <a:r>
              <a:rPr lang="en-US" altLang="zh-CN" dirty="0" smtClean="0">
                <a:solidFill>
                  <a:srgbClr val="00B050"/>
                </a:solidFill>
              </a:rPr>
              <a:t>// or AO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this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thisValue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Scope</a:t>
            </a:r>
            <a:r>
              <a:rPr lang="en-US" altLang="zh-CN" dirty="0" smtClean="0"/>
              <a:t>: [ </a:t>
            </a:r>
            <a:r>
              <a:rPr lang="en-US" altLang="zh-CN" dirty="0" smtClean="0">
                <a:solidFill>
                  <a:srgbClr val="00B050"/>
                </a:solidFill>
              </a:rPr>
              <a:t>// Scope chain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所有变量对象的列表（</a:t>
            </a:r>
            <a:r>
              <a:rPr lang="en-US" altLang="zh-CN" dirty="0" smtClean="0">
                <a:solidFill>
                  <a:srgbClr val="00B050"/>
                </a:solidFill>
              </a:rPr>
              <a:t>for identifiers lookup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]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全局代码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65104"/>
          </a:xfrm>
        </p:spPr>
        <p:txBody>
          <a:bodyPr/>
          <a:lstStyle/>
          <a:p>
            <a:pPr>
              <a:buNone/>
            </a:pPr>
            <a:r>
              <a:rPr lang="en-US" altLang="zh-CN" sz="2000" b="0" dirty="0" smtClean="0"/>
              <a:t>&lt;script&gt;</a:t>
            </a:r>
          </a:p>
          <a:p>
            <a:pPr>
              <a:buNone/>
            </a:pPr>
            <a:r>
              <a:rPr lang="en-US" altLang="zh-CN" sz="2000" b="0" dirty="0" smtClean="0">
                <a:solidFill>
                  <a:srgbClr val="00B050"/>
                </a:solidFill>
              </a:rPr>
              <a:t>//code here</a:t>
            </a:r>
          </a:p>
          <a:p>
            <a:pPr>
              <a:buNone/>
            </a:pPr>
            <a:r>
              <a:rPr lang="en-US" altLang="zh-CN" sz="2000" b="0" dirty="0" smtClean="0"/>
              <a:t>&lt;/script&gt;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32040" y="1628800"/>
            <a:ext cx="2602632" cy="45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ECStack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 = [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globalContext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];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函数代码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2736304" cy="4525963"/>
          </a:xfrm>
        </p:spPr>
        <p:txBody>
          <a:bodyPr/>
          <a:lstStyle/>
          <a:p>
            <a:pPr>
              <a:buNone/>
            </a:pPr>
            <a:r>
              <a:rPr lang="en-US" altLang="zh-CN" sz="1800" b="0" dirty="0" smtClean="0"/>
              <a:t>(function </a:t>
            </a:r>
            <a:r>
              <a:rPr lang="en-US" altLang="zh-CN" sz="1800" b="0" dirty="0" err="1" smtClean="0"/>
              <a:t>foo</a:t>
            </a:r>
            <a:r>
              <a:rPr lang="en-US" altLang="zh-CN" sz="1800" b="0" dirty="0" smtClean="0"/>
              <a:t>(flag) {</a:t>
            </a:r>
          </a:p>
          <a:p>
            <a:pPr>
              <a:buNone/>
            </a:pPr>
            <a:r>
              <a:rPr lang="en-US" altLang="zh-CN" sz="1800" b="0" dirty="0" smtClean="0"/>
              <a:t>  if (flag) {</a:t>
            </a:r>
          </a:p>
          <a:p>
            <a:pPr>
              <a:buNone/>
            </a:pPr>
            <a:r>
              <a:rPr lang="en-US" altLang="zh-CN" sz="1800" b="0" dirty="0" smtClean="0"/>
              <a:t>    return;</a:t>
            </a:r>
          </a:p>
          <a:p>
            <a:pPr>
              <a:buNone/>
            </a:pPr>
            <a:r>
              <a:rPr lang="en-US" altLang="zh-CN" sz="1800" b="0" dirty="0" smtClean="0"/>
              <a:t>  }</a:t>
            </a:r>
          </a:p>
          <a:p>
            <a:pPr>
              <a:buNone/>
            </a:pPr>
            <a:r>
              <a:rPr lang="en-US" altLang="zh-CN" sz="1800" b="0" dirty="0" smtClean="0"/>
              <a:t>  </a:t>
            </a:r>
            <a:r>
              <a:rPr lang="en-US" altLang="zh-CN" sz="1800" b="0" dirty="0" err="1" smtClean="0"/>
              <a:t>foo</a:t>
            </a:r>
            <a:r>
              <a:rPr lang="en-US" altLang="zh-CN" sz="1800" b="0" dirty="0" smtClean="0"/>
              <a:t>(true);</a:t>
            </a:r>
          </a:p>
          <a:p>
            <a:pPr>
              <a:buNone/>
            </a:pPr>
            <a:r>
              <a:rPr lang="en-US" altLang="zh-CN" sz="1800" b="0" dirty="0" smtClean="0"/>
              <a:t>})(false);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64088" y="1700808"/>
            <a:ext cx="24586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139952" y="1628800"/>
            <a:ext cx="43924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 err="1" smtClean="0">
                <a:solidFill>
                  <a:srgbClr val="00B050"/>
                </a:solidFill>
              </a:rPr>
              <a:t>foo</a:t>
            </a:r>
            <a:r>
              <a:rPr lang="zh-CN" altLang="en-US" dirty="0" smtClean="0">
                <a:solidFill>
                  <a:srgbClr val="00B050"/>
                </a:solidFill>
              </a:rPr>
              <a:t>第一次调用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err="1" smtClean="0"/>
              <a:t>ECStack</a:t>
            </a:r>
            <a:r>
              <a:rPr lang="en-US" altLang="zh-CN" dirty="0" smtClean="0"/>
              <a:t> = [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foo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en-US" altLang="zh-CN" dirty="0" err="1" smtClean="0">
                <a:solidFill>
                  <a:srgbClr val="FF0000"/>
                </a:solidFill>
              </a:rPr>
              <a:t>functionContext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err="1" smtClean="0">
                <a:solidFill>
                  <a:srgbClr val="FF0000"/>
                </a:solidFill>
              </a:rPr>
              <a:t>globalContext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dirty="0" smtClean="0"/>
              <a:t>];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 err="1" smtClean="0">
                <a:solidFill>
                  <a:srgbClr val="00B050"/>
                </a:solidFill>
              </a:rPr>
              <a:t>foo</a:t>
            </a:r>
            <a:r>
              <a:rPr lang="zh-CN" altLang="en-US" dirty="0" smtClean="0">
                <a:solidFill>
                  <a:srgbClr val="00B050"/>
                </a:solidFill>
              </a:rPr>
              <a:t>递归调用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err="1" smtClean="0"/>
              <a:t>ECStack</a:t>
            </a:r>
            <a:r>
              <a:rPr lang="en-US" altLang="zh-CN" dirty="0" smtClean="0"/>
              <a:t> = [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foo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en-US" altLang="zh-CN" dirty="0" err="1" smtClean="0">
                <a:solidFill>
                  <a:srgbClr val="FF0000"/>
                </a:solidFill>
              </a:rPr>
              <a:t>functionContext</a:t>
            </a:r>
            <a:r>
              <a:rPr lang="en-US" altLang="zh-CN" dirty="0" smtClean="0">
                <a:solidFill>
                  <a:srgbClr val="FF0000"/>
                </a:solidFill>
              </a:rPr>
              <a:t> – recursively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foo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en-US" altLang="zh-CN" dirty="0" err="1" smtClean="0">
                <a:solidFill>
                  <a:srgbClr val="FF0000"/>
                </a:solidFill>
              </a:rPr>
              <a:t>functionContext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err="1" smtClean="0">
                <a:solidFill>
                  <a:srgbClr val="FF0000"/>
                </a:solidFill>
              </a:rPr>
              <a:t>globalContext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dirty="0" smtClean="0"/>
              <a:t>];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Eval</a:t>
            </a:r>
            <a:r>
              <a:rPr lang="zh-CN" altLang="en-US" sz="4000" dirty="0" smtClean="0"/>
              <a:t>代码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3034680" cy="4205063"/>
          </a:xfrm>
        </p:spPr>
        <p:txBody>
          <a:bodyPr/>
          <a:lstStyle/>
          <a:p>
            <a:pPr>
              <a:buNone/>
            </a:pPr>
            <a:r>
              <a:rPr lang="en-US" altLang="zh-CN" sz="1800" b="0" dirty="0" smtClean="0"/>
              <a:t>eval('var x = 10');</a:t>
            </a:r>
          </a:p>
          <a:p>
            <a:pPr>
              <a:buNone/>
            </a:pPr>
            <a:r>
              <a:rPr lang="en-US" altLang="zh-CN" sz="1800" b="0" dirty="0" smtClean="0"/>
              <a:t>(function </a:t>
            </a:r>
            <a:r>
              <a:rPr lang="en-US" altLang="zh-CN" sz="1800" b="0" dirty="0" err="1" smtClean="0"/>
              <a:t>foo</a:t>
            </a:r>
            <a:r>
              <a:rPr lang="en-US" altLang="zh-CN" sz="1800" b="0" dirty="0" smtClean="0"/>
              <a:t>() {</a:t>
            </a:r>
            <a:br>
              <a:rPr lang="en-US" altLang="zh-CN" sz="1800" b="0" dirty="0" smtClean="0"/>
            </a:br>
            <a:r>
              <a:rPr lang="en-US" altLang="zh-CN" sz="1800" b="0" dirty="0" err="1" smtClean="0"/>
              <a:t>eval</a:t>
            </a:r>
            <a:r>
              <a:rPr lang="en-US" altLang="zh-CN" sz="1800" b="0" dirty="0" smtClean="0"/>
              <a:t>('</a:t>
            </a:r>
            <a:r>
              <a:rPr lang="en-US" altLang="zh-CN" sz="1800" b="0" dirty="0" err="1" smtClean="0"/>
              <a:t>var</a:t>
            </a:r>
            <a:r>
              <a:rPr lang="en-US" altLang="zh-CN" sz="1800" b="0" dirty="0" smtClean="0"/>
              <a:t> y = 20');</a:t>
            </a:r>
          </a:p>
          <a:p>
            <a:pPr>
              <a:buNone/>
            </a:pPr>
            <a:r>
              <a:rPr lang="en-US" altLang="zh-CN" sz="1800" b="0" dirty="0" smtClean="0"/>
              <a:t>})();</a:t>
            </a:r>
          </a:p>
          <a:p>
            <a:pPr>
              <a:buNone/>
            </a:pPr>
            <a:r>
              <a:rPr lang="en-US" altLang="zh-CN" sz="1800" b="0" dirty="0" smtClean="0"/>
              <a:t>alert(x); 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10</a:t>
            </a:r>
          </a:p>
          <a:p>
            <a:pPr>
              <a:buNone/>
            </a:pPr>
            <a:r>
              <a:rPr lang="en-US" altLang="zh-CN" sz="1800" b="0" dirty="0" smtClean="0"/>
              <a:t>alert(y); 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"y" </a:t>
            </a:r>
            <a:r>
              <a:rPr lang="zh-CN" altLang="en-US" sz="1800" b="0" dirty="0" smtClean="0">
                <a:solidFill>
                  <a:srgbClr val="00B050"/>
                </a:solidFill>
              </a:rPr>
              <a:t>提示没有声明</a:t>
            </a:r>
            <a:endParaRPr lang="zh-CN" altLang="en-US" sz="1800" b="0" dirty="0">
              <a:solidFill>
                <a:srgbClr val="00B05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03848" y="1556792"/>
            <a:ext cx="640871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noProof="0" dirty="0" smtClean="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lang="zh-CN" altLang="en-US" noProof="0" dirty="0" smtClean="0">
                <a:solidFill>
                  <a:srgbClr val="00B050"/>
                </a:solidFill>
                <a:latin typeface="+mn-lt"/>
                <a:ea typeface="+mn-ea"/>
              </a:rPr>
              <a:t>执行上下文变化</a:t>
            </a:r>
            <a:endParaRPr lang="en-US" altLang="zh-CN" noProof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err="1" smtClean="0"/>
              <a:t>ECStack</a:t>
            </a:r>
            <a:r>
              <a:rPr lang="en-US" altLang="zh-CN" dirty="0" smtClean="0"/>
              <a:t> = [</a:t>
            </a:r>
            <a:r>
              <a:rPr lang="en-US" altLang="zh-CN" dirty="0" err="1" smtClean="0">
                <a:solidFill>
                  <a:srgbClr val="FF0000"/>
                </a:solidFill>
              </a:rPr>
              <a:t>globalContext</a:t>
            </a:r>
            <a:r>
              <a:rPr lang="en-US" altLang="zh-CN" dirty="0" smtClean="0"/>
              <a:t>];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eval('var x = 10');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err="1" smtClean="0"/>
              <a:t>ECStack.push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evalContext,callingContext:globalContext</a:t>
            </a:r>
            <a:r>
              <a:rPr lang="en-US" altLang="zh-CN" dirty="0" smtClean="0"/>
              <a:t>);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ECStack.pop(); </a:t>
            </a:r>
            <a:r>
              <a:rPr lang="en-US" altLang="zh-CN" dirty="0" smtClean="0">
                <a:solidFill>
                  <a:srgbClr val="00B050"/>
                </a:solidFill>
              </a:rPr>
              <a:t>// eval exited context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err="1" smtClean="0"/>
              <a:t>ECStack.push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foo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en-US" altLang="zh-CN" dirty="0" err="1" smtClean="0">
                <a:solidFill>
                  <a:srgbClr val="FF0000"/>
                </a:solidFill>
              </a:rPr>
              <a:t>functionContext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foo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funciton</a:t>
            </a:r>
            <a:r>
              <a:rPr lang="en-US" altLang="zh-CN" dirty="0" smtClean="0">
                <a:solidFill>
                  <a:srgbClr val="00B050"/>
                </a:solidFill>
              </a:rPr>
              <a:t> call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eval('var y = 20');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err="1" smtClean="0"/>
              <a:t>ECStack.push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evalContext</a:t>
            </a:r>
            <a:r>
              <a:rPr lang="en-US" altLang="zh-CN" dirty="0" smtClean="0"/>
              <a:t>,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		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callingContext</a:t>
            </a:r>
            <a:r>
              <a:rPr lang="en-US" altLang="zh-CN" dirty="0" smtClean="0">
                <a:solidFill>
                  <a:srgbClr val="FF0000"/>
                </a:solidFill>
              </a:rPr>
              <a:t>:&lt;</a:t>
            </a:r>
            <a:r>
              <a:rPr lang="en-US" altLang="zh-CN" dirty="0" err="1" smtClean="0">
                <a:solidFill>
                  <a:srgbClr val="FF0000"/>
                </a:solidFill>
              </a:rPr>
              <a:t>foo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en-US" altLang="zh-CN" dirty="0" err="1" smtClean="0">
                <a:solidFill>
                  <a:srgbClr val="FF0000"/>
                </a:solidFill>
              </a:rPr>
              <a:t>functionContext</a:t>
            </a:r>
            <a:r>
              <a:rPr lang="en-US" altLang="zh-CN" dirty="0" smtClean="0"/>
              <a:t>);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ECStack.pop(); </a:t>
            </a:r>
            <a:r>
              <a:rPr lang="en-US" altLang="zh-CN" dirty="0" smtClean="0">
                <a:solidFill>
                  <a:srgbClr val="00B050"/>
                </a:solidFill>
              </a:rPr>
              <a:t>// return from eval 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ECStack.pop(); </a:t>
            </a:r>
            <a:r>
              <a:rPr lang="en-US" altLang="zh-CN" dirty="0" smtClean="0">
                <a:solidFill>
                  <a:srgbClr val="00B050"/>
                </a:solidFill>
              </a:rPr>
              <a:t>// return from </a:t>
            </a:r>
            <a:r>
              <a:rPr lang="en-US" altLang="zh-CN" dirty="0" err="1" smtClean="0">
                <a:solidFill>
                  <a:srgbClr val="00B050"/>
                </a:solidFill>
              </a:rPr>
              <a:t>foo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变量对象（</a:t>
            </a:r>
            <a:r>
              <a:rPr lang="en-US" altLang="zh-CN" sz="4000" dirty="0" smtClean="0"/>
              <a:t>Variable Object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变量对象是执行上下文的属性，它存储着在上下文中申明的以下内容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变量声明（</a:t>
            </a:r>
            <a:r>
              <a:rPr lang="en-US" altLang="zh-CN" sz="2000" dirty="0" smtClean="0"/>
              <a:t>var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函数声明（</a:t>
            </a:r>
            <a:r>
              <a:rPr lang="en-US" altLang="zh-CN" sz="2000" dirty="0" err="1" smtClean="0"/>
              <a:t>FunctionDeclaration</a:t>
            </a:r>
            <a:r>
              <a:rPr lang="zh-CN" altLang="en-US" sz="2000" dirty="0" smtClean="0"/>
              <a:t>，简称</a:t>
            </a:r>
            <a:r>
              <a:rPr lang="en-US" altLang="zh-CN" sz="2000" dirty="0" smtClean="0"/>
              <a:t>FD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函数形参（</a:t>
            </a:r>
            <a:r>
              <a:rPr lang="en-US" altLang="zh-CN" sz="2000" dirty="0" smtClean="0"/>
              <a:t> function formal parameters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400" dirty="0" smtClean="0"/>
              <a:t>不同环境的变量对象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全局上下文中的变量对象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函数上下文中的变量对象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全局上下文中的变量对象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sz="2400" dirty="0" smtClean="0"/>
              <a:t>全局对象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VO(</a:t>
            </a:r>
            <a:r>
              <a:rPr lang="en-US" altLang="zh-CN" sz="2400" dirty="0" err="1" smtClean="0"/>
              <a:t>globalContext</a:t>
            </a:r>
            <a:r>
              <a:rPr lang="en-US" altLang="zh-CN" sz="2400" dirty="0" smtClean="0"/>
              <a:t>) === global;</a:t>
            </a:r>
          </a:p>
          <a:p>
            <a:r>
              <a:rPr lang="en-US" altLang="zh-CN" sz="2400" dirty="0" smtClean="0"/>
              <a:t>Example</a:t>
            </a:r>
          </a:p>
          <a:p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899592" y="22048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global = {</a:t>
            </a:r>
            <a:br>
              <a:rPr lang="en-US" altLang="zh-CN" dirty="0" smtClean="0"/>
            </a:br>
            <a:r>
              <a:rPr lang="en-US" altLang="zh-CN" dirty="0" smtClean="0"/>
              <a:t>       Math: &lt;...&gt;,</a:t>
            </a:r>
            <a:br>
              <a:rPr lang="en-US" altLang="zh-CN" dirty="0" smtClean="0"/>
            </a:br>
            <a:r>
              <a:rPr lang="en-US" altLang="zh-CN" dirty="0" smtClean="0"/>
              <a:t>       String: &lt;...&gt;</a:t>
            </a:r>
            <a:br>
              <a:rPr lang="en-US" altLang="zh-CN" dirty="0" smtClean="0"/>
            </a:br>
            <a:r>
              <a:rPr lang="en-US" altLang="zh-CN" dirty="0" smtClean="0"/>
              <a:t>       ...</a:t>
            </a:r>
            <a:br>
              <a:rPr lang="en-US" altLang="zh-CN" dirty="0" smtClean="0"/>
            </a:br>
            <a:r>
              <a:rPr lang="en-US" altLang="zh-CN" dirty="0" smtClean="0"/>
              <a:t>       window: global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引用自身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4941168"/>
            <a:ext cx="7344816" cy="1495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String(10); </a:t>
            </a:r>
            <a:r>
              <a:rPr lang="en-US" altLang="zh-CN" dirty="0" smtClean="0">
                <a:solidFill>
                  <a:srgbClr val="00B050"/>
                </a:solidFill>
              </a:rPr>
              <a:t>// means </a:t>
            </a:r>
            <a:r>
              <a:rPr lang="en-US" altLang="zh-CN" dirty="0" err="1" smtClean="0">
                <a:solidFill>
                  <a:srgbClr val="00B050"/>
                </a:solidFill>
              </a:rPr>
              <a:t>global.String</a:t>
            </a:r>
            <a:r>
              <a:rPr lang="en-US" altLang="zh-CN" dirty="0" smtClean="0">
                <a:solidFill>
                  <a:srgbClr val="00B050"/>
                </a:solidFill>
              </a:rPr>
              <a:t>(10);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// with prefixes</a:t>
            </a:r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window.a</a:t>
            </a:r>
            <a:r>
              <a:rPr lang="en-US" altLang="zh-CN" dirty="0" smtClean="0"/>
              <a:t> = 10; </a:t>
            </a:r>
            <a:r>
              <a:rPr lang="en-US" altLang="zh-CN" dirty="0" smtClean="0">
                <a:solidFill>
                  <a:srgbClr val="00B050"/>
                </a:solidFill>
              </a:rPr>
              <a:t>// === </a:t>
            </a:r>
            <a:r>
              <a:rPr lang="en-US" altLang="zh-CN" dirty="0" err="1" smtClean="0">
                <a:solidFill>
                  <a:srgbClr val="00B050"/>
                </a:solidFill>
              </a:rPr>
              <a:t>global.window.a</a:t>
            </a:r>
            <a:r>
              <a:rPr lang="en-US" altLang="zh-CN" dirty="0" smtClean="0">
                <a:solidFill>
                  <a:srgbClr val="00B050"/>
                </a:solidFill>
              </a:rPr>
              <a:t> = 10 === </a:t>
            </a:r>
            <a:r>
              <a:rPr lang="en-US" altLang="zh-CN" dirty="0" err="1" smtClean="0">
                <a:solidFill>
                  <a:srgbClr val="00B050"/>
                </a:solidFill>
              </a:rPr>
              <a:t>global.a</a:t>
            </a:r>
            <a:r>
              <a:rPr lang="en-US" altLang="zh-CN" dirty="0" smtClean="0">
                <a:solidFill>
                  <a:srgbClr val="00B050"/>
                </a:solidFill>
              </a:rPr>
              <a:t> = 10;</a:t>
            </a:r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this.b</a:t>
            </a:r>
            <a:r>
              <a:rPr lang="en-US" altLang="zh-CN" dirty="0" smtClean="0"/>
              <a:t> = 20;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global.b</a:t>
            </a:r>
            <a:r>
              <a:rPr lang="en-US" altLang="zh-CN" dirty="0" smtClean="0">
                <a:solidFill>
                  <a:srgbClr val="00B050"/>
                </a:solidFill>
              </a:rPr>
              <a:t> = 20;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Js</a:t>
            </a:r>
            <a:r>
              <a:rPr lang="zh-CN" altLang="en-US" sz="4000" dirty="0" smtClean="0"/>
              <a:t>面向对象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如何描述对象</a:t>
            </a:r>
            <a:endParaRPr lang="en-US" altLang="zh-CN" sz="2400" dirty="0" smtClean="0"/>
          </a:p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对象构造器</a:t>
            </a:r>
            <a:endParaRPr lang="en-US" altLang="zh-CN" sz="2400" dirty="0" smtClean="0"/>
          </a:p>
          <a:p>
            <a:r>
              <a:rPr lang="en-US" altLang="zh-CN" sz="2400" dirty="0" smtClean="0"/>
              <a:t>Prototype</a:t>
            </a:r>
          </a:p>
          <a:p>
            <a:r>
              <a:rPr lang="en-US" altLang="zh-CN" sz="2400" dirty="0" smtClean="0"/>
              <a:t>This</a:t>
            </a:r>
          </a:p>
          <a:p>
            <a:r>
              <a:rPr lang="en-US" altLang="zh-CN" sz="2400" dirty="0" smtClean="0"/>
              <a:t>Object</a:t>
            </a:r>
          </a:p>
          <a:p>
            <a:r>
              <a:rPr lang="en-US" altLang="zh-CN" sz="2400" dirty="0" smtClean="0"/>
              <a:t>Function</a:t>
            </a:r>
          </a:p>
          <a:p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4000" dirty="0" smtClean="0"/>
              <a:t>函数上下文中的变量对象</a:t>
            </a:r>
            <a:endParaRPr lang="zh-CN" altLang="en-US" sz="40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sz="2400" dirty="0" smtClean="0"/>
              <a:t>VO(</a:t>
            </a:r>
            <a:r>
              <a:rPr lang="en-US" altLang="zh-CN" sz="2400" dirty="0" err="1" smtClean="0"/>
              <a:t>functionContext</a:t>
            </a:r>
            <a:r>
              <a:rPr lang="en-US" altLang="zh-CN" sz="2400" dirty="0" smtClean="0"/>
              <a:t>) === AO;</a:t>
            </a:r>
          </a:p>
          <a:p>
            <a:r>
              <a:rPr lang="en-US" altLang="zh-CN" sz="2400" dirty="0" smtClean="0"/>
              <a:t>Example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899592" y="2780928"/>
            <a:ext cx="4572000" cy="25755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function test(a, b) {</a:t>
            </a:r>
            <a:br>
              <a:rPr lang="en-US" altLang="zh-CN" dirty="0" smtClean="0"/>
            </a:br>
            <a:r>
              <a:rPr lang="en-US" altLang="zh-CN" dirty="0" smtClean="0"/>
              <a:t>       var c = 10;</a:t>
            </a:r>
            <a:br>
              <a:rPr lang="en-US" altLang="zh-CN" dirty="0" smtClean="0"/>
            </a:br>
            <a:r>
              <a:rPr lang="en-US" altLang="zh-CN" dirty="0" smtClean="0"/>
              <a:t>       function d() {}</a:t>
            </a:r>
            <a:br>
              <a:rPr lang="en-US" altLang="zh-CN" dirty="0" smtClean="0"/>
            </a:br>
            <a:r>
              <a:rPr lang="en-US" altLang="zh-CN" dirty="0" smtClean="0"/>
              <a:t>       var e = function _e() {};</a:t>
            </a:r>
            <a:br>
              <a:rPr lang="en-US" altLang="zh-CN" dirty="0" smtClean="0"/>
            </a:br>
            <a:r>
              <a:rPr lang="en-US" altLang="zh-CN" dirty="0" smtClean="0"/>
              <a:t>       (function x() {});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test(10); </a:t>
            </a:r>
            <a:r>
              <a:rPr lang="en-US" altLang="zh-CN" dirty="0" smtClean="0">
                <a:solidFill>
                  <a:srgbClr val="00B050"/>
                </a:solidFill>
              </a:rPr>
              <a:t>// call</a:t>
            </a:r>
          </a:p>
        </p:txBody>
      </p:sp>
      <p:sp>
        <p:nvSpPr>
          <p:cNvPr id="9" name="矩形 8"/>
          <p:cNvSpPr/>
          <p:nvPr/>
        </p:nvSpPr>
        <p:spPr>
          <a:xfrm>
            <a:off x="4499992" y="2780928"/>
            <a:ext cx="4752528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AO(test) = {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a: 10,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b: undefined,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c: undefined,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d: &lt;reference to </a:t>
            </a:r>
            <a:r>
              <a:rPr lang="en-US" altLang="zh-CN" dirty="0" err="1" smtClean="0">
                <a:solidFill>
                  <a:srgbClr val="FF0000"/>
                </a:solidFill>
              </a:rPr>
              <a:t>FunctionDeclaration</a:t>
            </a:r>
            <a:r>
              <a:rPr lang="en-US" altLang="zh-CN" dirty="0" smtClean="0">
                <a:solidFill>
                  <a:srgbClr val="FF0000"/>
                </a:solidFill>
              </a:rPr>
              <a:t> "d"&gt;,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e: undefined,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smtClean="0"/>
              <a:t>arguments:&lt;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变量对象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170584" cy="4525963"/>
          </a:xfrm>
        </p:spPr>
        <p:txBody>
          <a:bodyPr/>
          <a:lstStyle/>
          <a:p>
            <a:pPr>
              <a:buNone/>
            </a:pPr>
            <a:r>
              <a:rPr lang="en-US" altLang="zh-CN" sz="1800" b="0" dirty="0" smtClean="0">
                <a:solidFill>
                  <a:srgbClr val="FF0000"/>
                </a:solidFill>
              </a:rPr>
              <a:t>Example1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：</a:t>
            </a:r>
            <a:endParaRPr lang="en-US" altLang="zh-CN" sz="1800" b="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b="0" dirty="0" smtClean="0"/>
              <a:t>alert(x); </a:t>
            </a:r>
          </a:p>
          <a:p>
            <a:pPr>
              <a:buNone/>
            </a:pPr>
            <a:r>
              <a:rPr lang="en-US" altLang="zh-CN" sz="1800" b="0" dirty="0" smtClean="0"/>
              <a:t>var x = 10;</a:t>
            </a:r>
          </a:p>
          <a:p>
            <a:pPr>
              <a:buNone/>
            </a:pPr>
            <a:r>
              <a:rPr lang="en-US" altLang="zh-CN" sz="1800" b="0" dirty="0" smtClean="0"/>
              <a:t>alert(x); </a:t>
            </a:r>
          </a:p>
          <a:p>
            <a:pPr>
              <a:buNone/>
            </a:pPr>
            <a:r>
              <a:rPr lang="en-US" altLang="zh-CN" sz="1800" b="0" dirty="0" smtClean="0"/>
              <a:t>x = 20;</a:t>
            </a:r>
          </a:p>
          <a:p>
            <a:pPr>
              <a:buNone/>
            </a:pPr>
            <a:r>
              <a:rPr lang="en-US" altLang="zh-CN" sz="1800" b="0" dirty="0" smtClean="0"/>
              <a:t>function x() {};</a:t>
            </a:r>
          </a:p>
          <a:p>
            <a:pPr>
              <a:buNone/>
            </a:pPr>
            <a:r>
              <a:rPr lang="en-US" altLang="zh-CN" sz="1800" b="0" dirty="0" smtClean="0"/>
              <a:t>alert(x); </a:t>
            </a:r>
          </a:p>
          <a:p>
            <a:endParaRPr lang="en-US" altLang="zh-CN" sz="18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04048" y="1556792"/>
            <a:ext cx="413995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Example2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+mn-lt"/>
                <a:ea typeface="+mn-ea"/>
              </a:rPr>
              <a:t>f</a:t>
            </a:r>
            <a:r>
              <a:rPr lang="en-US" altLang="zh-CN" noProof="0" dirty="0" smtClean="0">
                <a:latin typeface="+mn-lt"/>
                <a:ea typeface="+mn-ea"/>
              </a:rPr>
              <a:t>unction </a:t>
            </a:r>
            <a:r>
              <a:rPr lang="en-US" altLang="zh-CN" noProof="0" dirty="0" err="1" smtClean="0">
                <a:latin typeface="+mn-lt"/>
                <a:ea typeface="+mn-ea"/>
              </a:rPr>
              <a:t>foo</a:t>
            </a:r>
            <a:r>
              <a:rPr lang="en-US" altLang="zh-CN" noProof="0" dirty="0" smtClean="0">
                <a:latin typeface="+mn-lt"/>
                <a:ea typeface="+mn-ea"/>
              </a:rPr>
              <a:t>(</a:t>
            </a:r>
            <a:r>
              <a:rPr lang="en-US" altLang="zh-CN" noProof="0" dirty="0" err="1" smtClean="0">
                <a:latin typeface="+mn-lt"/>
                <a:ea typeface="+mn-ea"/>
              </a:rPr>
              <a:t>x,y,z</a:t>
            </a:r>
            <a:r>
              <a:rPr lang="en-US" altLang="zh-CN" noProof="0" dirty="0" smtClean="0">
                <a:latin typeface="+mn-lt"/>
                <a:ea typeface="+mn-ea"/>
              </a:rPr>
              <a:t>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+mn-lt"/>
                <a:ea typeface="+mn-ea"/>
              </a:rPr>
              <a:t>	alert(</a:t>
            </a:r>
            <a:r>
              <a:rPr lang="en-US" altLang="zh-CN" dirty="0" err="1" smtClean="0">
                <a:latin typeface="+mn-lt"/>
                <a:ea typeface="+mn-ea"/>
              </a:rPr>
              <a:t>Arguments.callee</a:t>
            </a:r>
            <a:r>
              <a:rPr lang="en-US" altLang="zh-CN" dirty="0" smtClean="0">
                <a:latin typeface="+mn-lt"/>
                <a:ea typeface="+mn-ea"/>
              </a:rPr>
              <a:t>===</a:t>
            </a:r>
            <a:r>
              <a:rPr lang="en-US" altLang="zh-CN" dirty="0" err="1" smtClean="0">
                <a:latin typeface="+mn-lt"/>
                <a:ea typeface="+mn-ea"/>
              </a:rPr>
              <a:t>foo</a:t>
            </a:r>
            <a:r>
              <a:rPr lang="en-US" altLang="zh-CN" dirty="0" smtClean="0">
                <a:latin typeface="+mn-lt"/>
                <a:ea typeface="+mn-ea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noProof="0" dirty="0" smtClean="0">
                <a:latin typeface="+mn-lt"/>
                <a:ea typeface="+mn-ea"/>
              </a:rPr>
              <a:t>	</a:t>
            </a:r>
            <a:r>
              <a:rPr lang="en-US" altLang="zh-CN" dirty="0" smtClean="0">
                <a:latin typeface="+mn-lt"/>
                <a:ea typeface="+mn-ea"/>
              </a:rPr>
              <a:t>alert(x===arguments[0]);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noProof="0" dirty="0" smtClean="0">
                <a:latin typeface="+mn-lt"/>
                <a:ea typeface="+mn-ea"/>
              </a:rPr>
              <a:t>	arguments[0]=10;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+mn-lt"/>
                <a:ea typeface="+mn-ea"/>
              </a:rPr>
              <a:t>      arguments[2]=30;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noProof="0" dirty="0" smtClean="0">
                <a:latin typeface="+mn-lt"/>
                <a:ea typeface="+mn-ea"/>
              </a:rPr>
              <a:t>	alert(x);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+mn-lt"/>
                <a:ea typeface="+mn-ea"/>
              </a:rPr>
              <a:t>	alert(z);</a:t>
            </a:r>
            <a:endParaRPr lang="en-US" altLang="zh-CN" noProof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noProof="0" dirty="0" smtClean="0"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dirty="0" err="1" smtClean="0">
                <a:latin typeface="+mn-lt"/>
                <a:ea typeface="+mn-ea"/>
              </a:rPr>
              <a:t>f</a:t>
            </a:r>
            <a:r>
              <a:rPr lang="en-US" altLang="zh-CN" noProof="0" dirty="0" err="1" smtClean="0">
                <a:latin typeface="+mn-lt"/>
                <a:ea typeface="+mn-ea"/>
              </a:rPr>
              <a:t>oo</a:t>
            </a:r>
            <a:r>
              <a:rPr lang="en-US" altLang="zh-CN" noProof="0" dirty="0" smtClean="0">
                <a:latin typeface="+mn-lt"/>
                <a:ea typeface="+mn-ea"/>
              </a:rPr>
              <a:t>(1,2)</a:t>
            </a:r>
            <a:endParaRPr kumimoji="0" lang="en-US" altLang="zh-CN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函数的创建过程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函数类型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函数声明（</a:t>
            </a:r>
            <a:r>
              <a:rPr lang="en-US" altLang="zh-CN" sz="2000" dirty="0" smtClean="0"/>
              <a:t>Function Declaration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函数表达式（</a:t>
            </a:r>
            <a:r>
              <a:rPr lang="en-US" altLang="zh-CN" sz="2000" dirty="0" smtClean="0"/>
              <a:t>Function Expression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通过函数构造器创建的函数（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）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函数的创建过程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443392" cy="4853136"/>
          </a:xfrm>
        </p:spPr>
        <p:txBody>
          <a:bodyPr/>
          <a:lstStyle/>
          <a:p>
            <a:pPr>
              <a:buNone/>
            </a:pPr>
            <a:r>
              <a:rPr lang="en-US" altLang="zh-CN" sz="1800" b="0" dirty="0" smtClean="0"/>
              <a:t>F = new </a:t>
            </a:r>
            <a:r>
              <a:rPr lang="en-US" altLang="zh-CN" sz="1800" b="0" dirty="0" err="1" smtClean="0"/>
              <a:t>NativeObject</a:t>
            </a:r>
            <a:r>
              <a:rPr lang="en-US" altLang="zh-CN" sz="1800" b="0" dirty="0" smtClean="0"/>
              <a:t>();</a:t>
            </a:r>
          </a:p>
          <a:p>
            <a:pPr>
              <a:buNone/>
            </a:pPr>
            <a:r>
              <a:rPr lang="en-US" altLang="zh-CN" sz="1800" b="0" dirty="0" smtClean="0"/>
              <a:t>F.[[Class]] = "Function” 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property [[Class]] is "Function"</a:t>
            </a:r>
          </a:p>
          <a:p>
            <a:pPr>
              <a:buNone/>
            </a:pPr>
            <a:r>
              <a:rPr lang="en-US" altLang="zh-CN" sz="1800" b="0" dirty="0" smtClean="0"/>
              <a:t>F.[[Prototype]] = </a:t>
            </a:r>
            <a:r>
              <a:rPr lang="en-US" altLang="zh-CN" sz="1800" b="0" dirty="0" err="1" smtClean="0"/>
              <a:t>Function.prototype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a prototype of a function object</a:t>
            </a:r>
          </a:p>
          <a:p>
            <a:pPr>
              <a:buNone/>
            </a:pPr>
            <a:r>
              <a:rPr lang="en-US" altLang="zh-CN" sz="1800" b="0" dirty="0" smtClean="0"/>
              <a:t>F.[[Call]] = &lt;reference to function&gt;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[[Call]] is activated by call expression F()</a:t>
            </a:r>
          </a:p>
          <a:p>
            <a:pPr>
              <a:buNone/>
            </a:pPr>
            <a:r>
              <a:rPr lang="en-US" altLang="zh-CN" sz="1800" b="0" dirty="0" smtClean="0"/>
              <a:t>F.[[Construct]] = </a:t>
            </a:r>
            <a:r>
              <a:rPr lang="en-US" altLang="zh-CN" sz="1800" b="0" dirty="0" err="1" smtClean="0"/>
              <a:t>internalConstructor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[[Construct]] is activated via "new" keyword</a:t>
            </a:r>
          </a:p>
          <a:p>
            <a:pPr>
              <a:buNone/>
            </a:pPr>
            <a:r>
              <a:rPr lang="en-US" altLang="zh-CN" sz="1800" b="0" dirty="0" smtClean="0"/>
              <a:t>F.[[Scope]] = </a:t>
            </a:r>
            <a:r>
              <a:rPr lang="en-US" altLang="zh-CN" sz="1800" b="0" dirty="0" err="1" smtClean="0"/>
              <a:t>activeContext.Scope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scope chain of the current context</a:t>
            </a:r>
          </a:p>
          <a:p>
            <a:pPr>
              <a:buNone/>
            </a:pPr>
            <a:r>
              <a:rPr lang="en-US" altLang="zh-CN" sz="1800" b="0" dirty="0" smtClean="0"/>
              <a:t>F.[[Scope]] = </a:t>
            </a:r>
            <a:r>
              <a:rPr lang="en-US" altLang="zh-CN" sz="1800" b="0" dirty="0" err="1" smtClean="0"/>
              <a:t>globalContext.Scope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if this functions is created via new Function(...)</a:t>
            </a:r>
          </a:p>
          <a:p>
            <a:pPr>
              <a:buNone/>
            </a:pPr>
            <a:r>
              <a:rPr lang="en-US" altLang="zh-CN" sz="1800" b="0" dirty="0" err="1" smtClean="0"/>
              <a:t>F.length</a:t>
            </a:r>
            <a:r>
              <a:rPr lang="en-US" altLang="zh-CN" sz="1800" b="0" dirty="0" smtClean="0"/>
              <a:t> = </a:t>
            </a:r>
            <a:r>
              <a:rPr lang="en-US" altLang="zh-CN" sz="1800" b="0" dirty="0" err="1" smtClean="0"/>
              <a:t>countParameters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number of formal parameters</a:t>
            </a:r>
          </a:p>
          <a:p>
            <a:pPr>
              <a:buNone/>
            </a:pPr>
            <a:r>
              <a:rPr lang="en-US" altLang="zh-CN" sz="1800" b="0" dirty="0" smtClean="0"/>
              <a:t>__</a:t>
            </a:r>
            <a:r>
              <a:rPr lang="en-US" altLang="zh-CN" sz="1800" b="0" dirty="0" err="1" smtClean="0"/>
              <a:t>objectPrototype</a:t>
            </a:r>
            <a:r>
              <a:rPr lang="en-US" altLang="zh-CN" sz="1800" b="0" dirty="0" smtClean="0"/>
              <a:t> = new Object();</a:t>
            </a:r>
          </a:p>
          <a:p>
            <a:pPr>
              <a:buNone/>
            </a:pPr>
            <a:r>
              <a:rPr lang="en-US" altLang="zh-CN" sz="1800" b="0" dirty="0" smtClean="0"/>
              <a:t>__</a:t>
            </a:r>
            <a:r>
              <a:rPr lang="en-US" altLang="zh-CN" sz="1800" b="0" dirty="0" err="1" smtClean="0"/>
              <a:t>objectPrototype.constructor</a:t>
            </a:r>
            <a:r>
              <a:rPr lang="en-US" altLang="zh-CN" sz="1800" b="0" dirty="0" smtClean="0"/>
              <a:t> = F</a:t>
            </a:r>
          </a:p>
          <a:p>
            <a:pPr>
              <a:buNone/>
            </a:pPr>
            <a:r>
              <a:rPr lang="en-US" altLang="zh-CN" sz="1800" b="0" dirty="0" err="1" smtClean="0"/>
              <a:t>F.prototype</a:t>
            </a:r>
            <a:r>
              <a:rPr lang="en-US" altLang="zh-CN" sz="1800" b="0" dirty="0" smtClean="0"/>
              <a:t> = __</a:t>
            </a:r>
            <a:r>
              <a:rPr lang="en-US" altLang="zh-CN" sz="1800" b="0" dirty="0" err="1" smtClean="0"/>
              <a:t>objectPrototype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 a prototype of created by F objects</a:t>
            </a:r>
            <a:endParaRPr lang="en-US" altLang="zh-CN" sz="1800" b="0" dirty="0" smtClean="0"/>
          </a:p>
          <a:p>
            <a:pPr>
              <a:buNone/>
            </a:pPr>
            <a:r>
              <a:rPr lang="en-US" altLang="zh-CN" sz="1800" b="0" dirty="0" smtClean="0"/>
              <a:t>return F</a:t>
            </a:r>
          </a:p>
          <a:p>
            <a:pPr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作用域链（</a:t>
            </a:r>
            <a:r>
              <a:rPr lang="en-US" altLang="zh-CN" sz="4000" dirty="0" smtClean="0"/>
              <a:t>Scope Chain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作用域链是执行上下文的一个属性，主要用于标识符解析中的变量查找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899592" y="2780928"/>
            <a:ext cx="412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Scope = AO|VO + [[Scope]]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Example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277072"/>
          </a:xfrm>
        </p:spPr>
        <p:txBody>
          <a:bodyPr/>
          <a:lstStyle/>
          <a:p>
            <a:pPr>
              <a:buNone/>
            </a:pPr>
            <a:r>
              <a:rPr lang="en-US" altLang="zh-CN" sz="2000" b="0" dirty="0" smtClean="0"/>
              <a:t>var x = 10;</a:t>
            </a:r>
          </a:p>
          <a:p>
            <a:pPr>
              <a:buNone/>
            </a:pPr>
            <a:r>
              <a:rPr lang="en-US" altLang="zh-CN" sz="2000" b="0" dirty="0" smtClean="0"/>
              <a:t>function </a:t>
            </a:r>
            <a:r>
              <a:rPr lang="en-US" altLang="zh-CN" sz="2000" b="0" dirty="0" err="1" smtClean="0"/>
              <a:t>foo</a:t>
            </a:r>
            <a:r>
              <a:rPr lang="en-US" altLang="zh-CN" sz="2000" b="0" dirty="0" smtClean="0"/>
              <a:t>() {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var y = 20;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function bar() {</a:t>
            </a:r>
          </a:p>
          <a:p>
            <a:pPr>
              <a:buNone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      </a:t>
            </a:r>
            <a:r>
              <a:rPr lang="en-US" altLang="zh-CN" sz="2000" b="0" dirty="0" smtClean="0"/>
              <a:t>var z = 30;</a:t>
            </a:r>
            <a:br>
              <a:rPr lang="en-US" altLang="zh-CN" sz="2000" b="0" dirty="0" smtClean="0"/>
            </a:br>
            <a:r>
              <a:rPr lang="zh-CN" altLang="en-US" sz="2000" b="0" dirty="0" smtClean="0"/>
              <a:t>      </a:t>
            </a:r>
            <a:r>
              <a:rPr lang="en-US" altLang="zh-CN" sz="2000" b="0" dirty="0" smtClean="0"/>
              <a:t>alert(x + y + z);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}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bar();</a:t>
            </a:r>
          </a:p>
          <a:p>
            <a:pPr>
              <a:buNone/>
            </a:pPr>
            <a:r>
              <a:rPr lang="en-US" altLang="zh-CN" sz="2000" b="0" dirty="0" smtClean="0"/>
              <a:t>}</a:t>
            </a:r>
          </a:p>
          <a:p>
            <a:pPr>
              <a:buNone/>
            </a:pPr>
            <a:r>
              <a:rPr lang="en-US" altLang="zh-CN" sz="2000" b="0" dirty="0" err="1" smtClean="0"/>
              <a:t>foo</a:t>
            </a:r>
            <a:r>
              <a:rPr lang="en-US" altLang="zh-CN" sz="2000" b="0" dirty="0" smtClean="0"/>
              <a:t>(); </a:t>
            </a:r>
            <a:r>
              <a:rPr lang="en-US" altLang="zh-CN" sz="2000" b="0" dirty="0" smtClean="0">
                <a:solidFill>
                  <a:srgbClr val="00B050"/>
                </a:solidFill>
              </a:rPr>
              <a:t>// 60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700808"/>
            <a:ext cx="21526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关于作用域链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构造函数创建的函数的</a:t>
            </a:r>
            <a:r>
              <a:rPr lang="en-US" altLang="zh-CN" sz="2400" dirty="0" smtClean="0"/>
              <a:t>[[scope]]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(new Function()).[[scope]]===global</a:t>
            </a:r>
          </a:p>
          <a:p>
            <a:r>
              <a:rPr lang="zh-CN" altLang="en-US" sz="2400" dirty="0" smtClean="0"/>
              <a:t>作用域链的二维查找</a:t>
            </a:r>
            <a:r>
              <a:rPr lang="en-US" altLang="zh-CN" sz="2400" dirty="0" smtClean="0"/>
              <a:t>(with/catch)</a:t>
            </a:r>
            <a:endParaRPr lang="en-US" altLang="zh-CN" sz="2000" dirty="0" smtClean="0"/>
          </a:p>
          <a:p>
            <a:r>
              <a:rPr lang="zh-CN" altLang="en-US" sz="2400" dirty="0" smtClean="0"/>
              <a:t>全局和</a:t>
            </a:r>
            <a:r>
              <a:rPr lang="en-US" altLang="zh-CN" sz="2400" dirty="0" err="1" smtClean="0"/>
              <a:t>eval</a:t>
            </a:r>
            <a:r>
              <a:rPr lang="zh-CN" altLang="en-US" sz="2400" dirty="0" smtClean="0"/>
              <a:t>上下文中的作用域链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globalContext.scope</a:t>
            </a:r>
            <a:r>
              <a:rPr lang="en-US" altLang="zh-CN" sz="2000" dirty="0" smtClean="0">
                <a:solidFill>
                  <a:srgbClr val="FF0000"/>
                </a:solidFill>
              </a:rPr>
              <a:t>===[global]</a:t>
            </a:r>
          </a:p>
          <a:p>
            <a:pPr lvl="1"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evalContext.scope</a:t>
            </a:r>
            <a:r>
              <a:rPr lang="en-US" altLang="zh-CN" sz="2000" dirty="0" smtClean="0">
                <a:solidFill>
                  <a:srgbClr val="FF0000"/>
                </a:solidFill>
              </a:rPr>
              <a:t>===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callingContext.scope</a:t>
            </a:r>
            <a:endParaRPr lang="zh-CN" altLang="en-US" sz="2000" b="0" dirty="0" smtClean="0"/>
          </a:p>
          <a:p>
            <a:r>
              <a:rPr lang="zh-CN" altLang="en-US" sz="2400" dirty="0" smtClean="0"/>
              <a:t>代码执行对作用域链的影响（</a:t>
            </a:r>
            <a:r>
              <a:rPr lang="en-US" altLang="zh-CN" sz="2400" dirty="0" smtClean="0"/>
              <a:t>with/catch</a:t>
            </a:r>
            <a:r>
              <a:rPr lang="zh-CN" altLang="en-US" sz="2400" dirty="0" smtClean="0"/>
              <a:t>） 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scope ===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withObject|catchObject</a:t>
            </a:r>
            <a:r>
              <a:rPr lang="en-US" altLang="zh-CN" sz="2000" dirty="0" smtClean="0">
                <a:solidFill>
                  <a:srgbClr val="FF0000"/>
                </a:solidFill>
              </a:rPr>
              <a:t> + AO|VO + [[Scope]]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思考题</a:t>
            </a:r>
            <a:endParaRPr lang="zh-CN" altLang="en-US" sz="4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552" y="1628800"/>
            <a:ext cx="2952328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({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   x: 10,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  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: function () {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   function bar() {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       alert(x);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       alert(y);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       alert(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);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   }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   with (this) {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       var x = 20;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       var y = 30;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       </a:t>
            </a:r>
            <a:r>
              <a:rPr lang="en-US" altLang="zh-CN" dirty="0" err="1" smtClean="0"/>
              <a:t>bar.call</a:t>
            </a:r>
            <a:r>
              <a:rPr lang="en-US" altLang="zh-CN" dirty="0" smtClean="0"/>
              <a:t>(this);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       }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          }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}).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();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闭包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/>
              <a:t>闭包是</a:t>
            </a:r>
            <a:r>
              <a:rPr lang="zh-CN" altLang="en-US" sz="2400" dirty="0" smtClean="0"/>
              <a:t>代码块</a:t>
            </a:r>
            <a:r>
              <a:rPr lang="zh-CN" altLang="en-US" sz="2400" b="0" dirty="0" smtClean="0"/>
              <a:t>和</a:t>
            </a:r>
            <a:r>
              <a:rPr lang="zh-CN" altLang="en-US" sz="2400" dirty="0" smtClean="0"/>
              <a:t>创建该代码块的上下文中数据</a:t>
            </a:r>
            <a:r>
              <a:rPr lang="zh-CN" altLang="en-US" sz="2400" b="0" dirty="0" smtClean="0"/>
              <a:t>的集合</a:t>
            </a:r>
            <a:endParaRPr lang="en-US" altLang="zh-CN" sz="2400" b="0" dirty="0" smtClean="0"/>
          </a:p>
          <a:p>
            <a:r>
              <a:rPr lang="en-US" altLang="zh-CN" sz="2400" b="0" dirty="0" smtClean="0"/>
              <a:t>Js</a:t>
            </a:r>
            <a:r>
              <a:rPr lang="zh-CN" altLang="en-US" sz="2400" b="0" dirty="0" smtClean="0"/>
              <a:t>闭包的实现</a:t>
            </a:r>
            <a:endParaRPr lang="en-US" altLang="zh-CN" sz="2400" b="0" dirty="0" smtClean="0"/>
          </a:p>
          <a:p>
            <a:pPr lvl="1"/>
            <a:r>
              <a:rPr lang="zh-CN" altLang="en-US" sz="2000" dirty="0" smtClean="0"/>
              <a:t>函数可以作为正常数据存在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Js</a:t>
            </a:r>
            <a:r>
              <a:rPr lang="zh-CN" altLang="en-US" sz="2000" dirty="0" smtClean="0"/>
              <a:t>使用静态（词法）作用域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相同上下文中函数对象都引用一个</a:t>
            </a:r>
            <a:r>
              <a:rPr lang="en-US" altLang="zh-CN" sz="2000" dirty="0" smtClean="0"/>
              <a:t>[[Scope]]</a:t>
            </a:r>
          </a:p>
          <a:p>
            <a:pPr lvl="1"/>
            <a:endParaRPr lang="en-US" altLang="zh-CN" sz="20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闭包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/>
              <a:t>Example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b="0" dirty="0" smtClean="0"/>
              <a:t>function </a:t>
            </a:r>
            <a:r>
              <a:rPr lang="en-US" altLang="zh-CN" sz="1800" b="0" dirty="0" err="1" smtClean="0"/>
              <a:t>testFn</a:t>
            </a:r>
            <a:r>
              <a:rPr lang="en-US" altLang="zh-CN" sz="1800" b="0" dirty="0" smtClean="0"/>
              <a:t>() {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var </a:t>
            </a:r>
            <a:r>
              <a:rPr lang="en-US" altLang="zh-CN" sz="1800" b="0" dirty="0" err="1" smtClean="0"/>
              <a:t>localVar</a:t>
            </a:r>
            <a:r>
              <a:rPr lang="en-US" altLang="zh-CN" sz="1800" b="0" dirty="0" smtClean="0"/>
              <a:t> = 10;</a:t>
            </a:r>
          </a:p>
          <a:p>
            <a:pPr>
              <a:buNone/>
            </a:pPr>
            <a:r>
              <a:rPr lang="en-US" altLang="zh-CN" sz="1800" b="0" dirty="0" smtClean="0"/>
              <a:t>	function </a:t>
            </a:r>
            <a:r>
              <a:rPr lang="en-US" altLang="zh-CN" sz="1800" b="0" dirty="0" err="1" smtClean="0"/>
              <a:t>innerFn</a:t>
            </a:r>
            <a:r>
              <a:rPr lang="en-US" altLang="zh-CN" sz="1800" b="0" dirty="0" smtClean="0"/>
              <a:t>(</a:t>
            </a:r>
            <a:r>
              <a:rPr lang="en-US" altLang="zh-CN" sz="1800" b="0" dirty="0" err="1" smtClean="0"/>
              <a:t>innerParam</a:t>
            </a:r>
            <a:r>
              <a:rPr lang="en-US" altLang="zh-CN" sz="1800" b="0" dirty="0" smtClean="0"/>
              <a:t>) {</a:t>
            </a:r>
          </a:p>
          <a:p>
            <a:pPr>
              <a:buNone/>
            </a:pPr>
            <a:r>
              <a:rPr lang="en-US" altLang="zh-CN" sz="1800" b="0" dirty="0" smtClean="0"/>
              <a:t>		alert(</a:t>
            </a:r>
            <a:r>
              <a:rPr lang="en-US" altLang="zh-CN" sz="1800" b="0" dirty="0" err="1" smtClean="0"/>
              <a:t>innerParam</a:t>
            </a:r>
            <a:r>
              <a:rPr lang="en-US" altLang="zh-CN" sz="1800" b="0" dirty="0" smtClean="0"/>
              <a:t> + </a:t>
            </a:r>
            <a:r>
              <a:rPr lang="en-US" altLang="zh-CN" sz="1800" b="0" dirty="0" err="1" smtClean="0"/>
              <a:t>localVar</a:t>
            </a:r>
            <a:r>
              <a:rPr lang="en-US" altLang="zh-CN" sz="1800" b="0" dirty="0" smtClean="0"/>
              <a:t>);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}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return </a:t>
            </a:r>
            <a:r>
              <a:rPr lang="en-US" altLang="zh-CN" sz="1800" b="0" dirty="0" err="1" smtClean="0"/>
              <a:t>innerFn</a:t>
            </a:r>
            <a:r>
              <a:rPr lang="en-US" altLang="zh-CN" sz="1800" b="0" dirty="0" smtClean="0"/>
              <a:t>;</a:t>
            </a:r>
          </a:p>
          <a:p>
            <a:pPr>
              <a:buNone/>
            </a:pPr>
            <a:r>
              <a:rPr lang="en-US" altLang="zh-CN" sz="1800" b="0" dirty="0" smtClean="0"/>
              <a:t>}</a:t>
            </a:r>
          </a:p>
          <a:p>
            <a:pPr>
              <a:buNone/>
            </a:pPr>
            <a:r>
              <a:rPr lang="en-US" altLang="zh-CN" sz="1800" b="0" dirty="0" smtClean="0"/>
              <a:t>var </a:t>
            </a:r>
            <a:r>
              <a:rPr lang="en-US" altLang="zh-CN" sz="1800" b="0" dirty="0" err="1" smtClean="0"/>
              <a:t>someFn</a:t>
            </a:r>
            <a:r>
              <a:rPr lang="en-US" altLang="zh-CN" sz="1800" b="0" dirty="0" smtClean="0"/>
              <a:t> = </a:t>
            </a:r>
            <a:r>
              <a:rPr lang="en-US" altLang="zh-CN" sz="1800" b="0" dirty="0" err="1" smtClean="0"/>
              <a:t>testFn</a:t>
            </a:r>
            <a:r>
              <a:rPr lang="en-US" altLang="zh-CN" sz="1800" b="0" dirty="0" smtClean="0"/>
              <a:t>();</a:t>
            </a:r>
          </a:p>
          <a:p>
            <a:pPr>
              <a:buNone/>
            </a:pPr>
            <a:r>
              <a:rPr lang="en-US" altLang="zh-CN" sz="1800" b="0" dirty="0" err="1" smtClean="0"/>
              <a:t>someFn</a:t>
            </a:r>
            <a:r>
              <a:rPr lang="en-US" altLang="zh-CN" sz="1800" b="0" dirty="0" smtClean="0"/>
              <a:t>(20);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对象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对象是什么</a:t>
            </a:r>
            <a:r>
              <a:rPr lang="en-US" altLang="zh-CN" sz="2400" dirty="0" smtClean="0">
                <a:solidFill>
                  <a:srgbClr val="C00000"/>
                </a:solidFill>
              </a:rPr>
              <a:t>——</a:t>
            </a:r>
            <a:r>
              <a:rPr lang="zh-CN" altLang="en-US" sz="2400" dirty="0" smtClean="0">
                <a:solidFill>
                  <a:srgbClr val="C00000"/>
                </a:solidFill>
              </a:rPr>
              <a:t>对象即事物</a:t>
            </a:r>
          </a:p>
        </p:txBody>
      </p:sp>
      <p:sp>
        <p:nvSpPr>
          <p:cNvPr id="4" name="矩形 3"/>
          <p:cNvSpPr/>
          <p:nvPr/>
        </p:nvSpPr>
        <p:spPr>
          <a:xfrm>
            <a:off x="1116013" y="3284538"/>
            <a:ext cx="1368425" cy="10810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3203575" y="3284538"/>
            <a:ext cx="1439863" cy="1081087"/>
          </a:xfrm>
          <a:prstGeom prst="triangl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19700" y="3284538"/>
            <a:ext cx="1081088" cy="108108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闭包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中闭包指的是：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理论角度：所有函数都是闭包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实践角度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即使创建它的上下文已经销毁，它仍然存在（比如内部函数从父函数返回）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在代码中引用了自由变量</a:t>
            </a:r>
            <a:endParaRPr lang="en-US" altLang="zh-CN" sz="16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闭包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Code1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b="0" dirty="0" smtClean="0"/>
              <a:t>var data = [];</a:t>
            </a:r>
          </a:p>
          <a:p>
            <a:pPr>
              <a:buNone/>
            </a:pPr>
            <a:r>
              <a:rPr lang="en-US" altLang="zh-CN" sz="1800" b="0" dirty="0" smtClean="0"/>
              <a:t>for (var k = 0; k &lt; 3; k++) {</a:t>
            </a:r>
          </a:p>
          <a:p>
            <a:pPr>
              <a:buNone/>
            </a:pPr>
            <a:r>
              <a:rPr lang="en-US" altLang="zh-CN" sz="1800" b="0" dirty="0" smtClean="0"/>
              <a:t>       data[k] = function () {</a:t>
            </a:r>
          </a:p>
          <a:p>
            <a:pPr>
              <a:buNone/>
            </a:pPr>
            <a:r>
              <a:rPr lang="en-US" altLang="zh-CN" sz="1800" b="0" dirty="0" smtClean="0"/>
              <a:t>              alert(k);</a:t>
            </a:r>
          </a:p>
          <a:p>
            <a:pPr>
              <a:buNone/>
            </a:pPr>
            <a:r>
              <a:rPr lang="en-US" altLang="zh-CN" sz="1800" b="0" dirty="0" smtClean="0"/>
              <a:t>        };</a:t>
            </a:r>
          </a:p>
          <a:p>
            <a:pPr>
              <a:buNone/>
            </a:pPr>
            <a:r>
              <a:rPr lang="en-US" altLang="zh-CN" sz="1800" b="0" dirty="0" smtClean="0"/>
              <a:t>}</a:t>
            </a:r>
          </a:p>
          <a:p>
            <a:pPr>
              <a:buNone/>
            </a:pPr>
            <a:r>
              <a:rPr lang="en-US" altLang="zh-CN" sz="1800" b="0" dirty="0" smtClean="0"/>
              <a:t>data[0](); </a:t>
            </a:r>
          </a:p>
          <a:p>
            <a:pPr>
              <a:buNone/>
            </a:pPr>
            <a:r>
              <a:rPr lang="en-US" altLang="zh-CN" sz="1800" b="0" dirty="0" smtClean="0"/>
              <a:t>data[1](); </a:t>
            </a:r>
          </a:p>
          <a:p>
            <a:pPr>
              <a:buNone/>
            </a:pPr>
            <a:r>
              <a:rPr lang="en-US" altLang="zh-CN" sz="1800" b="0" dirty="0" smtClean="0"/>
              <a:t>data[2]();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60032" y="1700808"/>
            <a:ext cx="51845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Code2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：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var data = [];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for (var k = 0; k &lt; 3; k++) {</a:t>
            </a:r>
            <a:br>
              <a:rPr lang="en-US" altLang="zh-CN" dirty="0" smtClean="0"/>
            </a:br>
            <a:r>
              <a:rPr lang="en-US" altLang="zh-CN" dirty="0" smtClean="0"/>
              <a:t>data[k] = (function _helper(x) {</a:t>
            </a:r>
            <a:br>
              <a:rPr lang="en-US" altLang="zh-CN" dirty="0" smtClean="0"/>
            </a:br>
            <a:r>
              <a:rPr lang="en-US" altLang="zh-CN" dirty="0" smtClean="0"/>
              <a:t>	      return function () {alert(x);};</a:t>
            </a:r>
            <a:br>
              <a:rPr lang="en-US" altLang="zh-CN" dirty="0" smtClean="0"/>
            </a:br>
            <a:r>
              <a:rPr lang="en-US" altLang="zh-CN" dirty="0" smtClean="0"/>
              <a:t>	})(k);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}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data[0](); 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data[1](); </a:t>
            </a:r>
          </a:p>
          <a:p>
            <a:pPr marL="342900" lvl="0" indent="-342900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 smtClean="0"/>
              <a:t>data[2]();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this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853136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Question:</a:t>
            </a:r>
          </a:p>
          <a:p>
            <a:pPr>
              <a:buNone/>
            </a:pPr>
            <a:r>
              <a:rPr lang="en-US" altLang="zh-CN" sz="1800" b="0" dirty="0" smtClean="0"/>
              <a:t>var </a:t>
            </a:r>
            <a:r>
              <a:rPr lang="en-US" altLang="zh-CN" sz="1800" b="0" dirty="0" err="1" smtClean="0"/>
              <a:t>foo</a:t>
            </a:r>
            <a:r>
              <a:rPr lang="en-US" altLang="zh-CN" sz="1800" b="0" dirty="0" smtClean="0"/>
              <a:t> = {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bar: function () {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alert(this);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}</a:t>
            </a:r>
          </a:p>
          <a:p>
            <a:pPr>
              <a:buNone/>
            </a:pPr>
            <a:r>
              <a:rPr lang="en-US" altLang="zh-CN" sz="1800" b="0" dirty="0" smtClean="0"/>
              <a:t>};</a:t>
            </a:r>
          </a:p>
          <a:p>
            <a:pPr>
              <a:buNone/>
            </a:pPr>
            <a:r>
              <a:rPr lang="en-US" altLang="zh-CN" sz="1800" b="0" dirty="0" smtClean="0"/>
              <a:t>foo.bar();</a:t>
            </a:r>
          </a:p>
          <a:p>
            <a:pPr>
              <a:buNone/>
            </a:pPr>
            <a:r>
              <a:rPr lang="en-US" altLang="zh-CN" sz="1800" b="0" dirty="0" smtClean="0"/>
              <a:t>(foo.bar)(); </a:t>
            </a:r>
          </a:p>
          <a:p>
            <a:pPr>
              <a:buNone/>
            </a:pPr>
            <a:r>
              <a:rPr lang="en-US" altLang="zh-CN" sz="1800" b="0" dirty="0" smtClean="0"/>
              <a:t>(foo.bar = foo.bar)();</a:t>
            </a:r>
          </a:p>
          <a:p>
            <a:pPr>
              <a:buNone/>
            </a:pPr>
            <a:r>
              <a:rPr lang="en-US" altLang="zh-CN" sz="1800" b="0" dirty="0" smtClean="0"/>
              <a:t>(false || foo.bar)();</a:t>
            </a:r>
          </a:p>
          <a:p>
            <a:pPr>
              <a:buNone/>
            </a:pPr>
            <a:r>
              <a:rPr lang="en-US" altLang="zh-CN" sz="1800" b="0" dirty="0" smtClean="0"/>
              <a:t>(foo.bar, foo.bar)();</a:t>
            </a:r>
            <a:endParaRPr lang="zh-CN" altLang="en-US" sz="1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this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r>
              <a:rPr lang="en-US" altLang="zh-CN" sz="2400" dirty="0" smtClean="0"/>
              <a:t>this </a:t>
            </a:r>
            <a:r>
              <a:rPr lang="zh-CN" altLang="en-US" sz="2400" dirty="0" smtClean="0"/>
              <a:t>是执行上下文的一个属性，在进入执行上下文时确定，并且在上下文运行期间永久不变</a:t>
            </a:r>
            <a:endParaRPr lang="en-US" altLang="zh-CN" sz="2400" dirty="0" smtClean="0"/>
          </a:p>
          <a:p>
            <a:r>
              <a:rPr lang="zh-CN" altLang="en-US" sz="2400" dirty="0" smtClean="0"/>
              <a:t> 不同环境中的</a:t>
            </a:r>
            <a:r>
              <a:rPr lang="en-US" altLang="zh-CN" sz="2400" dirty="0" smtClean="0"/>
              <a:t>this</a:t>
            </a:r>
          </a:p>
          <a:p>
            <a:pPr lvl="1"/>
            <a:r>
              <a:rPr lang="zh-CN" altLang="en-US" sz="2000" dirty="0" smtClean="0"/>
              <a:t>全局代码（</a:t>
            </a:r>
            <a:r>
              <a:rPr lang="en-US" altLang="zh-CN" sz="2000" dirty="0" smtClean="0"/>
              <a:t> this===the global object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函数代码（</a:t>
            </a:r>
            <a:r>
              <a:rPr lang="en-US" altLang="zh-CN" sz="2000" dirty="0" smtClean="0"/>
              <a:t> this===the caller who activates the code of the context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引用类型</a:t>
            </a:r>
            <a:r>
              <a:rPr lang="en-US" altLang="zh-CN" sz="4000" dirty="0" smtClean="0"/>
              <a:t>(Reference Type)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37112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var </a:t>
            </a:r>
            <a:r>
              <a:rPr lang="en-US" altLang="zh-CN" sz="2000" dirty="0" err="1" smtClean="0"/>
              <a:t>valueOfReferenceType</a:t>
            </a:r>
            <a:r>
              <a:rPr lang="en-US" altLang="zh-CN" sz="2000" dirty="0" smtClean="0"/>
              <a:t> = {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base</a:t>
            </a:r>
            <a:r>
              <a:rPr lang="en-US" altLang="zh-CN" sz="2000" b="0" dirty="0" smtClean="0"/>
              <a:t>: &lt;base object&gt;,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	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propertyName</a:t>
            </a:r>
            <a:r>
              <a:rPr lang="en-US" altLang="zh-CN" sz="2000" b="0" dirty="0" smtClean="0"/>
              <a:t>: &lt;property name&gt;</a:t>
            </a:r>
          </a:p>
          <a:p>
            <a:pPr>
              <a:buNone/>
            </a:pPr>
            <a:r>
              <a:rPr lang="en-US" altLang="zh-CN" sz="2000" dirty="0" smtClean="0"/>
              <a:t>};</a:t>
            </a:r>
          </a:p>
          <a:p>
            <a:r>
              <a:rPr lang="zh-CN" altLang="en-US" sz="2000" dirty="0" smtClean="0"/>
              <a:t>引用类型的值只有两种情况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标识符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属性访问器</a:t>
            </a:r>
            <a:endParaRPr lang="en-US" altLang="zh-CN" sz="1600" dirty="0" smtClean="0"/>
          </a:p>
          <a:p>
            <a:r>
              <a:rPr lang="zh-CN" altLang="en-US" sz="2000" dirty="0" smtClean="0"/>
              <a:t>在一个函数上下文中，如果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左边是引用类型的值，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将设置为该引用类型值的</a:t>
            </a:r>
            <a:r>
              <a:rPr lang="en-US" altLang="zh-CN" sz="2000" dirty="0" smtClean="0"/>
              <a:t>base</a:t>
            </a:r>
            <a:r>
              <a:rPr lang="zh-CN" altLang="en-US" sz="2000" dirty="0" smtClean="0"/>
              <a:t>对象，否则为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（隐式转换为全局对象）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Example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56792"/>
            <a:ext cx="6131024" cy="4925144"/>
          </a:xfrm>
        </p:spPr>
        <p:txBody>
          <a:bodyPr/>
          <a:lstStyle/>
          <a:p>
            <a:pPr>
              <a:buNone/>
            </a:pPr>
            <a:r>
              <a:rPr lang="en-US" altLang="zh-CN" sz="1800" b="0" dirty="0" smtClean="0"/>
              <a:t>var </a:t>
            </a:r>
            <a:r>
              <a:rPr lang="en-US" altLang="zh-CN" sz="1800" b="0" dirty="0" err="1" smtClean="0"/>
              <a:t>foo</a:t>
            </a:r>
            <a:r>
              <a:rPr lang="en-US" altLang="zh-CN" sz="1800" b="0" dirty="0" smtClean="0"/>
              <a:t> = {x: 10};</a:t>
            </a:r>
          </a:p>
          <a:p>
            <a:pPr>
              <a:buNone/>
            </a:pPr>
            <a:r>
              <a:rPr lang="en-US" altLang="zh-CN" sz="1800" b="0" dirty="0" smtClean="0"/>
              <a:t>var bar = {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       x: 20,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       test: function () {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                   alert(this === bar); 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                   alert(</a:t>
            </a:r>
            <a:r>
              <a:rPr lang="en-US" altLang="zh-CN" sz="1800" b="0" dirty="0" err="1" smtClean="0"/>
              <a:t>this.x</a:t>
            </a:r>
            <a:r>
              <a:rPr lang="en-US" altLang="zh-CN" sz="1800" b="0" dirty="0" smtClean="0"/>
              <a:t>); 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                   this = </a:t>
            </a:r>
            <a:r>
              <a:rPr lang="en-US" altLang="zh-CN" sz="1800" b="0" dirty="0" err="1" smtClean="0"/>
              <a:t>foo</a:t>
            </a:r>
            <a:r>
              <a:rPr lang="en-US" altLang="zh-CN" sz="1800" b="0" dirty="0" smtClean="0"/>
              <a:t>; </a:t>
            </a:r>
            <a:r>
              <a:rPr lang="zh-CN" altLang="en-US" sz="1800" b="0" dirty="0" smtClean="0"/>
              <a:t/>
            </a:r>
            <a:br>
              <a:rPr lang="zh-CN" altLang="en-US" sz="1800" b="0" dirty="0" smtClean="0"/>
            </a:br>
            <a:r>
              <a:rPr lang="zh-CN" altLang="en-US" sz="1800" b="0" dirty="0" smtClean="0"/>
              <a:t>                   </a:t>
            </a:r>
            <a:r>
              <a:rPr lang="en-US" altLang="zh-CN" sz="1800" b="0" dirty="0" smtClean="0"/>
              <a:t>alert(</a:t>
            </a:r>
            <a:r>
              <a:rPr lang="en-US" altLang="zh-CN" sz="1800" b="0" dirty="0" err="1" smtClean="0"/>
              <a:t>this.x</a:t>
            </a:r>
            <a:r>
              <a:rPr lang="en-US" altLang="zh-CN" sz="1800" b="0" dirty="0" smtClean="0"/>
              <a:t>); </a:t>
            </a:r>
            <a:r>
              <a:rPr lang="zh-CN" altLang="en-US" sz="1800" b="0" dirty="0" smtClean="0"/>
              <a:t/>
            </a:r>
            <a:br>
              <a:rPr lang="zh-CN" altLang="en-US" sz="1800" b="0" dirty="0" smtClean="0"/>
            </a:br>
            <a:r>
              <a:rPr lang="en-US" altLang="zh-CN" sz="1800" b="0" dirty="0" smtClean="0"/>
              <a:t>       	      }</a:t>
            </a:r>
          </a:p>
          <a:p>
            <a:pPr>
              <a:buNone/>
            </a:pPr>
            <a:r>
              <a:rPr lang="en-US" altLang="zh-CN" sz="1800" b="0" dirty="0" smtClean="0"/>
              <a:t>};</a:t>
            </a:r>
          </a:p>
          <a:p>
            <a:pPr>
              <a:buNone/>
            </a:pPr>
            <a:r>
              <a:rPr lang="en-US" altLang="zh-CN" sz="1800" b="0" dirty="0" err="1" smtClean="0"/>
              <a:t>bar.test</a:t>
            </a:r>
            <a:r>
              <a:rPr lang="en-US" altLang="zh-CN" sz="1800" b="0" dirty="0" smtClean="0"/>
              <a:t>(); </a:t>
            </a:r>
          </a:p>
          <a:p>
            <a:pPr>
              <a:buNone/>
            </a:pPr>
            <a:r>
              <a:rPr lang="en-US" altLang="zh-CN" sz="1800" b="0" dirty="0" err="1" smtClean="0"/>
              <a:t>foo.test</a:t>
            </a:r>
            <a:r>
              <a:rPr lang="en-US" altLang="zh-CN" sz="1800" b="0" dirty="0" smtClean="0"/>
              <a:t> = </a:t>
            </a:r>
            <a:r>
              <a:rPr lang="en-US" altLang="zh-CN" sz="1800" b="0" dirty="0" err="1" smtClean="0"/>
              <a:t>bar.test</a:t>
            </a:r>
            <a:r>
              <a:rPr lang="en-US" altLang="zh-CN" sz="1800" b="0" dirty="0" smtClean="0"/>
              <a:t>; </a:t>
            </a:r>
          </a:p>
          <a:p>
            <a:pPr>
              <a:buNone/>
            </a:pPr>
            <a:r>
              <a:rPr lang="en-US" altLang="zh-CN" sz="1800" b="0" dirty="0" err="1" smtClean="0"/>
              <a:t>foo.test</a:t>
            </a:r>
            <a:r>
              <a:rPr lang="en-US" altLang="zh-CN" sz="1800" b="0" dirty="0" smtClean="0"/>
              <a:t>(); </a:t>
            </a:r>
            <a:endParaRPr lang="zh-CN" altLang="en-US" sz="1800" b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cs typeface="Arial" charset="0"/>
              </a:rPr>
              <a:t>Reference</a:t>
            </a:r>
            <a:endParaRPr lang="zh-CN" altLang="en-US" sz="4000" dirty="0" smtClean="0"/>
          </a:p>
        </p:txBody>
      </p:sp>
      <p:sp>
        <p:nvSpPr>
          <p:cNvPr id="83970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hlinkClick r:id="rId3"/>
              </a:rPr>
              <a:t>http://www.ecma-international.org/publications/files/ECMA-ST/Ecma-262.pdf</a:t>
            </a:r>
            <a:endParaRPr lang="en-US" altLang="zh-CN" sz="1800" dirty="0" smtClean="0"/>
          </a:p>
          <a:p>
            <a:pPr eaLnBrk="1" hangingPunct="1"/>
            <a:r>
              <a:rPr lang="en-US" altLang="zh-CN" sz="1800" dirty="0" smtClean="0">
                <a:hlinkClick r:id="rId4"/>
              </a:rPr>
              <a:t>http://www.ecma-international.org/publications/files/ECMA-ST-ARCH/ECMA-262,%203rd%20edition,%20December%201999.pdf</a:t>
            </a:r>
            <a:endParaRPr lang="en-US" altLang="zh-CN" sz="1800" dirty="0" smtClean="0"/>
          </a:p>
          <a:p>
            <a:pPr eaLnBrk="1" hangingPunct="1"/>
            <a:r>
              <a:rPr lang="en-US" altLang="zh-CN" sz="1800" dirty="0" smtClean="0">
                <a:hlinkClick r:id="rId5"/>
              </a:rPr>
              <a:t>http://dmitrysoshnikov.com/tag/ecma-262-3/</a:t>
            </a:r>
            <a:endParaRPr lang="en-US" altLang="zh-CN" sz="1800" dirty="0" smtClean="0"/>
          </a:p>
          <a:p>
            <a:pPr eaLnBrk="1" hangingPunct="1"/>
            <a:r>
              <a:rPr lang="en-US" altLang="zh-CN" sz="1800" dirty="0" smtClean="0">
                <a:hlinkClick r:id="rId6"/>
              </a:rPr>
              <a:t>http://jibbering.com/faq/notes/closures/</a:t>
            </a:r>
            <a:endParaRPr lang="en-US" altLang="zh-CN" sz="1800" dirty="0" smtClean="0"/>
          </a:p>
          <a:p>
            <a:pPr eaLnBrk="1" hangingPunct="1"/>
            <a:endParaRPr lang="zh-CN" altLang="en-US" sz="1800" b="0" dirty="0" smtClean="0">
              <a:cs typeface="Arial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Demo</a:t>
            </a:r>
            <a:endParaRPr lang="zh-CN" altLang="en-US" sz="4000" dirty="0" smtClean="0"/>
          </a:p>
        </p:txBody>
      </p:sp>
      <p:sp>
        <p:nvSpPr>
          <p:cNvPr id="83970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hlinkClick r:id="rId3"/>
              </a:rPr>
              <a:t>http://jsfiddle.net/user/ljgeneral/fiddles/</a:t>
            </a:r>
            <a:endParaRPr lang="zh-CN" altLang="en-US" sz="1800" b="0" dirty="0" smtClean="0">
              <a:cs typeface="Arial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7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Q&amp;A</a:t>
            </a:r>
            <a:endParaRPr lang="zh-CN" altLang="en-US" sz="7200" dirty="0"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7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Thanks !</a:t>
            </a:r>
            <a:endParaRPr lang="zh-CN" altLang="en-US" sz="7200" dirty="0"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如何描述一个对象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特征描述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分类描述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原型描述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特征描述对象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31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长方形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	</a:t>
            </a:r>
            <a:r>
              <a:rPr lang="zh-CN" altLang="en-US" sz="1800" b="0" dirty="0" smtClean="0"/>
              <a:t>四条边，四个角都是直角</a:t>
            </a:r>
            <a:endParaRPr lang="en-US" altLang="zh-CN" sz="1800" b="0" dirty="0" smtClean="0"/>
          </a:p>
          <a:p>
            <a:pPr eaLnBrk="1" hangingPunct="1"/>
            <a:r>
              <a:rPr lang="zh-CN" altLang="en-US" sz="2400" dirty="0" smtClean="0"/>
              <a:t>三角形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三条边</a:t>
            </a:r>
            <a:endParaRPr lang="en-US" altLang="zh-CN" sz="1800" b="0" dirty="0" smtClean="0"/>
          </a:p>
          <a:p>
            <a:pPr eaLnBrk="1" hangingPunct="1"/>
            <a:r>
              <a:rPr lang="zh-CN" altLang="en-US" sz="2400" dirty="0" smtClean="0"/>
              <a:t>圆形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所有点到圆心距离相等</a:t>
            </a:r>
            <a:endParaRPr lang="en-US" altLang="zh-CN" sz="1800" b="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</a:t>
            </a:r>
          </a:p>
          <a:p>
            <a:pPr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Js</a:t>
            </a:r>
            <a:r>
              <a:rPr lang="zh-CN" altLang="en-US" sz="4000" dirty="0" smtClean="0"/>
              <a:t>用特征描述对象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var object={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	width:200,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	height:100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}</a:t>
            </a:r>
            <a:endParaRPr lang="zh-CN" altLang="en-US" sz="2400" b="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分类描述对象</a:t>
            </a:r>
          </a:p>
        </p:txBody>
      </p:sp>
      <p:sp>
        <p:nvSpPr>
          <p:cNvPr id="4" name="矩形 3"/>
          <p:cNvSpPr/>
          <p:nvPr/>
        </p:nvSpPr>
        <p:spPr>
          <a:xfrm>
            <a:off x="1935163" y="2781300"/>
            <a:ext cx="1439862" cy="7921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多边形</a:t>
            </a:r>
          </a:p>
        </p:txBody>
      </p:sp>
      <p:sp>
        <p:nvSpPr>
          <p:cNvPr id="5" name="矩形 4"/>
          <p:cNvSpPr/>
          <p:nvPr/>
        </p:nvSpPr>
        <p:spPr>
          <a:xfrm>
            <a:off x="34925" y="3652838"/>
            <a:ext cx="1441450" cy="792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几何图形</a:t>
            </a:r>
          </a:p>
        </p:txBody>
      </p:sp>
      <p:sp>
        <p:nvSpPr>
          <p:cNvPr id="6" name="矩形 5"/>
          <p:cNvSpPr/>
          <p:nvPr/>
        </p:nvSpPr>
        <p:spPr>
          <a:xfrm>
            <a:off x="1935163" y="4508500"/>
            <a:ext cx="1439862" cy="7921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圆形</a:t>
            </a:r>
          </a:p>
        </p:txBody>
      </p:sp>
      <p:sp>
        <p:nvSpPr>
          <p:cNvPr id="7" name="矩形 6"/>
          <p:cNvSpPr/>
          <p:nvPr/>
        </p:nvSpPr>
        <p:spPr>
          <a:xfrm>
            <a:off x="3878263" y="1989138"/>
            <a:ext cx="1441450" cy="792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三角形</a:t>
            </a:r>
          </a:p>
        </p:txBody>
      </p:sp>
      <p:sp>
        <p:nvSpPr>
          <p:cNvPr id="8" name="矩形 7"/>
          <p:cNvSpPr/>
          <p:nvPr/>
        </p:nvSpPr>
        <p:spPr>
          <a:xfrm>
            <a:off x="3878263" y="3644900"/>
            <a:ext cx="1441450" cy="7921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四边形</a:t>
            </a:r>
          </a:p>
        </p:txBody>
      </p:sp>
      <p:sp>
        <p:nvSpPr>
          <p:cNvPr id="9" name="矩形 8"/>
          <p:cNvSpPr/>
          <p:nvPr/>
        </p:nvSpPr>
        <p:spPr>
          <a:xfrm>
            <a:off x="5751513" y="3644900"/>
            <a:ext cx="1439862" cy="7921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平行四边形</a:t>
            </a:r>
          </a:p>
        </p:txBody>
      </p:sp>
      <p:sp>
        <p:nvSpPr>
          <p:cNvPr id="10" name="矩形 9"/>
          <p:cNvSpPr/>
          <p:nvPr/>
        </p:nvSpPr>
        <p:spPr>
          <a:xfrm>
            <a:off x="7586663" y="3644900"/>
            <a:ext cx="1439862" cy="7921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长方形</a:t>
            </a:r>
          </a:p>
        </p:txBody>
      </p:sp>
      <p:cxnSp>
        <p:nvCxnSpPr>
          <p:cNvPr id="12" name="直接连接符 11"/>
          <p:cNvCxnSpPr>
            <a:stCxn id="5" idx="3"/>
            <a:endCxn id="4" idx="1"/>
          </p:cNvCxnSpPr>
          <p:nvPr/>
        </p:nvCxnSpPr>
        <p:spPr>
          <a:xfrm flipV="1">
            <a:off x="1476375" y="3176588"/>
            <a:ext cx="458788" cy="8731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6" idx="1"/>
          </p:cNvCxnSpPr>
          <p:nvPr/>
        </p:nvCxnSpPr>
        <p:spPr>
          <a:xfrm>
            <a:off x="1476375" y="4049713"/>
            <a:ext cx="458788" cy="8556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3"/>
            <a:endCxn id="7" idx="1"/>
          </p:cNvCxnSpPr>
          <p:nvPr/>
        </p:nvCxnSpPr>
        <p:spPr>
          <a:xfrm flipV="1">
            <a:off x="3375025" y="2384425"/>
            <a:ext cx="503238" cy="79216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3"/>
            <a:endCxn id="8" idx="1"/>
          </p:cNvCxnSpPr>
          <p:nvPr/>
        </p:nvCxnSpPr>
        <p:spPr>
          <a:xfrm>
            <a:off x="3375025" y="3176588"/>
            <a:ext cx="503238" cy="8651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  <a:endCxn id="9" idx="1"/>
          </p:cNvCxnSpPr>
          <p:nvPr/>
        </p:nvCxnSpPr>
        <p:spPr>
          <a:xfrm>
            <a:off x="5319713" y="4041775"/>
            <a:ext cx="4318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0" idx="1"/>
          </p:cNvCxnSpPr>
          <p:nvPr/>
        </p:nvCxnSpPr>
        <p:spPr>
          <a:xfrm>
            <a:off x="7191375" y="4041775"/>
            <a:ext cx="39528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Js</a:t>
            </a:r>
            <a:r>
              <a:rPr lang="zh-CN" altLang="en-US" sz="4000" dirty="0" smtClean="0"/>
              <a:t>用分类描述对象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function Geometry(){	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b="0" dirty="0" smtClean="0">
                <a:solidFill>
                  <a:srgbClr val="00B050"/>
                </a:solidFill>
              </a:rPr>
              <a:t>几何图形</a:t>
            </a:r>
            <a:endParaRPr lang="en-US" altLang="zh-CN" sz="2400" b="0" dirty="0" smtClean="0">
              <a:solidFill>
                <a:srgbClr val="00B05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function Circle(r){		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b="0" dirty="0" smtClean="0">
                <a:solidFill>
                  <a:srgbClr val="00B050"/>
                </a:solidFill>
              </a:rPr>
              <a:t>圆形</a:t>
            </a:r>
            <a:endParaRPr lang="en-US" altLang="zh-CN" sz="2400" b="0" dirty="0" smtClean="0">
              <a:solidFill>
                <a:srgbClr val="00B05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	 </a:t>
            </a:r>
            <a:r>
              <a:rPr lang="en-US" altLang="zh-CN" sz="2400" b="0" dirty="0" err="1" smtClean="0"/>
              <a:t>Geometry.call</a:t>
            </a:r>
            <a:r>
              <a:rPr lang="en-US" altLang="zh-CN" sz="2400" b="0" dirty="0" smtClean="0"/>
              <a:t>(this);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	 </a:t>
            </a:r>
            <a:r>
              <a:rPr lang="en-US" altLang="zh-CN" sz="2400" b="0" dirty="0" err="1" smtClean="0"/>
              <a:t>this.r</a:t>
            </a:r>
            <a:r>
              <a:rPr lang="en-US" altLang="zh-CN" sz="2400" b="0" dirty="0" smtClean="0"/>
              <a:t>=r;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}</a:t>
            </a:r>
            <a:endParaRPr lang="zh-CN" altLang="en-US" sz="2400" b="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前端技术组培训主题(2007小字版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20689</TotalTime>
  <Words>2066</Words>
  <Application>Microsoft Office PowerPoint</Application>
  <PresentationFormat>全屏显示(4:3)</PresentationFormat>
  <Paragraphs>468</Paragraphs>
  <Slides>49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前端技术组培训主题(2007小字版)</vt:lpstr>
      <vt:lpstr>Javascript高级特性</vt:lpstr>
      <vt:lpstr>主要内容</vt:lpstr>
      <vt:lpstr>Js面向对象</vt:lpstr>
      <vt:lpstr>对象</vt:lpstr>
      <vt:lpstr>如何描述一个对象</vt:lpstr>
      <vt:lpstr>特征描述对象</vt:lpstr>
      <vt:lpstr>Js用特征描述对象</vt:lpstr>
      <vt:lpstr>分类描述对象</vt:lpstr>
      <vt:lpstr>Js用分类描述对象</vt:lpstr>
      <vt:lpstr>原型描述对象</vt:lpstr>
      <vt:lpstr>原型描述对象</vt:lpstr>
      <vt:lpstr>Js用原型描述对象</vt:lpstr>
      <vt:lpstr>Js对象构造器</vt:lpstr>
      <vt:lpstr>prototype</vt:lpstr>
      <vt:lpstr>Example</vt:lpstr>
      <vt:lpstr>幻灯片 16</vt:lpstr>
      <vt:lpstr>this</vt:lpstr>
      <vt:lpstr>类继承与原型继承</vt:lpstr>
      <vt:lpstr>Object</vt:lpstr>
      <vt:lpstr>Function</vt:lpstr>
      <vt:lpstr>幻灯片 21</vt:lpstr>
      <vt:lpstr>Js执行上下文</vt:lpstr>
      <vt:lpstr>处理上下文代码的两个阶段</vt:lpstr>
      <vt:lpstr>执行上下文（Execution Context）</vt:lpstr>
      <vt:lpstr>全局代码</vt:lpstr>
      <vt:lpstr>函数代码</vt:lpstr>
      <vt:lpstr>Eval代码</vt:lpstr>
      <vt:lpstr>变量对象（Variable Object）</vt:lpstr>
      <vt:lpstr>全局上下文中的变量对象</vt:lpstr>
      <vt:lpstr>函数上下文中的变量对象</vt:lpstr>
      <vt:lpstr>变量对象</vt:lpstr>
      <vt:lpstr>函数的创建过程</vt:lpstr>
      <vt:lpstr>函数的创建过程</vt:lpstr>
      <vt:lpstr>作用域链（Scope Chain）</vt:lpstr>
      <vt:lpstr>Example</vt:lpstr>
      <vt:lpstr>关于作用域链</vt:lpstr>
      <vt:lpstr>思考题</vt:lpstr>
      <vt:lpstr>闭包</vt:lpstr>
      <vt:lpstr>闭包</vt:lpstr>
      <vt:lpstr>闭包</vt:lpstr>
      <vt:lpstr>闭包</vt:lpstr>
      <vt:lpstr>this</vt:lpstr>
      <vt:lpstr>this</vt:lpstr>
      <vt:lpstr>引用类型(Reference Type)</vt:lpstr>
      <vt:lpstr>Example</vt:lpstr>
      <vt:lpstr>Reference</vt:lpstr>
      <vt:lpstr>Demo</vt:lpstr>
      <vt:lpstr>Q&amp;A</vt:lpstr>
      <vt:lpstr>Thanks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课程标题</dc:title>
  <dc:creator>胡雪亮</dc:creator>
  <cp:lastModifiedBy>xueliang</cp:lastModifiedBy>
  <cp:revision>2028</cp:revision>
  <dcterms:modified xsi:type="dcterms:W3CDTF">2012-07-23T08:14:25Z</dcterms:modified>
</cp:coreProperties>
</file>