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61" r:id="rId2"/>
    <p:sldId id="262" r:id="rId3"/>
    <p:sldId id="267" r:id="rId4"/>
    <p:sldId id="266" r:id="rId5"/>
    <p:sldId id="264" r:id="rId6"/>
    <p:sldId id="259" r:id="rId7"/>
    <p:sldId id="268" r:id="rId8"/>
    <p:sldId id="258"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35575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98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703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880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57028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4/26/2023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745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3180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717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140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pPr/>
              <a:t>4/26/2023</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151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pPr/>
              <a:t>4/26/2023</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022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D8BD707-D9CF-40AE-B4C6-C98DA3205C09}" type="datetimeFigureOut">
              <a:rPr lang="en-US" smtClean="0"/>
              <a:pPr/>
              <a:t>4/26/2023</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14505620"/>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0CAE-5C7A-BEE6-128F-8EAB8A5B0C5F}"/>
              </a:ext>
            </a:extLst>
          </p:cNvPr>
          <p:cNvSpPr>
            <a:spLocks noGrp="1"/>
          </p:cNvSpPr>
          <p:nvPr>
            <p:ph type="ctrTitle"/>
          </p:nvPr>
        </p:nvSpPr>
        <p:spPr/>
        <p:txBody>
          <a:bodyPr/>
          <a:lstStyle/>
          <a:p>
            <a:r>
              <a:rPr lang="en-IN" dirty="0"/>
              <a:t>Cooperative Tracking and Locating System</a:t>
            </a:r>
          </a:p>
        </p:txBody>
      </p:sp>
      <p:sp>
        <p:nvSpPr>
          <p:cNvPr id="3" name="Subtitle 2">
            <a:extLst>
              <a:ext uri="{FF2B5EF4-FFF2-40B4-BE49-F238E27FC236}">
                <a16:creationId xmlns:a16="http://schemas.microsoft.com/office/drawing/2014/main" id="{715EE532-EADE-0A45-F29D-1CAEA4E01CE9}"/>
              </a:ext>
            </a:extLst>
          </p:cNvPr>
          <p:cNvSpPr>
            <a:spLocks noGrp="1"/>
          </p:cNvSpPr>
          <p:nvPr>
            <p:ph type="subTitle" idx="1"/>
          </p:nvPr>
        </p:nvSpPr>
        <p:spPr/>
        <p:txBody>
          <a:bodyPr/>
          <a:lstStyle/>
          <a:p>
            <a:r>
              <a:rPr lang="en-IN" dirty="0"/>
              <a:t>Presented By:</a:t>
            </a:r>
            <a:br>
              <a:rPr lang="en-IN" dirty="0"/>
            </a:br>
            <a:r>
              <a:rPr lang="en-IN" dirty="0"/>
              <a:t>Harsh Pathak (RA2011028010022)</a:t>
            </a:r>
          </a:p>
          <a:p>
            <a:r>
              <a:rPr lang="en-IN" dirty="0"/>
              <a:t>Vijay Kumar Velpuri (RA2011028010040)</a:t>
            </a:r>
          </a:p>
        </p:txBody>
      </p:sp>
    </p:spTree>
    <p:extLst>
      <p:ext uri="{BB962C8B-B14F-4D97-AF65-F5344CB8AC3E}">
        <p14:creationId xmlns:p14="http://schemas.microsoft.com/office/powerpoint/2010/main" val="229205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B5D1-6C2D-A565-6830-76BA6D24BE74}"/>
              </a:ext>
            </a:extLst>
          </p:cNvPr>
          <p:cNvSpPr>
            <a:spLocks noGrp="1"/>
          </p:cNvSpPr>
          <p:nvPr>
            <p:ph type="title"/>
          </p:nvPr>
        </p:nvSpPr>
        <p:spPr/>
        <p:txBody>
          <a:bodyPr>
            <a:normAutofit/>
          </a:bodyPr>
          <a:lstStyle/>
          <a:p>
            <a:r>
              <a:rPr lang="en-IN" dirty="0"/>
              <a:t>Monitoring the SDN Architecture</a:t>
            </a:r>
          </a:p>
        </p:txBody>
      </p:sp>
      <p:sp>
        <p:nvSpPr>
          <p:cNvPr id="3" name="Content Placeholder 2">
            <a:extLst>
              <a:ext uri="{FF2B5EF4-FFF2-40B4-BE49-F238E27FC236}">
                <a16:creationId xmlns:a16="http://schemas.microsoft.com/office/drawing/2014/main" id="{45DCB2C2-DF2F-760E-B194-D2C6F5FB220A}"/>
              </a:ext>
            </a:extLst>
          </p:cNvPr>
          <p:cNvSpPr>
            <a:spLocks noGrp="1"/>
          </p:cNvSpPr>
          <p:nvPr>
            <p:ph idx="1"/>
          </p:nvPr>
        </p:nvSpPr>
        <p:spPr/>
        <p:txBody>
          <a:bodyPr/>
          <a:lstStyle/>
          <a:p>
            <a:pPr algn="just"/>
            <a:r>
              <a:rPr lang="en-US" dirty="0"/>
              <a:t>The fourth step is to monitor the SDN architecture to ensure that it is functioning correctly.  The SDN controller would be configured to generate alerts if any sensors or switches fail, or if there is any unusual activity detected in the network.  The central server or agency would also be able to monitor the data transmitted from the SDN architecture.</a:t>
            </a:r>
          </a:p>
        </p:txBody>
      </p:sp>
    </p:spTree>
    <p:extLst>
      <p:ext uri="{BB962C8B-B14F-4D97-AF65-F5344CB8AC3E}">
        <p14:creationId xmlns:p14="http://schemas.microsoft.com/office/powerpoint/2010/main" val="21046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A598-83B6-A962-A612-E7653E037E34}"/>
              </a:ext>
            </a:extLst>
          </p:cNvPr>
          <p:cNvSpPr>
            <a:spLocks noGrp="1"/>
          </p:cNvSpPr>
          <p:nvPr>
            <p:ph type="title"/>
          </p:nvPr>
        </p:nvSpPr>
        <p:spPr/>
        <p:txBody>
          <a:bodyPr>
            <a:normAutofit/>
          </a:bodyPr>
          <a:lstStyle/>
          <a:p>
            <a:r>
              <a:rPr lang="en-IN" dirty="0"/>
              <a:t>Evaluating the SDN Architecture</a:t>
            </a:r>
          </a:p>
        </p:txBody>
      </p:sp>
      <p:sp>
        <p:nvSpPr>
          <p:cNvPr id="3" name="Content Placeholder 2">
            <a:extLst>
              <a:ext uri="{FF2B5EF4-FFF2-40B4-BE49-F238E27FC236}">
                <a16:creationId xmlns:a16="http://schemas.microsoft.com/office/drawing/2014/main" id="{65A66A46-EDA1-CD63-1422-E11CE0607CBE}"/>
              </a:ext>
            </a:extLst>
          </p:cNvPr>
          <p:cNvSpPr>
            <a:spLocks noGrp="1"/>
          </p:cNvSpPr>
          <p:nvPr>
            <p:ph idx="1"/>
          </p:nvPr>
        </p:nvSpPr>
        <p:spPr/>
        <p:txBody>
          <a:bodyPr/>
          <a:lstStyle/>
          <a:p>
            <a:pPr algn="just"/>
            <a:r>
              <a:rPr lang="en-US" dirty="0"/>
              <a:t>The final step is to evaluate the SDN architecture to determine its effectiveness in identifying and tracking aircraft and drones.  The evaluation would focus on the accuracy of the identification, the speed of data transmission, and the reliability of the system.</a:t>
            </a:r>
            <a:endParaRPr lang="en-IN" dirty="0"/>
          </a:p>
        </p:txBody>
      </p:sp>
    </p:spTree>
    <p:extLst>
      <p:ext uri="{BB962C8B-B14F-4D97-AF65-F5344CB8AC3E}">
        <p14:creationId xmlns:p14="http://schemas.microsoft.com/office/powerpoint/2010/main" val="90220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E876-8641-2E63-2330-FE38B064F208}"/>
              </a:ext>
            </a:extLst>
          </p:cNvPr>
          <p:cNvSpPr>
            <a:spLocks noGrp="1"/>
          </p:cNvSpPr>
          <p:nvPr>
            <p:ph type="title"/>
          </p:nvPr>
        </p:nvSpPr>
        <p:spPr/>
        <p:txBody>
          <a:bodyPr/>
          <a:lstStyle/>
          <a:p>
            <a:r>
              <a:rPr lang="en-IN" dirty="0"/>
              <a:t>Why SDN is a feasible solution</a:t>
            </a:r>
          </a:p>
        </p:txBody>
      </p:sp>
      <p:sp>
        <p:nvSpPr>
          <p:cNvPr id="3" name="Content Placeholder 2">
            <a:extLst>
              <a:ext uri="{FF2B5EF4-FFF2-40B4-BE49-F238E27FC236}">
                <a16:creationId xmlns:a16="http://schemas.microsoft.com/office/drawing/2014/main" id="{57E48E53-EF06-69DC-56A2-B78CF9621D92}"/>
              </a:ext>
            </a:extLst>
          </p:cNvPr>
          <p:cNvSpPr>
            <a:spLocks noGrp="1"/>
          </p:cNvSpPr>
          <p:nvPr>
            <p:ph idx="1"/>
          </p:nvPr>
        </p:nvSpPr>
        <p:spPr/>
        <p:txBody>
          <a:bodyPr/>
          <a:lstStyle/>
          <a:p>
            <a:pPr algn="just"/>
            <a:r>
              <a:rPr lang="en-US" dirty="0"/>
              <a:t>SDN can be used to improve the efficiency and effectiveness of the network infrastructure required for identifying aircraft and drones. The SDN architecture separates the control plane, which is responsible for controlling the behavior of the switches in the network, from the data plane, which is responsible for forwarding data packets. This separation allows the network administrator to control network behavior through a centralized controller, making it easier to manage and configure the network.</a:t>
            </a:r>
            <a:endParaRPr lang="en-IN" dirty="0"/>
          </a:p>
        </p:txBody>
      </p:sp>
    </p:spTree>
    <p:extLst>
      <p:ext uri="{BB962C8B-B14F-4D97-AF65-F5344CB8AC3E}">
        <p14:creationId xmlns:p14="http://schemas.microsoft.com/office/powerpoint/2010/main" val="423475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7651-0FA4-CC36-EE46-44A4CA66CE24}"/>
              </a:ext>
            </a:extLst>
          </p:cNvPr>
          <p:cNvSpPr>
            <a:spLocks noGrp="1"/>
          </p:cNvSpPr>
          <p:nvPr>
            <p:ph type="title"/>
          </p:nvPr>
        </p:nvSpPr>
        <p:spPr/>
        <p:txBody>
          <a:bodyPr/>
          <a:lstStyle/>
          <a:p>
            <a:r>
              <a:rPr lang="en-IN" dirty="0"/>
              <a:t>Why SDN is a feasible solution</a:t>
            </a:r>
          </a:p>
        </p:txBody>
      </p:sp>
      <p:sp>
        <p:nvSpPr>
          <p:cNvPr id="3" name="Content Placeholder 2">
            <a:extLst>
              <a:ext uri="{FF2B5EF4-FFF2-40B4-BE49-F238E27FC236}">
                <a16:creationId xmlns:a16="http://schemas.microsoft.com/office/drawing/2014/main" id="{8FF61776-67CE-EB99-0F6A-DEAA60DA4F18}"/>
              </a:ext>
            </a:extLst>
          </p:cNvPr>
          <p:cNvSpPr>
            <a:spLocks noGrp="1"/>
          </p:cNvSpPr>
          <p:nvPr>
            <p:ph idx="1"/>
          </p:nvPr>
        </p:nvSpPr>
        <p:spPr/>
        <p:txBody>
          <a:bodyPr/>
          <a:lstStyle/>
          <a:p>
            <a:pPr algn="just"/>
            <a:r>
              <a:rPr lang="en-US" dirty="0"/>
              <a:t>SDN can also be used to improve the performance of the network infrastructure required for identifying aircraft and drones. SDN allows network administrators to define the network policies that control network behavior, which can be optimized for the specific requirements of identifying aircraft and drones. For example, the policies can be designed to prioritize traffic from the sensors that detect and track aircraft and drones, ensuring that this data is transmitted in real-time to the SDN controller.</a:t>
            </a:r>
            <a:endParaRPr lang="en-IN" dirty="0"/>
          </a:p>
        </p:txBody>
      </p:sp>
    </p:spTree>
    <p:extLst>
      <p:ext uri="{BB962C8B-B14F-4D97-AF65-F5344CB8AC3E}">
        <p14:creationId xmlns:p14="http://schemas.microsoft.com/office/powerpoint/2010/main" val="358815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99B3-0889-29D2-D88F-6D6459575043}"/>
              </a:ext>
            </a:extLst>
          </p:cNvPr>
          <p:cNvSpPr>
            <a:spLocks noGrp="1"/>
          </p:cNvSpPr>
          <p:nvPr>
            <p:ph type="title"/>
          </p:nvPr>
        </p:nvSpPr>
        <p:spPr/>
        <p:txBody>
          <a:bodyPr/>
          <a:lstStyle/>
          <a:p>
            <a:r>
              <a:rPr lang="en-IN" dirty="0"/>
              <a:t>Why SDN is a feasible solution</a:t>
            </a:r>
          </a:p>
        </p:txBody>
      </p:sp>
      <p:sp>
        <p:nvSpPr>
          <p:cNvPr id="3" name="Content Placeholder 2">
            <a:extLst>
              <a:ext uri="{FF2B5EF4-FFF2-40B4-BE49-F238E27FC236}">
                <a16:creationId xmlns:a16="http://schemas.microsoft.com/office/drawing/2014/main" id="{4856F4A2-BFB3-7B2A-56D5-972E92FD491B}"/>
              </a:ext>
            </a:extLst>
          </p:cNvPr>
          <p:cNvSpPr>
            <a:spLocks noGrp="1"/>
          </p:cNvSpPr>
          <p:nvPr>
            <p:ph idx="1"/>
          </p:nvPr>
        </p:nvSpPr>
        <p:spPr/>
        <p:txBody>
          <a:bodyPr/>
          <a:lstStyle/>
          <a:p>
            <a:pPr algn="just"/>
            <a:r>
              <a:rPr lang="en-US" dirty="0"/>
              <a:t>SDN can be used to improve the security of the network infrastructure required for identifying aircraft and drones. SDN provides a centralized point of control, making it easier to implement security policies that protect the network from unauthorized access or data breaches. SDN also provides a way to encrypt the data transmitted from the sensors to the central server or agency via a VPN, ensuring that the data is transmitted securely.</a:t>
            </a:r>
            <a:endParaRPr lang="en-IN" dirty="0"/>
          </a:p>
        </p:txBody>
      </p:sp>
    </p:spTree>
    <p:extLst>
      <p:ext uri="{BB962C8B-B14F-4D97-AF65-F5344CB8AC3E}">
        <p14:creationId xmlns:p14="http://schemas.microsoft.com/office/powerpoint/2010/main" val="399719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B260-5665-9DDC-B439-5F90EC8B5525}"/>
              </a:ext>
            </a:extLst>
          </p:cNvPr>
          <p:cNvSpPr>
            <a:spLocks noGrp="1"/>
          </p:cNvSpPr>
          <p:nvPr>
            <p:ph type="title"/>
          </p:nvPr>
        </p:nvSpPr>
        <p:spPr/>
        <p:txBody>
          <a:bodyPr/>
          <a:lstStyle/>
          <a:p>
            <a:r>
              <a:rPr lang="en-IN" dirty="0"/>
              <a:t>Why SDN is a feasible solution</a:t>
            </a:r>
          </a:p>
        </p:txBody>
      </p:sp>
      <p:sp>
        <p:nvSpPr>
          <p:cNvPr id="3" name="Content Placeholder 2">
            <a:extLst>
              <a:ext uri="{FF2B5EF4-FFF2-40B4-BE49-F238E27FC236}">
                <a16:creationId xmlns:a16="http://schemas.microsoft.com/office/drawing/2014/main" id="{19E992E6-BA8B-4B98-C1BE-B09AA28C8D00}"/>
              </a:ext>
            </a:extLst>
          </p:cNvPr>
          <p:cNvSpPr>
            <a:spLocks noGrp="1"/>
          </p:cNvSpPr>
          <p:nvPr>
            <p:ph idx="1"/>
          </p:nvPr>
        </p:nvSpPr>
        <p:spPr/>
        <p:txBody>
          <a:bodyPr/>
          <a:lstStyle/>
          <a:p>
            <a:pPr algn="just"/>
            <a:r>
              <a:rPr lang="en-US" dirty="0"/>
              <a:t>Overall, SDN is an ideal solution for implementing the solution to identify aircraft and drones and transmitting the data to a central server or agency via a VPN.  SDN provides a flexible and scalable network infrastructure that can be optimized for the specific requirements of the solution, making it easier to manage, configure, and secure the network.</a:t>
            </a:r>
            <a:endParaRPr lang="en-IN" dirty="0"/>
          </a:p>
        </p:txBody>
      </p:sp>
    </p:spTree>
    <p:extLst>
      <p:ext uri="{BB962C8B-B14F-4D97-AF65-F5344CB8AC3E}">
        <p14:creationId xmlns:p14="http://schemas.microsoft.com/office/powerpoint/2010/main" val="181607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3BB8-19BA-1C54-2134-02E27194AB7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9068686-7A9E-62C3-B3B7-D42C498EF956}"/>
              </a:ext>
            </a:extLst>
          </p:cNvPr>
          <p:cNvSpPr>
            <a:spLocks noGrp="1"/>
          </p:cNvSpPr>
          <p:nvPr>
            <p:ph idx="1"/>
          </p:nvPr>
        </p:nvSpPr>
        <p:spPr/>
        <p:txBody>
          <a:bodyPr>
            <a:normAutofit fontScale="92500" lnSpcReduction="10000"/>
          </a:bodyPr>
          <a:lstStyle/>
          <a:p>
            <a:pPr marL="0" indent="0" algn="just">
              <a:buNone/>
            </a:pPr>
            <a:r>
              <a:rPr lang="en-US" dirty="0"/>
              <a:t>The increasing use of unmanned aerial vehicles (UAVs) and drones for commercial and recreational purposes has led to security and privacy concerns. Current methods of identifying and monitoring UAVs rely on traditional radar systems which have limitations in detecting low-altitude and small-sized UAVs. In this context, the challenge is to develop a system that utilizes Software Defined Networks (SDN) to accurately identify aircraft and drones in real-time, and transmit the data securely to a central server or agency via a VPN. The system must be scalable, cost-effective, and capable of handling large amounts of data from multiple sources, while maintaining privacy and security of the transmitted data.</a:t>
            </a:r>
            <a:endParaRPr lang="en-IN" dirty="0"/>
          </a:p>
        </p:txBody>
      </p:sp>
    </p:spTree>
    <p:extLst>
      <p:ext uri="{BB962C8B-B14F-4D97-AF65-F5344CB8AC3E}">
        <p14:creationId xmlns:p14="http://schemas.microsoft.com/office/powerpoint/2010/main" val="187928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427D-6B86-CA19-D986-B5D28388571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31A327C0-E639-BB25-6027-082E3B4F65B2}"/>
              </a:ext>
            </a:extLst>
          </p:cNvPr>
          <p:cNvSpPr>
            <a:spLocks noGrp="1"/>
          </p:cNvSpPr>
          <p:nvPr>
            <p:ph idx="1"/>
          </p:nvPr>
        </p:nvSpPr>
        <p:spPr/>
        <p:txBody>
          <a:bodyPr anchor="ctr"/>
          <a:lstStyle/>
          <a:p>
            <a:r>
              <a:rPr lang="en-IN" dirty="0"/>
              <a:t>Designing the SDN Architecture</a:t>
            </a:r>
          </a:p>
          <a:p>
            <a:r>
              <a:rPr lang="en-IN" dirty="0"/>
              <a:t>Deploying the SDN Architecture</a:t>
            </a:r>
          </a:p>
          <a:p>
            <a:r>
              <a:rPr lang="en-IN" dirty="0"/>
              <a:t>Training Machine Learning Models</a:t>
            </a:r>
          </a:p>
          <a:p>
            <a:r>
              <a:rPr lang="en-IN" dirty="0"/>
              <a:t>Monitoring the SDN Architecture</a:t>
            </a:r>
          </a:p>
          <a:p>
            <a:r>
              <a:rPr lang="en-IN" dirty="0"/>
              <a:t>Evaluating the SDN Architecture</a:t>
            </a:r>
          </a:p>
        </p:txBody>
      </p:sp>
      <p:sp>
        <p:nvSpPr>
          <p:cNvPr id="4" name="Text Placeholder 3">
            <a:extLst>
              <a:ext uri="{FF2B5EF4-FFF2-40B4-BE49-F238E27FC236}">
                <a16:creationId xmlns:a16="http://schemas.microsoft.com/office/drawing/2014/main" id="{233E895D-DAF2-A286-6C0D-4CDBC76503C2}"/>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313793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672C-59B0-A569-74D2-3352232D9F34}"/>
              </a:ext>
            </a:extLst>
          </p:cNvPr>
          <p:cNvSpPr>
            <a:spLocks noGrp="1"/>
          </p:cNvSpPr>
          <p:nvPr>
            <p:ph type="title"/>
          </p:nvPr>
        </p:nvSpPr>
        <p:spPr/>
        <p:txBody>
          <a:bodyPr>
            <a:normAutofit/>
          </a:bodyPr>
          <a:lstStyle/>
          <a:p>
            <a:r>
              <a:rPr lang="en-IN" dirty="0"/>
              <a:t>Designing the SDN Architecture</a:t>
            </a:r>
          </a:p>
        </p:txBody>
      </p:sp>
      <p:sp>
        <p:nvSpPr>
          <p:cNvPr id="3" name="Content Placeholder 2">
            <a:extLst>
              <a:ext uri="{FF2B5EF4-FFF2-40B4-BE49-F238E27FC236}">
                <a16:creationId xmlns:a16="http://schemas.microsoft.com/office/drawing/2014/main" id="{FAE0668C-8E20-70AF-1ECC-34ABEBD92D53}"/>
              </a:ext>
            </a:extLst>
          </p:cNvPr>
          <p:cNvSpPr>
            <a:spLocks noGrp="1"/>
          </p:cNvSpPr>
          <p:nvPr>
            <p:ph idx="1"/>
          </p:nvPr>
        </p:nvSpPr>
        <p:spPr/>
        <p:txBody>
          <a:bodyPr/>
          <a:lstStyle/>
          <a:p>
            <a:pPr algn="just"/>
            <a:r>
              <a:rPr lang="en-US" dirty="0"/>
              <a:t>The first step is to design an SDN architecture that can identify aircraft and drones in real-time.  The architecture would include sensors such as radar, cameras, and acoustic sensors that can detect and track aircraft and drones flying in the air real-time.  The sensors would be connected to the SDN controller, which would use machine learning models to analyze the sensor data and identify the aircraft and drones.  The SDN architecture would also be designed to securely transmit the data to the central server or agency via a VPN.</a:t>
            </a:r>
            <a:endParaRPr lang="en-IN" dirty="0"/>
          </a:p>
        </p:txBody>
      </p:sp>
    </p:spTree>
    <p:extLst>
      <p:ext uri="{BB962C8B-B14F-4D97-AF65-F5344CB8AC3E}">
        <p14:creationId xmlns:p14="http://schemas.microsoft.com/office/powerpoint/2010/main" val="202840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2876F4D-CE53-A07E-BC50-90048D1B9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2780" y="1517739"/>
            <a:ext cx="8198439" cy="382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8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755" y="842094"/>
            <a:ext cx="784589" cy="6979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8" descr="ADS-B/FLARM Outdoor Receiver S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352800" y="1600200"/>
            <a:ext cx="325143" cy="18904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4648200"/>
            <a:ext cx="135255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SERVER</a:t>
            </a:r>
          </a:p>
        </p:txBody>
      </p:sp>
      <p:pic>
        <p:nvPicPr>
          <p:cNvPr id="7" name="Picture 8" descr="Aircraft PNG Transparent Images - PNG 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8209" y="204750"/>
            <a:ext cx="465583" cy="4655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7 Helicopter Front View Silhouette (PNG Transparent) | OnlyGFX.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5600" y="2362200"/>
            <a:ext cx="1282552" cy="522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4114800"/>
            <a:ext cx="862961" cy="692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Local servers</a:t>
            </a:r>
          </a:p>
        </p:txBody>
      </p:sp>
      <p:cxnSp>
        <p:nvCxnSpPr>
          <p:cNvPr id="14" name="Straight Arrow Connector 13"/>
          <p:cNvCxnSpPr/>
          <p:nvPr/>
        </p:nvCxnSpPr>
        <p:spPr>
          <a:xfrm>
            <a:off x="1676400" y="1447800"/>
            <a:ext cx="1524000" cy="914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86200" y="2667000"/>
            <a:ext cx="2743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162300" y="1485900"/>
            <a:ext cx="137160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2133600" y="3276600"/>
            <a:ext cx="1143000" cy="838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057400" y="4876800"/>
            <a:ext cx="914400" cy="76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3162300" y="3848100"/>
            <a:ext cx="12954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858000" y="4648200"/>
            <a:ext cx="2133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 Output </a:t>
            </a:r>
          </a:p>
          <a:p>
            <a:pPr algn="ctr"/>
            <a:r>
              <a:rPr lang="en-IN" dirty="0"/>
              <a:t>Devices for Control and Display</a:t>
            </a:r>
            <a:endParaRPr lang="en-US" dirty="0"/>
          </a:p>
        </p:txBody>
      </p:sp>
      <p:sp>
        <p:nvSpPr>
          <p:cNvPr id="51" name="Left-Right Arrow 50"/>
          <p:cNvSpPr/>
          <p:nvPr/>
        </p:nvSpPr>
        <p:spPr>
          <a:xfrm>
            <a:off x="4572000" y="5181600"/>
            <a:ext cx="2209800" cy="609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Via VPN</a:t>
            </a:r>
            <a:endParaRPr lang="en-US" dirty="0"/>
          </a:p>
        </p:txBody>
      </p:sp>
      <p:pic>
        <p:nvPicPr>
          <p:cNvPr id="52" name="Picture 8" descr="Portable Aircraft Control Station (PACS) | General Atomics Aeronautical  Systems In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3505200"/>
            <a:ext cx="1594798" cy="777464"/>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p:cNvCxnSpPr/>
          <p:nvPr/>
        </p:nvCxnSpPr>
        <p:spPr>
          <a:xfrm rot="5400000">
            <a:off x="79629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AF04-AB5C-B0FF-4D57-511905D8193A}"/>
              </a:ext>
            </a:extLst>
          </p:cNvPr>
          <p:cNvSpPr>
            <a:spLocks noGrp="1"/>
          </p:cNvSpPr>
          <p:nvPr>
            <p:ph type="title"/>
          </p:nvPr>
        </p:nvSpPr>
        <p:spPr/>
        <p:txBody>
          <a:bodyPr>
            <a:normAutofit/>
          </a:bodyPr>
          <a:lstStyle/>
          <a:p>
            <a:r>
              <a:rPr lang="en-IN" dirty="0"/>
              <a:t>Deploying the SDN Architecture</a:t>
            </a:r>
          </a:p>
        </p:txBody>
      </p:sp>
      <p:sp>
        <p:nvSpPr>
          <p:cNvPr id="3" name="Content Placeholder 2">
            <a:extLst>
              <a:ext uri="{FF2B5EF4-FFF2-40B4-BE49-F238E27FC236}">
                <a16:creationId xmlns:a16="http://schemas.microsoft.com/office/drawing/2014/main" id="{BBA6DD7E-557D-97F2-923C-A9E167B87E47}"/>
              </a:ext>
            </a:extLst>
          </p:cNvPr>
          <p:cNvSpPr>
            <a:spLocks noGrp="1"/>
          </p:cNvSpPr>
          <p:nvPr>
            <p:ph idx="1"/>
          </p:nvPr>
        </p:nvSpPr>
        <p:spPr/>
        <p:txBody>
          <a:bodyPr/>
          <a:lstStyle/>
          <a:p>
            <a:pPr algn="just"/>
            <a:r>
              <a:rPr lang="en-US" dirty="0"/>
              <a:t>The second step is to deploy the SDN architecture in the area where aircraft and drones are expected to fly.  This involves installing the sensors, switches, and servers required for the architecture.  The sensors should be placed strategically to provide maximum coverage of the area, and the switches should be configured to forward data to the SDN controller.  The servers should be configured to receive and process the data collected by the sensors.</a:t>
            </a:r>
            <a:endParaRPr lang="en-IN" dirty="0"/>
          </a:p>
        </p:txBody>
      </p:sp>
    </p:spTree>
    <p:extLst>
      <p:ext uri="{BB962C8B-B14F-4D97-AF65-F5344CB8AC3E}">
        <p14:creationId xmlns:p14="http://schemas.microsoft.com/office/powerpoint/2010/main" val="11814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19826" y="904640"/>
            <a:ext cx="2895600" cy="1864287"/>
            <a:chOff x="822147" y="447215"/>
            <a:chExt cx="3979166" cy="2988786"/>
          </a:xfrm>
        </p:grpSpPr>
        <p:pic>
          <p:nvPicPr>
            <p:cNvPr id="6"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148" y="447215"/>
              <a:ext cx="1075019" cy="10750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147" y="1285963"/>
              <a:ext cx="1075019" cy="10750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6294" y="447217"/>
              <a:ext cx="1075019" cy="10750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6293" y="1285965"/>
              <a:ext cx="1075019" cy="10750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287" y="1522234"/>
              <a:ext cx="1075019" cy="1075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rone PNG Designs for T Shirt &amp; Mer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286" y="2360982"/>
              <a:ext cx="1075019" cy="1075019"/>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8" descr="Aircraft PNG Transparent Images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7830" y="974706"/>
            <a:ext cx="913561" cy="9135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Aircraft PNG Transparent Images - PNG 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6056" y="2228430"/>
            <a:ext cx="913561" cy="9135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7 Helicopter Front View Silhouette (PNG Transparent) | OnlyGFX.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5426" y="2222938"/>
            <a:ext cx="1282552" cy="5226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7 Helicopter Front View Silhouette (PNG Transparent) | OnlyGFX.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4780" y="786506"/>
            <a:ext cx="1282552" cy="5226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Monthly Ad-free ADSBexchange Subscription – ADSBexchange.c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086" r="24348"/>
          <a:stretch/>
        </p:blipFill>
        <p:spPr bwMode="auto">
          <a:xfrm>
            <a:off x="938609" y="3550577"/>
            <a:ext cx="2326326" cy="18505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35554" y="5544529"/>
            <a:ext cx="2983251" cy="253916"/>
          </a:xfrm>
          <a:prstGeom prst="rect">
            <a:avLst/>
          </a:prstGeom>
          <a:noFill/>
        </p:spPr>
        <p:txBody>
          <a:bodyPr wrap="square" rtlCol="0">
            <a:spAutoFit/>
          </a:bodyPr>
          <a:lstStyle/>
          <a:p>
            <a:pPr algn="ctr"/>
            <a:r>
              <a:rPr lang="en-US" sz="1050" dirty="0">
                <a:solidFill>
                  <a:srgbClr val="FF0000"/>
                </a:solidFill>
              </a:rPr>
              <a:t>Combined display on any PC or Tablet</a:t>
            </a:r>
          </a:p>
        </p:txBody>
      </p:sp>
      <p:pic>
        <p:nvPicPr>
          <p:cNvPr id="18" name="Content Placeholder 5"/>
          <p:cNvPicPr>
            <a:picLocks noChangeAspect="1"/>
          </p:cNvPicPr>
          <p:nvPr/>
        </p:nvPicPr>
        <p:blipFill rotWithShape="1">
          <a:blip r:embed="rId6" cstate="print">
            <a:extLst>
              <a:ext uri="{28A0092B-C50C-407E-A947-70E740481C1C}">
                <a14:useLocalDpi xmlns:a14="http://schemas.microsoft.com/office/drawing/2010/main" val="0"/>
              </a:ext>
            </a:extLst>
          </a:blip>
          <a:srcRect l="12494" t="17067" r="8778" b="12717"/>
          <a:stretch/>
        </p:blipFill>
        <p:spPr>
          <a:xfrm>
            <a:off x="4824363" y="4288980"/>
            <a:ext cx="1634683" cy="1093470"/>
          </a:xfrm>
          <a:prstGeom prst="rect">
            <a:avLst/>
          </a:prstGeom>
        </p:spPr>
      </p:pic>
      <p:sp>
        <p:nvSpPr>
          <p:cNvPr id="19" name="TextBox 18"/>
          <p:cNvSpPr txBox="1"/>
          <p:nvPr/>
        </p:nvSpPr>
        <p:spPr>
          <a:xfrm>
            <a:off x="4150078" y="5557222"/>
            <a:ext cx="2983251" cy="415498"/>
          </a:xfrm>
          <a:prstGeom prst="rect">
            <a:avLst/>
          </a:prstGeom>
          <a:noFill/>
        </p:spPr>
        <p:txBody>
          <a:bodyPr wrap="square" rtlCol="0">
            <a:spAutoFit/>
          </a:bodyPr>
          <a:lstStyle/>
          <a:p>
            <a:pPr algn="ctr"/>
            <a:r>
              <a:rPr lang="en-US" sz="1050" dirty="0">
                <a:solidFill>
                  <a:srgbClr val="FF0000"/>
                </a:solidFill>
              </a:rPr>
              <a:t>Receiver – Receives – Drone data + Aircraft Data  + Ships data</a:t>
            </a:r>
          </a:p>
        </p:txBody>
      </p:sp>
      <p:pic>
        <p:nvPicPr>
          <p:cNvPr id="20" name="Picture 18" descr="ADS-B/FLARM Outdoor Receiver Stati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936133" y="3800680"/>
            <a:ext cx="325143" cy="1890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5069-45D5-80C4-01ED-D5800E86A900}"/>
              </a:ext>
            </a:extLst>
          </p:cNvPr>
          <p:cNvSpPr>
            <a:spLocks noGrp="1"/>
          </p:cNvSpPr>
          <p:nvPr>
            <p:ph type="title"/>
          </p:nvPr>
        </p:nvSpPr>
        <p:spPr/>
        <p:txBody>
          <a:bodyPr>
            <a:normAutofit/>
          </a:bodyPr>
          <a:lstStyle/>
          <a:p>
            <a:r>
              <a:rPr lang="en-IN" dirty="0"/>
              <a:t>Training Machine Learning Models</a:t>
            </a:r>
          </a:p>
        </p:txBody>
      </p:sp>
      <p:sp>
        <p:nvSpPr>
          <p:cNvPr id="3" name="Content Placeholder 2">
            <a:extLst>
              <a:ext uri="{FF2B5EF4-FFF2-40B4-BE49-F238E27FC236}">
                <a16:creationId xmlns:a16="http://schemas.microsoft.com/office/drawing/2014/main" id="{35EA44C4-A3E0-3FC3-664D-5508EC8C31CA}"/>
              </a:ext>
            </a:extLst>
          </p:cNvPr>
          <p:cNvSpPr>
            <a:spLocks noGrp="1"/>
          </p:cNvSpPr>
          <p:nvPr>
            <p:ph idx="1"/>
          </p:nvPr>
        </p:nvSpPr>
        <p:spPr/>
        <p:txBody>
          <a:bodyPr/>
          <a:lstStyle/>
          <a:p>
            <a:pPr algn="just"/>
            <a:r>
              <a:rPr lang="en-US" dirty="0"/>
              <a:t>The third step is to train the machine learning models used by the SDN controller to identify aircraft and drones.  The models would be trained using data collected by the sensors during the deployment of the SDN architecture.  The models should be trained to accurately classify aircraft and drones based on their size, shape, and flight characteristics.</a:t>
            </a:r>
            <a:endParaRPr lang="en-IN" dirty="0"/>
          </a:p>
        </p:txBody>
      </p:sp>
    </p:spTree>
    <p:extLst>
      <p:ext uri="{BB962C8B-B14F-4D97-AF65-F5344CB8AC3E}">
        <p14:creationId xmlns:p14="http://schemas.microsoft.com/office/powerpoint/2010/main" val="2649189633"/>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1277</TotalTime>
  <Words>890</Words>
  <Application>Microsoft Office PowerPoint</Application>
  <PresentationFormat>On-screen Show (4:3)</PresentationFormat>
  <Paragraphs>36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Cooperative Tracking and Locating System</vt:lpstr>
      <vt:lpstr>Problem Statement</vt:lpstr>
      <vt:lpstr>Implementation</vt:lpstr>
      <vt:lpstr>Designing the SDN Architecture</vt:lpstr>
      <vt:lpstr>PowerPoint Presentation</vt:lpstr>
      <vt:lpstr>PowerPoint Presentation</vt:lpstr>
      <vt:lpstr>Deploying the SDN Architecture</vt:lpstr>
      <vt:lpstr>PowerPoint Presentation</vt:lpstr>
      <vt:lpstr>Training Machine Learning Models</vt:lpstr>
      <vt:lpstr>Monitoring the SDN Architecture</vt:lpstr>
      <vt:lpstr>Evaluating the SDN Architecture</vt:lpstr>
      <vt:lpstr>Why SDN is a feasible solution</vt:lpstr>
      <vt:lpstr>Why SDN is a feasible solution</vt:lpstr>
      <vt:lpstr>Why SDN is a feasible solution</vt:lpstr>
      <vt:lpstr>Why SDN is a feasible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TRACKING AND LOCATING SYSTEM</dc:title>
  <dc:creator>Anuj Pathak</dc:creator>
  <cp:lastModifiedBy>Vijay Velpuri</cp:lastModifiedBy>
  <cp:revision>3</cp:revision>
  <dcterms:created xsi:type="dcterms:W3CDTF">2006-08-16T00:00:00Z</dcterms:created>
  <dcterms:modified xsi:type="dcterms:W3CDTF">2023-04-26T06:32:32Z</dcterms:modified>
</cp:coreProperties>
</file>