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orient="horz" pos="299">
          <p15:clr>
            <a:srgbClr val="A4A3A4"/>
          </p15:clr>
        </p15:guide>
        <p15:guide id="3" orient="horz" pos="300" userDrawn="1">
          <p15:clr>
            <a:srgbClr val="A4A3A4"/>
          </p15:clr>
        </p15:guide>
        <p15:guide id="4" orient="horz" pos="4144">
          <p15:clr>
            <a:srgbClr val="A4A3A4"/>
          </p15:clr>
        </p15:guide>
        <p15:guide id="5" orient="horz" pos="7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101">
          <p15:clr>
            <a:srgbClr val="A4A3A4"/>
          </p15:clr>
        </p15:guide>
        <p15:guide id="8" orient="horz" pos="1230" userDrawn="1">
          <p15:clr>
            <a:srgbClr val="A4A3A4"/>
          </p15:clr>
        </p15:guide>
        <p15:guide id="10" pos="113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385" userDrawn="1">
          <p15:clr>
            <a:srgbClr val="A4A3A4"/>
          </p15:clr>
        </p15:guide>
        <p15:guide id="13" pos="5171" userDrawn="1">
          <p15:clr>
            <a:srgbClr val="A4A3A4"/>
          </p15:clr>
        </p15:guide>
        <p15:guide id="14" pos="2880" userDrawn="1">
          <p15:clr>
            <a:srgbClr val="A4A3A4"/>
          </p15:clr>
        </p15:guide>
        <p15:guide id="16" pos="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0" autoAdjust="0"/>
  </p:normalViewPr>
  <p:slideViewPr>
    <p:cSldViewPr snapToGrid="0" showGuides="1">
      <p:cViewPr varScale="1">
        <p:scale>
          <a:sx n="115" d="100"/>
          <a:sy n="115" d="100"/>
        </p:scale>
        <p:origin x="1392" y="84"/>
      </p:cViewPr>
      <p:guideLst>
        <p:guide orient="horz" pos="3861"/>
        <p:guide orient="horz" pos="299"/>
        <p:guide orient="horz" pos="300"/>
        <p:guide orient="horz" pos="4144"/>
        <p:guide orient="horz" pos="73"/>
        <p:guide orient="horz" pos="1706"/>
        <p:guide orient="horz" pos="101"/>
        <p:guide orient="horz" pos="1230"/>
        <p:guide pos="113"/>
        <p:guide/>
        <p:guide pos="385"/>
        <p:guide pos="5171"/>
        <p:guide pos="2880"/>
        <p:guide pos="4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80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56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379413" y="1825625"/>
            <a:ext cx="8383587" cy="71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16" charset="2"/>
              <a:buNone/>
            </a:pPr>
            <a:r>
              <a:rPr lang="en-US" kern="0" dirty="0" smtClean="0"/>
              <a:t>Click to edit Master Subtitle</a:t>
            </a:r>
            <a:endParaRPr lang="en-US" kern="0" dirty="0"/>
          </a:p>
        </p:txBody>
      </p:sp>
      <p:pic>
        <p:nvPicPr>
          <p:cNvPr id="7" name="Grafik 16" descr="pic_titel_1.jpg"/>
          <p:cNvPicPr>
            <a:picLocks noChangeAspect="1"/>
          </p:cNvPicPr>
          <p:nvPr userDrawn="1"/>
        </p:nvPicPr>
        <p:blipFill>
          <a:blip r:embed="rId2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379413" y="1825625"/>
            <a:ext cx="8383587" cy="71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16" charset="2"/>
              <a:buNone/>
            </a:pPr>
            <a:r>
              <a:rPr lang="en-US" kern="0" dirty="0" smtClean="0"/>
              <a:t>Click to edit Master Subtitle</a:t>
            </a:r>
            <a:endParaRPr lang="en-US" kern="0" dirty="0"/>
          </a:p>
        </p:txBody>
      </p:sp>
      <p:pic>
        <p:nvPicPr>
          <p:cNvPr id="7" name="Grafik 14" descr="pic_titel_2.jpg"/>
          <p:cNvPicPr>
            <a:picLocks noChangeAspect="1"/>
          </p:cNvPicPr>
          <p:nvPr userDrawn="1"/>
        </p:nvPicPr>
        <p:blipFill>
          <a:blip r:embed="rId2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08773"/>
            <a:ext cx="8382000" cy="766764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379413" y="4577137"/>
            <a:ext cx="8383587" cy="71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16" charset="2"/>
              <a:buNone/>
            </a:pPr>
            <a:r>
              <a:rPr lang="en-US" kern="0" dirty="0" smtClean="0"/>
              <a:t>Click to edit Master Subtitle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281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803400"/>
            <a:ext cx="7886701" cy="45308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292100" y="6635750"/>
            <a:ext cx="1822450" cy="457200"/>
          </a:xfrm>
          <a:prstGeom prst="rect">
            <a:avLst/>
          </a:prstGeom>
        </p:spPr>
        <p:txBody>
          <a:bodyPr/>
          <a:lstStyle/>
          <a:p>
            <a:r>
              <a:rPr lang="fr-CH" smtClean="0"/>
              <a:t>18.12.2012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2239963" y="6635750"/>
            <a:ext cx="4773612" cy="4492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Departement/Institut/Gruppe test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7204075" y="6635750"/>
            <a:ext cx="1638300" cy="457200"/>
          </a:xfrm>
          <a:prstGeom prst="rect">
            <a:avLst/>
          </a:prstGeom>
        </p:spPr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37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2" y="365125"/>
            <a:ext cx="8383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379413" y="1825625"/>
            <a:ext cx="8383587" cy="71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16" charset="2"/>
              <a:buNone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</a:rPr>
              <a:t>Click to edit Master Subtitle</a:t>
            </a:r>
            <a:endParaRPr lang="en-US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Grafik 20" descr="footer.jpg"/>
          <p:cNvPicPr>
            <a:picLocks noChangeAspect="1"/>
          </p:cNvPicPr>
          <p:nvPr userDrawn="1"/>
        </p:nvPicPr>
        <p:blipFill>
          <a:blip r:embed="rId5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1" name="Datumsplatzhalter 18"/>
          <p:cNvSpPr txBox="1">
            <a:spLocks/>
          </p:cNvSpPr>
          <p:nvPr userDrawn="1"/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CH" smtClean="0"/>
              <a:t>18.12.2012</a:t>
            </a:r>
            <a:endParaRPr lang="de-DE" dirty="0"/>
          </a:p>
        </p:txBody>
      </p:sp>
      <p:sp>
        <p:nvSpPr>
          <p:cNvPr id="12" name="Foliennummernplatzhalter 19"/>
          <p:cNvSpPr txBox="1">
            <a:spLocks/>
          </p:cNvSpPr>
          <p:nvPr userDrawn="1"/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20"/>
          <p:cNvSpPr txBox="1">
            <a:spLocks/>
          </p:cNvSpPr>
          <p:nvPr userDrawn="1"/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Modelling and Simulating Social Systems with MATLAB</a:t>
            </a:r>
            <a:endParaRPr lang="de-DE" dirty="0"/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8" name="Picture 12" descr="eth_ologo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>
          <a:solidFill>
            <a:schemeClr val="accent1">
              <a:lumMod val="50000"/>
            </a:schemeClr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9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0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1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20" descr="footer.jpg"/>
          <p:cNvPicPr>
            <a:picLocks noChangeAspect="1"/>
          </p:cNvPicPr>
          <p:nvPr userDrawn="1"/>
        </p:nvPicPr>
        <p:blipFill>
          <a:blip r:embed="rId4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628650" y="856211"/>
            <a:ext cx="7886700" cy="83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Datumsplatzhalter 18"/>
          <p:cNvSpPr txBox="1">
            <a:spLocks/>
          </p:cNvSpPr>
          <p:nvPr userDrawn="1"/>
        </p:nvSpPr>
        <p:spPr bwMode="auto">
          <a:xfrm>
            <a:off x="292100" y="6633368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CH" smtClean="0"/>
              <a:t>18.12.2012</a:t>
            </a:r>
            <a:endParaRPr lang="de-DE" dirty="0"/>
          </a:p>
        </p:txBody>
      </p:sp>
      <p:sp>
        <p:nvSpPr>
          <p:cNvPr id="28" name="Foliennummernplatzhalter 19"/>
          <p:cNvSpPr txBox="1">
            <a:spLocks/>
          </p:cNvSpPr>
          <p:nvPr userDrawn="1"/>
        </p:nvSpPr>
        <p:spPr bwMode="auto">
          <a:xfrm>
            <a:off x="7204075" y="6633368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9" name="Fußzeilenplatzhalter 20"/>
          <p:cNvSpPr txBox="1">
            <a:spLocks/>
          </p:cNvSpPr>
          <p:nvPr userDrawn="1"/>
        </p:nvSpPr>
        <p:spPr bwMode="auto">
          <a:xfrm>
            <a:off x="2239963" y="6633368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Modelling and Simulating Social Systems with MATLAB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1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6946"/>
            <a:ext cx="8382000" cy="20001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Zombie Outbreak: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Effect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Inter-State Cooperation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on the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Survival of Humanity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cap="smal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Mottet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Matthieu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cap="sm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Wicky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Basile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Isolated state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3" y="2295912"/>
            <a:ext cx="7148469" cy="214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89084" y="4629273"/>
                <a:ext cx="2811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1.6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84" y="4629273"/>
                <a:ext cx="28115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7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39107" y="4629273"/>
                <a:ext cx="2811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5.0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07" y="4629273"/>
                <a:ext cx="2811539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643" b="1"/>
          <a:stretch/>
        </p:blipFill>
        <p:spPr>
          <a:xfrm>
            <a:off x="247847" y="1667431"/>
            <a:ext cx="8478751" cy="45099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Interconnected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42721" y="6200663"/>
                <a:ext cx="3858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5.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0∙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721" y="6200663"/>
                <a:ext cx="3858557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6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6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Asymmetric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1754011"/>
            <a:ext cx="8436997" cy="4462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45282" y="6216242"/>
                <a:ext cx="5053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0∙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5.0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5.0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82" y="6216242"/>
                <a:ext cx="5053435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3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Working model.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Positive outcomes possible.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dependency on domestic parameters.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go further: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Implementation of a GT framework for time evolving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1026" name="Picture 2" descr="Zombies - I LOVE ZOMB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824" y1="51471" x2="33824" y2="51471"/>
                        <a14:foregroundMark x1="35294" y1="52647" x2="36176" y2="52647"/>
                        <a14:foregroundMark x1="38824" y1="47647" x2="38824" y2="47647"/>
                        <a14:foregroundMark x1="21471" y1="53235" x2="21471" y2="53235"/>
                        <a14:foregroundMark x1="35294" y1="67353" x2="35294" y2="67353"/>
                        <a14:foregroundMark x1="42059" y1="67647" x2="42059" y2="67647"/>
                        <a14:foregroundMark x1="52059" y1="67059" x2="52059" y2="67059"/>
                        <a14:foregroundMark x1="60294" y1="67059" x2="60294" y2="67059"/>
                        <a14:foregroundMark x1="63235" y1="68529" x2="63235" y2="68529"/>
                        <a14:foregroundMark x1="59706" y1="65000" x2="59706" y2="65000"/>
                        <a14:foregroundMark x1="69412" y1="68235" x2="69412" y2="68235"/>
                        <a14:foregroundMark x1="31176" y1="64412" x2="31176" y2="64412"/>
                        <a14:backgroundMark x1="65588" y1="67647" x2="65588" y2="67647"/>
                        <a14:backgroundMark x1="67941" y1="72353" x2="67941" y2="72353"/>
                        <a14:backgroundMark x1="60000" y1="65882" x2="60000" y2="65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3" t="22862" r="16857" b="22563"/>
          <a:stretch/>
        </p:blipFill>
        <p:spPr bwMode="auto">
          <a:xfrm>
            <a:off x="6393976" y="4449170"/>
            <a:ext cx="2204114" cy="17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Microstate</a:t>
            </a:r>
          </a:p>
          <a:p>
            <a:pPr lvl="1"/>
            <a:r>
              <a:rPr lang="en-US" dirty="0" smtClean="0"/>
              <a:t>Macrostate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Outlook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1" y="3116349"/>
            <a:ext cx="1866900" cy="1905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42619" y="5134061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Copyright CafePress Inc.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http://blog.cafepress.com/</a:t>
            </a:r>
          </a:p>
        </p:txBody>
      </p:sp>
    </p:spTree>
    <p:extLst>
      <p:ext uri="{BB962C8B-B14F-4D97-AF65-F5344CB8AC3E}">
        <p14:creationId xmlns:p14="http://schemas.microsoft.com/office/powerpoint/2010/main" val="26546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Zombies outbreak ?</a:t>
            </a:r>
          </a:p>
          <a:p>
            <a:pPr lvl="1"/>
            <a:r>
              <a:rPr lang="en-US" dirty="0" smtClean="0"/>
              <a:t>Extremely present in modern culture.</a:t>
            </a:r>
          </a:p>
          <a:p>
            <a:pPr lvl="1"/>
            <a:r>
              <a:rPr lang="en-US" dirty="0" smtClean="0"/>
              <a:t>Likely unlikely.</a:t>
            </a:r>
          </a:p>
          <a:p>
            <a:pPr lvl="1"/>
            <a:r>
              <a:rPr lang="en-US" i="1" dirty="0" smtClean="0"/>
              <a:t>“The unknown unknowns”</a:t>
            </a:r>
            <a:r>
              <a:rPr lang="en-US" dirty="0" smtClean="0"/>
              <a:t> (Donald Rumsfeld)</a:t>
            </a:r>
          </a:p>
          <a:p>
            <a:r>
              <a:rPr lang="en-US" dirty="0" smtClean="0"/>
              <a:t>Zombies ?</a:t>
            </a:r>
          </a:p>
          <a:p>
            <a:pPr lvl="1"/>
            <a:r>
              <a:rPr lang="en-US" dirty="0" smtClean="0"/>
              <a:t>Originate in Caribbean culture.</a:t>
            </a:r>
          </a:p>
          <a:p>
            <a:pPr lvl="1"/>
            <a:r>
              <a:rPr lang="en-US" dirty="0" smtClean="0"/>
              <a:t>Multiple variety in modern culture.</a:t>
            </a:r>
            <a:endParaRPr lang="en-US" dirty="0"/>
          </a:p>
          <a:p>
            <a:r>
              <a:rPr lang="en-US" dirty="0" smtClean="0"/>
              <a:t>Previous study</a:t>
            </a:r>
          </a:p>
          <a:p>
            <a:pPr lvl="1"/>
            <a:r>
              <a:rPr lang="en-US" dirty="0" smtClean="0"/>
              <a:t>Epidemiological treatment: SZR model.</a:t>
            </a:r>
          </a:p>
          <a:p>
            <a:pPr lvl="1"/>
            <a:r>
              <a:rPr lang="en-US" dirty="0" smtClean="0"/>
              <a:t>Dark outcomes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Previous study</a:t>
            </a:r>
          </a:p>
          <a:p>
            <a:pPr lvl="1"/>
            <a:r>
              <a:rPr lang="en-US" dirty="0" smtClean="0"/>
              <a:t>Single population simulation</a:t>
            </a:r>
          </a:p>
          <a:p>
            <a:pPr lvl="1"/>
            <a:r>
              <a:rPr lang="en-US" dirty="0" smtClean="0"/>
              <a:t>SZR model: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Only dark outcomes possible.</a:t>
            </a:r>
          </a:p>
          <a:p>
            <a:r>
              <a:rPr lang="en-US" dirty="0" smtClean="0"/>
              <a:t>Different model + Multistate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1857" y="3253542"/>
            <a:ext cx="5400286" cy="1398901"/>
            <a:chOff x="2051050" y="2480459"/>
            <a:chExt cx="5400286" cy="1398901"/>
          </a:xfrm>
        </p:grpSpPr>
        <p:sp>
          <p:nvSpPr>
            <p:cNvPr id="5" name="Rectangle 4"/>
            <p:cNvSpPr/>
            <p:nvPr/>
          </p:nvSpPr>
          <p:spPr>
            <a:xfrm>
              <a:off x="2051050" y="3075709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11638" y="3081338"/>
              <a:ext cx="1081088" cy="7980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70248" y="3075709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3132138" y="3474720"/>
              <a:ext cx="1079500" cy="5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5292726" y="3474720"/>
              <a:ext cx="1077522" cy="56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5" idx="0"/>
              <a:endCxn id="7" idx="0"/>
            </p:cNvCxnSpPr>
            <p:nvPr/>
          </p:nvCxnSpPr>
          <p:spPr>
            <a:xfrm rot="5400000" flipH="1" flipV="1">
              <a:off x="4751193" y="916110"/>
              <a:ext cx="12700" cy="431919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88805" y="3095480"/>
              <a:ext cx="564578" cy="3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SZ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7415" y="3095480"/>
              <a:ext cx="564578" cy="369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SZ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0425" y="2480459"/>
              <a:ext cx="423514" cy="369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γ</a:t>
              </a: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9730" y="3479250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ξ</a:t>
              </a:r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4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Microstate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71857" y="3848792"/>
            <a:ext cx="1081088" cy="79802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32445" y="3854421"/>
            <a:ext cx="1081088" cy="7980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91055" y="3848792"/>
            <a:ext cx="1081088" cy="7980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>
            <a:off x="2952945" y="4247803"/>
            <a:ext cx="1079500" cy="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 flipV="1">
            <a:off x="5113533" y="4247803"/>
            <a:ext cx="1077522" cy="5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0"/>
            <a:endCxn id="33" idx="0"/>
          </p:cNvCxnSpPr>
          <p:nvPr/>
        </p:nvCxnSpPr>
        <p:spPr>
          <a:xfrm rot="5400000" flipH="1" flipV="1">
            <a:off x="4572000" y="1689193"/>
            <a:ext cx="12700" cy="43191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9612" y="3868563"/>
            <a:ext cx="56457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68222" y="3868563"/>
            <a:ext cx="564578" cy="369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361232" y="3253542"/>
            <a:ext cx="423514" cy="369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4382" y="42479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smtClean="0"/>
              <a:t>ξ</a:t>
            </a:r>
            <a:r>
              <a:rPr lang="en-US" dirty="0" smtClean="0"/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491901" y="3224376"/>
            <a:ext cx="216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51357" y="3623387"/>
            <a:ext cx="1086449" cy="1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18894" y="3623388"/>
            <a:ext cx="1074139" cy="142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58306" y="4149322"/>
            <a:ext cx="56457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627466" y="4151699"/>
            <a:ext cx="564578" cy="369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297726" y="2827629"/>
            <a:ext cx="54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5972 -0.14907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-745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0.05851 -0.14907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-74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0087 0.1169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7" grpId="0"/>
      <p:bldP spid="38" grpId="0"/>
      <p:bldP spid="39" grpId="0"/>
      <p:bldP spid="40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958306" y="3121133"/>
            <a:ext cx="3233738" cy="19239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Macrostate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1669" y="2827629"/>
            <a:ext cx="1081088" cy="79802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7850" y="2827629"/>
            <a:ext cx="1081088" cy="7980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5126" y="4655488"/>
            <a:ext cx="1081088" cy="7980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91901" y="3224376"/>
            <a:ext cx="216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51357" y="3623387"/>
            <a:ext cx="1086449" cy="1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8894" y="3623388"/>
            <a:ext cx="1074139" cy="142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8306" y="4149322"/>
            <a:ext cx="56457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7466" y="4151699"/>
            <a:ext cx="564578" cy="369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SZ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7726" y="2827629"/>
            <a:ext cx="54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11638" y="3628139"/>
            <a:ext cx="725698" cy="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71094" y="4032283"/>
            <a:ext cx="360362" cy="51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12544" y="4027150"/>
            <a:ext cx="365336" cy="5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0.07917 0.05949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29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07865 0.0592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00035 -0.07385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52502" y="3121133"/>
            <a:ext cx="3233738" cy="1923971"/>
            <a:chOff x="2958306" y="3121133"/>
            <a:chExt cx="3233738" cy="1923971"/>
          </a:xfrm>
        </p:grpSpPr>
        <p:sp>
          <p:nvSpPr>
            <p:cNvPr id="28" name="Rounded Rectangle 27"/>
            <p:cNvSpPr/>
            <p:nvPr/>
          </p:nvSpPr>
          <p:spPr>
            <a:xfrm>
              <a:off x="2958306" y="3121133"/>
              <a:ext cx="3233738" cy="19239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4211638" y="3628139"/>
              <a:ext cx="725698" cy="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71094" y="4032283"/>
              <a:ext cx="360362" cy="516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112544" y="4027150"/>
              <a:ext cx="365336" cy="52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130550" y="3234261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28827" y="4159674"/>
              <a:ext cx="1081088" cy="7980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38712" y="3245399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58306" y="3121133"/>
            <a:ext cx="3233738" cy="1923971"/>
            <a:chOff x="2958306" y="3121133"/>
            <a:chExt cx="3233738" cy="1923971"/>
          </a:xfrm>
        </p:grpSpPr>
        <p:sp>
          <p:nvSpPr>
            <p:cNvPr id="20" name="Rounded Rectangle 19"/>
            <p:cNvSpPr/>
            <p:nvPr/>
          </p:nvSpPr>
          <p:spPr>
            <a:xfrm>
              <a:off x="2958306" y="3121133"/>
              <a:ext cx="3233738" cy="19239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211638" y="3628139"/>
              <a:ext cx="725698" cy="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71094" y="4032283"/>
              <a:ext cx="360362" cy="516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112544" y="4027150"/>
              <a:ext cx="365336" cy="52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130550" y="3234261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8827" y="4159674"/>
              <a:ext cx="1081088" cy="7980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8712" y="3245399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Macrostate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58306" y="3121133"/>
            <a:ext cx="3233738" cy="1923971"/>
            <a:chOff x="2958306" y="3121133"/>
            <a:chExt cx="3233738" cy="1923971"/>
          </a:xfrm>
        </p:grpSpPr>
        <p:sp>
          <p:nvSpPr>
            <p:cNvPr id="4" name="Rounded Rectangle 3"/>
            <p:cNvSpPr/>
            <p:nvPr/>
          </p:nvSpPr>
          <p:spPr>
            <a:xfrm>
              <a:off x="2958306" y="3121133"/>
              <a:ext cx="3233738" cy="19239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211638" y="3628139"/>
              <a:ext cx="725698" cy="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671094" y="4032283"/>
              <a:ext cx="360362" cy="516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112544" y="4027150"/>
              <a:ext cx="365336" cy="52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130550" y="3234261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28827" y="4159674"/>
              <a:ext cx="1081088" cy="7980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8712" y="3245399"/>
              <a:ext cx="1081088" cy="798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3862388" y="2951124"/>
            <a:ext cx="1436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45519" y="3913109"/>
            <a:ext cx="709612" cy="12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188869" y="3913109"/>
            <a:ext cx="727075" cy="12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15953" y="4382904"/>
                <a:ext cx="399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953" y="4382904"/>
                <a:ext cx="39998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0769" r="-7692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94872" y="4382903"/>
                <a:ext cx="399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72" y="4382903"/>
                <a:ext cx="39998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0769" r="-7692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3576" y="2574464"/>
                <a:ext cx="399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76" y="2574464"/>
                <a:ext cx="39998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769" r="-769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5213" y="4771690"/>
                <a:ext cx="881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13" y="4771690"/>
                <a:ext cx="88145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69" t="-38000" r="-4138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42218" y="4771690"/>
                <a:ext cx="881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18" y="4771690"/>
                <a:ext cx="88145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69" t="-38000" r="-4138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22836" y="3057161"/>
                <a:ext cx="881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36" y="3057161"/>
                <a:ext cx="88145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069" t="-38000" r="-4138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00052 0.15741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25573 -0.16389 " pathEditMode="relative" rAng="0" ptsTypes="AA">
                                      <p:cBhvr>
                                        <p:cTn id="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-8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25538 -0.16389 " pathEditMode="relative" rAng="0" ptsTypes="AA">
                                      <p:cBhvr>
                                        <p:cTn id="10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overview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96802"/>
              </p:ext>
            </p:extLst>
          </p:nvPr>
        </p:nvGraphicFramePr>
        <p:xfrm>
          <a:off x="1524000" y="1753281"/>
          <a:ext cx="6096000" cy="4607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outbreak(…)</a:t>
                      </a:r>
                      <a:endParaRPr lang="en-US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parsing.</a:t>
                      </a:r>
                    </a:p>
                    <a:p>
                      <a:r>
                        <a:rPr lang="en-US" baseline="0" dirty="0" smtClean="0"/>
                        <a:t>Variable initialization.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smtClean="0"/>
                        <a:t>Loop:</a:t>
                      </a:r>
                    </a:p>
                    <a:p>
                      <a:endParaRPr lang="en-US" i="0" smtClean="0"/>
                    </a:p>
                    <a:p>
                      <a:endParaRPr lang="en-US" i="0" dirty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endParaRPr lang="en-US" i="0" smtClean="0"/>
                    </a:p>
                    <a:p>
                      <a:pPr>
                        <a:tabLst>
                          <a:tab pos="449263" algn="l"/>
                        </a:tabLst>
                      </a:pPr>
                      <a:r>
                        <a:rPr lang="en-US" i="0" smtClean="0"/>
                        <a:t>	Exit</a:t>
                      </a:r>
                      <a:r>
                        <a:rPr lang="en-US" i="0" baseline="0" smtClean="0"/>
                        <a:t> controls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Cleaning</a:t>
                      </a:r>
                      <a:r>
                        <a:rPr lang="en-US" baseline="0" smtClean="0"/>
                        <a:t> of the output data.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27148"/>
              </p:ext>
            </p:extLst>
          </p:nvPr>
        </p:nvGraphicFramePr>
        <p:xfrm>
          <a:off x="2028305" y="3258592"/>
          <a:ext cx="5087390" cy="22624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87390"/>
              </a:tblGrid>
              <a:tr h="4104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update(…)</a:t>
                      </a:r>
                      <a:endParaRPr lang="en-US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Variable initialization.</a:t>
                      </a:r>
                      <a:endParaRPr lang="en-US" dirty="0"/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Computation</a:t>
                      </a:r>
                      <a:r>
                        <a:rPr lang="en-US" i="0" baseline="0" dirty="0" smtClean="0"/>
                        <a:t> of the variation-to-be.</a:t>
                      </a:r>
                      <a:endParaRPr lang="en-US" i="0" dirty="0"/>
                    </a:p>
                  </a:txBody>
                  <a:tcPr/>
                </a:tc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r>
                        <a:rPr lang="en-US" baseline="0" dirty="0" smtClean="0"/>
                        <a:t> of the variation-to-be.</a:t>
                      </a:r>
                    </a:p>
                    <a:p>
                      <a:r>
                        <a:rPr lang="en-US" baseline="0" dirty="0" smtClean="0"/>
                        <a:t>If needed</a:t>
                      </a:r>
                    </a:p>
                    <a:p>
                      <a:r>
                        <a:rPr lang="en-US" baseline="0" dirty="0" smtClean="0"/>
                        <a:t>	Correction of the variation.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details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8650" y="1803400"/>
            <a:ext cx="7886701" cy="48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Exit Policies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5045" y="1978223"/>
                <a:ext cx="552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45" y="1978223"/>
                <a:ext cx="55245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6593" r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602" y="1978223"/>
                <a:ext cx="5662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02" y="1978223"/>
                <a:ext cx="56624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7527" r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09162" y="2823194"/>
                <a:ext cx="2542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&lt;0.1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62" y="2823194"/>
                <a:ext cx="2542298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3525679"/>
            <a:ext cx="7886701" cy="48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Update validation and correction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8484" y="4100179"/>
                <a:ext cx="29670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4" y="4100179"/>
                <a:ext cx="296703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29" r="-82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0087" y="5341552"/>
                <a:ext cx="3203826" cy="307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087" y="5341552"/>
                <a:ext cx="3203826" cy="307778"/>
              </a:xfrm>
              <a:prstGeom prst="rect">
                <a:avLst/>
              </a:prstGeom>
              <a:blipFill rotWithShape="0">
                <a:blip r:embed="rId6"/>
                <a:stretch>
                  <a:fillRect l="-760" t="-5098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72612" y="4674699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not, then: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8295" y="2331184"/>
            <a:ext cx="3674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286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Nimbus Roman No9 L</vt:lpstr>
      <vt:lpstr>Times New Roman</vt:lpstr>
      <vt:lpstr>Wingdings</vt:lpstr>
      <vt:lpstr>Office Theme</vt:lpstr>
      <vt:lpstr>Custom Design</vt:lpstr>
      <vt:lpstr>Zombie Outbreak: The Effect of Inter-State Cooperation on the Survival of Humanity</vt:lpstr>
      <vt:lpstr>Content</vt:lpstr>
      <vt:lpstr>Introduction</vt:lpstr>
      <vt:lpstr>Goal</vt:lpstr>
      <vt:lpstr>Model: Microstate</vt:lpstr>
      <vt:lpstr>Model: Macrostate</vt:lpstr>
      <vt:lpstr>Model: Macrostate</vt:lpstr>
      <vt:lpstr>Implementation: overview</vt:lpstr>
      <vt:lpstr>Implementation: details &amp; tricks</vt:lpstr>
      <vt:lpstr>Results: Isolated state</vt:lpstr>
      <vt:lpstr>Results: Interconnected states</vt:lpstr>
      <vt:lpstr>Results: Asymmetric systems</vt:lpstr>
      <vt:lpstr>Conclusion &amp; Outlook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Presentation</dc:title>
  <dc:creator>Mottet Matthieu;Basile Wicky</dc:creator>
  <cp:lastModifiedBy>Matthieu Mottet</cp:lastModifiedBy>
  <cp:revision>278</cp:revision>
  <cp:lastPrinted>2008-03-19T15:04:09Z</cp:lastPrinted>
  <dcterms:modified xsi:type="dcterms:W3CDTF">2012-12-19T10:21:26Z</dcterms:modified>
</cp:coreProperties>
</file>