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48"/>
  </p:normalViewPr>
  <p:slideViewPr>
    <p:cSldViewPr snapToGrid="0">
      <p:cViewPr varScale="1">
        <p:scale>
          <a:sx n="156" d="100"/>
          <a:sy n="156" d="100"/>
        </p:scale>
        <p:origin x="2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0dc179a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0dc179a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0dc179a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0dc179a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dc179a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dc179a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0dc179a9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0dc179a9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0dc179a9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0dc179a9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0dc179a9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0dc179a9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endParaRPr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La solution pour votre commune</a:t>
            </a:r>
            <a:endParaRPr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r>
              <a:rPr lang="fr" sz="3000" dirty="0">
                <a:latin typeface="Product Sans" panose="020B0403030502040203" pitchFamily="34" charset="0"/>
              </a:rPr>
              <a:t>, c’est quoi ? </a:t>
            </a:r>
            <a:endParaRPr sz="3000" dirty="0">
              <a:latin typeface="Product Sans" panose="020B0403030502040203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97403"/>
            <a:ext cx="8520600" cy="2113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bg1">
                  <a:lumMod val="65000"/>
                </a:schemeClr>
              </a:buClr>
              <a:buSzPts val="16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Une solution clé-en-main pour les transports publics de demain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412750" indent="-285750">
              <a:lnSpc>
                <a:spcPct val="200000"/>
              </a:lnSpc>
              <a:buClr>
                <a:schemeClr val="bg1">
                  <a:lumMod val="65000"/>
                </a:schemeClr>
              </a:buClr>
              <a:buSzPts val="16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Des minibus autonomes et silencieux, prêts à rouler sur les routes de votre commune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412750" indent="-285750">
              <a:lnSpc>
                <a:spcPct val="200000"/>
              </a:lnSpc>
              <a:buClr>
                <a:schemeClr val="bg1">
                  <a:lumMod val="65000"/>
                </a:schemeClr>
              </a:buClr>
              <a:buSzPts val="16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Une vitesse maximale de 30km/h 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412750" indent="-285750">
              <a:lnSpc>
                <a:spcPct val="200000"/>
              </a:lnSpc>
              <a:buClr>
                <a:schemeClr val="bg1">
                  <a:lumMod val="65000"/>
                </a:schemeClr>
              </a:buClr>
              <a:buSzPts val="16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Un service d’abonnement Google Bus tout compris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742950" indent="-285750">
              <a:spcBef>
                <a:spcPts val="120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</a:pPr>
            <a:endParaRPr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560688"/>
            <a:ext cx="8520600" cy="3476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6227" indent="-285750">
              <a:lnSpc>
                <a:spcPct val="100000"/>
              </a:lnSpc>
              <a:buClr>
                <a:schemeClr val="bg1">
                  <a:lumMod val="65000"/>
                </a:schemeClr>
              </a:buClr>
              <a:buSzPct val="1000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L’être humain est responsable de 95% des accidents de la route. L’inattention, le téléphone ou encore la fatigue rendent les </a:t>
            </a:r>
            <a:r>
              <a:rPr lang="fr" sz="16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conducteur·trice·s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vulnérables. 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426227" indent="-285750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Grâce à nos technologies de pointe intégrant </a:t>
            </a:r>
            <a:r>
              <a:rPr lang="fr" sz="1600" b="1" dirty="0">
                <a:solidFill>
                  <a:schemeClr val="tx1"/>
                </a:solidFill>
                <a:latin typeface="Product Sans" panose="020B0403030502040203" pitchFamily="34" charset="0"/>
              </a:rPr>
              <a:t>capteurs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fr" sz="1600" b="1" dirty="0">
                <a:solidFill>
                  <a:schemeClr val="tx1"/>
                </a:solidFill>
                <a:latin typeface="Product Sans" panose="020B0403030502040203" pitchFamily="34" charset="0"/>
              </a:rPr>
              <a:t>radars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, </a:t>
            </a:r>
            <a:r>
              <a:rPr lang="fr" sz="1600" b="1" dirty="0">
                <a:solidFill>
                  <a:schemeClr val="tx1"/>
                </a:solidFill>
                <a:latin typeface="Product Sans" panose="020B0403030502040203" pitchFamily="34" charset="0"/>
              </a:rPr>
              <a:t>caméras 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et </a:t>
            </a:r>
            <a:r>
              <a:rPr lang="fr" sz="1600" b="1" dirty="0">
                <a:solidFill>
                  <a:schemeClr val="tx1"/>
                </a:solidFill>
                <a:latin typeface="Product Sans" panose="020B0403030502040203" pitchFamily="34" charset="0"/>
              </a:rPr>
              <a:t>logiciel de conduite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, ces facteurs ne sont plus une menace. Nous vous garantissons sécurité et confort lors de vos voyages à bord d’un Google Bus.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marL="426227" indent="-285750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Des millions de kilomètres d’entraînement sur route permettent aux Google Bus d’intégrer aisément le trafic et de gérer les situations impliquant d’autres véhicules, des piétons et des obstacles.</a:t>
            </a:r>
          </a:p>
          <a:p>
            <a:pPr marL="426227" indent="-285750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La sécurité est renforcée durant la phase de test grâce à un </a:t>
            </a:r>
            <a:r>
              <a:rPr lang="fr" sz="16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opérateur·trice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toujours présent à bord de la navette. </a:t>
            </a:r>
          </a:p>
          <a:p>
            <a:pPr marL="426227" indent="-285750">
              <a:lnSpc>
                <a:spcPct val="100000"/>
              </a:lnSpc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00000"/>
            </a:pP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59A17F55-0DB2-5744-9898-B2E2844F5F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r>
              <a:rPr lang="fr" sz="3000" dirty="0">
                <a:latin typeface="Product Sans" panose="020B0403030502040203" pitchFamily="34" charset="0"/>
              </a:rPr>
              <a:t>, une solution sûre</a:t>
            </a:r>
            <a:endParaRPr sz="30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462718"/>
            <a:ext cx="8520600" cy="19581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Aucun entraînement requis, les Google Bus sont prêts à rouler sur vos routes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L'intégration de Google </a:t>
            </a:r>
            <a:r>
              <a:rPr lang="fr" sz="16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Maps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 permet aux Google Bus de connaître tous les arrêts de bus existants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Possibilité de calculer de nouveaux itinéraires de manière optimale grâce à l’apprentissage automatique intégré.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6" name="Google Shape;60;p14">
            <a:extLst>
              <a:ext uri="{FF2B5EF4-FFF2-40B4-BE49-F238E27FC236}">
                <a16:creationId xmlns:a16="http://schemas.microsoft.com/office/drawing/2014/main" id="{96D8135E-5080-1947-9C73-E8ADEC445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r>
              <a:rPr lang="fr" sz="3000" dirty="0">
                <a:latin typeface="Product Sans" panose="020B0403030502040203" pitchFamily="34" charset="0"/>
              </a:rPr>
              <a:t>, prêt à l’emploi</a:t>
            </a:r>
            <a:endParaRPr sz="30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332741"/>
            <a:ext cx="8520600" cy="1517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spcBef>
                <a:spcPts val="1000"/>
              </a:spcBef>
              <a:buClr>
                <a:schemeClr val="bg1">
                  <a:lumMod val="65000"/>
                </a:schemeClr>
              </a:buClr>
              <a:buSzPct val="1130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Nos véhicules sont 100 % électriques et silencieux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130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Ils offrent 10 places assises et 20 places debout, ce qui permet d’optimiser chaque trajet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>
              <a:spcBef>
                <a:spcPts val="1200"/>
              </a:spcBef>
              <a:buClr>
                <a:schemeClr val="bg1">
                  <a:lumMod val="65000"/>
                </a:schemeClr>
              </a:buClr>
              <a:buSzPct val="1130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Alternative propre et commune au trafic thermique et individuel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1BB2EDC1-A645-7F44-A51C-3F1F54599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r>
              <a:rPr lang="fr" sz="3000" dirty="0">
                <a:latin typeface="Product Sans" panose="020B0403030502040203" pitchFamily="34" charset="0"/>
              </a:rPr>
              <a:t>, un service écologique</a:t>
            </a:r>
            <a:endParaRPr sz="30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270201"/>
            <a:ext cx="8520600" cy="2603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10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Les Google Bus sont proposés en location, au prix de CHF 50’000 / mois et par véhicule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lvl="0" algn="l" rtl="0">
              <a:spcBef>
                <a:spcPts val="12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Ce prix comprend les véhicules, la maintenance, les réparations et la pose de bornes de charge 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  <a:p>
            <a:pPr lvl="0" algn="l" rtl="0">
              <a:spcBef>
                <a:spcPts val="1000"/>
              </a:spcBef>
              <a:spcAft>
                <a:spcPts val="1200"/>
              </a:spcAft>
              <a:buClr>
                <a:schemeClr val="bg1">
                  <a:lumMod val="65000"/>
                </a:schemeClr>
              </a:buClr>
              <a:buSzPts val="1800"/>
              <a:buFont typeface="Arial" panose="020B0604020202020204" pitchFamily="34" charset="0"/>
              <a:buChar char="•"/>
            </a:pP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Pas d’autres dépenses pour votre commune (nouveaux bus, gaz/essence, salaires des chauffeurs, </a:t>
            </a:r>
            <a:r>
              <a:rPr lang="fr" sz="1600" dirty="0" err="1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etc</a:t>
            </a:r>
            <a:r>
              <a:rPr lang="fr" sz="160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). </a:t>
            </a:r>
            <a:endParaRPr sz="1600" dirty="0">
              <a:solidFill>
                <a:schemeClr val="bg1">
                  <a:lumMod val="65000"/>
                </a:schemeClr>
              </a:solidFill>
              <a:latin typeface="Product Sans" panose="020B0403030502040203" pitchFamily="34" charset="0"/>
            </a:endParaRPr>
          </a:p>
        </p:txBody>
      </p:sp>
      <p:sp>
        <p:nvSpPr>
          <p:cNvPr id="7" name="Google Shape;60;p14">
            <a:extLst>
              <a:ext uri="{FF2B5EF4-FFF2-40B4-BE49-F238E27FC236}">
                <a16:creationId xmlns:a16="http://schemas.microsoft.com/office/drawing/2014/main" id="{BDB9F4B0-8BF6-1D45-BD88-CE78631A3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00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000" dirty="0">
                <a:solidFill>
                  <a:srgbClr val="EA4335"/>
                </a:solidFill>
                <a:latin typeface="Product Sans" panose="020B0403030502040203" pitchFamily="34" charset="0"/>
              </a:rPr>
              <a:t>e </a:t>
            </a:r>
            <a:r>
              <a:rPr lang="fr" sz="300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r>
              <a:rPr lang="fr" sz="3000" dirty="0">
                <a:latin typeface="Product Sans" panose="020B0403030502040203" pitchFamily="34" charset="0"/>
              </a:rPr>
              <a:t>, une solution économique</a:t>
            </a:r>
            <a:endParaRPr sz="3000" dirty="0"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1959052"/>
            <a:ext cx="8520600" cy="1225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28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Choisissez l’avenir, </a:t>
            </a:r>
            <a:br>
              <a:rPr lang="fr" sz="328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</a:br>
            <a:r>
              <a:rPr lang="fr" sz="3280" dirty="0">
                <a:solidFill>
                  <a:schemeClr val="bg1">
                    <a:lumMod val="65000"/>
                  </a:schemeClr>
                </a:solidFill>
                <a:latin typeface="Product Sans" panose="020B0403030502040203" pitchFamily="34" charset="0"/>
              </a:rPr>
              <a:t>choisissez </a:t>
            </a:r>
            <a:r>
              <a:rPr lang="fr" sz="328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280" dirty="0">
                <a:solidFill>
                  <a:srgbClr val="EA4335"/>
                </a:solidFill>
                <a:latin typeface="Product Sans" panose="020B0403030502040203" pitchFamily="34" charset="0"/>
              </a:rPr>
              <a:t>o</a:t>
            </a:r>
            <a:r>
              <a:rPr lang="fr" sz="3280" dirty="0">
                <a:solidFill>
                  <a:srgbClr val="FBBC05"/>
                </a:solidFill>
                <a:latin typeface="Product Sans" panose="020B0403030502040203" pitchFamily="34" charset="0"/>
              </a:rPr>
              <a:t>o</a:t>
            </a:r>
            <a:r>
              <a:rPr lang="fr" sz="3280" dirty="0">
                <a:solidFill>
                  <a:srgbClr val="4285F4"/>
                </a:solidFill>
                <a:latin typeface="Product Sans" panose="020B0403030502040203" pitchFamily="34" charset="0"/>
              </a:rPr>
              <a:t>g</a:t>
            </a:r>
            <a:r>
              <a:rPr lang="fr" sz="3280" dirty="0">
                <a:solidFill>
                  <a:srgbClr val="34A853"/>
                </a:solidFill>
                <a:latin typeface="Product Sans" panose="020B0403030502040203" pitchFamily="34" charset="0"/>
              </a:rPr>
              <a:t>l</a:t>
            </a:r>
            <a:r>
              <a:rPr lang="fr" sz="3280" dirty="0">
                <a:solidFill>
                  <a:srgbClr val="EA4335"/>
                </a:solidFill>
                <a:latin typeface="Product Sans" panose="020B0403030502040203" pitchFamily="34" charset="0"/>
              </a:rPr>
              <a:t>e</a:t>
            </a:r>
            <a:r>
              <a:rPr lang="fr" sz="3280" dirty="0">
                <a:latin typeface="Product Sans" panose="020B0403030502040203" pitchFamily="34" charset="0"/>
              </a:rPr>
              <a:t> </a:t>
            </a:r>
            <a:r>
              <a:rPr lang="fr" sz="3280" dirty="0">
                <a:solidFill>
                  <a:srgbClr val="4285F4"/>
                </a:solidFill>
                <a:latin typeface="Product Sans" panose="020B0403030502040203" pitchFamily="34" charset="0"/>
              </a:rPr>
              <a:t>Bus</a:t>
            </a:r>
            <a:endParaRPr dirty="0">
              <a:solidFill>
                <a:srgbClr val="4285F4"/>
              </a:solidFill>
              <a:latin typeface="Product Sans" panose="020B040303050204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340</Words>
  <Application>Microsoft Macintosh PowerPoint</Application>
  <PresentationFormat>Affichage à l'écran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Product Sans</vt:lpstr>
      <vt:lpstr>Simple Light</vt:lpstr>
      <vt:lpstr>Google Bus</vt:lpstr>
      <vt:lpstr>Google Bus, c’est quoi ? </vt:lpstr>
      <vt:lpstr>Google Bus, une solution sûre</vt:lpstr>
      <vt:lpstr>Google Bus, prêt à l’emploi</vt:lpstr>
      <vt:lpstr>Google Bus, un service écologique</vt:lpstr>
      <vt:lpstr>Google Bus, une solution économique</vt:lpstr>
      <vt:lpstr>Choisissez l’avenir,  choisissez Google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Bus</dc:title>
  <cp:lastModifiedBy>Lucile Berset</cp:lastModifiedBy>
  <cp:revision>5</cp:revision>
  <dcterms:modified xsi:type="dcterms:W3CDTF">2022-05-09T07:45:17Z</dcterms:modified>
</cp:coreProperties>
</file>