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Roboto"/>
      <p:regular r:id="rId35"/>
      <p:bold r:id="rId36"/>
      <p:italic r:id="rId37"/>
      <p:boldItalic r:id="rId38"/>
    </p:embeddedFont>
    <p:embeddedFont>
      <p:font typeface="Fira Sans Extra Condensed Medium"/>
      <p:regular r:id="rId39"/>
      <p:bold r:id="rId40"/>
      <p:italic r:id="rId41"/>
      <p:boldItalic r:id="rId42"/>
    </p:embeddedFont>
    <p:embeddedFont>
      <p:font typeface="Arial Black"/>
      <p:regular r:id="rId43"/>
    </p:embeddedFont>
    <p:embeddedFont>
      <p:font typeface="Fira Sans Extra Condensed SemiBol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8" roundtripDataSignature="AMtx7mg4Pf5ba28Dd3c3pKX9PD5MoABK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fntdata"/><Relationship Id="rId20" Type="http://schemas.openxmlformats.org/officeDocument/2006/relationships/slide" Target="slides/slide15.xml"/><Relationship Id="rId42" Type="http://schemas.openxmlformats.org/officeDocument/2006/relationships/font" Target="fonts/FiraSansExtraCondensedMedium-boldItalic.fntdata"/><Relationship Id="rId41" Type="http://schemas.openxmlformats.org/officeDocument/2006/relationships/font" Target="fonts/FiraSansExtraCondensedMedium-italic.fntdata"/><Relationship Id="rId22" Type="http://schemas.openxmlformats.org/officeDocument/2006/relationships/slide" Target="slides/slide17.xml"/><Relationship Id="rId44" Type="http://schemas.openxmlformats.org/officeDocument/2006/relationships/font" Target="fonts/FiraSansExtraCondensedSemiBold-regular.fntdata"/><Relationship Id="rId21" Type="http://schemas.openxmlformats.org/officeDocument/2006/relationships/slide" Target="slides/slide16.xml"/><Relationship Id="rId43" Type="http://schemas.openxmlformats.org/officeDocument/2006/relationships/font" Target="fonts/ArialBlack-regular.fntdata"/><Relationship Id="rId24" Type="http://schemas.openxmlformats.org/officeDocument/2006/relationships/slide" Target="slides/slide19.xml"/><Relationship Id="rId46" Type="http://schemas.openxmlformats.org/officeDocument/2006/relationships/font" Target="fonts/FiraSansExtraCondensedSemiBold-italic.fntdata"/><Relationship Id="rId23" Type="http://schemas.openxmlformats.org/officeDocument/2006/relationships/slide" Target="slides/slide18.xml"/><Relationship Id="rId45" Type="http://schemas.openxmlformats.org/officeDocument/2006/relationships/font" Target="fonts/FiraSansExtraCondensed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FiraSansExtraCondensedSemiBold-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FiraSansExtraCondensedMedium-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1" name="Google Shape;30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6" name="Google Shape;36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0" name="Google Shape;42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d7ff77d47f_7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g2d7ff77d47f_7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8" name="Google Shape;448;g2d7ff77d47f_7_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5" name="Google Shape;45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4" name="Google Shape;27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3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0"/>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3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9"/>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3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94" name="Shape 94"/>
        <p:cNvGrpSpPr/>
        <p:nvPr/>
      </p:nvGrpSpPr>
      <p:grpSpPr>
        <a:xfrm>
          <a:off x="0" y="0"/>
          <a:ext cx="0" cy="0"/>
          <a:chOff x="0" y="0"/>
          <a:chExt cx="0" cy="0"/>
        </a:xfrm>
      </p:grpSpPr>
      <p:sp>
        <p:nvSpPr>
          <p:cNvPr id="95" name="Google Shape;95;p40"/>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0"/>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40"/>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0"/>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0"/>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0" name="Google Shape;100;p40"/>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1" name="Google Shape;101;p40"/>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02" name="Google Shape;102;p40"/>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1"/>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1"/>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1"/>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1"/>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800"/>
              <a:buFont typeface="Arial"/>
              <a:buNone/>
              <a:defRPr b="1" i="0" sz="1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3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339090" lvl="0" marL="457200" algn="l">
              <a:lnSpc>
                <a:spcPct val="100000"/>
              </a:lnSpc>
              <a:spcBef>
                <a:spcPts val="700"/>
              </a:spcBef>
              <a:spcAft>
                <a:spcPts val="0"/>
              </a:spcAft>
              <a:buClr>
                <a:srgbClr val="008000"/>
              </a:buClr>
              <a:buSzPts val="174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pic>
        <p:nvPicPr>
          <p:cNvPr id="28" name="Google Shape;28;p31"/>
          <p:cNvPicPr preferRelativeResize="0"/>
          <p:nvPr/>
        </p:nvPicPr>
        <p:blipFill rotWithShape="1">
          <a:blip r:embed="rId2">
            <a:alphaModFix/>
          </a:blip>
          <a:srcRect b="0" l="0" r="0" t="0"/>
          <a:stretch/>
        </p:blipFill>
        <p:spPr>
          <a:xfrm>
            <a:off x="8305800" y="381000"/>
            <a:ext cx="732241" cy="638664"/>
          </a:xfrm>
          <a:prstGeom prst="rect">
            <a:avLst/>
          </a:prstGeom>
          <a:noFill/>
          <a:ln>
            <a:noFill/>
          </a:ln>
        </p:spPr>
      </p:pic>
      <p:sp>
        <p:nvSpPr>
          <p:cNvPr id="29" name="Google Shape;29;p31"/>
          <p:cNvSpPr/>
          <p:nvPr/>
        </p:nvSpPr>
        <p:spPr>
          <a:xfrm>
            <a:off x="609600" y="1295400"/>
            <a:ext cx="8534400" cy="228600"/>
          </a:xfrm>
          <a:prstGeom prst="rect">
            <a:avLst/>
          </a:prstGeom>
          <a:solidFill>
            <a:srgbClr val="F86308"/>
          </a:solidFill>
          <a:ln cap="flat" cmpd="sng" w="19050">
            <a:solidFill>
              <a:srgbClr val="F863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0" name="Shape 30"/>
        <p:cNvGrpSpPr/>
        <p:nvPr/>
      </p:nvGrpSpPr>
      <p:grpSpPr>
        <a:xfrm>
          <a:off x="0" y="0"/>
          <a:ext cx="0" cy="0"/>
          <a:chOff x="0" y="0"/>
          <a:chExt cx="0" cy="0"/>
        </a:xfrm>
      </p:grpSpPr>
      <p:sp>
        <p:nvSpPr>
          <p:cNvPr id="31" name="Google Shape;31;p32"/>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2" name="Google Shape;32;p32"/>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3" name="Google Shape;33;p32"/>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34" name="Google Shape;34;p3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4400"/>
              <a:buFont typeface="Twentieth Century"/>
              <a:buNone/>
              <a:defRPr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700"/>
              </a:spcBef>
              <a:spcAft>
                <a:spcPts val="0"/>
              </a:spcAft>
              <a:buSzPts val="1560"/>
              <a:buNone/>
              <a:defRPr sz="2600">
                <a:solidFill>
                  <a:srgbClr val="FFFFFF"/>
                </a:solidFill>
              </a:defRPr>
            </a:lvl1pPr>
            <a:lvl2pPr lvl="1" algn="ctr">
              <a:lnSpc>
                <a:spcPct val="100000"/>
              </a:lnSpc>
              <a:spcBef>
                <a:spcPts val="550"/>
              </a:spcBef>
              <a:spcAft>
                <a:spcPts val="0"/>
              </a:spcAft>
              <a:buSzPts val="1260"/>
              <a:buNone/>
              <a:defRPr/>
            </a:lvl2pPr>
            <a:lvl3pPr lvl="2" algn="ctr">
              <a:lnSpc>
                <a:spcPct val="100000"/>
              </a:lnSpc>
              <a:spcBef>
                <a:spcPts val="500"/>
              </a:spcBef>
              <a:spcAft>
                <a:spcPts val="0"/>
              </a:spcAft>
              <a:buSzPts val="1350"/>
              <a:buNone/>
              <a:defRPr/>
            </a:lvl3pPr>
            <a:lvl4pPr lvl="3" algn="ctr">
              <a:lnSpc>
                <a:spcPct val="100000"/>
              </a:lnSpc>
              <a:spcBef>
                <a:spcPts val="400"/>
              </a:spcBef>
              <a:spcAft>
                <a:spcPts val="0"/>
              </a:spcAft>
              <a:buSzPts val="1350"/>
              <a:buNone/>
              <a:defRPr/>
            </a:lvl4pPr>
            <a:lvl5pPr lvl="4" algn="ctr">
              <a:lnSpc>
                <a:spcPct val="100000"/>
              </a:lnSpc>
              <a:spcBef>
                <a:spcPts val="400"/>
              </a:spcBef>
              <a:spcAft>
                <a:spcPts val="0"/>
              </a:spcAft>
              <a:buSzPts val="117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36" name="Google Shape;36;p32"/>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39" name="Shape 39"/>
        <p:cNvGrpSpPr/>
        <p:nvPr/>
      </p:nvGrpSpPr>
      <p:grpSpPr>
        <a:xfrm>
          <a:off x="0" y="0"/>
          <a:ext cx="0" cy="0"/>
          <a:chOff x="0" y="0"/>
          <a:chExt cx="0" cy="0"/>
        </a:xfrm>
      </p:grpSpPr>
      <p:sp>
        <p:nvSpPr>
          <p:cNvPr id="40" name="Google Shape;40;p33"/>
          <p:cNvSpPr txBox="1"/>
          <p:nvPr>
            <p:ph idx="1" type="body"/>
          </p:nvPr>
        </p:nvSpPr>
        <p:spPr>
          <a:xfrm>
            <a:off x="1752599" y="2743200"/>
            <a:ext cx="6742113" cy="1676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1680"/>
              <a:buNone/>
              <a:defRPr sz="2800">
                <a:solidFill>
                  <a:schemeClr val="dk2"/>
                </a:solidFill>
              </a:defRPr>
            </a:lvl1pPr>
            <a:lvl2pPr indent="-228600" lvl="1" marL="914400" algn="l">
              <a:lnSpc>
                <a:spcPct val="100000"/>
              </a:lnSpc>
              <a:spcBef>
                <a:spcPts val="550"/>
              </a:spcBef>
              <a:spcAft>
                <a:spcPts val="0"/>
              </a:spcAft>
              <a:buSzPts val="1260"/>
              <a:buNone/>
              <a:defRPr sz="1800">
                <a:solidFill>
                  <a:srgbClr val="888888"/>
                </a:solidFill>
              </a:defRPr>
            </a:lvl2pPr>
            <a:lvl3pPr indent="-228600" lvl="2" marL="1371600" algn="l">
              <a:lnSpc>
                <a:spcPct val="100000"/>
              </a:lnSpc>
              <a:spcBef>
                <a:spcPts val="500"/>
              </a:spcBef>
              <a:spcAft>
                <a:spcPts val="0"/>
              </a:spcAft>
              <a:buSzPts val="1200"/>
              <a:buNone/>
              <a:defRPr sz="1600">
                <a:solidFill>
                  <a:srgbClr val="888888"/>
                </a:solidFill>
              </a:defRPr>
            </a:lvl3pPr>
            <a:lvl4pPr indent="-228600" lvl="3" marL="1828800" algn="l">
              <a:lnSpc>
                <a:spcPct val="100000"/>
              </a:lnSpc>
              <a:spcBef>
                <a:spcPts val="400"/>
              </a:spcBef>
              <a:spcAft>
                <a:spcPts val="0"/>
              </a:spcAft>
              <a:buSzPts val="1050"/>
              <a:buNone/>
              <a:defRPr sz="1400">
                <a:solidFill>
                  <a:srgbClr val="888888"/>
                </a:solidFill>
              </a:defRPr>
            </a:lvl4pPr>
            <a:lvl5pPr indent="-228600" lvl="4" marL="2286000" algn="l">
              <a:lnSpc>
                <a:spcPct val="100000"/>
              </a:lnSpc>
              <a:spcBef>
                <a:spcPts val="400"/>
              </a:spcBef>
              <a:spcAft>
                <a:spcPts val="0"/>
              </a:spcAft>
              <a:buSzPts val="91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1" name="Google Shape;41;p33"/>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2" name="Google Shape;42;p33"/>
          <p:cNvSpPr/>
          <p:nvPr/>
        </p:nvSpPr>
        <p:spPr>
          <a:xfrm>
            <a:off x="0" y="1600200"/>
            <a:ext cx="1295400" cy="990600"/>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3" name="Google Shape;43;p33"/>
          <p:cNvSpPr/>
          <p:nvPr/>
        </p:nvSpPr>
        <p:spPr>
          <a:xfrm>
            <a:off x="1371600" y="1600200"/>
            <a:ext cx="7772400" cy="990600"/>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44" name="Google Shape;44;p33"/>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4400"/>
              <a:buFont typeface="Twentieth Century"/>
              <a:buNone/>
              <a:defRPr b="0" sz="4400" cap="none">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3"/>
          <p:cNvSpPr txBox="1"/>
          <p:nvPr>
            <p:ph idx="10" type="dt"/>
          </p:nvPr>
        </p:nvSpPr>
        <p:spPr>
          <a:xfrm>
            <a:off x="6096000" y="6248400"/>
            <a:ext cx="2667000" cy="365125"/>
          </a:xfrm>
          <a:prstGeom prst="rect">
            <a:avLst/>
          </a:prstGeom>
          <a:solidFill>
            <a:srgbClr val="008000"/>
          </a:solid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3"/>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2400"/>
              <a:buFont typeface="Arial"/>
              <a:buNone/>
              <a:defRPr b="1" i="0" sz="2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7" name="Google Shape;47;p33"/>
          <p:cNvSpPr txBox="1"/>
          <p:nvPr>
            <p:ph idx="11" type="ftr"/>
          </p:nvPr>
        </p:nvSpPr>
        <p:spPr>
          <a:xfrm>
            <a:off x="609600" y="6248206"/>
            <a:ext cx="5421083" cy="365125"/>
          </a:xfrm>
          <a:prstGeom prst="rect">
            <a:avLst/>
          </a:prstGeom>
          <a:solidFill>
            <a:srgbClr val="F86308"/>
          </a:solid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8" name="Google Shape;48;p33"/>
          <p:cNvPicPr preferRelativeResize="0"/>
          <p:nvPr/>
        </p:nvPicPr>
        <p:blipFill rotWithShape="1">
          <a:blip r:embed="rId3">
            <a:alphaModFix/>
          </a:blip>
          <a:srcRect b="0" l="0" r="0" t="0"/>
          <a:stretch/>
        </p:blipFill>
        <p:spPr>
          <a:xfrm>
            <a:off x="228601" y="3899346"/>
            <a:ext cx="1295400" cy="112985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3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2" name="Google Shape;52;p34"/>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3" name="Google Shape;53;p34"/>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34"/>
          <p:cNvSpPr txBox="1"/>
          <p:nvPr/>
        </p:nvSpPr>
        <p:spPr>
          <a:xfrm>
            <a:off x="609600" y="6400606"/>
            <a:ext cx="5421083" cy="365125"/>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Twentieth Century"/>
                <a:ea typeface="Twentieth Century"/>
                <a:cs typeface="Twentieth Century"/>
                <a:sym typeface="Twentieth Century"/>
              </a:rPr>
              <a:t>Project name here</a:t>
            </a:r>
            <a:endParaRPr b="0" i="0" sz="1400" u="none" cap="none" strike="noStrike">
              <a:solidFill>
                <a:schemeClr val="lt1"/>
              </a:solidFill>
              <a:latin typeface="Twentieth Century"/>
              <a:ea typeface="Twentieth Century"/>
              <a:cs typeface="Twentieth Century"/>
              <a:sym typeface="Twentieth Century"/>
            </a:endParaRPr>
          </a:p>
        </p:txBody>
      </p:sp>
      <p:sp>
        <p:nvSpPr>
          <p:cNvPr id="55" name="Google Shape;55;p34"/>
          <p:cNvSpPr txBox="1"/>
          <p:nvPr>
            <p:ph idx="10" type="dt"/>
          </p:nvPr>
        </p:nvSpPr>
        <p:spPr>
          <a:xfrm>
            <a:off x="6096000" y="6416675"/>
            <a:ext cx="2667000" cy="365125"/>
          </a:xfrm>
          <a:prstGeom prst="rect">
            <a:avLst/>
          </a:prstGeom>
          <a:solidFill>
            <a:srgbClr val="008000"/>
          </a:solid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35"/>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400"/>
              <a:buFont typeface="Twentieth Century"/>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5"/>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9" name="Google Shape;59;p35"/>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0" name="Google Shape;60;p3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5"/>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35"/>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5"/>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lnSpc>
                <a:spcPct val="100000"/>
              </a:lnSpc>
              <a:spcBef>
                <a:spcPts val="700"/>
              </a:spcBef>
              <a:spcAft>
                <a:spcPts val="0"/>
              </a:spcAft>
              <a:buSzPts val="1200"/>
              <a:buFont typeface="Twentieth Century"/>
              <a:buNone/>
              <a:defRPr b="1" sz="2000">
                <a:solidFill>
                  <a:srgbClr val="FFFFFF"/>
                </a:solidFill>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4" name="Google Shape;64;p35"/>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lnSpc>
                <a:spcPct val="100000"/>
              </a:lnSpc>
              <a:spcBef>
                <a:spcPts val="700"/>
              </a:spcBef>
              <a:spcAft>
                <a:spcPts val="0"/>
              </a:spcAft>
              <a:buSzPts val="1200"/>
              <a:buFont typeface="Twentieth Century"/>
              <a:buNone/>
              <a:defRPr b="1" sz="2000">
                <a:solidFill>
                  <a:srgbClr val="FFFFFF"/>
                </a:solidFill>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6"/>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6"/>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7"/>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4400"/>
              <a:buFont typeface="Twentieth Century"/>
              <a:buNone/>
              <a:defRPr b="0" sz="4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7"/>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7"/>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75" name="Google Shape;75;p37"/>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lnSpc>
                <a:spcPct val="100000"/>
              </a:lnSpc>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lnSpc>
                <a:spcPct val="100000"/>
              </a:lnSpc>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lnSpc>
                <a:spcPct val="100000"/>
              </a:lnSpc>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lnSpc>
                <a:spcPct val="100000"/>
              </a:lnSpc>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lnSpc>
                <a:spcPct val="100000"/>
              </a:lnSpc>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6" name="Google Shape;76;p37"/>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lnSpc>
                <a:spcPct val="100000"/>
              </a:lnSpc>
              <a:spcBef>
                <a:spcPts val="700"/>
              </a:spcBef>
              <a:spcAft>
                <a:spcPts val="0"/>
              </a:spcAft>
              <a:buSzPts val="1080"/>
              <a:buChar char="◻"/>
              <a:defRPr/>
            </a:lvl1pPr>
            <a:lvl2pPr indent="-308610" lvl="1" marL="914400" algn="l">
              <a:lnSpc>
                <a:spcPct val="100000"/>
              </a:lnSpc>
              <a:spcBef>
                <a:spcPts val="550"/>
              </a:spcBef>
              <a:spcAft>
                <a:spcPts val="0"/>
              </a:spcAft>
              <a:buSzPts val="1260"/>
              <a:buChar char="?"/>
              <a:defRPr/>
            </a:lvl2pPr>
            <a:lvl3pPr indent="-314325" lvl="2" marL="1371600" algn="l">
              <a:lnSpc>
                <a:spcPct val="100000"/>
              </a:lnSpc>
              <a:spcBef>
                <a:spcPts val="500"/>
              </a:spcBef>
              <a:spcAft>
                <a:spcPts val="0"/>
              </a:spcAft>
              <a:buSzPts val="1350"/>
              <a:buChar char="■"/>
              <a:defRPr/>
            </a:lvl3pPr>
            <a:lvl4pPr indent="-314325" lvl="3" marL="1828800" algn="l">
              <a:lnSpc>
                <a:spcPct val="100000"/>
              </a:lnSpc>
              <a:spcBef>
                <a:spcPts val="400"/>
              </a:spcBef>
              <a:spcAft>
                <a:spcPts val="0"/>
              </a:spcAft>
              <a:buSzPts val="1350"/>
              <a:buChar char="■"/>
              <a:defRPr/>
            </a:lvl4pPr>
            <a:lvl5pPr indent="-302895" lvl="4" marL="2286000" algn="l">
              <a:lnSpc>
                <a:spcPct val="100000"/>
              </a:lnSpc>
              <a:spcBef>
                <a:spcPts val="400"/>
              </a:spcBef>
              <a:spcAft>
                <a:spcPts val="0"/>
              </a:spcAft>
              <a:buSzPts val="117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77" name="Shape 77"/>
        <p:cNvGrpSpPr/>
        <p:nvPr/>
      </p:nvGrpSpPr>
      <p:grpSpPr>
        <a:xfrm>
          <a:off x="0" y="0"/>
          <a:ext cx="0" cy="0"/>
          <a:chOff x="0" y="0"/>
          <a:chExt cx="0" cy="0"/>
        </a:xfrm>
      </p:grpSpPr>
      <p:sp>
        <p:nvSpPr>
          <p:cNvPr id="78" name="Google Shape;78;p38"/>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700"/>
              </a:spcBef>
              <a:spcAft>
                <a:spcPts val="0"/>
              </a:spcAft>
              <a:buSzPts val="1020"/>
              <a:buFont typeface="Twentieth Century"/>
              <a:buNone/>
              <a:defRPr sz="1700"/>
            </a:lvl1pPr>
            <a:lvl2pPr indent="-228600" lvl="1" marL="914400" algn="l">
              <a:lnSpc>
                <a:spcPct val="100000"/>
              </a:lnSpc>
              <a:spcBef>
                <a:spcPts val="550"/>
              </a:spcBef>
              <a:spcAft>
                <a:spcPts val="0"/>
              </a:spcAft>
              <a:buSzPts val="840"/>
              <a:buFont typeface="Twentieth Century"/>
              <a:buNone/>
              <a:defRPr sz="1200"/>
            </a:lvl2pPr>
            <a:lvl3pPr indent="-228600" lvl="2" marL="1371600" algn="l">
              <a:lnSpc>
                <a:spcPct val="100000"/>
              </a:lnSpc>
              <a:spcBef>
                <a:spcPts val="500"/>
              </a:spcBef>
              <a:spcAft>
                <a:spcPts val="0"/>
              </a:spcAft>
              <a:buSzPts val="750"/>
              <a:buFont typeface="Twentieth Century"/>
              <a:buNone/>
              <a:defRPr sz="1000"/>
            </a:lvl3pPr>
            <a:lvl4pPr indent="-228600" lvl="3" marL="1828800" algn="l">
              <a:lnSpc>
                <a:spcPct val="100000"/>
              </a:lnSpc>
              <a:spcBef>
                <a:spcPts val="400"/>
              </a:spcBef>
              <a:spcAft>
                <a:spcPts val="0"/>
              </a:spcAft>
              <a:buSzPts val="675"/>
              <a:buFont typeface="Twentieth Century"/>
              <a:buNone/>
              <a:defRPr sz="900"/>
            </a:lvl4pPr>
            <a:lvl5pPr indent="-228600" lvl="4" marL="2286000" algn="l">
              <a:lnSpc>
                <a:spcPct val="100000"/>
              </a:lnSpc>
              <a:spcBef>
                <a:spcPts val="400"/>
              </a:spcBef>
              <a:spcAft>
                <a:spcPts val="0"/>
              </a:spcAft>
              <a:buSzPts val="585"/>
              <a:buFont typeface="Twentieth Century"/>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9" name="Google Shape;79;p38"/>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0" name="Google Shape;80;p38"/>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1" name="Google Shape;81;p38"/>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2" name="Google Shape;82;p38"/>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Twentieth Century"/>
              <a:buNone/>
              <a:defRPr b="0" sz="28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8"/>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84" name="Google Shape;84;p38"/>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1pPr>
            <a:lvl2pPr indent="0" lvl="1"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2pPr>
            <a:lvl3pPr indent="0" lvl="2"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3pPr>
            <a:lvl4pPr indent="0" lvl="3"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4pPr>
            <a:lvl5pPr indent="0" lvl="4"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5pPr>
            <a:lvl6pPr indent="0" lvl="5"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6pPr>
            <a:lvl7pPr indent="0" lvl="6"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7pPr>
            <a:lvl8pPr indent="0" lvl="7"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8pPr>
            <a:lvl9pPr indent="0" lvl="8" marL="0" marR="0" algn="ctr">
              <a:lnSpc>
                <a:spcPct val="100000"/>
              </a:lnSpc>
              <a:spcBef>
                <a:spcPts val="0"/>
              </a:spcBef>
              <a:spcAft>
                <a:spcPts val="0"/>
              </a:spcAft>
              <a:buClr>
                <a:srgbClr val="000000"/>
              </a:buClr>
              <a:buSzPts val="2800"/>
              <a:buFont typeface="Arial"/>
              <a:buNone/>
              <a:defRPr b="1" i="0" sz="28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6" name="Google Shape;86;p38"/>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8"/>
          <p:cNvSpPr/>
          <p:nvPr>
            <p:ph idx="2" type="pic"/>
          </p:nvPr>
        </p:nvSpPr>
        <p:spPr>
          <a:xfrm>
            <a:off x="1560576" y="0"/>
            <a:ext cx="7583424" cy="4568952"/>
          </a:xfrm>
          <a:prstGeom prst="rect">
            <a:avLst/>
          </a:prstGeom>
          <a:solidFill>
            <a:srgbClr val="DCE5EE"/>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9"/>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lnSpc>
                <a:spcPct val="100000"/>
              </a:lnSpc>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lnSpc>
                <a:spcPct val="100000"/>
              </a:lnSpc>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lnSpc>
                <a:spcPct val="100000"/>
              </a:lnSpc>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lnSpc>
                <a:spcPct val="100000"/>
              </a:lnSpc>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lnSpc>
                <a:spcPct val="100000"/>
              </a:lnSpc>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lnSpc>
                <a:spcPct val="100000"/>
              </a:lnSpc>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lnSpc>
                <a:spcPct val="100000"/>
              </a:lnSpc>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2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2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29"/>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29"/>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29"/>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2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lnSpc>
                <a:spcPct val="100000"/>
              </a:lnSpc>
              <a:spcBef>
                <a:spcPts val="0"/>
              </a:spcBef>
              <a:spcAft>
                <a:spcPts val="0"/>
              </a:spcAft>
              <a:buClr>
                <a:srgbClr val="000000"/>
              </a:buClr>
              <a:buSzPts val="1400"/>
              <a:buFont typeface="Arial"/>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rive.google.com/file/d/1W41NHo8icENXpHIVaUwcyhZf4Xs1WQga/view?usp=drive_link" TargetMode="Externa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rive.google.com/file/d/1NsMYFG-NWtR1dD8eUv3kWZJY6MNmIamc/view?usp=drive_link" TargetMode="External"/><Relationship Id="rId4" Type="http://schemas.openxmlformats.org/officeDocument/2006/relationships/hyperlink" Target="https://drive.google.com/file/d/1NsMYFG-NWtR1dD8eUv3kWZJY6MNmIamc/view?usp=drive_link" TargetMode="External"/><Relationship Id="rId5"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rive.google.com/file/d/1hnJjZ_DRhHDAK6FOBfwnhshTubLsVbc6/view?usp=drive_link" TargetMode="External"/><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file/d/1naCjTfJiM8VNLO3jEYF1d6fuoenvJlpV/view?usp=drive_link" TargetMode="External"/><Relationship Id="rId4" Type="http://schemas.openxmlformats.org/officeDocument/2006/relationships/hyperlink" Target="https://drive.google.com/file/d/1naCjTfJiM8VNLO3jEYF1d6fuoenvJlpV/view?usp=drive_link" TargetMode="External"/><Relationship Id="rId5"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jpg"/><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karat.com/" TargetMode="External"/><Relationship Id="rId4" Type="http://schemas.openxmlformats.org/officeDocument/2006/relationships/hyperlink" Target="https://www.intervue.io/"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bluevit/FYP-029-FL24---Recruit-Right"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rive.google.com/file/d/1Tf08Faq8HAphY1_BIvV3A7TwE9NiSWs-/view?usp=drive_link" TargetMode="External"/><Relationship Id="rId4" Type="http://schemas.openxmlformats.org/officeDocument/2006/relationships/hyperlink" Target="https://drive.google.com/file/d/1Tf08Faq8HAphY1_BIvV3A7TwE9NiSWs-/view?usp=drive_link" TargetMode="External"/><Relationship Id="rId5"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pic>
        <p:nvPicPr>
          <p:cNvPr id="108" name="Google Shape;108;p1"/>
          <p:cNvPicPr preferRelativeResize="0"/>
          <p:nvPr/>
        </p:nvPicPr>
        <p:blipFill rotWithShape="1">
          <a:blip r:embed="rId3">
            <a:alphaModFix/>
          </a:blip>
          <a:srcRect b="0" l="0" r="0" t="0"/>
          <a:stretch/>
        </p:blipFill>
        <p:spPr>
          <a:xfrm>
            <a:off x="2804436" y="2133600"/>
            <a:ext cx="6339563" cy="2320117"/>
          </a:xfrm>
          <a:prstGeom prst="rect">
            <a:avLst/>
          </a:prstGeom>
          <a:noFill/>
          <a:ln>
            <a:noFill/>
          </a:ln>
        </p:spPr>
      </p:pic>
      <p:sp>
        <p:nvSpPr>
          <p:cNvPr id="109" name="Google Shape;109;p1"/>
          <p:cNvSpPr/>
          <p:nvPr/>
        </p:nvSpPr>
        <p:spPr>
          <a:xfrm>
            <a:off x="2804436" y="1066800"/>
            <a:ext cx="6339563" cy="1066800"/>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ctr">
              <a:lnSpc>
                <a:spcPct val="115000"/>
              </a:lnSpc>
              <a:spcBef>
                <a:spcPts val="0"/>
              </a:spcBef>
              <a:spcAft>
                <a:spcPts val="0"/>
              </a:spcAft>
              <a:buClr>
                <a:srgbClr val="000000"/>
              </a:buClr>
              <a:buSzPts val="2000"/>
              <a:buFont typeface="Arial"/>
              <a:buNone/>
            </a:pPr>
            <a:r>
              <a:t/>
            </a:r>
            <a:endParaRPr b="1" i="1" sz="2000" u="none" cap="none" strike="noStrike">
              <a:solidFill>
                <a:schemeClr val="lt1"/>
              </a:solidFill>
              <a:latin typeface="Times New Roman"/>
              <a:ea typeface="Times New Roman"/>
              <a:cs typeface="Times New Roman"/>
              <a:sym typeface="Times New Roman"/>
            </a:endParaRPr>
          </a:p>
          <a:p>
            <a:pPr indent="0" lvl="0" marL="0" marR="0" rtl="0" algn="ctr">
              <a:lnSpc>
                <a:spcPct val="115000"/>
              </a:lnSpc>
              <a:spcBef>
                <a:spcPts val="800"/>
              </a:spcBef>
              <a:spcAft>
                <a:spcPts val="0"/>
              </a:spcAft>
              <a:buClr>
                <a:srgbClr val="000000"/>
              </a:buClr>
              <a:buSzPts val="2000"/>
              <a:buFont typeface="Arial"/>
              <a:buNone/>
            </a:pPr>
            <a:r>
              <a:t/>
            </a:r>
            <a:endParaRPr b="1" i="1" sz="2000" u="none" cap="none" strike="noStrike">
              <a:solidFill>
                <a:schemeClr val="lt1"/>
              </a:solidFill>
              <a:latin typeface="Times New Roman"/>
              <a:ea typeface="Times New Roman"/>
              <a:cs typeface="Times New Roman"/>
              <a:sym typeface="Times New Roman"/>
            </a:endParaRPr>
          </a:p>
          <a:p>
            <a:pPr indent="0" lvl="0" marL="0" marR="0" rtl="0" algn="ctr">
              <a:lnSpc>
                <a:spcPct val="115000"/>
              </a:lnSpc>
              <a:spcBef>
                <a:spcPts val="800"/>
              </a:spcBef>
              <a:spcAft>
                <a:spcPts val="0"/>
              </a:spcAft>
              <a:buClr>
                <a:srgbClr val="000000"/>
              </a:buClr>
              <a:buSzPts val="2400"/>
              <a:buFont typeface="Arial"/>
              <a:buNone/>
            </a:pPr>
            <a:r>
              <a:rPr b="1" i="1" lang="en-US" sz="2400" u="none" cap="none" strike="noStrike">
                <a:solidFill>
                  <a:schemeClr val="lt1"/>
                </a:solidFill>
                <a:latin typeface="Times New Roman"/>
                <a:ea typeface="Times New Roman"/>
                <a:cs typeface="Times New Roman"/>
                <a:sym typeface="Times New Roman"/>
              </a:rPr>
              <a:t>  Recruit Right: Precision Hiring with AI Insight</a:t>
            </a:r>
            <a:endParaRPr b="1" i="0" sz="2400" u="none" cap="none" strike="noStrike">
              <a:solidFill>
                <a:schemeClr val="lt1"/>
              </a:solidFill>
              <a:latin typeface="Times New Roman"/>
              <a:ea typeface="Times New Roman"/>
              <a:cs typeface="Times New Roman"/>
              <a:sym typeface="Times New Roman"/>
            </a:endParaRPr>
          </a:p>
          <a:p>
            <a:pPr indent="0" lvl="0" marL="0" marR="0" rtl="0" algn="ctr">
              <a:lnSpc>
                <a:spcPct val="115000"/>
              </a:lnSpc>
              <a:spcBef>
                <a:spcPts val="800"/>
              </a:spcBef>
              <a:spcAft>
                <a:spcPts val="0"/>
              </a:spcAft>
              <a:buClr>
                <a:srgbClr val="000000"/>
              </a:buClr>
              <a:buSzPts val="1800"/>
              <a:buFont typeface="Arial"/>
              <a:buNone/>
            </a:pPr>
            <a:br>
              <a:rPr b="1" i="0" lang="en-US" sz="1800" u="none" cap="none" strike="noStrike">
                <a:solidFill>
                  <a:schemeClr val="lt1"/>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p:txBody>
      </p:sp>
      <p:sp>
        <p:nvSpPr>
          <p:cNvPr id="110" name="Google Shape;110;p1"/>
          <p:cNvSpPr txBox="1"/>
          <p:nvPr/>
        </p:nvSpPr>
        <p:spPr>
          <a:xfrm>
            <a:off x="0" y="6020076"/>
            <a:ext cx="5465618" cy="830997"/>
          </a:xfrm>
          <a:prstGeom prst="rect">
            <a:avLst/>
          </a:prstGeom>
          <a:solidFill>
            <a:srgbClr val="008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Department of Computing, FEST</a:t>
            </a:r>
            <a:endParaRPr b="0"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Hamdard University   </a:t>
            </a:r>
            <a:endParaRPr b="0" i="0" sz="2400" u="none" cap="none" strike="noStrike">
              <a:solidFill>
                <a:srgbClr val="000000"/>
              </a:solidFill>
              <a:latin typeface="Times New Roman"/>
              <a:ea typeface="Times New Roman"/>
              <a:cs typeface="Times New Roman"/>
              <a:sym typeface="Times New Roman"/>
            </a:endParaRPr>
          </a:p>
        </p:txBody>
      </p:sp>
      <p:pic>
        <p:nvPicPr>
          <p:cNvPr id="111" name="Google Shape;111;p1"/>
          <p:cNvPicPr preferRelativeResize="0"/>
          <p:nvPr/>
        </p:nvPicPr>
        <p:blipFill rotWithShape="1">
          <a:blip r:embed="rId4">
            <a:alphaModFix/>
          </a:blip>
          <a:srcRect b="0" l="0" r="0" t="0"/>
          <a:stretch/>
        </p:blipFill>
        <p:spPr>
          <a:xfrm>
            <a:off x="426027" y="3124200"/>
            <a:ext cx="1572567" cy="1371600"/>
          </a:xfrm>
          <a:prstGeom prst="rect">
            <a:avLst/>
          </a:prstGeom>
          <a:noFill/>
          <a:ln>
            <a:noFill/>
          </a:ln>
        </p:spPr>
      </p:pic>
      <p:sp>
        <p:nvSpPr>
          <p:cNvPr id="112" name="Google Shape;112;p1"/>
          <p:cNvSpPr txBox="1"/>
          <p:nvPr/>
        </p:nvSpPr>
        <p:spPr>
          <a:xfrm>
            <a:off x="5334000" y="4663350"/>
            <a:ext cx="3886200" cy="19389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Team Member</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Muhammad Naeemuddin</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Muhammad Abdullah</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imes New Roman"/>
                <a:ea typeface="Times New Roman"/>
                <a:cs typeface="Times New Roman"/>
                <a:sym typeface="Times New Roman"/>
              </a:rPr>
              <a:t>Muhammad Raza</a:t>
            </a:r>
            <a:br>
              <a:rPr b="0" i="0" lang="en-US" sz="20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Supervisor</a:t>
            </a:r>
            <a:br>
              <a:rPr b="0" i="0" lang="en-US" sz="2000" u="none" cap="none" strike="noStrike">
                <a:solidFill>
                  <a:schemeClr val="dk1"/>
                </a:solidFill>
                <a:latin typeface="Times New Roman"/>
                <a:ea typeface="Times New Roman"/>
                <a:cs typeface="Times New Roman"/>
                <a:sym typeface="Times New Roman"/>
              </a:rPr>
            </a:br>
            <a:r>
              <a:rPr b="0" i="0" lang="en-US" sz="2000" u="none" cap="none" strike="noStrike">
                <a:solidFill>
                  <a:schemeClr val="dk1"/>
                </a:solidFill>
                <a:latin typeface="Times New Roman"/>
                <a:ea typeface="Times New Roman"/>
                <a:cs typeface="Times New Roman"/>
                <a:sym typeface="Times New Roman"/>
              </a:rPr>
              <a:t>Dr. Umer Farooq</a:t>
            </a:r>
            <a:endParaRPr b="0" i="0" sz="2000" u="none" cap="none" strike="noStrike">
              <a:solidFill>
                <a:schemeClr val="dk1"/>
              </a:solidFill>
              <a:latin typeface="Times New Roman"/>
              <a:ea typeface="Times New Roman"/>
              <a:cs typeface="Times New Roman"/>
              <a:sym typeface="Times New Roman"/>
            </a:endParaRPr>
          </a:p>
        </p:txBody>
      </p:sp>
      <p:sp>
        <p:nvSpPr>
          <p:cNvPr id="113" name="Google Shape;113;p1"/>
          <p:cNvSpPr/>
          <p:nvPr/>
        </p:nvSpPr>
        <p:spPr>
          <a:xfrm flipH="1" rot="10800000">
            <a:off x="2209800" y="1066800"/>
            <a:ext cx="1143000" cy="1066800"/>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14" name="Google Shape;114;p1"/>
          <p:cNvSpPr txBox="1"/>
          <p:nvPr/>
        </p:nvSpPr>
        <p:spPr>
          <a:xfrm>
            <a:off x="0" y="0"/>
            <a:ext cx="2424622" cy="523220"/>
          </a:xfrm>
          <a:prstGeom prst="rect">
            <a:avLst/>
          </a:prstGeom>
          <a:solidFill>
            <a:srgbClr val="F86308"/>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FYP-I</a:t>
            </a:r>
            <a:endParaRPr b="1" i="0" sz="2800" u="none" cap="none" strike="noStrike">
              <a:solidFill>
                <a:schemeClr val="lt1"/>
              </a:solidFill>
              <a:latin typeface="Times New Roman"/>
              <a:ea typeface="Times New Roman"/>
              <a:cs typeface="Times New Roman"/>
              <a:sym typeface="Times New Roman"/>
            </a:endParaRPr>
          </a:p>
        </p:txBody>
      </p:sp>
      <p:sp>
        <p:nvSpPr>
          <p:cNvPr id="115" name="Google Shape;115;p1"/>
          <p:cNvSpPr/>
          <p:nvPr/>
        </p:nvSpPr>
        <p:spPr>
          <a:xfrm flipH="1" rot="10800000">
            <a:off x="4894118" y="6020076"/>
            <a:ext cx="1143000" cy="837924"/>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0"/>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u="sng">
                <a:solidFill>
                  <a:schemeClr val="dk1"/>
                </a:solidFill>
                <a:hlinkClick r:id="rId3">
                  <a:extLst>
                    <a:ext uri="{A12FA001-AC4F-418D-AE19-62706E023703}">
                      <ahyp:hlinkClr val="tx"/>
                    </a:ext>
                  </a:extLst>
                </a:hlinkClick>
              </a:rPr>
              <a:t>Use Case Diagram</a:t>
            </a:r>
            <a:endParaRPr>
              <a:solidFill>
                <a:schemeClr val="dk1"/>
              </a:solidFill>
            </a:endParaRPr>
          </a:p>
        </p:txBody>
      </p:sp>
      <p:sp>
        <p:nvSpPr>
          <p:cNvPr id="286" name="Google Shape;286;p10"/>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287" name="Google Shape;287;p10"/>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288" name="Google Shape;288;p10"/>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289" name="Google Shape;289;p10"/>
          <p:cNvPicPr preferRelativeResize="0"/>
          <p:nvPr/>
        </p:nvPicPr>
        <p:blipFill rotWithShape="1">
          <a:blip r:embed="rId4">
            <a:alphaModFix/>
          </a:blip>
          <a:srcRect b="0" l="0" r="0" t="0"/>
          <a:stretch/>
        </p:blipFill>
        <p:spPr>
          <a:xfrm>
            <a:off x="1648990" y="1536231"/>
            <a:ext cx="5544268" cy="48645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1"/>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u="sng">
                <a:solidFill>
                  <a:schemeClr val="dk1"/>
                </a:solidFill>
                <a:hlinkClick r:id="rId3">
                  <a:extLst>
                    <a:ext uri="{A12FA001-AC4F-418D-AE19-62706E023703}">
                      <ahyp:hlinkClr val="tx"/>
                    </a:ext>
                  </a:extLst>
                </a:hlinkClick>
              </a:rPr>
              <a:t>Class Diagram</a:t>
            </a:r>
            <a:endParaRPr>
              <a:solidFill>
                <a:schemeClr val="dk1"/>
              </a:solidFill>
            </a:endParaRPr>
          </a:p>
        </p:txBody>
      </p:sp>
      <p:sp>
        <p:nvSpPr>
          <p:cNvPr id="295" name="Google Shape;295;p11"/>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296" name="Google Shape;296;p11"/>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297" name="Google Shape;297;p11"/>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298" name="Google Shape;298;p11">
            <a:hlinkClick r:id="rId4"/>
          </p:cNvPr>
          <p:cNvPicPr preferRelativeResize="0"/>
          <p:nvPr/>
        </p:nvPicPr>
        <p:blipFill rotWithShape="1">
          <a:blip r:embed="rId5">
            <a:alphaModFix/>
          </a:blip>
          <a:srcRect b="0" l="0" r="0" t="0"/>
          <a:stretch/>
        </p:blipFill>
        <p:spPr>
          <a:xfrm>
            <a:off x="2676605" y="1600200"/>
            <a:ext cx="3790790" cy="449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2"/>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u="sng">
                <a:solidFill>
                  <a:schemeClr val="dk1"/>
                </a:solidFill>
                <a:hlinkClick r:id="rId3">
                  <a:extLst>
                    <a:ext uri="{A12FA001-AC4F-418D-AE19-62706E023703}">
                      <ahyp:hlinkClr val="tx"/>
                    </a:ext>
                  </a:extLst>
                </a:hlinkClick>
              </a:rPr>
              <a:t>ER Diagram</a:t>
            </a:r>
            <a:endParaRPr>
              <a:solidFill>
                <a:schemeClr val="dk1"/>
              </a:solidFill>
            </a:endParaRPr>
          </a:p>
        </p:txBody>
      </p:sp>
      <p:sp>
        <p:nvSpPr>
          <p:cNvPr id="304" name="Google Shape;304;p12"/>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305" name="Google Shape;305;p12"/>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306" name="Google Shape;306;p12"/>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307" name="Google Shape;307;p12"/>
          <p:cNvPicPr preferRelativeResize="0"/>
          <p:nvPr/>
        </p:nvPicPr>
        <p:blipFill rotWithShape="1">
          <a:blip r:embed="rId4">
            <a:alphaModFix/>
          </a:blip>
          <a:srcRect b="0" l="0" r="0" t="0"/>
          <a:stretch/>
        </p:blipFill>
        <p:spPr>
          <a:xfrm>
            <a:off x="2691747" y="1524000"/>
            <a:ext cx="3760505" cy="487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3"/>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u="sng">
                <a:solidFill>
                  <a:schemeClr val="dk1"/>
                </a:solidFill>
                <a:hlinkClick r:id="rId3">
                  <a:extLst>
                    <a:ext uri="{A12FA001-AC4F-418D-AE19-62706E023703}">
                      <ahyp:hlinkClr val="tx"/>
                    </a:ext>
                  </a:extLst>
                </a:hlinkClick>
              </a:rPr>
              <a:t>Sequence Diagram</a:t>
            </a:r>
            <a:endParaRPr u="sng">
              <a:solidFill>
                <a:schemeClr val="dk1"/>
              </a:solidFill>
            </a:endParaRPr>
          </a:p>
        </p:txBody>
      </p:sp>
      <p:sp>
        <p:nvSpPr>
          <p:cNvPr id="313" name="Google Shape;313;p13"/>
          <p:cNvSpPr txBox="1"/>
          <p:nvPr>
            <p:ph idx="10" type="dt"/>
          </p:nvPr>
        </p:nvSpPr>
        <p:spPr>
          <a:xfrm>
            <a:off x="6235505" y="6469062"/>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314" name="Google Shape;314;p13"/>
          <p:cNvSpPr txBox="1"/>
          <p:nvPr>
            <p:ph idx="11" type="ftr"/>
          </p:nvPr>
        </p:nvSpPr>
        <p:spPr>
          <a:xfrm>
            <a:off x="558018" y="64770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t/>
            </a:r>
            <a:endParaRPr b="1" i="1">
              <a:latin typeface="Times New Roman"/>
              <a:ea typeface="Times New Roman"/>
              <a:cs typeface="Times New Roman"/>
              <a:sym typeface="Times New Roman"/>
            </a:endParaRPr>
          </a:p>
          <a:p>
            <a:pPr indent="0" lvl="0" marL="0" rtl="0" algn="ctr">
              <a:lnSpc>
                <a:spcPct val="115000"/>
              </a:lnSpc>
              <a:spcBef>
                <a:spcPts val="80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315" name="Google Shape;315;p13"/>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316" name="Google Shape;316;p13">
            <a:hlinkClick r:id="rId4"/>
          </p:cNvPr>
          <p:cNvPicPr preferRelativeResize="0"/>
          <p:nvPr/>
        </p:nvPicPr>
        <p:blipFill rotWithShape="1">
          <a:blip r:embed="rId5">
            <a:alphaModFix/>
          </a:blip>
          <a:srcRect b="0" l="0" r="0" t="0"/>
          <a:stretch/>
        </p:blipFill>
        <p:spPr>
          <a:xfrm>
            <a:off x="2655705" y="1523999"/>
            <a:ext cx="3832599" cy="49115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4"/>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GUI Design </a:t>
            </a:r>
            <a:endParaRPr/>
          </a:p>
        </p:txBody>
      </p:sp>
      <p:sp>
        <p:nvSpPr>
          <p:cNvPr id="322" name="Google Shape;322;p14"/>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323" name="Google Shape;323;p14"/>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324" name="Google Shape;324;p14"/>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325" name="Google Shape;325;p14"/>
          <p:cNvPicPr preferRelativeResize="0"/>
          <p:nvPr>
            <p:ph idx="1" type="body"/>
          </p:nvPr>
        </p:nvPicPr>
        <p:blipFill rotWithShape="1">
          <a:blip r:embed="rId3">
            <a:alphaModFix/>
          </a:blip>
          <a:srcRect b="0" l="0" r="0" t="0"/>
          <a:stretch/>
        </p:blipFill>
        <p:spPr>
          <a:xfrm>
            <a:off x="609600" y="1580856"/>
            <a:ext cx="3505199" cy="4667543"/>
          </a:xfrm>
          <a:prstGeom prst="rect">
            <a:avLst/>
          </a:prstGeom>
          <a:noFill/>
          <a:ln>
            <a:noFill/>
          </a:ln>
        </p:spPr>
      </p:pic>
      <p:pic>
        <p:nvPicPr>
          <p:cNvPr id="326" name="Google Shape;326;p14"/>
          <p:cNvPicPr preferRelativeResize="0"/>
          <p:nvPr/>
        </p:nvPicPr>
        <p:blipFill rotWithShape="1">
          <a:blip r:embed="rId4">
            <a:alphaModFix/>
          </a:blip>
          <a:srcRect b="0" l="0" r="0" t="0"/>
          <a:stretch/>
        </p:blipFill>
        <p:spPr>
          <a:xfrm>
            <a:off x="4276725" y="1580856"/>
            <a:ext cx="3876675" cy="46675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5"/>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GUI Design </a:t>
            </a:r>
            <a:endParaRPr/>
          </a:p>
        </p:txBody>
      </p:sp>
      <p:sp>
        <p:nvSpPr>
          <p:cNvPr id="332" name="Google Shape;332;p15"/>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333" name="Google Shape;333;p15"/>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t/>
            </a:r>
            <a:endParaRPr b="1" i="1">
              <a:latin typeface="Times New Roman"/>
              <a:ea typeface="Times New Roman"/>
              <a:cs typeface="Times New Roman"/>
              <a:sym typeface="Times New Roman"/>
            </a:endParaRPr>
          </a:p>
          <a:p>
            <a:pPr indent="0" lvl="0" marL="0" rtl="0" algn="ctr">
              <a:lnSpc>
                <a:spcPct val="115000"/>
              </a:lnSpc>
              <a:spcBef>
                <a:spcPts val="80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334" name="Google Shape;334;p15"/>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335" name="Google Shape;335;p15"/>
          <p:cNvPicPr preferRelativeResize="0"/>
          <p:nvPr>
            <p:ph idx="1" type="body"/>
          </p:nvPr>
        </p:nvPicPr>
        <p:blipFill rotWithShape="1">
          <a:blip r:embed="rId3">
            <a:alphaModFix/>
          </a:blip>
          <a:srcRect b="0" l="0" r="0" t="0"/>
          <a:stretch/>
        </p:blipFill>
        <p:spPr>
          <a:xfrm>
            <a:off x="612774" y="1600200"/>
            <a:ext cx="8378825" cy="48005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6"/>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GUI Design</a:t>
            </a:r>
            <a:endParaRPr/>
          </a:p>
        </p:txBody>
      </p:sp>
      <p:sp>
        <p:nvSpPr>
          <p:cNvPr id="341" name="Google Shape;341;p16"/>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342" name="Google Shape;342;p16"/>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343" name="Google Shape;343;p16"/>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
        <p:nvSpPr>
          <p:cNvPr id="344" name="Google Shape;344;p1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209550" lvl="0" marL="320040" rtl="0" algn="l">
              <a:lnSpc>
                <a:spcPct val="100000"/>
              </a:lnSpc>
              <a:spcBef>
                <a:spcPts val="0"/>
              </a:spcBef>
              <a:spcAft>
                <a:spcPts val="0"/>
              </a:spcAft>
              <a:buClr>
                <a:srgbClr val="008000"/>
              </a:buClr>
              <a:buSzPts val="1740"/>
              <a:buNone/>
            </a:pPr>
            <a:r>
              <a:t/>
            </a:r>
            <a:endParaRPr/>
          </a:p>
        </p:txBody>
      </p:sp>
      <p:pic>
        <p:nvPicPr>
          <p:cNvPr id="345" name="Google Shape;345;p16"/>
          <p:cNvPicPr preferRelativeResize="0"/>
          <p:nvPr/>
        </p:nvPicPr>
        <p:blipFill rotWithShape="1">
          <a:blip r:embed="rId3">
            <a:alphaModFix/>
          </a:blip>
          <a:srcRect b="0" l="0" r="0" t="0"/>
          <a:stretch/>
        </p:blipFill>
        <p:spPr>
          <a:xfrm>
            <a:off x="685800" y="1676400"/>
            <a:ext cx="8001000" cy="4343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7"/>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GUI Design</a:t>
            </a:r>
            <a:endParaRPr/>
          </a:p>
        </p:txBody>
      </p:sp>
      <p:sp>
        <p:nvSpPr>
          <p:cNvPr id="351" name="Google Shape;351;p17"/>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352" name="Google Shape;352;p17"/>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353" name="Google Shape;353;p17"/>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354" name="Google Shape;354;p17"/>
          <p:cNvPicPr preferRelativeResize="0"/>
          <p:nvPr>
            <p:ph idx="1" type="body"/>
          </p:nvPr>
        </p:nvPicPr>
        <p:blipFill rotWithShape="1">
          <a:blip r:embed="rId3">
            <a:alphaModFix/>
          </a:blip>
          <a:srcRect b="0" l="0" r="0" t="0"/>
          <a:stretch/>
        </p:blipFill>
        <p:spPr>
          <a:xfrm>
            <a:off x="612775" y="1600200"/>
            <a:ext cx="8153400" cy="464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8"/>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GUI Design</a:t>
            </a:r>
            <a:endParaRPr/>
          </a:p>
        </p:txBody>
      </p:sp>
      <p:sp>
        <p:nvSpPr>
          <p:cNvPr id="360" name="Google Shape;360;p18"/>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361" name="Google Shape;361;p18"/>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362" name="Google Shape;362;p18"/>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363" name="Google Shape;363;p18"/>
          <p:cNvPicPr preferRelativeResize="0"/>
          <p:nvPr>
            <p:ph idx="1" type="body"/>
          </p:nvPr>
        </p:nvPicPr>
        <p:blipFill rotWithShape="1">
          <a:blip r:embed="rId3">
            <a:alphaModFix/>
          </a:blip>
          <a:srcRect b="0" l="0" r="0" t="0"/>
          <a:stretch/>
        </p:blipFill>
        <p:spPr>
          <a:xfrm>
            <a:off x="612775" y="1600200"/>
            <a:ext cx="8153400" cy="4724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9"/>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GUI Design</a:t>
            </a:r>
            <a:endParaRPr/>
          </a:p>
        </p:txBody>
      </p:sp>
      <p:sp>
        <p:nvSpPr>
          <p:cNvPr id="369" name="Google Shape;369;p19"/>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370" name="Google Shape;370;p19"/>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371" name="Google Shape;371;p19"/>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372" name="Google Shape;372;p19"/>
          <p:cNvPicPr preferRelativeResize="0"/>
          <p:nvPr>
            <p:ph idx="1" type="body"/>
          </p:nvPr>
        </p:nvPicPr>
        <p:blipFill rotWithShape="1">
          <a:blip r:embed="rId3">
            <a:alphaModFix/>
          </a:blip>
          <a:srcRect b="0" l="0" r="0" t="0"/>
          <a:stretch/>
        </p:blipFill>
        <p:spPr>
          <a:xfrm>
            <a:off x="612775" y="1600200"/>
            <a:ext cx="8153400" cy="472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latin typeface="Arial"/>
                <a:ea typeface="Arial"/>
                <a:cs typeface="Arial"/>
                <a:sym typeface="Arial"/>
              </a:rPr>
              <a:t>Table of Contents </a:t>
            </a:r>
            <a:endParaRPr>
              <a:latin typeface="Arial"/>
              <a:ea typeface="Arial"/>
              <a:cs typeface="Arial"/>
              <a:sym typeface="Arial"/>
            </a:endParaRPr>
          </a:p>
        </p:txBody>
      </p:sp>
      <p:sp>
        <p:nvSpPr>
          <p:cNvPr id="121" name="Google Shape;121;p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lnSpc>
                <a:spcPct val="100000"/>
              </a:lnSpc>
              <a:spcBef>
                <a:spcPts val="0"/>
              </a:spcBef>
              <a:spcAft>
                <a:spcPts val="0"/>
              </a:spcAft>
              <a:buSzPct val="59999"/>
              <a:buNone/>
            </a:pPr>
            <a:r>
              <a:t/>
            </a:r>
            <a:endParaRPr>
              <a:solidFill>
                <a:srgbClr val="FF0000"/>
              </a:solidFill>
              <a:latin typeface="Times New Roman"/>
              <a:ea typeface="Times New Roman"/>
              <a:cs typeface="Times New Roman"/>
              <a:sym typeface="Times New Roman"/>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Problem Statement</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Proposed Solution</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Objective </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Scope</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Methodology</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Key Features </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Overview &amp; Impact</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Diagrams</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GUI Design</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Challenge &amp; Risks</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Future Enhancements</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FYP-I  Deliverables </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Conclusion</a:t>
            </a:r>
            <a:endParaRPr/>
          </a:p>
          <a:p>
            <a:pPr indent="-339090" lvl="0" marL="457200" rtl="0" algn="l">
              <a:lnSpc>
                <a:spcPct val="100000"/>
              </a:lnSpc>
              <a:spcBef>
                <a:spcPts val="700"/>
              </a:spcBef>
              <a:spcAft>
                <a:spcPts val="0"/>
              </a:spcAft>
              <a:buSzPct val="108750"/>
              <a:buFont typeface="Noto Sans Symbols"/>
              <a:buChar char="❑"/>
            </a:pPr>
            <a:r>
              <a:rPr lang="en-US" sz="4000">
                <a:latin typeface="Times New Roman"/>
                <a:ea typeface="Times New Roman"/>
                <a:cs typeface="Times New Roman"/>
                <a:sym typeface="Times New Roman"/>
              </a:rPr>
              <a:t>References </a:t>
            </a:r>
            <a:endParaRPr/>
          </a:p>
        </p:txBody>
      </p:sp>
      <p:sp>
        <p:nvSpPr>
          <p:cNvPr id="122" name="Google Shape;122;p2"/>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123" name="Google Shape;123;p2"/>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lnSpc>
                <a:spcPct val="100000"/>
              </a:lnSpc>
              <a:spcBef>
                <a:spcPts val="0"/>
              </a:spcBef>
              <a:spcAft>
                <a:spcPts val="0"/>
              </a:spcAft>
              <a:buSzPct val="100000"/>
              <a:buNone/>
            </a:pPr>
            <a:fld id="{00000000-1234-1234-1234-123412341234}" type="slidenum">
              <a:rPr lang="en-US"/>
              <a:t>‹#›</a:t>
            </a:fld>
            <a:endParaRPr/>
          </a:p>
        </p:txBody>
      </p:sp>
      <p:sp>
        <p:nvSpPr>
          <p:cNvPr id="124" name="Google Shape;124;p2"/>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0"/>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GUI Design</a:t>
            </a:r>
            <a:endParaRPr/>
          </a:p>
        </p:txBody>
      </p:sp>
      <p:sp>
        <p:nvSpPr>
          <p:cNvPr id="378" name="Google Shape;378;p20"/>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379" name="Google Shape;379;p20"/>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380" name="Google Shape;380;p20"/>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381" name="Google Shape;381;p20"/>
          <p:cNvPicPr preferRelativeResize="0"/>
          <p:nvPr>
            <p:ph idx="1" type="body"/>
          </p:nvPr>
        </p:nvPicPr>
        <p:blipFill rotWithShape="1">
          <a:blip r:embed="rId3">
            <a:alphaModFix/>
          </a:blip>
          <a:srcRect b="0" l="0" r="0" t="0"/>
          <a:stretch/>
        </p:blipFill>
        <p:spPr>
          <a:xfrm>
            <a:off x="612775" y="1600200"/>
            <a:ext cx="8153400" cy="472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1"/>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GUI Design</a:t>
            </a:r>
            <a:endParaRPr/>
          </a:p>
        </p:txBody>
      </p:sp>
      <p:sp>
        <p:nvSpPr>
          <p:cNvPr id="387" name="Google Shape;387;p21"/>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388" name="Google Shape;388;p21"/>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389" name="Google Shape;389;p21"/>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390" name="Google Shape;390;p21"/>
          <p:cNvPicPr preferRelativeResize="0"/>
          <p:nvPr>
            <p:ph idx="1" type="body"/>
          </p:nvPr>
        </p:nvPicPr>
        <p:blipFill rotWithShape="1">
          <a:blip r:embed="rId3">
            <a:alphaModFix/>
          </a:blip>
          <a:srcRect b="0" l="0" r="0" t="0"/>
          <a:stretch/>
        </p:blipFill>
        <p:spPr>
          <a:xfrm>
            <a:off x="609600" y="1600200"/>
            <a:ext cx="8153399" cy="472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2"/>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GUI Design</a:t>
            </a:r>
            <a:endParaRPr/>
          </a:p>
        </p:txBody>
      </p:sp>
      <p:sp>
        <p:nvSpPr>
          <p:cNvPr id="396" name="Google Shape;396;p22"/>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397" name="Google Shape;397;p22"/>
          <p:cNvSpPr txBox="1"/>
          <p:nvPr>
            <p:ph idx="11" type="ftr"/>
          </p:nvPr>
        </p:nvSpPr>
        <p:spPr>
          <a:xfrm>
            <a:off x="612648"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398" name="Google Shape;398;p22"/>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399" name="Google Shape;399;p22"/>
          <p:cNvPicPr preferRelativeResize="0"/>
          <p:nvPr>
            <p:ph idx="1" type="body"/>
          </p:nvPr>
        </p:nvPicPr>
        <p:blipFill rotWithShape="1">
          <a:blip r:embed="rId3">
            <a:alphaModFix/>
          </a:blip>
          <a:srcRect b="0" l="0" r="0" t="0"/>
          <a:stretch/>
        </p:blipFill>
        <p:spPr>
          <a:xfrm>
            <a:off x="612775" y="1600200"/>
            <a:ext cx="8153400" cy="47243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3"/>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Challenges and Risks</a:t>
            </a:r>
            <a:endParaRPr/>
          </a:p>
        </p:txBody>
      </p:sp>
      <p:sp>
        <p:nvSpPr>
          <p:cNvPr id="405" name="Google Shape;405;p23"/>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406" name="Google Shape;406;p23"/>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407" name="Google Shape;407;p23"/>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
        <p:nvSpPr>
          <p:cNvPr id="408" name="Google Shape;408;p23"/>
          <p:cNvSpPr txBox="1"/>
          <p:nvPr>
            <p:ph idx="1" type="body"/>
          </p:nvPr>
        </p:nvSpPr>
        <p:spPr>
          <a:xfrm>
            <a:off x="609601" y="2286766"/>
            <a:ext cx="6477000" cy="2677616"/>
          </a:xfrm>
          <a:prstGeom prst="rect">
            <a:avLst/>
          </a:prstGeom>
          <a:noFill/>
          <a:ln>
            <a:noFill/>
          </a:ln>
        </p:spPr>
        <p:txBody>
          <a:bodyPr anchorCtr="0" anchor="ctr" bIns="45700" lIns="91425" spcFirstLastPara="1" rIns="91425" wrap="square" tIns="45700">
            <a:spAutoFit/>
          </a:bodyPr>
          <a:lstStyle/>
          <a:p>
            <a:pPr indent="-320040" lvl="0" marL="320040" rtl="0" algn="l">
              <a:lnSpc>
                <a:spcPct val="100000"/>
              </a:lnSpc>
              <a:spcBef>
                <a:spcPts val="0"/>
              </a:spcBef>
              <a:spcAft>
                <a:spcPts val="0"/>
              </a:spcAft>
              <a:buClr>
                <a:schemeClr val="dk1"/>
              </a:buClr>
              <a:buSzPts val="2000"/>
              <a:buFont typeface="Noto Sans Symbols"/>
              <a:buChar char="❑"/>
            </a:pPr>
            <a:r>
              <a:rPr lang="en-US" sz="2400">
                <a:latin typeface="Times New Roman"/>
                <a:ea typeface="Times New Roman"/>
                <a:cs typeface="Times New Roman"/>
                <a:sym typeface="Times New Roman"/>
              </a:rPr>
              <a:t>Achieving accurate NER results.</a:t>
            </a:r>
            <a:endParaRPr sz="3200"/>
          </a:p>
          <a:p>
            <a:pPr indent="-320040" lvl="0" marL="320040" rtl="0" algn="l">
              <a:lnSpc>
                <a:spcPct val="100000"/>
              </a:lnSpc>
              <a:spcBef>
                <a:spcPts val="0"/>
              </a:spcBef>
              <a:spcAft>
                <a:spcPts val="0"/>
              </a:spcAft>
              <a:buClr>
                <a:schemeClr val="dk1"/>
              </a:buClr>
              <a:buSzPts val="2000"/>
              <a:buFont typeface="Noto Sans Symbols"/>
              <a:buChar char="❑"/>
            </a:pPr>
            <a:r>
              <a:rPr lang="en-US" sz="2400">
                <a:latin typeface="Times New Roman"/>
                <a:ea typeface="Times New Roman"/>
                <a:cs typeface="Times New Roman"/>
                <a:sym typeface="Times New Roman"/>
              </a:rPr>
              <a:t>Encouraging user adoption of the platform.</a:t>
            </a:r>
            <a:endParaRPr/>
          </a:p>
          <a:p>
            <a:pPr indent="-320040" lvl="0" marL="320040" rtl="0" algn="l">
              <a:lnSpc>
                <a:spcPct val="100000"/>
              </a:lnSpc>
              <a:spcBef>
                <a:spcPts val="0"/>
              </a:spcBef>
              <a:spcAft>
                <a:spcPts val="0"/>
              </a:spcAft>
              <a:buClr>
                <a:schemeClr val="dk1"/>
              </a:buClr>
              <a:buSzPts val="2000"/>
              <a:buFont typeface="Noto Sans Symbols"/>
              <a:buChar char="❑"/>
            </a:pPr>
            <a:r>
              <a:rPr lang="en-US" sz="2400">
                <a:latin typeface="Times New Roman"/>
                <a:ea typeface="Times New Roman"/>
                <a:cs typeface="Times New Roman"/>
                <a:sym typeface="Times New Roman"/>
              </a:rPr>
              <a:t>Managing scalability for growing users.</a:t>
            </a:r>
            <a:endParaRPr sz="3200"/>
          </a:p>
          <a:p>
            <a:pPr indent="-320040" lvl="0" marL="320040" rtl="0" algn="l">
              <a:lnSpc>
                <a:spcPct val="100000"/>
              </a:lnSpc>
              <a:spcBef>
                <a:spcPts val="0"/>
              </a:spcBef>
              <a:spcAft>
                <a:spcPts val="0"/>
              </a:spcAft>
              <a:buClr>
                <a:schemeClr val="dk1"/>
              </a:buClr>
              <a:buSzPts val="2000"/>
              <a:buFont typeface="Noto Sans Symbols"/>
              <a:buChar char="❑"/>
            </a:pPr>
            <a:r>
              <a:rPr lang="en-US" sz="2400">
                <a:latin typeface="Times New Roman"/>
                <a:ea typeface="Times New Roman"/>
                <a:cs typeface="Times New Roman"/>
                <a:sym typeface="Times New Roman"/>
              </a:rPr>
              <a:t>Seamless integration with third-party tools.</a:t>
            </a:r>
            <a:endParaRPr sz="3200"/>
          </a:p>
          <a:p>
            <a:pPr indent="-320040" lvl="0" marL="320040" rtl="0" algn="l">
              <a:lnSpc>
                <a:spcPct val="100000"/>
              </a:lnSpc>
              <a:spcBef>
                <a:spcPts val="0"/>
              </a:spcBef>
              <a:spcAft>
                <a:spcPts val="0"/>
              </a:spcAft>
              <a:buClr>
                <a:schemeClr val="dk1"/>
              </a:buClr>
              <a:buSzPts val="2000"/>
              <a:buFont typeface="Noto Sans Symbols"/>
              <a:buChar char="❑"/>
            </a:pPr>
            <a:r>
              <a:rPr lang="en-US" sz="2400">
                <a:latin typeface="Times New Roman"/>
                <a:ea typeface="Times New Roman"/>
                <a:cs typeface="Times New Roman"/>
                <a:sym typeface="Times New Roman"/>
              </a:rPr>
              <a:t>Avoiding technical glitches and AI biases.</a:t>
            </a:r>
            <a:endParaRPr sz="3200"/>
          </a:p>
          <a:p>
            <a:pPr indent="-320040" lvl="0" marL="320040" rtl="0" algn="l">
              <a:lnSpc>
                <a:spcPct val="100000"/>
              </a:lnSpc>
              <a:spcBef>
                <a:spcPts val="0"/>
              </a:spcBef>
              <a:spcAft>
                <a:spcPts val="0"/>
              </a:spcAft>
              <a:buClr>
                <a:schemeClr val="dk1"/>
              </a:buClr>
              <a:buSzPts val="2000"/>
              <a:buFont typeface="Noto Sans Symbols"/>
              <a:buChar char="❑"/>
            </a:pPr>
            <a:r>
              <a:rPr lang="en-US" sz="2400">
                <a:latin typeface="Times New Roman"/>
                <a:ea typeface="Times New Roman"/>
                <a:cs typeface="Times New Roman"/>
                <a:sym typeface="Times New Roman"/>
              </a:rPr>
              <a:t>Adhering to regulations and compliance.</a:t>
            </a:r>
            <a:endParaRPr sz="3200"/>
          </a:p>
          <a:p>
            <a:pPr indent="-320040" lvl="0" marL="320040" rtl="0" algn="l">
              <a:lnSpc>
                <a:spcPct val="100000"/>
              </a:lnSpc>
              <a:spcBef>
                <a:spcPts val="0"/>
              </a:spcBef>
              <a:spcAft>
                <a:spcPts val="0"/>
              </a:spcAft>
              <a:buClr>
                <a:schemeClr val="dk1"/>
              </a:buClr>
              <a:buSzPts val="2000"/>
              <a:buFont typeface="Noto Sans Symbols"/>
              <a:buChar char="❑"/>
            </a:pPr>
            <a:r>
              <a:rPr lang="en-US" sz="2400">
                <a:latin typeface="Times New Roman"/>
                <a:ea typeface="Times New Roman"/>
                <a:cs typeface="Times New Roman"/>
                <a:sym typeface="Times New Roman"/>
              </a:rPr>
              <a:t>Controlling costs and maintaining the system. </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4"/>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Future Enhancements</a:t>
            </a:r>
            <a:endParaRPr/>
          </a:p>
        </p:txBody>
      </p:sp>
      <p:sp>
        <p:nvSpPr>
          <p:cNvPr id="414" name="Google Shape;414;p24"/>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415" name="Google Shape;415;p24"/>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416" name="Google Shape;416;p24"/>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
        <p:nvSpPr>
          <p:cNvPr id="417" name="Google Shape;417;p24"/>
          <p:cNvSpPr txBox="1"/>
          <p:nvPr>
            <p:ph idx="1" type="body"/>
          </p:nvPr>
        </p:nvSpPr>
        <p:spPr>
          <a:xfrm>
            <a:off x="609600" y="2364474"/>
            <a:ext cx="7295843" cy="2554505"/>
          </a:xfrm>
          <a:prstGeom prst="rect">
            <a:avLst/>
          </a:prstGeom>
          <a:noFill/>
          <a:ln>
            <a:noFill/>
          </a:ln>
        </p:spPr>
        <p:txBody>
          <a:bodyPr anchorCtr="0" anchor="ctr" bIns="45700" lIns="91425" spcFirstLastPara="1" rIns="91425" wrap="square" tIns="45700">
            <a:spAutoFit/>
          </a:bodyPr>
          <a:lstStyle/>
          <a:p>
            <a:pPr indent="-320040" lvl="0" marL="320040" marR="0" rtl="0" algn="l">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AI-Powered Skill Matching</a:t>
            </a: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None/>
            </a:pPr>
            <a:r>
              <a:rPr b="0" i="0" lang="en-US" sz="2000" u="none" cap="none" strike="noStrike">
                <a:solidFill>
                  <a:schemeClr val="dk1"/>
                </a:solidFill>
                <a:latin typeface="Times New Roman"/>
                <a:ea typeface="Times New Roman"/>
                <a:cs typeface="Times New Roman"/>
                <a:sym typeface="Times New Roman"/>
              </a:rPr>
              <a:t>Advanced AI for deeper alignment between resumes and job roles.</a:t>
            </a:r>
            <a:endParaRPr/>
          </a:p>
          <a:p>
            <a:pPr indent="-320040" lvl="0" marL="320040" marR="0" rtl="0" algn="l">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Video Interview Analytics</a:t>
            </a:r>
            <a:r>
              <a:rPr b="0" i="0" lang="en-US" sz="2000" u="none" cap="none" strike="noStrik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None/>
            </a:pPr>
            <a:r>
              <a:rPr b="0" i="0" lang="en-US" sz="2000" u="none" cap="none" strike="noStrike">
                <a:solidFill>
                  <a:schemeClr val="dk1"/>
                </a:solidFill>
                <a:latin typeface="Times New Roman"/>
                <a:ea typeface="Times New Roman"/>
                <a:cs typeface="Times New Roman"/>
                <a:sym typeface="Times New Roman"/>
              </a:rPr>
              <a:t> AI-based analysis of candidate responses and behavior in interviews.</a:t>
            </a:r>
            <a:endParaRPr/>
          </a:p>
          <a:p>
            <a:pPr indent="-320040" lvl="0" marL="320040" marR="0" rtl="0" algn="l">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Integration with ATS</a:t>
            </a: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None/>
            </a:pPr>
            <a:r>
              <a:rPr b="0" i="0" lang="en-US" sz="2000" u="none" cap="none" strike="noStrike">
                <a:solidFill>
                  <a:schemeClr val="dk1"/>
                </a:solidFill>
                <a:latin typeface="Times New Roman"/>
                <a:ea typeface="Times New Roman"/>
                <a:cs typeface="Times New Roman"/>
                <a:sym typeface="Times New Roman"/>
              </a:rPr>
              <a:t>Seamless integration with Applicant Tracking Systems.</a:t>
            </a:r>
            <a:endParaRPr/>
          </a:p>
          <a:p>
            <a:pPr indent="-320040" lvl="0" marL="320040" marR="0" rtl="0" algn="l">
              <a:lnSpc>
                <a:spcPct val="100000"/>
              </a:lnSpc>
              <a:spcBef>
                <a:spcPts val="0"/>
              </a:spcBef>
              <a:spcAft>
                <a:spcPts val="0"/>
              </a:spcAft>
              <a:buClr>
                <a:schemeClr val="dk1"/>
              </a:buClr>
              <a:buSzPts val="2000"/>
              <a:buFont typeface="Noto Sans Symbols"/>
              <a:buChar char="❑"/>
            </a:pPr>
            <a:r>
              <a:rPr b="1" i="0" lang="en-US" sz="2000" u="none" cap="none" strike="noStrike">
                <a:solidFill>
                  <a:schemeClr val="dk1"/>
                </a:solidFill>
                <a:latin typeface="Times New Roman"/>
                <a:ea typeface="Times New Roman"/>
                <a:cs typeface="Times New Roman"/>
                <a:sym typeface="Times New Roman"/>
              </a:rPr>
              <a:t>Advanced Reporting</a:t>
            </a:r>
            <a:r>
              <a:rPr b="0" i="0" lang="en-US" sz="2000" u="none" cap="none" strike="noStrik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None/>
            </a:pPr>
            <a:r>
              <a:rPr b="0" i="0" lang="en-US" sz="2000" u="none" cap="none" strike="noStrike">
                <a:solidFill>
                  <a:schemeClr val="dk1"/>
                </a:solidFill>
                <a:latin typeface="Times New Roman"/>
                <a:ea typeface="Times New Roman"/>
                <a:cs typeface="Times New Roman"/>
                <a:sym typeface="Times New Roman"/>
              </a:rPr>
              <a:t>Real-time analytics and predictive insights for hiring trends.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6"/>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Conclusion</a:t>
            </a:r>
            <a:endParaRPr/>
          </a:p>
        </p:txBody>
      </p:sp>
      <p:sp>
        <p:nvSpPr>
          <p:cNvPr id="423" name="Google Shape;423;p26"/>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424" name="Google Shape;424;p26"/>
          <p:cNvSpPr txBox="1"/>
          <p:nvPr>
            <p:ph idx="11" type="ftr"/>
          </p:nvPr>
        </p:nvSpPr>
        <p:spPr>
          <a:xfrm>
            <a:off x="612648" y="6416675"/>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425" name="Google Shape;425;p26"/>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
        <p:nvSpPr>
          <p:cNvPr id="426" name="Google Shape;426;p26"/>
          <p:cNvSpPr txBox="1"/>
          <p:nvPr>
            <p:ph idx="1" type="body"/>
          </p:nvPr>
        </p:nvSpPr>
        <p:spPr>
          <a:xfrm>
            <a:off x="609600" y="1986434"/>
            <a:ext cx="8153400" cy="3631257"/>
          </a:xfrm>
          <a:prstGeom prst="rect">
            <a:avLst/>
          </a:prstGeom>
          <a:noFill/>
          <a:ln>
            <a:noFill/>
          </a:ln>
        </p:spPr>
        <p:txBody>
          <a:bodyPr anchorCtr="0" anchor="t" bIns="45700" lIns="91425" spcFirstLastPara="1" rIns="91425" wrap="square" tIns="45700">
            <a:normAutofit fontScale="62500" lnSpcReduction="20000"/>
          </a:bodyPr>
          <a:lstStyle/>
          <a:p>
            <a:pPr indent="-339090" lvl="0" marL="457200" rtl="0" algn="l">
              <a:lnSpc>
                <a:spcPct val="100000"/>
              </a:lnSpc>
              <a:spcBef>
                <a:spcPts val="700"/>
              </a:spcBef>
              <a:spcAft>
                <a:spcPts val="0"/>
              </a:spcAft>
              <a:buClr>
                <a:srgbClr val="008000"/>
              </a:buClr>
              <a:buSzPct val="96000"/>
              <a:buChar char="◻"/>
            </a:pPr>
            <a:r>
              <a:rPr b="1" lang="en-US">
                <a:latin typeface="Arial"/>
                <a:ea typeface="Arial"/>
                <a:cs typeface="Arial"/>
                <a:sym typeface="Arial"/>
              </a:rPr>
              <a:t>Streamlines Hiring Process</a:t>
            </a:r>
            <a:r>
              <a:rPr lang="en-US">
                <a:latin typeface="Arial"/>
                <a:ea typeface="Arial"/>
                <a:cs typeface="Arial"/>
                <a:sym typeface="Arial"/>
              </a:rPr>
              <a:t>:</a:t>
            </a:r>
            <a:br>
              <a:rPr lang="en-US">
                <a:latin typeface="Arial"/>
                <a:ea typeface="Arial"/>
                <a:cs typeface="Arial"/>
                <a:sym typeface="Arial"/>
              </a:rPr>
            </a:br>
            <a:r>
              <a:rPr lang="en-US">
                <a:latin typeface="Arial"/>
                <a:ea typeface="Arial"/>
                <a:cs typeface="Arial"/>
                <a:sym typeface="Arial"/>
              </a:rPr>
              <a:t>Automates key tasks like resume screening, scheduling, and candidate evaluation, reducing time-to-hire.</a:t>
            </a:r>
            <a:endParaRPr/>
          </a:p>
          <a:p>
            <a:pPr indent="-339090" lvl="0" marL="457200" rtl="0" algn="l">
              <a:lnSpc>
                <a:spcPct val="100000"/>
              </a:lnSpc>
              <a:spcBef>
                <a:spcPts val="700"/>
              </a:spcBef>
              <a:spcAft>
                <a:spcPts val="0"/>
              </a:spcAft>
              <a:buClr>
                <a:srgbClr val="008000"/>
              </a:buClr>
              <a:buSzPct val="96000"/>
              <a:buChar char="◻"/>
            </a:pPr>
            <a:r>
              <a:rPr b="1" lang="en-US">
                <a:latin typeface="Arial"/>
                <a:ea typeface="Arial"/>
                <a:cs typeface="Arial"/>
                <a:sym typeface="Arial"/>
              </a:rPr>
              <a:t>AI-Driven Assessments</a:t>
            </a:r>
            <a:r>
              <a:rPr lang="en-US">
                <a:latin typeface="Arial"/>
                <a:ea typeface="Arial"/>
                <a:cs typeface="Arial"/>
                <a:sym typeface="Arial"/>
              </a:rPr>
              <a:t>:</a:t>
            </a:r>
            <a:br>
              <a:rPr lang="en-US">
                <a:latin typeface="Arial"/>
                <a:ea typeface="Arial"/>
                <a:cs typeface="Arial"/>
                <a:sym typeface="Arial"/>
              </a:rPr>
            </a:br>
            <a:r>
              <a:rPr lang="en-US">
                <a:latin typeface="Arial"/>
                <a:ea typeface="Arial"/>
                <a:cs typeface="Arial"/>
                <a:sym typeface="Arial"/>
              </a:rPr>
              <a:t>Ensures consistent, unbiased, and accurate hiring decisions through standardized workflows.</a:t>
            </a:r>
            <a:endParaRPr/>
          </a:p>
          <a:p>
            <a:pPr indent="-339090" lvl="0" marL="457200" rtl="0" algn="l">
              <a:lnSpc>
                <a:spcPct val="100000"/>
              </a:lnSpc>
              <a:spcBef>
                <a:spcPts val="700"/>
              </a:spcBef>
              <a:spcAft>
                <a:spcPts val="0"/>
              </a:spcAft>
              <a:buClr>
                <a:srgbClr val="008000"/>
              </a:buClr>
              <a:buSzPct val="96000"/>
              <a:buChar char="◻"/>
            </a:pPr>
            <a:r>
              <a:rPr b="1" lang="en-US">
                <a:latin typeface="Arial"/>
                <a:ea typeface="Arial"/>
                <a:cs typeface="Arial"/>
                <a:sym typeface="Arial"/>
              </a:rPr>
              <a:t>Scalable and Flexible Design</a:t>
            </a:r>
            <a:r>
              <a:rPr lang="en-US">
                <a:latin typeface="Arial"/>
                <a:ea typeface="Arial"/>
                <a:cs typeface="Arial"/>
                <a:sym typeface="Arial"/>
              </a:rPr>
              <a:t>:</a:t>
            </a:r>
            <a:br>
              <a:rPr lang="en-US">
                <a:latin typeface="Arial"/>
                <a:ea typeface="Arial"/>
                <a:cs typeface="Arial"/>
                <a:sym typeface="Arial"/>
              </a:rPr>
            </a:br>
            <a:r>
              <a:rPr lang="en-US">
                <a:latin typeface="Arial"/>
                <a:ea typeface="Arial"/>
                <a:cs typeface="Arial"/>
                <a:sym typeface="Arial"/>
              </a:rPr>
              <a:t>Adapts to growing demands and diverse recruitment needs.</a:t>
            </a:r>
            <a:endParaRPr/>
          </a:p>
          <a:p>
            <a:pPr indent="-339090" lvl="0" marL="457200" rtl="0" algn="l">
              <a:lnSpc>
                <a:spcPct val="100000"/>
              </a:lnSpc>
              <a:spcBef>
                <a:spcPts val="700"/>
              </a:spcBef>
              <a:spcAft>
                <a:spcPts val="0"/>
              </a:spcAft>
              <a:buClr>
                <a:srgbClr val="008000"/>
              </a:buClr>
              <a:buSzPct val="96000"/>
              <a:buChar char="◻"/>
            </a:pPr>
            <a:r>
              <a:rPr b="1" lang="en-US">
                <a:latin typeface="Arial"/>
                <a:ea typeface="Arial"/>
                <a:cs typeface="Arial"/>
                <a:sym typeface="Arial"/>
              </a:rPr>
              <a:t>User-Centric Interface</a:t>
            </a:r>
            <a:r>
              <a:rPr lang="en-US">
                <a:latin typeface="Arial"/>
                <a:ea typeface="Arial"/>
                <a:cs typeface="Arial"/>
                <a:sym typeface="Arial"/>
              </a:rPr>
              <a:t>:</a:t>
            </a:r>
            <a:br>
              <a:rPr lang="en-US">
                <a:latin typeface="Arial"/>
                <a:ea typeface="Arial"/>
                <a:cs typeface="Arial"/>
                <a:sym typeface="Arial"/>
              </a:rPr>
            </a:br>
            <a:r>
              <a:rPr lang="en-US">
                <a:latin typeface="Arial"/>
                <a:ea typeface="Arial"/>
                <a:cs typeface="Arial"/>
                <a:sym typeface="Arial"/>
              </a:rPr>
              <a:t>Simplifies navigation for organizations, candidates, and interviewers, enhancing the experience for all stakeholders.</a:t>
            </a:r>
            <a:endParaRPr/>
          </a:p>
          <a:p>
            <a:pPr indent="-339090" lvl="0" marL="457200" rtl="0" algn="l">
              <a:lnSpc>
                <a:spcPct val="100000"/>
              </a:lnSpc>
              <a:spcBef>
                <a:spcPts val="700"/>
              </a:spcBef>
              <a:spcAft>
                <a:spcPts val="0"/>
              </a:spcAft>
              <a:buClr>
                <a:srgbClr val="008000"/>
              </a:buClr>
              <a:buSzPct val="96000"/>
              <a:buChar char="◻"/>
            </a:pPr>
            <a:r>
              <a:rPr b="1" lang="en-US">
                <a:latin typeface="Arial"/>
                <a:ea typeface="Arial"/>
                <a:cs typeface="Arial"/>
                <a:sym typeface="Arial"/>
              </a:rPr>
              <a:t>Cost-Effective Solution</a:t>
            </a:r>
            <a:r>
              <a:rPr lang="en-US">
                <a:latin typeface="Arial"/>
                <a:ea typeface="Arial"/>
                <a:cs typeface="Arial"/>
                <a:sym typeface="Arial"/>
              </a:rPr>
              <a:t>:</a:t>
            </a:r>
            <a:br>
              <a:rPr lang="en-US">
                <a:latin typeface="Arial"/>
                <a:ea typeface="Arial"/>
                <a:cs typeface="Arial"/>
                <a:sym typeface="Arial"/>
              </a:rPr>
            </a:br>
            <a:r>
              <a:rPr lang="en-US">
                <a:latin typeface="Arial"/>
                <a:ea typeface="Arial"/>
                <a:cs typeface="Arial"/>
                <a:sym typeface="Arial"/>
              </a:rPr>
              <a:t>Minimizes manual effort and operational inefficiencies, improving overall hiring outcomes.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25"/>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FYP  Deliverables </a:t>
            </a:r>
            <a:endParaRPr/>
          </a:p>
        </p:txBody>
      </p:sp>
      <p:sp>
        <p:nvSpPr>
          <p:cNvPr id="432" name="Google Shape;432;p25"/>
          <p:cNvSpPr txBox="1"/>
          <p:nvPr>
            <p:ph idx="1" type="body"/>
          </p:nvPr>
        </p:nvSpPr>
        <p:spPr>
          <a:xfrm>
            <a:off x="609601" y="2067951"/>
            <a:ext cx="8153400" cy="4495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200"/>
              <a:buNone/>
            </a:pPr>
            <a:r>
              <a:t/>
            </a:r>
            <a:endParaRPr sz="2000">
              <a:latin typeface="Times New Roman"/>
              <a:ea typeface="Times New Roman"/>
              <a:cs typeface="Times New Roman"/>
              <a:sym typeface="Times New Roman"/>
            </a:endParaRPr>
          </a:p>
          <a:p>
            <a:pPr indent="-320040" lvl="0" marL="320040" rtl="0" algn="l">
              <a:lnSpc>
                <a:spcPct val="100000"/>
              </a:lnSpc>
              <a:spcBef>
                <a:spcPts val="700"/>
              </a:spcBef>
              <a:spcAft>
                <a:spcPts val="0"/>
              </a:spcAft>
              <a:buSzPts val="1200"/>
              <a:buChar char="◻"/>
            </a:pPr>
            <a:r>
              <a:rPr lang="en-US" sz="2000">
                <a:latin typeface="Times New Roman"/>
                <a:ea typeface="Times New Roman"/>
                <a:cs typeface="Times New Roman"/>
                <a:sym typeface="Times New Roman"/>
              </a:rPr>
              <a:t>Project Plan</a:t>
            </a:r>
            <a:endParaRPr/>
          </a:p>
          <a:p>
            <a:pPr indent="-320040" lvl="0" marL="320040" rtl="0" algn="l">
              <a:lnSpc>
                <a:spcPct val="100000"/>
              </a:lnSpc>
              <a:spcBef>
                <a:spcPts val="700"/>
              </a:spcBef>
              <a:spcAft>
                <a:spcPts val="0"/>
              </a:spcAft>
              <a:buSzPts val="1200"/>
              <a:buChar char="◻"/>
            </a:pPr>
            <a:r>
              <a:rPr lang="en-US" sz="2000">
                <a:latin typeface="Times New Roman"/>
                <a:ea typeface="Times New Roman"/>
                <a:cs typeface="Times New Roman"/>
                <a:sym typeface="Times New Roman"/>
              </a:rPr>
              <a:t>SRS Document</a:t>
            </a:r>
            <a:endParaRPr/>
          </a:p>
          <a:p>
            <a:pPr indent="-320040" lvl="0" marL="320040" rtl="0" algn="l">
              <a:lnSpc>
                <a:spcPct val="100000"/>
              </a:lnSpc>
              <a:spcBef>
                <a:spcPts val="700"/>
              </a:spcBef>
              <a:spcAft>
                <a:spcPts val="0"/>
              </a:spcAft>
              <a:buSzPts val="1200"/>
              <a:buChar char="◻"/>
            </a:pPr>
            <a:r>
              <a:rPr lang="en-US" sz="2000">
                <a:latin typeface="Times New Roman"/>
                <a:ea typeface="Times New Roman"/>
                <a:cs typeface="Times New Roman"/>
                <a:sym typeface="Times New Roman"/>
              </a:rPr>
              <a:t>SDS Document </a:t>
            </a:r>
            <a:endParaRPr/>
          </a:p>
          <a:p>
            <a:pPr indent="-320040" lvl="0" marL="320040" rtl="0" algn="l">
              <a:lnSpc>
                <a:spcPct val="100000"/>
              </a:lnSpc>
              <a:spcBef>
                <a:spcPts val="700"/>
              </a:spcBef>
              <a:spcAft>
                <a:spcPts val="0"/>
              </a:spcAft>
              <a:buSzPts val="1200"/>
              <a:buChar char="◻"/>
            </a:pPr>
            <a:r>
              <a:rPr lang="en-US" sz="2000">
                <a:latin typeface="Times New Roman"/>
                <a:ea typeface="Times New Roman"/>
                <a:cs typeface="Times New Roman"/>
                <a:sym typeface="Times New Roman"/>
              </a:rPr>
              <a:t>Software Plan &amp; WBS</a:t>
            </a:r>
            <a:endParaRPr/>
          </a:p>
          <a:p>
            <a:pPr indent="-320040" lvl="0" marL="320040" rtl="0" algn="l">
              <a:lnSpc>
                <a:spcPct val="100000"/>
              </a:lnSpc>
              <a:spcBef>
                <a:spcPts val="700"/>
              </a:spcBef>
              <a:spcAft>
                <a:spcPts val="0"/>
              </a:spcAft>
              <a:buSzPts val="1200"/>
              <a:buChar char="◻"/>
            </a:pPr>
            <a:r>
              <a:rPr lang="en-US" sz="2000">
                <a:latin typeface="Times New Roman"/>
                <a:ea typeface="Times New Roman"/>
                <a:cs typeface="Times New Roman"/>
                <a:sym typeface="Times New Roman"/>
              </a:rPr>
              <a:t>Design Mockup</a:t>
            </a:r>
            <a:endParaRPr/>
          </a:p>
          <a:p>
            <a:pPr indent="-320040" lvl="0" marL="320040" rtl="0" algn="l">
              <a:lnSpc>
                <a:spcPct val="100000"/>
              </a:lnSpc>
              <a:spcBef>
                <a:spcPts val="700"/>
              </a:spcBef>
              <a:spcAft>
                <a:spcPts val="0"/>
              </a:spcAft>
              <a:buSzPts val="1200"/>
              <a:buChar char="◻"/>
            </a:pPr>
            <a:r>
              <a:rPr lang="en-US" sz="2000">
                <a:latin typeface="Times New Roman"/>
                <a:ea typeface="Times New Roman"/>
                <a:cs typeface="Times New Roman"/>
                <a:sym typeface="Times New Roman"/>
              </a:rPr>
              <a:t>Project Report – I</a:t>
            </a:r>
            <a:endParaRPr/>
          </a:p>
          <a:p>
            <a:pPr indent="-243840" lvl="0" marL="320040" rtl="0" algn="l">
              <a:lnSpc>
                <a:spcPct val="100000"/>
              </a:lnSpc>
              <a:spcBef>
                <a:spcPts val="700"/>
              </a:spcBef>
              <a:spcAft>
                <a:spcPts val="0"/>
              </a:spcAft>
              <a:buSzPts val="1200"/>
              <a:buNone/>
            </a:pPr>
            <a:r>
              <a:t/>
            </a:r>
            <a:endParaRPr sz="2000">
              <a:latin typeface="Times New Roman"/>
              <a:ea typeface="Times New Roman"/>
              <a:cs typeface="Times New Roman"/>
              <a:sym typeface="Times New Roman"/>
            </a:endParaRPr>
          </a:p>
        </p:txBody>
      </p:sp>
      <p:sp>
        <p:nvSpPr>
          <p:cNvPr id="433" name="Google Shape;433;p25"/>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434" name="Google Shape;434;p25"/>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lnSpc>
                <a:spcPct val="100000"/>
              </a:lnSpc>
              <a:spcBef>
                <a:spcPts val="0"/>
              </a:spcBef>
              <a:spcAft>
                <a:spcPts val="0"/>
              </a:spcAft>
              <a:buSzPct val="100000"/>
              <a:buNone/>
            </a:pPr>
            <a:fld id="{00000000-1234-1234-1234-123412341234}" type="slidenum">
              <a:rPr lang="en-US"/>
              <a:t>‹#›</a:t>
            </a:fld>
            <a:endParaRPr/>
          </a:p>
        </p:txBody>
      </p:sp>
      <p:sp>
        <p:nvSpPr>
          <p:cNvPr id="435" name="Google Shape;435;p25"/>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7"/>
          <p:cNvSpPr txBox="1"/>
          <p:nvPr>
            <p:ph idx="1" type="body"/>
          </p:nvPr>
        </p:nvSpPr>
        <p:spPr>
          <a:xfrm>
            <a:off x="344424" y="2274982"/>
            <a:ext cx="8153400" cy="3254188"/>
          </a:xfrm>
          <a:prstGeom prst="rect">
            <a:avLst/>
          </a:prstGeom>
          <a:noFill/>
          <a:ln>
            <a:noFill/>
          </a:ln>
        </p:spPr>
        <p:txBody>
          <a:bodyPr anchorCtr="0" anchor="t" bIns="45700" lIns="91425" spcFirstLastPara="1" rIns="91425" wrap="square" tIns="45700">
            <a:normAutofit/>
          </a:bodyPr>
          <a:lstStyle/>
          <a:p>
            <a:pPr indent="-320040" lvl="0" marL="320040" rtl="0" algn="l">
              <a:lnSpc>
                <a:spcPct val="100000"/>
              </a:lnSpc>
              <a:spcBef>
                <a:spcPts val="0"/>
              </a:spcBef>
              <a:spcAft>
                <a:spcPts val="0"/>
              </a:spcAft>
              <a:buClr>
                <a:srgbClr val="008000"/>
              </a:buClr>
              <a:buSzPts val="1200"/>
              <a:buChar char="◻"/>
            </a:pPr>
            <a:r>
              <a:rPr lang="en-US" sz="2000">
                <a:latin typeface="Times New Roman"/>
                <a:ea typeface="Times New Roman"/>
                <a:cs typeface="Times New Roman"/>
                <a:sym typeface="Times New Roman"/>
              </a:rPr>
              <a:t>[1] Internet Web page: Author. “karat”. </a:t>
            </a:r>
            <a:r>
              <a:rPr lang="en-US" sz="2000" u="sng">
                <a:solidFill>
                  <a:schemeClr val="hlink"/>
                </a:solidFill>
                <a:latin typeface="Times New Roman"/>
                <a:ea typeface="Times New Roman"/>
                <a:cs typeface="Times New Roman"/>
                <a:sym typeface="Times New Roman"/>
                <a:hlinkClick r:id="rId3"/>
              </a:rPr>
              <a:t>https://karat.com/</a:t>
            </a:r>
            <a:r>
              <a:rPr lang="en-US" sz="2000">
                <a:latin typeface="Times New Roman"/>
                <a:ea typeface="Times New Roman"/>
                <a:cs typeface="Times New Roman"/>
                <a:sym typeface="Times New Roman"/>
              </a:rPr>
              <a:t>.</a:t>
            </a:r>
            <a:endParaRPr/>
          </a:p>
          <a:p>
            <a:pPr indent="-320040" lvl="0" marL="320040" rtl="0" algn="l">
              <a:lnSpc>
                <a:spcPct val="100000"/>
              </a:lnSpc>
              <a:spcBef>
                <a:spcPts val="700"/>
              </a:spcBef>
              <a:spcAft>
                <a:spcPts val="0"/>
              </a:spcAft>
              <a:buClr>
                <a:srgbClr val="008000"/>
              </a:buClr>
              <a:buSzPts val="1200"/>
              <a:buChar char="◻"/>
            </a:pPr>
            <a:r>
              <a:rPr lang="en-US" sz="2000">
                <a:latin typeface="Times New Roman"/>
                <a:ea typeface="Times New Roman"/>
                <a:cs typeface="Times New Roman"/>
                <a:sym typeface="Times New Roman"/>
              </a:rPr>
              <a:t>[2] Internet Web page: Author. “intervue.io”. </a:t>
            </a:r>
            <a:r>
              <a:rPr lang="en-US" sz="2000" u="sng">
                <a:solidFill>
                  <a:schemeClr val="hlink"/>
                </a:solidFill>
                <a:latin typeface="Times New Roman"/>
                <a:ea typeface="Times New Roman"/>
                <a:cs typeface="Times New Roman"/>
                <a:sym typeface="Times New Roman"/>
                <a:hlinkClick r:id="rId4"/>
              </a:rPr>
              <a:t>https://www.intervue.io/</a:t>
            </a:r>
            <a:r>
              <a:rPr lang="en-US"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320040" lvl="0" marL="320040" rtl="0" algn="l">
              <a:lnSpc>
                <a:spcPct val="100000"/>
              </a:lnSpc>
              <a:spcBef>
                <a:spcPts val="700"/>
              </a:spcBef>
              <a:spcAft>
                <a:spcPts val="0"/>
              </a:spcAft>
              <a:buClr>
                <a:srgbClr val="008000"/>
              </a:buClr>
              <a:buSzPts val="1200"/>
              <a:buChar char="◻"/>
            </a:pPr>
            <a:r>
              <a:rPr lang="en-US" sz="2000">
                <a:latin typeface="Times New Roman"/>
                <a:ea typeface="Times New Roman"/>
                <a:cs typeface="Times New Roman"/>
                <a:sym typeface="Times New Roman"/>
              </a:rPr>
              <a:t>[3] Mehboob, Muntaha &amp; Ali, Saad &amp; ul Islam, Saif &amp; Ali, Syed. (2022). Evaluating Automatic CV Shortlisting Tool For Job Recruitment Based On Machine Learning Techniques. 1-4. 10.1109/MAJICC56935.2022.9994112.</a:t>
            </a:r>
            <a:endParaRPr/>
          </a:p>
          <a:p>
            <a:pPr indent="-320040" lvl="0" marL="320040" rtl="0" algn="l">
              <a:lnSpc>
                <a:spcPct val="100000"/>
              </a:lnSpc>
              <a:spcBef>
                <a:spcPts val="700"/>
              </a:spcBef>
              <a:spcAft>
                <a:spcPts val="0"/>
              </a:spcAft>
              <a:buClr>
                <a:srgbClr val="008000"/>
              </a:buClr>
              <a:buSzPts val="1200"/>
              <a:buChar char="◻"/>
            </a:pPr>
            <a:r>
              <a:rPr lang="en-US" sz="2000">
                <a:latin typeface="Times New Roman"/>
                <a:ea typeface="Times New Roman"/>
                <a:cs typeface="Times New Roman"/>
                <a:sym typeface="Times New Roman"/>
              </a:rPr>
              <a:t>[4] G O, Narendra &amp; S., Hashwanth. (2022). Named Entity Recognition based Resume Parser and Summarizer. 2581-9429. 10.48175/IJARSCT-3029.</a:t>
            </a:r>
            <a:endParaRPr/>
          </a:p>
        </p:txBody>
      </p:sp>
      <p:sp>
        <p:nvSpPr>
          <p:cNvPr id="441" name="Google Shape;441;p27"/>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Reference </a:t>
            </a:r>
            <a:endParaRPr/>
          </a:p>
        </p:txBody>
      </p:sp>
      <p:sp>
        <p:nvSpPr>
          <p:cNvPr id="442" name="Google Shape;442;p27"/>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p:txBody>
      </p:sp>
      <p:sp>
        <p:nvSpPr>
          <p:cNvPr id="443" name="Google Shape;443;p27"/>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lnSpc>
                <a:spcPct val="100000"/>
              </a:lnSpc>
              <a:spcBef>
                <a:spcPts val="0"/>
              </a:spcBef>
              <a:spcAft>
                <a:spcPts val="0"/>
              </a:spcAft>
              <a:buSzPct val="100000"/>
              <a:buNone/>
            </a:pPr>
            <a:fld id="{00000000-1234-1234-1234-123412341234}" type="slidenum">
              <a:rPr lang="en-US"/>
              <a:t>‹#›</a:t>
            </a:fld>
            <a:endParaRPr/>
          </a:p>
        </p:txBody>
      </p:sp>
      <p:sp>
        <p:nvSpPr>
          <p:cNvPr id="444" name="Google Shape;444;p27"/>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g2d7ff77d47f_7_1"/>
          <p:cNvSpPr txBox="1"/>
          <p:nvPr>
            <p:ph type="title"/>
          </p:nvPr>
        </p:nvSpPr>
        <p:spPr>
          <a:xfrm>
            <a:off x="612648" y="228600"/>
            <a:ext cx="76170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GitHub Repository</a:t>
            </a:r>
            <a:endParaRPr/>
          </a:p>
        </p:txBody>
      </p:sp>
      <p:sp>
        <p:nvSpPr>
          <p:cNvPr id="451" name="Google Shape;451;g2d7ff77d47f_7_1"/>
          <p:cNvSpPr txBox="1"/>
          <p:nvPr>
            <p:ph idx="12" type="sldNum"/>
          </p:nvPr>
        </p:nvSpPr>
        <p:spPr>
          <a:xfrm>
            <a:off x="0" y="1279524"/>
            <a:ext cx="533400" cy="244500"/>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800"/>
              <a:buFont typeface="Arial"/>
              <a:buNone/>
            </a:pPr>
            <a:fld id="{00000000-1234-1234-1234-123412341234}" type="slidenum">
              <a:rPr lang="en-US"/>
              <a:t>‹#›</a:t>
            </a:fld>
            <a:endParaRPr/>
          </a:p>
        </p:txBody>
      </p:sp>
      <p:sp>
        <p:nvSpPr>
          <p:cNvPr id="452" name="Google Shape;452;g2d7ff77d47f_7_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700"/>
              </a:spcBef>
              <a:spcAft>
                <a:spcPts val="0"/>
              </a:spcAft>
              <a:buSzPts val="1740"/>
              <a:buNone/>
            </a:pPr>
            <a:r>
              <a:rPr lang="en-US" sz="2700" u="sng">
                <a:solidFill>
                  <a:schemeClr val="hlink"/>
                </a:solidFill>
                <a:hlinkClick r:id="rId3"/>
              </a:rPr>
              <a:t>https://github.com/bluevit/FYP-029-FL24---Recruit-Right</a:t>
            </a:r>
            <a:endParaRPr sz="27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8"/>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SzPts val="1400"/>
              <a:buNone/>
            </a:pPr>
            <a:fld id="{00000000-1234-1234-1234-123412341234}" type="slidenum">
              <a:rPr lang="en-US"/>
              <a:t>‹#›</a:t>
            </a:fld>
            <a:endParaRPr/>
          </a:p>
        </p:txBody>
      </p:sp>
      <p:sp>
        <p:nvSpPr>
          <p:cNvPr id="458" name="Google Shape;458;p28"/>
          <p:cNvSpPr txBox="1"/>
          <p:nvPr/>
        </p:nvSpPr>
        <p:spPr>
          <a:xfrm>
            <a:off x="2819400" y="2590800"/>
            <a:ext cx="4419600"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n-US" sz="4400" u="none" cap="none" strike="noStrike">
                <a:solidFill>
                  <a:schemeClr val="dk1"/>
                </a:solidFill>
                <a:latin typeface="Arial Black"/>
                <a:ea typeface="Arial Black"/>
                <a:cs typeface="Arial Black"/>
                <a:sym typeface="Arial Black"/>
              </a:rPr>
              <a:t>Thank You!</a:t>
            </a:r>
            <a:endParaRPr b="0" i="0" sz="4400" u="none" cap="none" strike="noStrike">
              <a:solidFill>
                <a:schemeClr val="dk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Problem Statement </a:t>
            </a:r>
            <a:endParaRPr/>
          </a:p>
        </p:txBody>
      </p:sp>
      <p:sp>
        <p:nvSpPr>
          <p:cNvPr id="130" name="Google Shape;130;p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fontScale="92500" lnSpcReduction="10000"/>
          </a:bodyPr>
          <a:lstStyle/>
          <a:p>
            <a:pPr indent="0" lvl="2" marL="233363" rtl="0" algn="ctr">
              <a:lnSpc>
                <a:spcPct val="100000"/>
              </a:lnSpc>
              <a:spcBef>
                <a:spcPts val="0"/>
              </a:spcBef>
              <a:spcAft>
                <a:spcPts val="0"/>
              </a:spcAft>
              <a:buSzPct val="75000"/>
              <a:buNone/>
            </a:pPr>
            <a:r>
              <a:t/>
            </a:r>
            <a:endParaRPr b="1" sz="2400">
              <a:solidFill>
                <a:srgbClr val="FF0000"/>
              </a:solidFill>
              <a:latin typeface="Times New Roman"/>
              <a:ea typeface="Times New Roman"/>
              <a:cs typeface="Times New Roman"/>
              <a:sym typeface="Times New Roman"/>
            </a:endParaRPr>
          </a:p>
          <a:p>
            <a:pPr indent="0" lvl="2" marL="233363" rtl="0" algn="ctr">
              <a:lnSpc>
                <a:spcPct val="100000"/>
              </a:lnSpc>
              <a:spcBef>
                <a:spcPts val="500"/>
              </a:spcBef>
              <a:spcAft>
                <a:spcPts val="0"/>
              </a:spcAft>
              <a:buSzPct val="75000"/>
              <a:buNone/>
            </a:pPr>
            <a:r>
              <a:rPr lang="en-US" sz="2400">
                <a:solidFill>
                  <a:srgbClr val="FF0000"/>
                </a:solidFill>
                <a:latin typeface="Times New Roman"/>
                <a:ea typeface="Times New Roman"/>
                <a:cs typeface="Times New Roman"/>
                <a:sym typeface="Times New Roman"/>
              </a:rPr>
              <a:t>“</a:t>
            </a:r>
            <a:r>
              <a:rPr b="1" lang="en-US" sz="2400">
                <a:solidFill>
                  <a:srgbClr val="FF0000"/>
                </a:solidFill>
                <a:latin typeface="Times New Roman"/>
                <a:ea typeface="Times New Roman"/>
                <a:cs typeface="Times New Roman"/>
                <a:sym typeface="Times New Roman"/>
              </a:rPr>
              <a:t>Inefficiencies in Manual Technical Hiring Processes Hindering Growth</a:t>
            </a:r>
            <a:r>
              <a:rPr lang="en-US" sz="2400">
                <a:solidFill>
                  <a:srgbClr val="FF0000"/>
                </a:solidFill>
                <a:latin typeface="Times New Roman"/>
                <a:ea typeface="Times New Roman"/>
                <a:cs typeface="Times New Roman"/>
                <a:sym typeface="Times New Roman"/>
              </a:rPr>
              <a:t>”</a:t>
            </a:r>
            <a:endParaRPr/>
          </a:p>
          <a:p>
            <a:pPr indent="0" lvl="2" marL="233363" rtl="0" algn="ctr">
              <a:lnSpc>
                <a:spcPct val="100000"/>
              </a:lnSpc>
              <a:spcBef>
                <a:spcPts val="500"/>
              </a:spcBef>
              <a:spcAft>
                <a:spcPts val="0"/>
              </a:spcAft>
              <a:buSzPct val="75000"/>
              <a:buNone/>
            </a:pPr>
            <a:r>
              <a:t/>
            </a:r>
            <a:endParaRPr sz="1200">
              <a:latin typeface="Times New Roman"/>
              <a:ea typeface="Times New Roman"/>
              <a:cs typeface="Times New Roman"/>
              <a:sym typeface="Times New Roman"/>
            </a:endParaRPr>
          </a:p>
          <a:p>
            <a:pPr indent="0" lvl="0" marL="0" rtl="0" algn="l">
              <a:lnSpc>
                <a:spcPct val="100000"/>
              </a:lnSpc>
              <a:spcBef>
                <a:spcPts val="700"/>
              </a:spcBef>
              <a:spcAft>
                <a:spcPts val="0"/>
              </a:spcAft>
              <a:buSzPct val="59999"/>
              <a:buNone/>
            </a:pPr>
            <a:r>
              <a:rPr lang="en-US" sz="2200">
                <a:latin typeface="Times New Roman"/>
                <a:ea typeface="Times New Roman"/>
                <a:cs typeface="Times New Roman"/>
                <a:sym typeface="Times New Roman"/>
              </a:rPr>
              <a:t>A growing logistics company is facing significant challenges with its manual technical hiring process, leading to:</a:t>
            </a:r>
            <a:endParaRPr sz="2200">
              <a:latin typeface="Times New Roman"/>
              <a:ea typeface="Times New Roman"/>
              <a:cs typeface="Times New Roman"/>
              <a:sym typeface="Times New Roman"/>
            </a:endParaRPr>
          </a:p>
          <a:p>
            <a:pPr indent="-320040" lvl="0" marL="320040" rtl="0" algn="l">
              <a:lnSpc>
                <a:spcPct val="100000"/>
              </a:lnSpc>
              <a:spcBef>
                <a:spcPts val="700"/>
              </a:spcBef>
              <a:spcAft>
                <a:spcPts val="0"/>
              </a:spcAft>
              <a:buSzPct val="59999"/>
              <a:buFont typeface="Noto Sans Symbols"/>
              <a:buChar char="❑"/>
            </a:pPr>
            <a:r>
              <a:rPr lang="en-US" sz="2200">
                <a:latin typeface="Times New Roman"/>
                <a:ea typeface="Times New Roman"/>
                <a:cs typeface="Times New Roman"/>
                <a:sym typeface="Times New Roman"/>
              </a:rPr>
              <a:t>Prolonged hiring timelines</a:t>
            </a:r>
            <a:endParaRPr sz="2200">
              <a:latin typeface="Times New Roman"/>
              <a:ea typeface="Times New Roman"/>
              <a:cs typeface="Times New Roman"/>
              <a:sym typeface="Times New Roman"/>
            </a:endParaRPr>
          </a:p>
          <a:p>
            <a:pPr indent="-320040" lvl="0" marL="320040" rtl="0" algn="l">
              <a:lnSpc>
                <a:spcPct val="100000"/>
              </a:lnSpc>
              <a:spcBef>
                <a:spcPts val="700"/>
              </a:spcBef>
              <a:spcAft>
                <a:spcPts val="0"/>
              </a:spcAft>
              <a:buSzPct val="59999"/>
              <a:buFont typeface="Noto Sans Symbols"/>
              <a:buChar char="❑"/>
            </a:pPr>
            <a:r>
              <a:rPr lang="en-US" sz="2200">
                <a:latin typeface="Times New Roman"/>
                <a:ea typeface="Times New Roman"/>
                <a:cs typeface="Times New Roman"/>
                <a:sym typeface="Times New Roman"/>
              </a:rPr>
              <a:t>Interview coordination issues</a:t>
            </a:r>
            <a:endParaRPr sz="2200">
              <a:latin typeface="Times New Roman"/>
              <a:ea typeface="Times New Roman"/>
              <a:cs typeface="Times New Roman"/>
              <a:sym typeface="Times New Roman"/>
            </a:endParaRPr>
          </a:p>
          <a:p>
            <a:pPr indent="-320040" lvl="0" marL="320040" rtl="0" algn="l">
              <a:lnSpc>
                <a:spcPct val="100000"/>
              </a:lnSpc>
              <a:spcBef>
                <a:spcPts val="700"/>
              </a:spcBef>
              <a:spcAft>
                <a:spcPts val="0"/>
              </a:spcAft>
              <a:buSzPct val="59999"/>
              <a:buFont typeface="Noto Sans Symbols"/>
              <a:buChar char="❑"/>
            </a:pPr>
            <a:r>
              <a:rPr lang="en-US" sz="2200">
                <a:latin typeface="Times New Roman"/>
                <a:ea typeface="Times New Roman"/>
                <a:cs typeface="Times New Roman"/>
                <a:sym typeface="Times New Roman"/>
              </a:rPr>
              <a:t>Inconsistent candidate assessments</a:t>
            </a:r>
            <a:endParaRPr sz="2200">
              <a:latin typeface="Times New Roman"/>
              <a:ea typeface="Times New Roman"/>
              <a:cs typeface="Times New Roman"/>
              <a:sym typeface="Times New Roman"/>
            </a:endParaRPr>
          </a:p>
          <a:p>
            <a:pPr indent="-320040" lvl="0" marL="320040" rtl="0" algn="l">
              <a:lnSpc>
                <a:spcPct val="100000"/>
              </a:lnSpc>
              <a:spcBef>
                <a:spcPts val="700"/>
              </a:spcBef>
              <a:spcAft>
                <a:spcPts val="0"/>
              </a:spcAft>
              <a:buSzPct val="59999"/>
              <a:buFont typeface="Noto Sans Symbols"/>
              <a:buChar char="❑"/>
            </a:pPr>
            <a:r>
              <a:rPr lang="en-US" sz="2200">
                <a:latin typeface="Times New Roman"/>
                <a:ea typeface="Times New Roman"/>
                <a:cs typeface="Times New Roman"/>
                <a:sym typeface="Times New Roman"/>
              </a:rPr>
              <a:t>High turnover rates</a:t>
            </a:r>
            <a:endParaRPr sz="2200">
              <a:latin typeface="Times New Roman"/>
              <a:ea typeface="Times New Roman"/>
              <a:cs typeface="Times New Roman"/>
              <a:sym typeface="Times New Roman"/>
            </a:endParaRPr>
          </a:p>
          <a:p>
            <a:pPr indent="-320040" lvl="0" marL="320040" rtl="0" algn="l">
              <a:lnSpc>
                <a:spcPct val="100000"/>
              </a:lnSpc>
              <a:spcBef>
                <a:spcPts val="700"/>
              </a:spcBef>
              <a:spcAft>
                <a:spcPts val="0"/>
              </a:spcAft>
              <a:buSzPct val="59999"/>
              <a:buFont typeface="Noto Sans Symbols"/>
              <a:buChar char="❑"/>
            </a:pPr>
            <a:r>
              <a:rPr lang="en-US" sz="2200">
                <a:latin typeface="Times New Roman"/>
                <a:ea typeface="Times New Roman"/>
                <a:cs typeface="Times New Roman"/>
                <a:sym typeface="Times New Roman"/>
              </a:rPr>
              <a:t>Increased operational costs</a:t>
            </a:r>
            <a:endParaRPr sz="2200">
              <a:latin typeface="Times New Roman"/>
              <a:ea typeface="Times New Roman"/>
              <a:cs typeface="Times New Roman"/>
              <a:sym typeface="Times New Roman"/>
            </a:endParaRPr>
          </a:p>
          <a:p>
            <a:pPr indent="0" lvl="0" marL="0" rtl="0" algn="l">
              <a:lnSpc>
                <a:spcPct val="100000"/>
              </a:lnSpc>
              <a:spcBef>
                <a:spcPts val="700"/>
              </a:spcBef>
              <a:spcAft>
                <a:spcPts val="0"/>
              </a:spcAft>
              <a:buSzPct val="59999"/>
              <a:buNone/>
            </a:pPr>
            <a:r>
              <a:rPr lang="en-US" sz="2200">
                <a:latin typeface="Times New Roman"/>
                <a:ea typeface="Times New Roman"/>
                <a:cs typeface="Times New Roman"/>
                <a:sym typeface="Times New Roman"/>
              </a:rPr>
              <a:t>To improve efficiency, reduce time-to-hire, and enhance the quality of hires, the company needs an automated hiring solution.</a:t>
            </a:r>
            <a:endParaRPr sz="2200">
              <a:latin typeface="Times New Roman"/>
              <a:ea typeface="Times New Roman"/>
              <a:cs typeface="Times New Roman"/>
              <a:sym typeface="Times New Roman"/>
            </a:endParaRPr>
          </a:p>
          <a:p>
            <a:pPr indent="-217855" lvl="0" marL="320040" rtl="0" algn="l">
              <a:lnSpc>
                <a:spcPct val="100000"/>
              </a:lnSpc>
              <a:spcBef>
                <a:spcPts val="700"/>
              </a:spcBef>
              <a:spcAft>
                <a:spcPts val="0"/>
              </a:spcAft>
              <a:buClr>
                <a:srgbClr val="008000"/>
              </a:buClr>
              <a:buSzPct val="59999"/>
              <a:buNone/>
            </a:pPr>
            <a:r>
              <a:t/>
            </a:r>
            <a:endParaRPr/>
          </a:p>
        </p:txBody>
      </p:sp>
      <p:sp>
        <p:nvSpPr>
          <p:cNvPr id="131" name="Google Shape;131;p3"/>
          <p:cNvSpPr txBox="1"/>
          <p:nvPr>
            <p:ph idx="11" type="ftr"/>
          </p:nvPr>
        </p:nvSpPr>
        <p:spPr>
          <a:xfrm>
            <a:off x="612647" y="6400800"/>
            <a:ext cx="5407153"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400"/>
              <a:buNone/>
            </a:pPr>
            <a:r>
              <a:t/>
            </a:r>
            <a:endParaRPr b="1" i="1">
              <a:latin typeface="Times New Roman"/>
              <a:ea typeface="Times New Roman"/>
              <a:cs typeface="Times New Roman"/>
              <a:sym typeface="Times New Roman"/>
            </a:endParaRPr>
          </a:p>
          <a:p>
            <a:pPr indent="0" lvl="0" marL="0" rtl="0" algn="ctr">
              <a:lnSpc>
                <a:spcPct val="115000"/>
              </a:lnSpc>
              <a:spcBef>
                <a:spcPts val="80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132" name="Google Shape;132;p3"/>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lnSpc>
                <a:spcPct val="100000"/>
              </a:lnSpc>
              <a:spcBef>
                <a:spcPts val="0"/>
              </a:spcBef>
              <a:spcAft>
                <a:spcPts val="0"/>
              </a:spcAft>
              <a:buSzPct val="100000"/>
              <a:buNone/>
            </a:pPr>
            <a:fld id="{00000000-1234-1234-1234-123412341234}" type="slidenum">
              <a:rPr lang="en-US"/>
              <a:t>‹#›</a:t>
            </a:fld>
            <a:endParaRPr/>
          </a:p>
        </p:txBody>
      </p:sp>
      <p:sp>
        <p:nvSpPr>
          <p:cNvPr id="133" name="Google Shape;133;p3"/>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ph type="title"/>
          </p:nvPr>
        </p:nvSpPr>
        <p:spPr>
          <a:xfrm>
            <a:off x="389400" y="215153"/>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1800"/>
              <a:buNone/>
            </a:pPr>
            <a:r>
              <a:rPr lang="en-US"/>
              <a:t>Proposed solution</a:t>
            </a:r>
            <a:endParaRPr/>
          </a:p>
        </p:txBody>
      </p:sp>
      <p:sp>
        <p:nvSpPr>
          <p:cNvPr id="139" name="Google Shape;139;p4"/>
          <p:cNvSpPr/>
          <p:nvPr/>
        </p:nvSpPr>
        <p:spPr>
          <a:xfrm>
            <a:off x="2495475" y="3108006"/>
            <a:ext cx="1911600" cy="2954400"/>
          </a:xfrm>
          <a:prstGeom prst="roundRect">
            <a:avLst>
              <a:gd fmla="val 7000" name="adj"/>
            </a:avLst>
          </a:prstGeom>
          <a:solidFill>
            <a:srgbClr val="D8D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0" name="Google Shape;140;p4"/>
          <p:cNvGrpSpPr/>
          <p:nvPr/>
        </p:nvGrpSpPr>
        <p:grpSpPr>
          <a:xfrm>
            <a:off x="2495483" y="5591951"/>
            <a:ext cx="1911600" cy="473859"/>
            <a:chOff x="2562100" y="3962350"/>
            <a:chExt cx="1911600" cy="530400"/>
          </a:xfrm>
        </p:grpSpPr>
        <p:sp>
          <p:nvSpPr>
            <p:cNvPr id="141" name="Google Shape;141;p4"/>
            <p:cNvSpPr/>
            <p:nvPr/>
          </p:nvSpPr>
          <p:spPr>
            <a:xfrm flipH="1" rot="10800000">
              <a:off x="2562100" y="3962350"/>
              <a:ext cx="1911600" cy="530400"/>
            </a:xfrm>
            <a:prstGeom prst="round2SameRect">
              <a:avLst>
                <a:gd fmla="val 25594"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2" name="Google Shape;142;p4"/>
            <p:cNvSpPr/>
            <p:nvPr/>
          </p:nvSpPr>
          <p:spPr>
            <a:xfrm>
              <a:off x="2793225" y="3984569"/>
              <a:ext cx="1454100" cy="48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2000" u="none" cap="none" strike="noStrike">
                  <a:solidFill>
                    <a:schemeClr val="dk1"/>
                  </a:solidFill>
                  <a:latin typeface="Fira Sans Extra Condensed Medium"/>
                  <a:ea typeface="Fira Sans Extra Condensed Medium"/>
                  <a:cs typeface="Fira Sans Extra Condensed Medium"/>
                  <a:sym typeface="Fira Sans Extra Condensed Medium"/>
                </a:rPr>
                <a:t>02</a:t>
              </a:r>
              <a:endParaRPr b="0" i="0" sz="2000" u="none" cap="none" strike="noStrike">
                <a:solidFill>
                  <a:schemeClr val="dk1"/>
                </a:solidFill>
                <a:latin typeface="Arial"/>
                <a:ea typeface="Arial"/>
                <a:cs typeface="Arial"/>
                <a:sym typeface="Arial"/>
              </a:endParaRPr>
            </a:p>
          </p:txBody>
        </p:sp>
      </p:grpSp>
      <p:sp>
        <p:nvSpPr>
          <p:cNvPr id="143" name="Google Shape;143;p4"/>
          <p:cNvSpPr/>
          <p:nvPr/>
        </p:nvSpPr>
        <p:spPr>
          <a:xfrm>
            <a:off x="2495483" y="3108149"/>
            <a:ext cx="1911600" cy="848700"/>
          </a:xfrm>
          <a:prstGeom prst="round2SameRect">
            <a:avLst>
              <a:gd fmla="val 9707" name="adj1"/>
              <a:gd fmla="val 0" name="adj2"/>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Streamlined Scheduling</a:t>
            </a:r>
            <a:endParaRPr b="0" i="0" sz="1800" u="none" cap="none" strike="noStrike">
              <a:solidFill>
                <a:schemeClr val="dk1"/>
              </a:solidFill>
              <a:latin typeface="Fira Sans Extra Condensed Medium"/>
              <a:ea typeface="Fira Sans Extra Condensed Medium"/>
              <a:cs typeface="Fira Sans Extra Condensed Medium"/>
              <a:sym typeface="Fira Sans Extra Condensed Medium"/>
            </a:endParaRPr>
          </a:p>
        </p:txBody>
      </p:sp>
      <p:sp>
        <p:nvSpPr>
          <p:cNvPr id="144" name="Google Shape;144;p4"/>
          <p:cNvSpPr/>
          <p:nvPr/>
        </p:nvSpPr>
        <p:spPr>
          <a:xfrm>
            <a:off x="389400" y="2677156"/>
            <a:ext cx="1911600" cy="2953500"/>
          </a:xfrm>
          <a:prstGeom prst="roundRect">
            <a:avLst>
              <a:gd fmla="val 7000" name="adj"/>
            </a:avLst>
          </a:prstGeom>
          <a:solidFill>
            <a:srgbClr val="D8D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4"/>
          <p:cNvSpPr/>
          <p:nvPr/>
        </p:nvSpPr>
        <p:spPr>
          <a:xfrm>
            <a:off x="4601575" y="2641431"/>
            <a:ext cx="1911600" cy="2954400"/>
          </a:xfrm>
          <a:prstGeom prst="roundRect">
            <a:avLst>
              <a:gd fmla="val 7000" name="adj"/>
            </a:avLst>
          </a:prstGeom>
          <a:solidFill>
            <a:srgbClr val="D8D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 name="Google Shape;146;p4"/>
          <p:cNvGrpSpPr/>
          <p:nvPr/>
        </p:nvGrpSpPr>
        <p:grpSpPr>
          <a:xfrm>
            <a:off x="4601567" y="5115701"/>
            <a:ext cx="1911600" cy="473859"/>
            <a:chOff x="2562100" y="3962350"/>
            <a:chExt cx="1911600" cy="530400"/>
          </a:xfrm>
        </p:grpSpPr>
        <p:sp>
          <p:nvSpPr>
            <p:cNvPr id="147" name="Google Shape;147;p4"/>
            <p:cNvSpPr/>
            <p:nvPr/>
          </p:nvSpPr>
          <p:spPr>
            <a:xfrm flipH="1" rot="10800000">
              <a:off x="2562100" y="3962350"/>
              <a:ext cx="1911600" cy="530400"/>
            </a:xfrm>
            <a:prstGeom prst="round2SameRect">
              <a:avLst>
                <a:gd fmla="val 25594"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48" name="Google Shape;148;p4"/>
            <p:cNvSpPr/>
            <p:nvPr/>
          </p:nvSpPr>
          <p:spPr>
            <a:xfrm>
              <a:off x="2793225" y="3984569"/>
              <a:ext cx="1454100" cy="481200"/>
            </a:xfrm>
            <a:prstGeom prst="rect">
              <a:avLst/>
            </a:pr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2000" u="none" cap="none" strike="noStrike">
                  <a:solidFill>
                    <a:schemeClr val="dk1"/>
                  </a:solidFill>
                  <a:latin typeface="Fira Sans Extra Condensed Medium"/>
                  <a:ea typeface="Fira Sans Extra Condensed Medium"/>
                  <a:cs typeface="Fira Sans Extra Condensed Medium"/>
                  <a:sym typeface="Fira Sans Extra Condensed Medium"/>
                </a:rPr>
                <a:t>03</a:t>
              </a:r>
              <a:endParaRPr b="0" i="0" sz="2000" u="none" cap="none" strike="noStrike">
                <a:solidFill>
                  <a:schemeClr val="dk1"/>
                </a:solidFill>
                <a:latin typeface="Arial"/>
                <a:ea typeface="Arial"/>
                <a:cs typeface="Arial"/>
                <a:sym typeface="Arial"/>
              </a:endParaRPr>
            </a:p>
          </p:txBody>
        </p:sp>
      </p:grpSp>
      <p:sp>
        <p:nvSpPr>
          <p:cNvPr id="149" name="Google Shape;149;p4"/>
          <p:cNvSpPr/>
          <p:nvPr/>
        </p:nvSpPr>
        <p:spPr>
          <a:xfrm>
            <a:off x="4601567" y="2641424"/>
            <a:ext cx="1911600" cy="943496"/>
          </a:xfrm>
          <a:prstGeom prst="round2SameRect">
            <a:avLst>
              <a:gd fmla="val 9707" name="adj1"/>
              <a:gd fmla="val 0" name="adj2"/>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1500" u="none" cap="none" strike="noStrike">
                <a:solidFill>
                  <a:schemeClr val="lt1"/>
                </a:solidFill>
                <a:latin typeface="Times New Roman"/>
                <a:ea typeface="Times New Roman"/>
                <a:cs typeface="Times New Roman"/>
                <a:sym typeface="Times New Roman"/>
              </a:rPr>
              <a:t>   </a:t>
            </a:r>
            <a:r>
              <a:rPr b="1" i="0" lang="en-US" sz="1500" u="none" cap="none" strike="noStrike">
                <a:solidFill>
                  <a:schemeClr val="dk1"/>
                </a:solidFill>
                <a:latin typeface="Times New Roman"/>
                <a:ea typeface="Times New Roman"/>
                <a:cs typeface="Times New Roman"/>
                <a:sym typeface="Times New Roman"/>
              </a:rPr>
              <a:t>Standardized Assessments &amp; Virtual Interview Integration</a:t>
            </a:r>
            <a:endParaRPr b="0" i="0" sz="1500" u="none" cap="none" strike="noStrike">
              <a:solidFill>
                <a:schemeClr val="dk1"/>
              </a:solidFill>
              <a:latin typeface="Fira Sans Extra Condensed Medium"/>
              <a:ea typeface="Fira Sans Extra Condensed Medium"/>
              <a:cs typeface="Fira Sans Extra Condensed Medium"/>
              <a:sym typeface="Fira Sans Extra Condensed Medium"/>
            </a:endParaRPr>
          </a:p>
        </p:txBody>
      </p:sp>
      <p:sp>
        <p:nvSpPr>
          <p:cNvPr id="150" name="Google Shape;150;p4"/>
          <p:cNvSpPr/>
          <p:nvPr/>
        </p:nvSpPr>
        <p:spPr>
          <a:xfrm>
            <a:off x="6707650" y="3108006"/>
            <a:ext cx="1911600" cy="2954400"/>
          </a:xfrm>
          <a:prstGeom prst="roundRect">
            <a:avLst>
              <a:gd fmla="val 7000" name="adj"/>
            </a:avLst>
          </a:prstGeom>
          <a:solidFill>
            <a:srgbClr val="D8D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1" name="Google Shape;151;p4"/>
          <p:cNvGrpSpPr/>
          <p:nvPr/>
        </p:nvGrpSpPr>
        <p:grpSpPr>
          <a:xfrm>
            <a:off x="6707650" y="5591951"/>
            <a:ext cx="1911600" cy="473859"/>
            <a:chOff x="2562100" y="3962350"/>
            <a:chExt cx="1911600" cy="530400"/>
          </a:xfrm>
        </p:grpSpPr>
        <p:sp>
          <p:nvSpPr>
            <p:cNvPr id="152" name="Google Shape;152;p4"/>
            <p:cNvSpPr/>
            <p:nvPr/>
          </p:nvSpPr>
          <p:spPr>
            <a:xfrm flipH="1" rot="10800000">
              <a:off x="2562100" y="3962350"/>
              <a:ext cx="1911600" cy="530400"/>
            </a:xfrm>
            <a:prstGeom prst="round2SameRect">
              <a:avLst>
                <a:gd fmla="val 25594" name="adj1"/>
                <a:gd fmla="val 0" name="adj2"/>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
          <p:nvSpPr>
            <p:cNvPr id="153" name="Google Shape;153;p4"/>
            <p:cNvSpPr/>
            <p:nvPr/>
          </p:nvSpPr>
          <p:spPr>
            <a:xfrm>
              <a:off x="2793225" y="3984569"/>
              <a:ext cx="1454100" cy="481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2000" u="none" cap="none" strike="noStrike">
                  <a:solidFill>
                    <a:schemeClr val="dk1"/>
                  </a:solidFill>
                  <a:latin typeface="Fira Sans Extra Condensed Medium"/>
                  <a:ea typeface="Fira Sans Extra Condensed Medium"/>
                  <a:cs typeface="Fira Sans Extra Condensed Medium"/>
                  <a:sym typeface="Fira Sans Extra Condensed Medium"/>
                </a:rPr>
                <a:t>04</a:t>
              </a:r>
              <a:endParaRPr b="0" i="0" sz="2000" u="none" cap="none" strike="noStrike">
                <a:solidFill>
                  <a:schemeClr val="dk1"/>
                </a:solidFill>
                <a:latin typeface="Arial"/>
                <a:ea typeface="Arial"/>
                <a:cs typeface="Arial"/>
                <a:sym typeface="Arial"/>
              </a:endParaRPr>
            </a:p>
          </p:txBody>
        </p:sp>
      </p:grpSp>
      <p:sp>
        <p:nvSpPr>
          <p:cNvPr id="154" name="Google Shape;154;p4"/>
          <p:cNvSpPr/>
          <p:nvPr/>
        </p:nvSpPr>
        <p:spPr>
          <a:xfrm>
            <a:off x="6707650" y="3108149"/>
            <a:ext cx="1911600" cy="848700"/>
          </a:xfrm>
          <a:prstGeom prst="round2SameRect">
            <a:avLst>
              <a:gd fmla="val 9707" name="adj1"/>
              <a:gd fmla="val 0" name="adj2"/>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Fira Sans Extra Condensed Medium"/>
                <a:ea typeface="Fira Sans Extra Condensed Medium"/>
                <a:cs typeface="Fira Sans Extra Condensed Medium"/>
                <a:sym typeface="Fira Sans Extra Condensed Medium"/>
              </a:rPr>
              <a:t>Feedbacks</a:t>
            </a:r>
            <a:endParaRPr b="0" i="0" sz="1800" u="none" cap="none" strike="noStrike">
              <a:solidFill>
                <a:schemeClr val="dk1"/>
              </a:solidFill>
              <a:latin typeface="Fira Sans Extra Condensed Medium"/>
              <a:ea typeface="Fira Sans Extra Condensed Medium"/>
              <a:cs typeface="Fira Sans Extra Condensed Medium"/>
              <a:sym typeface="Fira Sans Extra Condensed Medium"/>
            </a:endParaRPr>
          </a:p>
        </p:txBody>
      </p:sp>
      <p:grpSp>
        <p:nvGrpSpPr>
          <p:cNvPr id="155" name="Google Shape;155;p4"/>
          <p:cNvGrpSpPr/>
          <p:nvPr/>
        </p:nvGrpSpPr>
        <p:grpSpPr>
          <a:xfrm>
            <a:off x="363328" y="3853103"/>
            <a:ext cx="2051404" cy="1367486"/>
            <a:chOff x="427828" y="2975122"/>
            <a:chExt cx="2051404" cy="1367486"/>
          </a:xfrm>
        </p:grpSpPr>
        <p:sp>
          <p:nvSpPr>
            <p:cNvPr id="156" name="Google Shape;156;p4"/>
            <p:cNvSpPr txBox="1"/>
            <p:nvPr/>
          </p:nvSpPr>
          <p:spPr>
            <a:xfrm>
              <a:off x="427828" y="3438931"/>
              <a:ext cx="2051404" cy="903677"/>
            </a:xfrm>
            <a:prstGeom prst="rect">
              <a:avLst/>
            </a:prstGeom>
            <a:noFill/>
            <a:ln>
              <a:noFill/>
            </a:ln>
          </p:spPr>
          <p:txBody>
            <a:bodyPr anchorCtr="0" anchor="ctr" bIns="182875" lIns="182875" spcFirstLastPara="1" rIns="182875" wrap="square" tIns="182875">
              <a:noAutofit/>
            </a:bodyPr>
            <a:lstStyle/>
            <a:p>
              <a:pPr indent="0" lvl="0" marL="0" marR="0" rtl="0" algn="l">
                <a:lnSpc>
                  <a:spcPct val="100000"/>
                </a:lnSpc>
                <a:spcBef>
                  <a:spcPts val="0"/>
                </a:spcBef>
                <a:spcAft>
                  <a:spcPts val="0"/>
                </a:spcAft>
                <a:buClr>
                  <a:schemeClr val="dk1"/>
                </a:buClr>
                <a:buSzPts val="2000"/>
                <a:buFont typeface="Arial"/>
                <a:buNone/>
              </a:pPr>
              <a:r>
                <a:rPr b="0" i="0" lang="en-US" sz="1400" u="none" cap="none" strike="noStrike">
                  <a:solidFill>
                    <a:schemeClr val="dk1"/>
                  </a:solidFill>
                  <a:latin typeface="Times New Roman"/>
                  <a:ea typeface="Times New Roman"/>
                  <a:cs typeface="Times New Roman"/>
                  <a:sym typeface="Times New Roman"/>
                </a:rPr>
                <a:t>Use NER to match resumes with job descriptions and filter candidates.</a:t>
              </a:r>
              <a:endParaRPr b="0" i="0" sz="1400" u="none" cap="none" strike="noStrike">
                <a:solidFill>
                  <a:schemeClr val="dk1"/>
                </a:solidFill>
                <a:latin typeface="Times New Roman"/>
                <a:ea typeface="Times New Roman"/>
                <a:cs typeface="Times New Roman"/>
                <a:sym typeface="Times New Roman"/>
              </a:endParaRPr>
            </a:p>
          </p:txBody>
        </p:sp>
        <p:sp>
          <p:nvSpPr>
            <p:cNvPr id="157" name="Google Shape;157;p4"/>
            <p:cNvSpPr/>
            <p:nvPr/>
          </p:nvSpPr>
          <p:spPr>
            <a:xfrm>
              <a:off x="589251" y="2975122"/>
              <a:ext cx="1705522" cy="429904"/>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i="0" lang="en-US" sz="1500" u="none" cap="none" strike="noStrike">
                  <a:solidFill>
                    <a:schemeClr val="dk1"/>
                  </a:solidFill>
                  <a:latin typeface="Times New Roman"/>
                  <a:ea typeface="Times New Roman"/>
                  <a:cs typeface="Times New Roman"/>
                  <a:sym typeface="Times New Roman"/>
                </a:rPr>
                <a:t>Automated Resume Screening</a:t>
              </a:r>
              <a:r>
                <a:rPr b="0" i="0" lang="en-US" sz="1500" u="none" cap="none" strike="noStrike">
                  <a:solidFill>
                    <a:schemeClr val="dk1"/>
                  </a:solidFill>
                  <a:latin typeface="Times New Roman"/>
                  <a:ea typeface="Times New Roman"/>
                  <a:cs typeface="Times New Roman"/>
                  <a:sym typeface="Times New Roman"/>
                </a:rPr>
                <a:t>: </a:t>
              </a:r>
              <a:endParaRPr b="0" i="0" sz="1500" u="none" cap="none" strike="noStrike">
                <a:solidFill>
                  <a:schemeClr val="dk1"/>
                </a:solidFill>
                <a:latin typeface="Times New Roman"/>
                <a:ea typeface="Times New Roman"/>
                <a:cs typeface="Times New Roman"/>
                <a:sym typeface="Times New Roman"/>
              </a:endParaRPr>
            </a:p>
          </p:txBody>
        </p:sp>
      </p:grpSp>
      <p:grpSp>
        <p:nvGrpSpPr>
          <p:cNvPr id="158" name="Google Shape;158;p4"/>
          <p:cNvGrpSpPr/>
          <p:nvPr/>
        </p:nvGrpSpPr>
        <p:grpSpPr>
          <a:xfrm>
            <a:off x="5940119" y="3107435"/>
            <a:ext cx="668849" cy="521373"/>
            <a:chOff x="-61784125" y="1931250"/>
            <a:chExt cx="316650" cy="317050"/>
          </a:xfrm>
        </p:grpSpPr>
        <p:sp>
          <p:nvSpPr>
            <p:cNvPr id="159" name="Google Shape;159;p4"/>
            <p:cNvSpPr/>
            <p:nvPr/>
          </p:nvSpPr>
          <p:spPr>
            <a:xfrm>
              <a:off x="-61688025" y="1931250"/>
              <a:ext cx="124450" cy="134300"/>
            </a:xfrm>
            <a:custGeom>
              <a:rect b="b" l="l" r="r" t="t"/>
              <a:pathLst>
                <a:path extrusionOk="0" h="5372" w="4978">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4"/>
            <p:cNvSpPr/>
            <p:nvPr/>
          </p:nvSpPr>
          <p:spPr>
            <a:xfrm>
              <a:off x="-61784125" y="2113325"/>
              <a:ext cx="124450" cy="134975"/>
            </a:xfrm>
            <a:custGeom>
              <a:rect b="b" l="l" r="r" t="t"/>
              <a:pathLst>
                <a:path extrusionOk="0" h="5399" w="4978">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4"/>
            <p:cNvSpPr/>
            <p:nvPr/>
          </p:nvSpPr>
          <p:spPr>
            <a:xfrm>
              <a:off x="-61591150" y="2113325"/>
              <a:ext cx="123675" cy="134175"/>
            </a:xfrm>
            <a:custGeom>
              <a:rect b="b" l="l" r="r" t="t"/>
              <a:pathLst>
                <a:path extrusionOk="0" h="5367" w="4947">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4"/>
            <p:cNvSpPr/>
            <p:nvPr/>
          </p:nvSpPr>
          <p:spPr>
            <a:xfrm>
              <a:off x="-61677800" y="2072225"/>
              <a:ext cx="106350" cy="62450"/>
            </a:xfrm>
            <a:custGeom>
              <a:rect b="b" l="l" r="r" t="t"/>
              <a:pathLst>
                <a:path extrusionOk="0" h="2498" w="4254">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 name="Google Shape;163;p4"/>
          <p:cNvSpPr txBox="1"/>
          <p:nvPr/>
        </p:nvSpPr>
        <p:spPr>
          <a:xfrm>
            <a:off x="2495468" y="4609552"/>
            <a:ext cx="1992350" cy="848700"/>
          </a:xfrm>
          <a:prstGeom prst="rect">
            <a:avLst/>
          </a:prstGeom>
          <a:noFill/>
          <a:ln>
            <a:noFill/>
          </a:ln>
        </p:spPr>
        <p:txBody>
          <a:bodyPr anchorCtr="0" anchor="ctr" bIns="182875" lIns="182875" spcFirstLastPara="1" rIns="182875" wrap="square" tIns="182875">
            <a:noAutofit/>
          </a:bodyPr>
          <a:lstStyle/>
          <a:p>
            <a:pPr indent="0" lvl="0" marL="0" marR="0" rtl="0" algn="l">
              <a:lnSpc>
                <a:spcPct val="100000"/>
              </a:lnSpc>
              <a:spcBef>
                <a:spcPts val="0"/>
              </a:spcBef>
              <a:spcAft>
                <a:spcPts val="0"/>
              </a:spcAft>
              <a:buClr>
                <a:schemeClr val="dk1"/>
              </a:buClr>
              <a:buSzPts val="2000"/>
              <a:buFont typeface="Arial"/>
              <a:buNone/>
            </a:pPr>
            <a:r>
              <a:rPr b="0" i="0" lang="en-US" sz="1400" u="none" cap="none" strike="noStrike">
                <a:solidFill>
                  <a:schemeClr val="dk1"/>
                </a:solidFill>
                <a:latin typeface="Times New Roman"/>
                <a:ea typeface="Times New Roman"/>
                <a:cs typeface="Times New Roman"/>
                <a:sym typeface="Times New Roman"/>
              </a:rPr>
              <a:t>Automate interview slot management and integrate with calendars.</a:t>
            </a:r>
            <a:endParaRPr/>
          </a:p>
        </p:txBody>
      </p:sp>
      <p:grpSp>
        <p:nvGrpSpPr>
          <p:cNvPr id="164" name="Google Shape;164;p4"/>
          <p:cNvGrpSpPr/>
          <p:nvPr/>
        </p:nvGrpSpPr>
        <p:grpSpPr>
          <a:xfrm>
            <a:off x="1057020" y="3082934"/>
            <a:ext cx="640984" cy="660519"/>
            <a:chOff x="1049375" y="2318350"/>
            <a:chExt cx="298525" cy="295400"/>
          </a:xfrm>
        </p:grpSpPr>
        <p:sp>
          <p:nvSpPr>
            <p:cNvPr id="165" name="Google Shape;165;p4"/>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4"/>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9" name="Google Shape;169;p4"/>
          <p:cNvSpPr txBox="1"/>
          <p:nvPr/>
        </p:nvSpPr>
        <p:spPr>
          <a:xfrm>
            <a:off x="4505774" y="3693027"/>
            <a:ext cx="2025349" cy="1340875"/>
          </a:xfrm>
          <a:prstGeom prst="rect">
            <a:avLst/>
          </a:prstGeom>
          <a:noFill/>
          <a:ln>
            <a:noFill/>
          </a:ln>
        </p:spPr>
        <p:txBody>
          <a:bodyPr anchorCtr="0" anchor="ctr" bIns="182875" lIns="182875" spcFirstLastPara="1" rIns="182875" wrap="square" tIns="182875">
            <a:noAutofit/>
          </a:bodyPr>
          <a:lstStyle/>
          <a:p>
            <a:pPr indent="0" lvl="0" marL="0" marR="0" rtl="0" algn="l">
              <a:lnSpc>
                <a:spcPct val="100000"/>
              </a:lnSpc>
              <a:spcBef>
                <a:spcPts val="0"/>
              </a:spcBef>
              <a:spcAft>
                <a:spcPts val="0"/>
              </a:spcAft>
              <a:buClr>
                <a:schemeClr val="dk1"/>
              </a:buClr>
              <a:buSzPts val="2000"/>
              <a:buFont typeface="Arial"/>
              <a:buNone/>
            </a:pPr>
            <a:r>
              <a:rPr b="0" i="0" lang="en-US" sz="1400" u="none" cap="none" strike="noStrike">
                <a:solidFill>
                  <a:schemeClr val="dk1"/>
                </a:solidFill>
                <a:latin typeface="Times New Roman"/>
                <a:ea typeface="Times New Roman"/>
                <a:cs typeface="Times New Roman"/>
                <a:sym typeface="Times New Roman"/>
              </a:rPr>
              <a:t>Provide interviewers with pre-designed evaluation forms.</a:t>
            </a:r>
            <a:endParaRPr/>
          </a:p>
          <a:p>
            <a:pPr indent="0" lvl="0" marL="0" marR="0" rtl="0" algn="l">
              <a:lnSpc>
                <a:spcPct val="100000"/>
              </a:lnSpc>
              <a:spcBef>
                <a:spcPts val="0"/>
              </a:spcBef>
              <a:spcAft>
                <a:spcPts val="0"/>
              </a:spcAft>
              <a:buClr>
                <a:schemeClr val="dk1"/>
              </a:buClr>
              <a:buSzPts val="2000"/>
              <a:buFont typeface="Arial"/>
              <a:buNone/>
            </a:pPr>
            <a:r>
              <a:rPr b="0" i="0" lang="en-US" sz="1400" u="none" cap="none" strike="noStrike">
                <a:solidFill>
                  <a:schemeClr val="dk1"/>
                </a:solidFill>
                <a:latin typeface="Times New Roman"/>
                <a:ea typeface="Times New Roman"/>
                <a:cs typeface="Times New Roman"/>
                <a:sym typeface="Times New Roman"/>
              </a:rPr>
              <a:t>Automatically generate and share meeting links for interviews.</a:t>
            </a:r>
            <a:endParaRPr/>
          </a:p>
        </p:txBody>
      </p:sp>
      <p:sp>
        <p:nvSpPr>
          <p:cNvPr id="170" name="Google Shape;170;p4"/>
          <p:cNvSpPr/>
          <p:nvPr/>
        </p:nvSpPr>
        <p:spPr>
          <a:xfrm>
            <a:off x="3213923" y="4096674"/>
            <a:ext cx="444045" cy="440475"/>
          </a:xfrm>
          <a:custGeom>
            <a:rect b="b" l="l" r="r" t="t"/>
            <a:pathLst>
              <a:path extrusionOk="0" h="11721" w="11816">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
          <p:cNvSpPr txBox="1"/>
          <p:nvPr/>
        </p:nvSpPr>
        <p:spPr>
          <a:xfrm>
            <a:off x="6794966" y="4756751"/>
            <a:ext cx="1747038" cy="717900"/>
          </a:xfrm>
          <a:prstGeom prst="rect">
            <a:avLst/>
          </a:prstGeom>
          <a:noFill/>
          <a:ln>
            <a:noFill/>
          </a:ln>
        </p:spPr>
        <p:txBody>
          <a:bodyPr anchorCtr="0" anchor="ctr" bIns="182875" lIns="182875" spcFirstLastPara="1" rIns="182875" wrap="square" tIns="182875">
            <a:noAutofit/>
          </a:bodyPr>
          <a:lstStyle/>
          <a:p>
            <a:pPr indent="0" lvl="0" marL="0" marR="0" rtl="0" algn="l">
              <a:lnSpc>
                <a:spcPct val="100000"/>
              </a:lnSpc>
              <a:spcBef>
                <a:spcPts val="0"/>
              </a:spcBef>
              <a:spcAft>
                <a:spcPts val="0"/>
              </a:spcAft>
              <a:buClr>
                <a:schemeClr val="dk1"/>
              </a:buClr>
              <a:buSzPts val="2000"/>
              <a:buFont typeface="Arial"/>
              <a:buNone/>
            </a:pPr>
            <a:r>
              <a:rPr b="0" i="0" lang="en-US" sz="1400" u="none" cap="none" strike="noStrike">
                <a:solidFill>
                  <a:srgbClr val="000000"/>
                </a:solidFill>
                <a:latin typeface="Times New Roman"/>
                <a:ea typeface="Times New Roman"/>
                <a:cs typeface="Times New Roman"/>
                <a:sym typeface="Times New Roman"/>
              </a:rPr>
              <a:t>Deliver detailed, data-driven reports for quicker decisions. </a:t>
            </a:r>
            <a:endParaRPr b="0" i="0" sz="1400" u="none" cap="none" strike="noStrike">
              <a:solidFill>
                <a:srgbClr val="000000"/>
              </a:solidFill>
              <a:latin typeface="Times New Roman"/>
              <a:ea typeface="Times New Roman"/>
              <a:cs typeface="Times New Roman"/>
              <a:sym typeface="Times New Roman"/>
            </a:endParaRPr>
          </a:p>
        </p:txBody>
      </p:sp>
      <p:grpSp>
        <p:nvGrpSpPr>
          <p:cNvPr id="172" name="Google Shape;172;p4"/>
          <p:cNvGrpSpPr/>
          <p:nvPr/>
        </p:nvGrpSpPr>
        <p:grpSpPr>
          <a:xfrm>
            <a:off x="7439080" y="4146770"/>
            <a:ext cx="448739" cy="448370"/>
            <a:chOff x="1413250" y="2680675"/>
            <a:chExt cx="297750" cy="297525"/>
          </a:xfrm>
        </p:grpSpPr>
        <p:sp>
          <p:nvSpPr>
            <p:cNvPr id="173" name="Google Shape;173;p4"/>
            <p:cNvSpPr/>
            <p:nvPr/>
          </p:nvSpPr>
          <p:spPr>
            <a:xfrm>
              <a:off x="1413250" y="2680675"/>
              <a:ext cx="297750" cy="297525"/>
            </a:xfrm>
            <a:custGeom>
              <a:rect b="b" l="l" r="r" t="t"/>
              <a:pathLst>
                <a:path extrusionOk="0" h="11901" w="1191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4"/>
            <p:cNvSpPr/>
            <p:nvPr/>
          </p:nvSpPr>
          <p:spPr>
            <a:xfrm>
              <a:off x="1465225" y="2805100"/>
              <a:ext cx="52800" cy="52025"/>
            </a:xfrm>
            <a:custGeom>
              <a:rect b="b" l="l" r="r" t="t"/>
              <a:pathLst>
                <a:path extrusionOk="0" h="2081" w="2112">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
            <p:cNvSpPr/>
            <p:nvPr/>
          </p:nvSpPr>
          <p:spPr>
            <a:xfrm>
              <a:off x="1535325" y="2769675"/>
              <a:ext cx="52800" cy="87450"/>
            </a:xfrm>
            <a:custGeom>
              <a:rect b="b" l="l" r="r" t="t"/>
              <a:pathLst>
                <a:path extrusionOk="0" h="3498" w="2112">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
            <p:cNvSpPr/>
            <p:nvPr/>
          </p:nvSpPr>
          <p:spPr>
            <a:xfrm>
              <a:off x="1604650" y="2733425"/>
              <a:ext cx="52775" cy="122900"/>
            </a:xfrm>
            <a:custGeom>
              <a:rect b="b" l="l" r="r" t="t"/>
              <a:pathLst>
                <a:path extrusionOk="0" h="4916" w="2111">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7" name="Google Shape;177;p4"/>
          <p:cNvSpPr/>
          <p:nvPr/>
        </p:nvSpPr>
        <p:spPr>
          <a:xfrm flipH="1" rot="10800000">
            <a:off x="1266808" y="5645706"/>
            <a:ext cx="1459800" cy="416700"/>
          </a:xfrm>
          <a:prstGeom prst="bentArrow">
            <a:avLst>
              <a:gd fmla="val 42594" name="adj1"/>
              <a:gd fmla="val 47030" name="adj2"/>
              <a:gd fmla="val 30576" name="adj3"/>
              <a:gd fmla="val 45228" name="adj4"/>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
          <p:cNvSpPr/>
          <p:nvPr/>
        </p:nvSpPr>
        <p:spPr>
          <a:xfrm flipH="1" rot="10800000">
            <a:off x="5467150" y="5595281"/>
            <a:ext cx="1459800" cy="416700"/>
          </a:xfrm>
          <a:prstGeom prst="bentArrow">
            <a:avLst>
              <a:gd fmla="val 42594" name="adj1"/>
              <a:gd fmla="val 47030" name="adj2"/>
              <a:gd fmla="val 30576" name="adj3"/>
              <a:gd fmla="val 45228" name="adj4"/>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
          <p:cNvSpPr/>
          <p:nvPr/>
        </p:nvSpPr>
        <p:spPr>
          <a:xfrm>
            <a:off x="2495468" y="2210804"/>
            <a:ext cx="2415000" cy="848700"/>
          </a:xfrm>
          <a:prstGeom prst="uturnArrow">
            <a:avLst>
              <a:gd fmla="val 23672" name="adj1"/>
              <a:gd fmla="val 25000" name="adj2"/>
              <a:gd fmla="val 25000" name="adj3"/>
              <a:gd fmla="val 43750" name="adj4"/>
              <a:gd fmla="val 75000" name="adj5"/>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
          <p:cNvSpPr/>
          <p:nvPr/>
        </p:nvSpPr>
        <p:spPr>
          <a:xfrm>
            <a:off x="608577" y="5224676"/>
            <a:ext cx="1454100" cy="429904"/>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0" i="0" lang="en-US" sz="2000" u="none" cap="none" strike="noStrike">
                <a:solidFill>
                  <a:schemeClr val="dk1"/>
                </a:solidFill>
                <a:latin typeface="Fira Sans Extra Condensed Medium"/>
                <a:ea typeface="Fira Sans Extra Condensed Medium"/>
                <a:cs typeface="Fira Sans Extra Condensed Medium"/>
                <a:sym typeface="Fira Sans Extra Condensed Medium"/>
              </a:rPr>
              <a:t>01</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1"/>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Objective</a:t>
            </a:r>
            <a:endParaRPr/>
          </a:p>
        </p:txBody>
      </p:sp>
      <p:sp>
        <p:nvSpPr>
          <p:cNvPr id="186" name="Google Shape;186;p41"/>
          <p:cNvSpPr txBox="1"/>
          <p:nvPr>
            <p:ph idx="1" type="body"/>
          </p:nvPr>
        </p:nvSpPr>
        <p:spPr>
          <a:xfrm>
            <a:off x="1464389" y="1523992"/>
            <a:ext cx="7073700" cy="4953000"/>
          </a:xfrm>
          <a:prstGeom prst="rect">
            <a:avLst/>
          </a:prstGeom>
          <a:noFill/>
          <a:ln>
            <a:noFill/>
          </a:ln>
        </p:spPr>
        <p:txBody>
          <a:bodyPr anchorCtr="0" anchor="t" bIns="45700" lIns="91425" spcFirstLastPara="1" rIns="91425" wrap="square" tIns="45700">
            <a:normAutofit/>
          </a:bodyPr>
          <a:lstStyle/>
          <a:p>
            <a:pPr indent="-262890" lvl="0" marL="320040" rtl="0" algn="l">
              <a:lnSpc>
                <a:spcPct val="100000"/>
              </a:lnSpc>
              <a:spcBef>
                <a:spcPts val="0"/>
              </a:spcBef>
              <a:spcAft>
                <a:spcPts val="0"/>
              </a:spcAft>
              <a:buSzPts val="3600"/>
              <a:buFont typeface="Noto Sans Symbols"/>
              <a:buNone/>
            </a:pPr>
            <a:r>
              <a:t/>
            </a:r>
            <a:endParaRPr b="1" i="0" sz="3600" u="none" cap="none" strike="noStrike">
              <a:solidFill>
                <a:srgbClr val="1F1F1F"/>
              </a:solidFill>
              <a:latin typeface="Times New Roman"/>
              <a:ea typeface="Times New Roman"/>
              <a:cs typeface="Times New Roman"/>
              <a:sym typeface="Times New Roman"/>
            </a:endParaRPr>
          </a:p>
          <a:p>
            <a:pPr indent="-262890" lvl="0" marL="320040" rtl="0" algn="l">
              <a:lnSpc>
                <a:spcPct val="100000"/>
              </a:lnSpc>
              <a:spcBef>
                <a:spcPts val="0"/>
              </a:spcBef>
              <a:spcAft>
                <a:spcPts val="0"/>
              </a:spcAft>
              <a:buSzPts val="3600"/>
              <a:buFont typeface="Noto Sans Symbols"/>
              <a:buNone/>
            </a:pPr>
            <a:r>
              <a:t/>
            </a:r>
            <a:endParaRPr b="1" sz="3600">
              <a:solidFill>
                <a:srgbClr val="1F1F1F"/>
              </a:solidFill>
              <a:latin typeface="Times New Roman"/>
              <a:ea typeface="Times New Roman"/>
              <a:cs typeface="Times New Roman"/>
              <a:sym typeface="Times New Roman"/>
            </a:endParaRPr>
          </a:p>
          <a:p>
            <a:pPr indent="-262890" lvl="0" marL="320040" rtl="0" algn="l">
              <a:lnSpc>
                <a:spcPct val="100000"/>
              </a:lnSpc>
              <a:spcBef>
                <a:spcPts val="0"/>
              </a:spcBef>
              <a:spcAft>
                <a:spcPts val="0"/>
              </a:spcAft>
              <a:buSzPts val="3600"/>
              <a:buFont typeface="Noto Sans Symbols"/>
              <a:buNone/>
            </a:pPr>
            <a:r>
              <a:t/>
            </a:r>
            <a:endParaRPr b="1" i="0" sz="3600" u="none" cap="none" strike="noStrike">
              <a:solidFill>
                <a:srgbClr val="1F1F1F"/>
              </a:solidFill>
              <a:latin typeface="Times New Roman"/>
              <a:ea typeface="Times New Roman"/>
              <a:cs typeface="Times New Roman"/>
              <a:sym typeface="Times New Roman"/>
            </a:endParaRPr>
          </a:p>
          <a:p>
            <a:pPr indent="-292417" lvl="0" marL="320040" rtl="0" algn="l">
              <a:lnSpc>
                <a:spcPct val="100000"/>
              </a:lnSpc>
              <a:spcBef>
                <a:spcPts val="700"/>
              </a:spcBef>
              <a:spcAft>
                <a:spcPts val="0"/>
              </a:spcAft>
              <a:buClr>
                <a:srgbClr val="008000"/>
              </a:buClr>
              <a:buSzPts val="1740"/>
              <a:buNone/>
            </a:pPr>
            <a:r>
              <a:t/>
            </a:r>
            <a:endParaRPr/>
          </a:p>
        </p:txBody>
      </p:sp>
      <p:sp>
        <p:nvSpPr>
          <p:cNvPr id="187" name="Google Shape;187;p41"/>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188" name="Google Shape;188;p41"/>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lnSpc>
                <a:spcPct val="100000"/>
              </a:lnSpc>
              <a:spcBef>
                <a:spcPts val="0"/>
              </a:spcBef>
              <a:spcAft>
                <a:spcPts val="0"/>
              </a:spcAft>
              <a:buSzPct val="100000"/>
              <a:buNone/>
            </a:pPr>
            <a:fld id="{00000000-1234-1234-1234-123412341234}" type="slidenum">
              <a:rPr lang="en-US"/>
              <a:t>‹#›</a:t>
            </a:fld>
            <a:endParaRPr/>
          </a:p>
        </p:txBody>
      </p:sp>
      <p:sp>
        <p:nvSpPr>
          <p:cNvPr id="189" name="Google Shape;189;p41"/>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grpSp>
        <p:nvGrpSpPr>
          <p:cNvPr id="190" name="Google Shape;190;p41"/>
          <p:cNvGrpSpPr/>
          <p:nvPr/>
        </p:nvGrpSpPr>
        <p:grpSpPr>
          <a:xfrm>
            <a:off x="933618" y="3839301"/>
            <a:ext cx="908700" cy="830218"/>
            <a:chOff x="923759" y="2789357"/>
            <a:chExt cx="908700" cy="830218"/>
          </a:xfrm>
        </p:grpSpPr>
        <p:sp>
          <p:nvSpPr>
            <p:cNvPr id="191" name="Google Shape;191;p41"/>
            <p:cNvSpPr/>
            <p:nvPr/>
          </p:nvSpPr>
          <p:spPr>
            <a:xfrm rot="5400000">
              <a:off x="1083509" y="2629607"/>
              <a:ext cx="589200" cy="908700"/>
            </a:xfrm>
            <a:prstGeom prst="chevron">
              <a:avLst>
                <a:gd fmla="val 36884"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1"/>
            <p:cNvSpPr/>
            <p:nvPr/>
          </p:nvSpPr>
          <p:spPr>
            <a:xfrm flipH="1">
              <a:off x="1135536" y="3134475"/>
              <a:ext cx="485100" cy="485100"/>
            </a:xfrm>
            <a:prstGeom prst="ellipse">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Fira Sans Extra Condensed SemiBold"/>
                  <a:ea typeface="Fira Sans Extra Condensed SemiBold"/>
                  <a:cs typeface="Fira Sans Extra Condensed SemiBold"/>
                  <a:sym typeface="Fira Sans Extra Condensed SemiBold"/>
                </a:rPr>
                <a:t>1</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193" name="Google Shape;193;p41"/>
          <p:cNvGrpSpPr/>
          <p:nvPr/>
        </p:nvGrpSpPr>
        <p:grpSpPr>
          <a:xfrm>
            <a:off x="2750497" y="3841064"/>
            <a:ext cx="908700" cy="828454"/>
            <a:chOff x="2741252" y="2791121"/>
            <a:chExt cx="908700" cy="828454"/>
          </a:xfrm>
        </p:grpSpPr>
        <p:sp>
          <p:nvSpPr>
            <p:cNvPr id="194" name="Google Shape;194;p41"/>
            <p:cNvSpPr/>
            <p:nvPr/>
          </p:nvSpPr>
          <p:spPr>
            <a:xfrm rot="5400000">
              <a:off x="2901002" y="2631371"/>
              <a:ext cx="589200" cy="908700"/>
            </a:xfrm>
            <a:prstGeom prst="chevron">
              <a:avLst>
                <a:gd fmla="val 36884"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41"/>
            <p:cNvSpPr/>
            <p:nvPr/>
          </p:nvSpPr>
          <p:spPr>
            <a:xfrm flipH="1">
              <a:off x="2953029" y="3134475"/>
              <a:ext cx="485100" cy="4851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Fira Sans Extra Condensed SemiBold"/>
                  <a:ea typeface="Fira Sans Extra Condensed SemiBold"/>
                  <a:cs typeface="Fira Sans Extra Condensed SemiBold"/>
                  <a:sym typeface="Fira Sans Extra Condensed SemiBold"/>
                </a:rPr>
                <a:t>3</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196" name="Google Shape;196;p41"/>
          <p:cNvGrpSpPr/>
          <p:nvPr/>
        </p:nvGrpSpPr>
        <p:grpSpPr>
          <a:xfrm>
            <a:off x="4567377" y="3841064"/>
            <a:ext cx="908700" cy="828454"/>
            <a:chOff x="4562463" y="2791121"/>
            <a:chExt cx="908700" cy="828454"/>
          </a:xfrm>
        </p:grpSpPr>
        <p:sp>
          <p:nvSpPr>
            <p:cNvPr id="197" name="Google Shape;197;p41"/>
            <p:cNvSpPr/>
            <p:nvPr/>
          </p:nvSpPr>
          <p:spPr>
            <a:xfrm rot="5400000">
              <a:off x="4722213" y="2631371"/>
              <a:ext cx="589200" cy="908700"/>
            </a:xfrm>
            <a:prstGeom prst="chevron">
              <a:avLst>
                <a:gd fmla="val 36884"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41"/>
            <p:cNvSpPr/>
            <p:nvPr/>
          </p:nvSpPr>
          <p:spPr>
            <a:xfrm flipH="1">
              <a:off x="4774239" y="3134475"/>
              <a:ext cx="485100" cy="4851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Fira Sans Extra Condensed SemiBold"/>
                  <a:ea typeface="Fira Sans Extra Condensed SemiBold"/>
                  <a:cs typeface="Fira Sans Extra Condensed SemiBold"/>
                  <a:sym typeface="Fira Sans Extra Condensed SemiBold"/>
                </a:rPr>
                <a:t>5</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199" name="Google Shape;199;p41"/>
          <p:cNvGrpSpPr/>
          <p:nvPr/>
        </p:nvGrpSpPr>
        <p:grpSpPr>
          <a:xfrm>
            <a:off x="6384256" y="3841064"/>
            <a:ext cx="908700" cy="828454"/>
            <a:chOff x="6383673" y="2791121"/>
            <a:chExt cx="908700" cy="828454"/>
          </a:xfrm>
        </p:grpSpPr>
        <p:sp>
          <p:nvSpPr>
            <p:cNvPr id="200" name="Google Shape;200;p41"/>
            <p:cNvSpPr/>
            <p:nvPr/>
          </p:nvSpPr>
          <p:spPr>
            <a:xfrm rot="5400000">
              <a:off x="6543423" y="2631371"/>
              <a:ext cx="589200" cy="908700"/>
            </a:xfrm>
            <a:prstGeom prst="chevron">
              <a:avLst>
                <a:gd fmla="val 36884"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41"/>
            <p:cNvSpPr/>
            <p:nvPr/>
          </p:nvSpPr>
          <p:spPr>
            <a:xfrm flipH="1">
              <a:off x="6595450" y="3134475"/>
              <a:ext cx="485100" cy="485100"/>
            </a:xfrm>
            <a:prstGeom prst="ellipse">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Fira Sans Extra Condensed SemiBold"/>
                  <a:ea typeface="Fira Sans Extra Condensed SemiBold"/>
                  <a:cs typeface="Fira Sans Extra Condensed SemiBold"/>
                  <a:sym typeface="Fira Sans Extra Condensed SemiBold"/>
                </a:rPr>
                <a:t>7</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202" name="Google Shape;202;p41"/>
          <p:cNvGrpSpPr/>
          <p:nvPr/>
        </p:nvGrpSpPr>
        <p:grpSpPr>
          <a:xfrm>
            <a:off x="1842058" y="3355744"/>
            <a:ext cx="908700" cy="855195"/>
            <a:chOff x="1832448" y="2305800"/>
            <a:chExt cx="908700" cy="855195"/>
          </a:xfrm>
        </p:grpSpPr>
        <p:sp>
          <p:nvSpPr>
            <p:cNvPr id="203" name="Google Shape;203;p41"/>
            <p:cNvSpPr/>
            <p:nvPr/>
          </p:nvSpPr>
          <p:spPr>
            <a:xfrm rot="-5400000">
              <a:off x="1992198" y="2412045"/>
              <a:ext cx="589200" cy="908700"/>
            </a:xfrm>
            <a:prstGeom prst="chevron">
              <a:avLst>
                <a:gd fmla="val 36884" name="adj"/>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1"/>
            <p:cNvSpPr/>
            <p:nvPr/>
          </p:nvSpPr>
          <p:spPr>
            <a:xfrm flipH="1">
              <a:off x="2049936" y="2305800"/>
              <a:ext cx="485100" cy="485100"/>
            </a:xfrm>
            <a:prstGeom prst="ellipse">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Fira Sans Extra Condensed SemiBold"/>
                  <a:ea typeface="Fira Sans Extra Condensed SemiBold"/>
                  <a:cs typeface="Fira Sans Extra Condensed SemiBold"/>
                  <a:sym typeface="Fira Sans Extra Condensed SemiBold"/>
                </a:rPr>
                <a:t>2</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205" name="Google Shape;205;p41"/>
          <p:cNvGrpSpPr/>
          <p:nvPr/>
        </p:nvGrpSpPr>
        <p:grpSpPr>
          <a:xfrm>
            <a:off x="3658937" y="3355744"/>
            <a:ext cx="908700" cy="856958"/>
            <a:chOff x="3649941" y="2305800"/>
            <a:chExt cx="908700" cy="856958"/>
          </a:xfrm>
        </p:grpSpPr>
        <p:sp>
          <p:nvSpPr>
            <p:cNvPr id="206" name="Google Shape;206;p41"/>
            <p:cNvSpPr/>
            <p:nvPr/>
          </p:nvSpPr>
          <p:spPr>
            <a:xfrm rot="-5400000">
              <a:off x="3809691" y="2413808"/>
              <a:ext cx="589200" cy="908700"/>
            </a:xfrm>
            <a:prstGeom prst="chevron">
              <a:avLst>
                <a:gd fmla="val 36884"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41"/>
            <p:cNvSpPr/>
            <p:nvPr/>
          </p:nvSpPr>
          <p:spPr>
            <a:xfrm flipH="1">
              <a:off x="3867429" y="2305800"/>
              <a:ext cx="485100" cy="485100"/>
            </a:xfrm>
            <a:prstGeom prst="ellipse">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Fira Sans Extra Condensed SemiBold"/>
                  <a:ea typeface="Fira Sans Extra Condensed SemiBold"/>
                  <a:cs typeface="Fira Sans Extra Condensed SemiBold"/>
                  <a:sym typeface="Fira Sans Extra Condensed SemiBold"/>
                </a:rPr>
                <a:t>4</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grpSp>
        <p:nvGrpSpPr>
          <p:cNvPr id="208" name="Google Shape;208;p41"/>
          <p:cNvGrpSpPr/>
          <p:nvPr/>
        </p:nvGrpSpPr>
        <p:grpSpPr>
          <a:xfrm>
            <a:off x="5475816" y="3355744"/>
            <a:ext cx="908700" cy="856958"/>
            <a:chOff x="5471152" y="2305800"/>
            <a:chExt cx="908700" cy="856958"/>
          </a:xfrm>
        </p:grpSpPr>
        <p:sp>
          <p:nvSpPr>
            <p:cNvPr id="209" name="Google Shape;209;p41"/>
            <p:cNvSpPr/>
            <p:nvPr/>
          </p:nvSpPr>
          <p:spPr>
            <a:xfrm rot="-5400000">
              <a:off x="5630902" y="2413808"/>
              <a:ext cx="589200" cy="908700"/>
            </a:xfrm>
            <a:prstGeom prst="chevron">
              <a:avLst>
                <a:gd fmla="val 36884"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41"/>
            <p:cNvSpPr/>
            <p:nvPr/>
          </p:nvSpPr>
          <p:spPr>
            <a:xfrm flipH="1">
              <a:off x="5688639" y="2305800"/>
              <a:ext cx="485100" cy="4851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Fira Sans Extra Condensed SemiBold"/>
                  <a:ea typeface="Fira Sans Extra Condensed SemiBold"/>
                  <a:cs typeface="Fira Sans Extra Condensed SemiBold"/>
                  <a:sym typeface="Fira Sans Extra Condensed SemiBold"/>
                </a:rPr>
                <a:t>6</a:t>
              </a:r>
              <a:endParaRPr b="0" i="0" sz="16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grpSp>
      <p:cxnSp>
        <p:nvCxnSpPr>
          <p:cNvPr id="211" name="Google Shape;211;p41"/>
          <p:cNvCxnSpPr>
            <a:stCxn id="204" idx="0"/>
          </p:cNvCxnSpPr>
          <p:nvPr/>
        </p:nvCxnSpPr>
        <p:spPr>
          <a:xfrm rot="10800000">
            <a:off x="2301496" y="3236644"/>
            <a:ext cx="600" cy="119100"/>
          </a:xfrm>
          <a:prstGeom prst="straightConnector1">
            <a:avLst/>
          </a:prstGeom>
          <a:noFill/>
          <a:ln cap="flat" cmpd="sng" w="19050">
            <a:solidFill>
              <a:schemeClr val="dk1"/>
            </a:solidFill>
            <a:prstDash val="solid"/>
            <a:round/>
            <a:headEnd len="sm" w="sm" type="none"/>
            <a:tailEnd len="med" w="med" type="triangle"/>
          </a:ln>
        </p:spPr>
      </p:cxnSp>
      <p:cxnSp>
        <p:nvCxnSpPr>
          <p:cNvPr id="212" name="Google Shape;212;p41"/>
          <p:cNvCxnSpPr>
            <a:stCxn id="207" idx="0"/>
          </p:cNvCxnSpPr>
          <p:nvPr/>
        </p:nvCxnSpPr>
        <p:spPr>
          <a:xfrm rot="10800000">
            <a:off x="4117775" y="3236644"/>
            <a:ext cx="1200" cy="119100"/>
          </a:xfrm>
          <a:prstGeom prst="straightConnector1">
            <a:avLst/>
          </a:prstGeom>
          <a:noFill/>
          <a:ln cap="flat" cmpd="sng" w="19050">
            <a:solidFill>
              <a:schemeClr val="dk1"/>
            </a:solidFill>
            <a:prstDash val="solid"/>
            <a:round/>
            <a:headEnd len="sm" w="sm" type="none"/>
            <a:tailEnd len="med" w="med" type="triangle"/>
          </a:ln>
        </p:spPr>
      </p:cxnSp>
      <p:cxnSp>
        <p:nvCxnSpPr>
          <p:cNvPr id="213" name="Google Shape;213;p41"/>
          <p:cNvCxnSpPr>
            <a:stCxn id="210" idx="0"/>
          </p:cNvCxnSpPr>
          <p:nvPr/>
        </p:nvCxnSpPr>
        <p:spPr>
          <a:xfrm rot="10800000">
            <a:off x="5934053" y="3236644"/>
            <a:ext cx="1800" cy="119100"/>
          </a:xfrm>
          <a:prstGeom prst="straightConnector1">
            <a:avLst/>
          </a:prstGeom>
          <a:noFill/>
          <a:ln cap="flat" cmpd="sng" w="19050">
            <a:solidFill>
              <a:schemeClr val="dk1"/>
            </a:solidFill>
            <a:prstDash val="solid"/>
            <a:round/>
            <a:headEnd len="sm" w="sm" type="none"/>
            <a:tailEnd len="med" w="med" type="triangle"/>
          </a:ln>
        </p:spPr>
      </p:cxnSp>
      <p:cxnSp>
        <p:nvCxnSpPr>
          <p:cNvPr id="214" name="Google Shape;214;p41"/>
          <p:cNvCxnSpPr>
            <a:stCxn id="192" idx="4"/>
          </p:cNvCxnSpPr>
          <p:nvPr/>
        </p:nvCxnSpPr>
        <p:spPr>
          <a:xfrm>
            <a:off x="1387945" y="4669519"/>
            <a:ext cx="600" cy="119100"/>
          </a:xfrm>
          <a:prstGeom prst="straightConnector1">
            <a:avLst/>
          </a:prstGeom>
          <a:noFill/>
          <a:ln cap="flat" cmpd="sng" w="19050">
            <a:solidFill>
              <a:schemeClr val="dk1"/>
            </a:solidFill>
            <a:prstDash val="solid"/>
            <a:round/>
            <a:headEnd len="sm" w="sm" type="none"/>
            <a:tailEnd len="med" w="med" type="triangle"/>
          </a:ln>
        </p:spPr>
      </p:cxnSp>
      <p:cxnSp>
        <p:nvCxnSpPr>
          <p:cNvPr id="215" name="Google Shape;215;p41"/>
          <p:cNvCxnSpPr>
            <a:stCxn id="195" idx="4"/>
          </p:cNvCxnSpPr>
          <p:nvPr/>
        </p:nvCxnSpPr>
        <p:spPr>
          <a:xfrm>
            <a:off x="3204824" y="4669518"/>
            <a:ext cx="1200" cy="119100"/>
          </a:xfrm>
          <a:prstGeom prst="straightConnector1">
            <a:avLst/>
          </a:prstGeom>
          <a:noFill/>
          <a:ln cap="flat" cmpd="sng" w="19050">
            <a:solidFill>
              <a:schemeClr val="dk1"/>
            </a:solidFill>
            <a:prstDash val="solid"/>
            <a:round/>
            <a:headEnd len="sm" w="sm" type="none"/>
            <a:tailEnd len="med" w="med" type="triangle"/>
          </a:ln>
        </p:spPr>
      </p:cxnSp>
      <p:cxnSp>
        <p:nvCxnSpPr>
          <p:cNvPr id="216" name="Google Shape;216;p41"/>
          <p:cNvCxnSpPr>
            <a:stCxn id="198" idx="4"/>
          </p:cNvCxnSpPr>
          <p:nvPr/>
        </p:nvCxnSpPr>
        <p:spPr>
          <a:xfrm>
            <a:off x="5021703" y="4669518"/>
            <a:ext cx="300" cy="119100"/>
          </a:xfrm>
          <a:prstGeom prst="straightConnector1">
            <a:avLst/>
          </a:prstGeom>
          <a:noFill/>
          <a:ln cap="flat" cmpd="sng" w="19050">
            <a:solidFill>
              <a:schemeClr val="dk1"/>
            </a:solidFill>
            <a:prstDash val="solid"/>
            <a:round/>
            <a:headEnd len="sm" w="sm" type="none"/>
            <a:tailEnd len="med" w="med" type="triangle"/>
          </a:ln>
        </p:spPr>
      </p:cxnSp>
      <p:cxnSp>
        <p:nvCxnSpPr>
          <p:cNvPr id="217" name="Google Shape;217;p41"/>
          <p:cNvCxnSpPr>
            <a:stCxn id="201" idx="4"/>
          </p:cNvCxnSpPr>
          <p:nvPr/>
        </p:nvCxnSpPr>
        <p:spPr>
          <a:xfrm flipH="1">
            <a:off x="6838283" y="4669518"/>
            <a:ext cx="300" cy="119100"/>
          </a:xfrm>
          <a:prstGeom prst="straightConnector1">
            <a:avLst/>
          </a:prstGeom>
          <a:noFill/>
          <a:ln cap="flat" cmpd="sng" w="19050">
            <a:solidFill>
              <a:schemeClr val="dk1"/>
            </a:solidFill>
            <a:prstDash val="solid"/>
            <a:round/>
            <a:headEnd len="sm" w="sm" type="none"/>
            <a:tailEnd len="med" w="med" type="triangle"/>
          </a:ln>
        </p:spPr>
      </p:cxnSp>
      <p:sp>
        <p:nvSpPr>
          <p:cNvPr id="218" name="Google Shape;218;p41"/>
          <p:cNvSpPr txBox="1"/>
          <p:nvPr/>
        </p:nvSpPr>
        <p:spPr>
          <a:xfrm>
            <a:off x="1277471" y="2447412"/>
            <a:ext cx="2022674" cy="56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Use expert interviewers for tailored assessments.</a:t>
            </a:r>
            <a:endParaRPr/>
          </a:p>
        </p:txBody>
      </p:sp>
      <p:sp>
        <p:nvSpPr>
          <p:cNvPr id="219" name="Google Shape;219;p41"/>
          <p:cNvSpPr txBox="1"/>
          <p:nvPr/>
        </p:nvSpPr>
        <p:spPr>
          <a:xfrm>
            <a:off x="3285737" y="2407618"/>
            <a:ext cx="1655100" cy="56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Offer scalable, flexible solutions.</a:t>
            </a:r>
            <a:endParaRPr/>
          </a:p>
        </p:txBody>
      </p:sp>
      <p:sp>
        <p:nvSpPr>
          <p:cNvPr id="220" name="Google Shape;220;p41"/>
          <p:cNvSpPr txBox="1"/>
          <p:nvPr/>
        </p:nvSpPr>
        <p:spPr>
          <a:xfrm>
            <a:off x="5205983" y="2447412"/>
            <a:ext cx="2180524" cy="56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Enhance candidate experience with a seamless platform.</a:t>
            </a:r>
            <a:endParaRPr/>
          </a:p>
        </p:txBody>
      </p:sp>
      <p:sp>
        <p:nvSpPr>
          <p:cNvPr id="221" name="Google Shape;221;p41"/>
          <p:cNvSpPr txBox="1"/>
          <p:nvPr/>
        </p:nvSpPr>
        <p:spPr>
          <a:xfrm>
            <a:off x="380999" y="5014637"/>
            <a:ext cx="1883691" cy="56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Streamline hiring with managed technical interviews.</a:t>
            </a:r>
            <a:endParaRPr/>
          </a:p>
        </p:txBody>
      </p:sp>
      <p:sp>
        <p:nvSpPr>
          <p:cNvPr id="222" name="Google Shape;222;p41"/>
          <p:cNvSpPr txBox="1"/>
          <p:nvPr/>
        </p:nvSpPr>
        <p:spPr>
          <a:xfrm>
            <a:off x="2151774" y="4919893"/>
            <a:ext cx="1883691" cy="56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Ensure fairness with standardized formats.</a:t>
            </a:r>
            <a:endParaRPr/>
          </a:p>
        </p:txBody>
      </p:sp>
      <p:sp>
        <p:nvSpPr>
          <p:cNvPr id="223" name="Google Shape;223;p41"/>
          <p:cNvSpPr txBox="1"/>
          <p:nvPr/>
        </p:nvSpPr>
        <p:spPr>
          <a:xfrm>
            <a:off x="4093875" y="4993523"/>
            <a:ext cx="1814861" cy="568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Times New Roman"/>
                <a:ea typeface="Times New Roman"/>
                <a:cs typeface="Times New Roman"/>
                <a:sym typeface="Times New Roman"/>
              </a:rPr>
              <a:t>Deliver data-driven post-interview insights.</a:t>
            </a:r>
            <a:endParaRPr/>
          </a:p>
        </p:txBody>
      </p:sp>
      <p:sp>
        <p:nvSpPr>
          <p:cNvPr id="224" name="Google Shape;224;p41"/>
          <p:cNvSpPr txBox="1"/>
          <p:nvPr/>
        </p:nvSpPr>
        <p:spPr>
          <a:xfrm>
            <a:off x="6027781" y="5009313"/>
            <a:ext cx="1654978" cy="568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US" sz="1600" u="none" cap="none" strike="noStrike">
                <a:solidFill>
                  <a:schemeClr val="dk1"/>
                </a:solidFill>
                <a:latin typeface="Times New Roman"/>
                <a:ea typeface="Times New Roman"/>
                <a:cs typeface="Times New Roman"/>
                <a:sym typeface="Times New Roman"/>
              </a:rPr>
              <a:t>Speed up hiring through efficient processes</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6"/>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Scope </a:t>
            </a:r>
            <a:endParaRPr/>
          </a:p>
        </p:txBody>
      </p:sp>
      <p:sp>
        <p:nvSpPr>
          <p:cNvPr id="230" name="Google Shape;230;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just">
              <a:lnSpc>
                <a:spcPct val="100000"/>
              </a:lnSpc>
              <a:spcBef>
                <a:spcPts val="700"/>
              </a:spcBef>
              <a:spcAft>
                <a:spcPts val="0"/>
              </a:spcAft>
              <a:buSzPct val="104504"/>
              <a:buChar char="◻"/>
            </a:pPr>
            <a:r>
              <a:rPr lang="en-US" sz="1800">
                <a:latin typeface="Cambria"/>
                <a:ea typeface="Cambria"/>
                <a:cs typeface="Cambria"/>
                <a:sym typeface="Cambria"/>
              </a:rPr>
              <a:t>This project focuses on addressing inefficiencies in traditional technical hiring processes, such as prolonged timelines, inconsistent candidate evaluations, and high operational costs. By leveraging automation and expert collaboration, the proposed platform aims to:</a:t>
            </a:r>
            <a:endParaRPr sz="1800">
              <a:latin typeface="Times New Roman"/>
              <a:ea typeface="Times New Roman"/>
              <a:cs typeface="Times New Roman"/>
              <a:sym typeface="Times New Roman"/>
            </a:endParaRPr>
          </a:p>
          <a:p>
            <a:pPr indent="-342900" lvl="0" marL="342900" marR="0" rtl="0" algn="just">
              <a:lnSpc>
                <a:spcPct val="100000"/>
              </a:lnSpc>
              <a:spcBef>
                <a:spcPts val="700"/>
              </a:spcBef>
              <a:spcAft>
                <a:spcPts val="0"/>
              </a:spcAft>
              <a:buSzPct val="104504"/>
              <a:buChar char="◻"/>
            </a:pPr>
            <a:r>
              <a:rPr b="1" lang="en-US" sz="1800">
                <a:latin typeface="Cambria"/>
                <a:ea typeface="Cambria"/>
                <a:cs typeface="Cambria"/>
                <a:sym typeface="Cambria"/>
              </a:rPr>
              <a:t>Analyze Hiring Challenges</a:t>
            </a:r>
            <a:r>
              <a:rPr lang="en-US" sz="1800">
                <a:latin typeface="Cambria"/>
                <a:ea typeface="Cambria"/>
                <a:cs typeface="Cambria"/>
                <a:sym typeface="Cambria"/>
              </a:rPr>
              <a:t>: Conduct an in-depth study of current hiring practices to identify pain points and inefficiencies in resume screening, interview processes, and candidate evaluations.</a:t>
            </a:r>
            <a:endParaRPr sz="1800">
              <a:latin typeface="Times New Roman"/>
              <a:ea typeface="Times New Roman"/>
              <a:cs typeface="Times New Roman"/>
              <a:sym typeface="Times New Roman"/>
            </a:endParaRPr>
          </a:p>
          <a:p>
            <a:pPr indent="-342900" lvl="0" marL="342900" marR="0" rtl="0" algn="just">
              <a:lnSpc>
                <a:spcPct val="100000"/>
              </a:lnSpc>
              <a:spcBef>
                <a:spcPts val="700"/>
              </a:spcBef>
              <a:spcAft>
                <a:spcPts val="0"/>
              </a:spcAft>
              <a:buSzPct val="104504"/>
              <a:buChar char="◻"/>
            </a:pPr>
            <a:r>
              <a:rPr b="1" lang="en-US" sz="1800">
                <a:latin typeface="Cambria"/>
                <a:ea typeface="Cambria"/>
                <a:cs typeface="Cambria"/>
                <a:sym typeface="Cambria"/>
              </a:rPr>
              <a:t>Offer an Automated Solution</a:t>
            </a:r>
            <a:r>
              <a:rPr lang="en-US" sz="1800">
                <a:latin typeface="Cambria"/>
                <a:ea typeface="Cambria"/>
                <a:cs typeface="Cambria"/>
                <a:sym typeface="Cambria"/>
              </a:rPr>
              <a:t>: Develop a scalable platform that integrates resume screening using NER tools, facilitates seamless interview scheduling, and ensures objective candidate assessments through collaboration with pre-vetted expert interviewers.</a:t>
            </a:r>
            <a:endParaRPr sz="1800">
              <a:latin typeface="Times New Roman"/>
              <a:ea typeface="Times New Roman"/>
              <a:cs typeface="Times New Roman"/>
              <a:sym typeface="Times New Roman"/>
            </a:endParaRPr>
          </a:p>
          <a:p>
            <a:pPr indent="-342900" lvl="0" marL="342900" marR="0" rtl="0" algn="just">
              <a:lnSpc>
                <a:spcPct val="100000"/>
              </a:lnSpc>
              <a:spcBef>
                <a:spcPts val="700"/>
              </a:spcBef>
              <a:spcAft>
                <a:spcPts val="0"/>
              </a:spcAft>
              <a:buSzPct val="104504"/>
              <a:buChar char="◻"/>
            </a:pPr>
            <a:r>
              <a:rPr b="1" lang="en-US" sz="1800">
                <a:latin typeface="Cambria"/>
                <a:ea typeface="Cambria"/>
                <a:cs typeface="Cambria"/>
                <a:sym typeface="Cambria"/>
              </a:rPr>
              <a:t>Design a Comprehensive System</a:t>
            </a:r>
            <a:r>
              <a:rPr lang="en-US" sz="1800">
                <a:latin typeface="Cambria"/>
                <a:ea typeface="Cambria"/>
                <a:cs typeface="Cambria"/>
                <a:sym typeface="Cambria"/>
              </a:rPr>
              <a:t>: Create a system that generates detailed, data-driven post-interview reports, enhancing decision-making for hiring teams while providing a smooth and transparent experience for candidates.</a:t>
            </a:r>
            <a:endParaRPr sz="1800">
              <a:latin typeface="Times New Roman"/>
              <a:ea typeface="Times New Roman"/>
              <a:cs typeface="Times New Roman"/>
              <a:sym typeface="Times New Roman"/>
            </a:endParaRPr>
          </a:p>
          <a:p>
            <a:pPr indent="0" lvl="0" marL="0" marR="0" rtl="0" algn="just">
              <a:lnSpc>
                <a:spcPct val="100000"/>
              </a:lnSpc>
              <a:spcBef>
                <a:spcPts val="700"/>
              </a:spcBef>
              <a:spcAft>
                <a:spcPts val="0"/>
              </a:spcAft>
              <a:buSzPct val="104504"/>
              <a:buChar char="◻"/>
            </a:pPr>
            <a:r>
              <a:rPr lang="en-US" sz="1800">
                <a:latin typeface="Cambria"/>
                <a:ea typeface="Cambria"/>
                <a:cs typeface="Cambria"/>
                <a:sym typeface="Cambria"/>
              </a:rPr>
              <a:t>The platform will cater to businesses of all sizes, helping them reduce time-to-hire, improve recruitment efficiency, and support organizational growth through streamlined technical hiring.</a:t>
            </a:r>
            <a:endParaRPr sz="1800">
              <a:latin typeface="Times New Roman"/>
              <a:ea typeface="Times New Roman"/>
              <a:cs typeface="Times New Roman"/>
              <a:sym typeface="Times New Roman"/>
            </a:endParaRPr>
          </a:p>
        </p:txBody>
      </p:sp>
      <p:sp>
        <p:nvSpPr>
          <p:cNvPr id="231" name="Google Shape;231;p6"/>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232" name="Google Shape;232;p6"/>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lnSpc>
                <a:spcPct val="100000"/>
              </a:lnSpc>
              <a:spcBef>
                <a:spcPts val="0"/>
              </a:spcBef>
              <a:spcAft>
                <a:spcPts val="0"/>
              </a:spcAft>
              <a:buSzPct val="100000"/>
              <a:buNone/>
            </a:pPr>
            <a:fld id="{00000000-1234-1234-1234-123412341234}" type="slidenum">
              <a:rPr lang="en-US"/>
              <a:t>‹#›</a:t>
            </a:fld>
            <a:endParaRPr/>
          </a:p>
        </p:txBody>
      </p:sp>
      <p:sp>
        <p:nvSpPr>
          <p:cNvPr id="233" name="Google Shape;233;p6"/>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Key Features</a:t>
            </a:r>
            <a:endParaRPr/>
          </a:p>
        </p:txBody>
      </p:sp>
      <p:sp>
        <p:nvSpPr>
          <p:cNvPr id="239" name="Google Shape;239;p42"/>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240" name="Google Shape;240;p42"/>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241" name="Google Shape;241;p42"/>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cxnSp>
        <p:nvCxnSpPr>
          <p:cNvPr id="242" name="Google Shape;242;p42"/>
          <p:cNvCxnSpPr>
            <a:stCxn id="243" idx="0"/>
            <a:endCxn id="244" idx="2"/>
          </p:cNvCxnSpPr>
          <p:nvPr/>
        </p:nvCxnSpPr>
        <p:spPr>
          <a:xfrm rot="-5400000">
            <a:off x="4124299" y="4842010"/>
            <a:ext cx="1012500" cy="117000"/>
          </a:xfrm>
          <a:prstGeom prst="bentConnector3">
            <a:avLst>
              <a:gd fmla="val 50000" name="adj1"/>
            </a:avLst>
          </a:prstGeom>
          <a:noFill/>
          <a:ln cap="flat" cmpd="sng" w="19050">
            <a:solidFill>
              <a:schemeClr val="dk1"/>
            </a:solidFill>
            <a:prstDash val="solid"/>
            <a:round/>
            <a:headEnd len="sm" w="sm" type="none"/>
            <a:tailEnd len="sm" w="sm" type="none"/>
          </a:ln>
        </p:spPr>
      </p:cxnSp>
      <p:cxnSp>
        <p:nvCxnSpPr>
          <p:cNvPr id="245" name="Google Shape;245;p42"/>
          <p:cNvCxnSpPr>
            <a:stCxn id="246" idx="4"/>
            <a:endCxn id="244" idx="0"/>
          </p:cNvCxnSpPr>
          <p:nvPr/>
        </p:nvCxnSpPr>
        <p:spPr>
          <a:xfrm flipH="1" rot="-5400000">
            <a:off x="4231797" y="2684184"/>
            <a:ext cx="691800" cy="222300"/>
          </a:xfrm>
          <a:prstGeom prst="bentConnector3">
            <a:avLst>
              <a:gd fmla="val 49995" name="adj1"/>
            </a:avLst>
          </a:prstGeom>
          <a:noFill/>
          <a:ln cap="flat" cmpd="sng" w="19050">
            <a:solidFill>
              <a:schemeClr val="dk1"/>
            </a:solidFill>
            <a:prstDash val="solid"/>
            <a:round/>
            <a:headEnd len="sm" w="sm" type="none"/>
            <a:tailEnd len="sm" w="sm" type="none"/>
          </a:ln>
        </p:spPr>
      </p:cxnSp>
      <p:grpSp>
        <p:nvGrpSpPr>
          <p:cNvPr id="247" name="Google Shape;247;p42"/>
          <p:cNvGrpSpPr/>
          <p:nvPr/>
        </p:nvGrpSpPr>
        <p:grpSpPr>
          <a:xfrm>
            <a:off x="3707028" y="2912866"/>
            <a:ext cx="1983600" cy="1983600"/>
            <a:chOff x="3580250" y="1879824"/>
            <a:chExt cx="1983600" cy="1983600"/>
          </a:xfrm>
        </p:grpSpPr>
        <p:sp>
          <p:nvSpPr>
            <p:cNvPr id="248" name="Google Shape;248;p42"/>
            <p:cNvSpPr/>
            <p:nvPr/>
          </p:nvSpPr>
          <p:spPr>
            <a:xfrm rot="-2700000">
              <a:off x="3870741" y="2170315"/>
              <a:ext cx="1402617" cy="1402617"/>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42"/>
            <p:cNvSpPr/>
            <p:nvPr/>
          </p:nvSpPr>
          <p:spPr>
            <a:xfrm flipH="1">
              <a:off x="3717230" y="2108124"/>
              <a:ext cx="1689900" cy="12531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Arial"/>
                  <a:ea typeface="Arial"/>
                  <a:cs typeface="Arial"/>
                  <a:sym typeface="Arial"/>
                </a:rPr>
                <a:t>Key Features</a:t>
              </a:r>
              <a:endParaRPr b="0" i="0" sz="2800" u="none" cap="none" strike="noStrike">
                <a:solidFill>
                  <a:schemeClr val="dk1"/>
                </a:solidFill>
                <a:latin typeface="Fira Sans Extra Condensed SemiBold"/>
                <a:ea typeface="Fira Sans Extra Condensed SemiBold"/>
                <a:cs typeface="Fira Sans Extra Condensed SemiBold"/>
                <a:sym typeface="Fira Sans Extra Condensed SemiBold"/>
              </a:endParaRPr>
            </a:p>
          </p:txBody>
        </p:sp>
      </p:grpSp>
      <p:sp>
        <p:nvSpPr>
          <p:cNvPr id="249" name="Google Shape;249;p42"/>
          <p:cNvSpPr/>
          <p:nvPr/>
        </p:nvSpPr>
        <p:spPr>
          <a:xfrm flipH="1" rot="10800000">
            <a:off x="5611603" y="2340380"/>
            <a:ext cx="2954418" cy="3656926"/>
          </a:xfrm>
          <a:prstGeom prst="round1Rect">
            <a:avLst>
              <a:gd fmla="val 0" name="adj"/>
            </a:avLst>
          </a:prstGeom>
          <a:solidFill>
            <a:srgbClr val="D8D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42"/>
          <p:cNvSpPr/>
          <p:nvPr/>
        </p:nvSpPr>
        <p:spPr>
          <a:xfrm flipH="1">
            <a:off x="476334" y="1882601"/>
            <a:ext cx="3289980" cy="3614535"/>
          </a:xfrm>
          <a:prstGeom prst="round1Rect">
            <a:avLst>
              <a:gd fmla="val 0" name="adj"/>
            </a:avLst>
          </a:prstGeom>
          <a:solidFill>
            <a:srgbClr val="D8D8D8"/>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 name="Google Shape;251;p42"/>
          <p:cNvGrpSpPr/>
          <p:nvPr/>
        </p:nvGrpSpPr>
        <p:grpSpPr>
          <a:xfrm>
            <a:off x="4115547" y="1749834"/>
            <a:ext cx="4450475" cy="699600"/>
            <a:chOff x="4221049" y="1070128"/>
            <a:chExt cx="4450475" cy="699600"/>
          </a:xfrm>
        </p:grpSpPr>
        <p:sp>
          <p:nvSpPr>
            <p:cNvPr id="252" name="Google Shape;252;p42"/>
            <p:cNvSpPr/>
            <p:nvPr/>
          </p:nvSpPr>
          <p:spPr>
            <a:xfrm>
              <a:off x="4562424" y="1179174"/>
              <a:ext cx="4109100" cy="481500"/>
            </a:xfrm>
            <a:prstGeom prst="round1Rect">
              <a:avLst>
                <a:gd fmla="val 50000" name="adj"/>
              </a:avLst>
            </a:prstGeom>
            <a:solidFill>
              <a:srgbClr val="F1CBB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42"/>
            <p:cNvSpPr/>
            <p:nvPr/>
          </p:nvSpPr>
          <p:spPr>
            <a:xfrm flipH="1">
              <a:off x="4221049" y="1070128"/>
              <a:ext cx="702000" cy="699600"/>
            </a:xfrm>
            <a:prstGeom prst="ellipse">
              <a:avLst/>
            </a:prstGeom>
            <a:solidFill>
              <a:srgbClr val="F1CBB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3" name="Google Shape;253;p42"/>
          <p:cNvSpPr txBox="1"/>
          <p:nvPr/>
        </p:nvSpPr>
        <p:spPr>
          <a:xfrm>
            <a:off x="5053800" y="1989981"/>
            <a:ext cx="3175800" cy="22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Fira Sans Extra Condensed SemiBold"/>
                <a:ea typeface="Fira Sans Extra Condensed SemiBold"/>
                <a:cs typeface="Fira Sans Extra Condensed SemiBold"/>
                <a:sym typeface="Fira Sans Extra Condensed SemiBold"/>
              </a:rPr>
              <a:t>Features</a:t>
            </a:r>
            <a:endParaRPr b="0" i="0" sz="1800" u="none" cap="none" strike="noStrike">
              <a:solidFill>
                <a:schemeClr val="dk1"/>
              </a:solidFill>
              <a:latin typeface="Fira Sans Extra Condensed SemiBold"/>
              <a:ea typeface="Fira Sans Extra Condensed SemiBold"/>
              <a:cs typeface="Fira Sans Extra Condensed SemiBold"/>
              <a:sym typeface="Fira Sans Extra Condensed SemiBold"/>
            </a:endParaRPr>
          </a:p>
        </p:txBody>
      </p:sp>
      <p:grpSp>
        <p:nvGrpSpPr>
          <p:cNvPr id="254" name="Google Shape;254;p42"/>
          <p:cNvGrpSpPr/>
          <p:nvPr/>
        </p:nvGrpSpPr>
        <p:grpSpPr>
          <a:xfrm>
            <a:off x="472475" y="5406760"/>
            <a:ext cx="4450574" cy="699600"/>
            <a:chOff x="472475" y="3973528"/>
            <a:chExt cx="4450574" cy="699600"/>
          </a:xfrm>
        </p:grpSpPr>
        <p:sp>
          <p:nvSpPr>
            <p:cNvPr id="255" name="Google Shape;255;p42"/>
            <p:cNvSpPr/>
            <p:nvPr/>
          </p:nvSpPr>
          <p:spPr>
            <a:xfrm rot="10800000">
              <a:off x="472475" y="4082578"/>
              <a:ext cx="4109100" cy="481500"/>
            </a:xfrm>
            <a:prstGeom prst="round1Rect">
              <a:avLst>
                <a:gd fmla="val 50000" name="adj"/>
              </a:avLst>
            </a:prstGeom>
            <a:solidFill>
              <a:srgbClr val="EAB28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42"/>
            <p:cNvSpPr/>
            <p:nvPr/>
          </p:nvSpPr>
          <p:spPr>
            <a:xfrm flipH="1">
              <a:off x="4221049" y="3973528"/>
              <a:ext cx="702000" cy="699600"/>
            </a:xfrm>
            <a:prstGeom prst="ellipse">
              <a:avLst/>
            </a:prstGeom>
            <a:solidFill>
              <a:srgbClr val="EAB28F"/>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6" name="Google Shape;256;p42"/>
          <p:cNvSpPr txBox="1"/>
          <p:nvPr/>
        </p:nvSpPr>
        <p:spPr>
          <a:xfrm>
            <a:off x="471973" y="5644356"/>
            <a:ext cx="3175800" cy="22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Fira Sans Extra Condensed SemiBold"/>
                <a:ea typeface="Fira Sans Extra Condensed SemiBold"/>
                <a:cs typeface="Fira Sans Extra Condensed SemiBold"/>
                <a:sym typeface="Fira Sans Extra Condensed SemiBold"/>
              </a:rPr>
              <a:t>Key </a:t>
            </a:r>
            <a:endParaRPr b="0" i="0" sz="1800" u="none" cap="none" strike="noStrike">
              <a:solidFill>
                <a:schemeClr val="dk1"/>
              </a:solidFill>
              <a:latin typeface="Fira Sans Extra Condensed SemiBold"/>
              <a:ea typeface="Fira Sans Extra Condensed SemiBold"/>
              <a:cs typeface="Fira Sans Extra Condensed SemiBold"/>
              <a:sym typeface="Fira Sans Extra Condensed SemiBold"/>
            </a:endParaRPr>
          </a:p>
        </p:txBody>
      </p:sp>
      <p:sp>
        <p:nvSpPr>
          <p:cNvPr id="257" name="Google Shape;257;p42"/>
          <p:cNvSpPr txBox="1"/>
          <p:nvPr/>
        </p:nvSpPr>
        <p:spPr>
          <a:xfrm flipH="1">
            <a:off x="609601" y="3429000"/>
            <a:ext cx="2749772" cy="99406"/>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Customizable Interview Plans</a:t>
            </a:r>
            <a:r>
              <a:rPr b="0" i="0" lang="en-US"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1400" u="none" cap="none" strike="noStrike">
                <a:solidFill>
                  <a:srgbClr val="000000"/>
                </a:solidFill>
                <a:latin typeface="Times New Roman"/>
                <a:ea typeface="Times New Roman"/>
                <a:cs typeface="Times New Roman"/>
                <a:sym typeface="Times New Roman"/>
              </a:rPr>
              <a:t>Tailored workflows with expert guidance.</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Automated Resume Screening</a:t>
            </a:r>
            <a:r>
              <a:rPr b="0" i="0" lang="en-US"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1400" u="none" cap="none" strike="noStrike">
                <a:solidFill>
                  <a:srgbClr val="000000"/>
                </a:solidFill>
                <a:latin typeface="Times New Roman"/>
                <a:ea typeface="Times New Roman"/>
                <a:cs typeface="Times New Roman"/>
                <a:sym typeface="Times New Roman"/>
              </a:rPr>
              <a:t>NER-based candidate filtering.</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Skilled Interviewer Network</a:t>
            </a:r>
            <a:r>
              <a:rPr b="0" i="0" lang="en-US"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1400" u="none" cap="none" strike="noStrike">
                <a:solidFill>
                  <a:srgbClr val="000000"/>
                </a:solidFill>
                <a:latin typeface="Times New Roman"/>
                <a:ea typeface="Times New Roman"/>
                <a:cs typeface="Times New Roman"/>
                <a:sym typeface="Times New Roman"/>
              </a:rPr>
              <a:t>Access to qualified Interview Engineers.</a:t>
            </a:r>
            <a:endParaRPr/>
          </a:p>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Streamlined Scheduling</a:t>
            </a:r>
            <a:r>
              <a:rPr b="0" i="0" lang="en-US" sz="1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rPr b="0" i="0" lang="en-US" sz="1400" u="none" cap="none" strike="noStrike">
                <a:solidFill>
                  <a:srgbClr val="000000"/>
                </a:solidFill>
                <a:latin typeface="Times New Roman"/>
                <a:ea typeface="Times New Roman"/>
                <a:cs typeface="Times New Roman"/>
                <a:sym typeface="Times New Roman"/>
              </a:rPr>
              <a:t>Automated slot management and calendar integration.</a:t>
            </a:r>
            <a:endParaRPr/>
          </a:p>
          <a:p>
            <a:pPr indent="-285750" lvl="2" marL="285750" marR="0" rtl="0" algn="l">
              <a:lnSpc>
                <a:spcPct val="100000"/>
              </a:lnSpc>
              <a:spcBef>
                <a:spcPts val="0"/>
              </a:spcBef>
              <a:spcAft>
                <a:spcPts val="0"/>
              </a:spcAft>
              <a:buClr>
                <a:schemeClr val="dk1"/>
              </a:buClr>
              <a:buSzPts val="2000"/>
              <a:buFont typeface="Courier New"/>
              <a:buChar char="o"/>
            </a:pPr>
            <a:r>
              <a:rPr b="0" i="0" lang="en-US" sz="1400" u="none" cap="none" strike="noStrike">
                <a:solidFill>
                  <a:srgbClr val="000000"/>
                </a:solidFill>
                <a:latin typeface="Times New Roman"/>
                <a:ea typeface="Times New Roman"/>
                <a:cs typeface="Times New Roman"/>
                <a:sym typeface="Times New Roman"/>
              </a:rPr>
              <a:t>Online Interview Integration:</a:t>
            </a:r>
            <a:endParaRPr b="0" i="0" sz="1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400" u="none" cap="none" strike="noStrike">
                <a:solidFill>
                  <a:srgbClr val="000000"/>
                </a:solidFill>
                <a:latin typeface="Times New Roman"/>
                <a:ea typeface="Times New Roman"/>
                <a:cs typeface="Times New Roman"/>
                <a:sym typeface="Times New Roman"/>
              </a:rPr>
              <a:t> Automatic meeting link generation.</a:t>
            </a:r>
            <a:endParaRPr/>
          </a:p>
        </p:txBody>
      </p:sp>
      <p:grpSp>
        <p:nvGrpSpPr>
          <p:cNvPr id="258" name="Google Shape;258;p42"/>
          <p:cNvGrpSpPr/>
          <p:nvPr/>
        </p:nvGrpSpPr>
        <p:grpSpPr>
          <a:xfrm>
            <a:off x="4396392" y="5580905"/>
            <a:ext cx="351315" cy="351310"/>
            <a:chOff x="-63252250" y="1930850"/>
            <a:chExt cx="319000" cy="319025"/>
          </a:xfrm>
        </p:grpSpPr>
        <p:sp>
          <p:nvSpPr>
            <p:cNvPr id="259" name="Google Shape;259;p42"/>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42"/>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1" name="Google Shape;261;p42"/>
          <p:cNvSpPr/>
          <p:nvPr/>
        </p:nvSpPr>
        <p:spPr>
          <a:xfrm>
            <a:off x="4297495" y="1935867"/>
            <a:ext cx="351315" cy="349457"/>
          </a:xfrm>
          <a:custGeom>
            <a:rect b="b" l="l" r="r" t="t"/>
            <a:pathLst>
              <a:path extrusionOk="0" h="11846" w="1191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42"/>
          <p:cNvSpPr txBox="1"/>
          <p:nvPr/>
        </p:nvSpPr>
        <p:spPr>
          <a:xfrm flipH="1">
            <a:off x="5611602" y="2340380"/>
            <a:ext cx="2954501" cy="3471163"/>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Standardized Assessments</a:t>
            </a:r>
            <a:r>
              <a:rPr b="0" i="0" lang="en-US"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Pre-designed forms ensure consistent evaluations.</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Comprehensive Reporting</a:t>
            </a:r>
            <a:r>
              <a:rPr b="0" i="0" lang="en-US" sz="1600" u="none" cap="none" strike="noStrike">
                <a:solidFill>
                  <a:srgbClr val="000000"/>
                </a:solidFill>
                <a:latin typeface="Times New Roman"/>
                <a:ea typeface="Times New Roman"/>
                <a:cs typeface="Times New Roman"/>
                <a:sym typeface="Times New Roman"/>
              </a:rPr>
              <a:t>:</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 Detailed feedback for data-driven decisions.</a:t>
            </a:r>
            <a:endParaRPr/>
          </a:p>
          <a:p>
            <a:pPr indent="0" lvl="0" marL="0" marR="0" rtl="0" algn="l">
              <a:lnSpc>
                <a:spcPct val="100000"/>
              </a:lnSpc>
              <a:spcBef>
                <a:spcPts val="0"/>
              </a:spcBef>
              <a:spcAft>
                <a:spcPts val="0"/>
              </a:spcAft>
              <a:buNone/>
            </a:pPr>
            <a:r>
              <a:rPr b="1" i="0" lang="en-US" sz="1600" u="none" cap="none" strike="noStrike">
                <a:solidFill>
                  <a:srgbClr val="000000"/>
                </a:solidFill>
                <a:latin typeface="Times New Roman"/>
                <a:ea typeface="Times New Roman"/>
                <a:cs typeface="Times New Roman"/>
                <a:sym typeface="Times New Roman"/>
              </a:rPr>
              <a:t>User-Friendly Interface</a:t>
            </a:r>
            <a:r>
              <a:rPr b="0" i="0" lang="en-US" sz="1600" u="none" cap="none" strike="noStrike">
                <a:solidFill>
                  <a:srgbClr val="000000"/>
                </a:solidFill>
                <a:latin typeface="Times New Roman"/>
                <a:ea typeface="Times New Roman"/>
                <a:cs typeface="Times New Roman"/>
                <a:sym typeface="Times New Roman"/>
              </a:rPr>
              <a:t>: </a:t>
            </a:r>
            <a:endParaRPr b="0" i="0" sz="16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Intuitive design for seamless navigation. </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8"/>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a:t>Overview and Impact</a:t>
            </a:r>
            <a:endParaRPr/>
          </a:p>
        </p:txBody>
      </p:sp>
      <p:sp>
        <p:nvSpPr>
          <p:cNvPr id="268" name="Google Shape;268;p8"/>
          <p:cNvSpPr txBox="1"/>
          <p:nvPr>
            <p:ph idx="10" type="dt"/>
          </p:nvPr>
        </p:nvSpPr>
        <p:spPr>
          <a:xfrm>
            <a:off x="6248400" y="6484937"/>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269" name="Google Shape;269;p8"/>
          <p:cNvSpPr txBox="1"/>
          <p:nvPr>
            <p:ph idx="11" type="ftr"/>
          </p:nvPr>
        </p:nvSpPr>
        <p:spPr>
          <a:xfrm>
            <a:off x="612648" y="6484937"/>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270" name="Google Shape;270;p8"/>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sp>
        <p:nvSpPr>
          <p:cNvPr id="271" name="Google Shape;271;p8"/>
          <p:cNvSpPr txBox="1"/>
          <p:nvPr>
            <p:ph idx="1" type="body"/>
          </p:nvPr>
        </p:nvSpPr>
        <p:spPr>
          <a:xfrm>
            <a:off x="612648" y="1524001"/>
            <a:ext cx="8150352" cy="476922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840"/>
              <a:buNone/>
            </a:pPr>
            <a:r>
              <a:rPr b="1" lang="en-US" sz="1800">
                <a:latin typeface="Times New Roman"/>
                <a:ea typeface="Times New Roman"/>
                <a:cs typeface="Times New Roman"/>
                <a:sym typeface="Times New Roman"/>
              </a:rPr>
              <a:t>Target Users:</a:t>
            </a:r>
            <a:endParaRPr sz="1800">
              <a:latin typeface="Times New Roman"/>
              <a:ea typeface="Times New Roman"/>
              <a:cs typeface="Times New Roman"/>
              <a:sym typeface="Times New Roman"/>
            </a:endParaRPr>
          </a:p>
          <a:p>
            <a:pPr indent="-320040" lvl="0" marL="320040" rtl="0" algn="l">
              <a:lnSpc>
                <a:spcPct val="100000"/>
              </a:lnSpc>
              <a:spcBef>
                <a:spcPts val="700"/>
              </a:spcBef>
              <a:spcAft>
                <a:spcPts val="0"/>
              </a:spcAft>
              <a:buClr>
                <a:srgbClr val="008000"/>
              </a:buClr>
              <a:buSzPts val="840"/>
              <a:buChar char="◻"/>
            </a:pPr>
            <a:r>
              <a:rPr lang="en-US" sz="1800">
                <a:latin typeface="Times New Roman"/>
                <a:ea typeface="Times New Roman"/>
                <a:cs typeface="Times New Roman"/>
                <a:sym typeface="Times New Roman"/>
              </a:rPr>
              <a:t>Organizations hiring efficiently.</a:t>
            </a:r>
            <a:endParaRPr sz="1800">
              <a:latin typeface="Times New Roman"/>
              <a:ea typeface="Times New Roman"/>
              <a:cs typeface="Times New Roman"/>
              <a:sym typeface="Times New Roman"/>
            </a:endParaRPr>
          </a:p>
          <a:p>
            <a:pPr indent="-320040" lvl="0" marL="320040" rtl="0" algn="l">
              <a:lnSpc>
                <a:spcPct val="100000"/>
              </a:lnSpc>
              <a:spcBef>
                <a:spcPts val="700"/>
              </a:spcBef>
              <a:spcAft>
                <a:spcPts val="0"/>
              </a:spcAft>
              <a:buClr>
                <a:srgbClr val="008000"/>
              </a:buClr>
              <a:buSzPts val="840"/>
              <a:buChar char="◻"/>
            </a:pPr>
            <a:r>
              <a:rPr lang="en-US" sz="1800">
                <a:latin typeface="Times New Roman"/>
                <a:ea typeface="Times New Roman"/>
                <a:cs typeface="Times New Roman"/>
                <a:sym typeface="Times New Roman"/>
              </a:rPr>
              <a:t>Candidates seeking transparent processes.</a:t>
            </a:r>
            <a:endParaRPr sz="1800">
              <a:latin typeface="Times New Roman"/>
              <a:ea typeface="Times New Roman"/>
              <a:cs typeface="Times New Roman"/>
              <a:sym typeface="Times New Roman"/>
            </a:endParaRPr>
          </a:p>
          <a:p>
            <a:pPr indent="-320040" lvl="0" marL="320040" rtl="0" algn="l">
              <a:lnSpc>
                <a:spcPct val="100000"/>
              </a:lnSpc>
              <a:spcBef>
                <a:spcPts val="700"/>
              </a:spcBef>
              <a:spcAft>
                <a:spcPts val="0"/>
              </a:spcAft>
              <a:buClr>
                <a:srgbClr val="008000"/>
              </a:buClr>
              <a:buSzPts val="840"/>
              <a:buChar char="◻"/>
            </a:pPr>
            <a:r>
              <a:rPr lang="en-US" sz="1800">
                <a:latin typeface="Times New Roman"/>
                <a:ea typeface="Times New Roman"/>
                <a:cs typeface="Times New Roman"/>
                <a:sym typeface="Times New Roman"/>
              </a:rPr>
              <a:t>Interview Engineers conducting evaluations.</a:t>
            </a:r>
            <a:endParaRPr sz="1800">
              <a:latin typeface="Times New Roman"/>
              <a:ea typeface="Times New Roman"/>
              <a:cs typeface="Times New Roman"/>
              <a:sym typeface="Times New Roman"/>
            </a:endParaRPr>
          </a:p>
          <a:p>
            <a:pPr indent="0" lvl="0" marL="0" rtl="0" algn="l">
              <a:lnSpc>
                <a:spcPct val="100000"/>
              </a:lnSpc>
              <a:spcBef>
                <a:spcPts val="700"/>
              </a:spcBef>
              <a:spcAft>
                <a:spcPts val="0"/>
              </a:spcAft>
              <a:buSzPts val="840"/>
              <a:buNone/>
            </a:pPr>
            <a:r>
              <a:rPr b="1" lang="en-US" sz="1800">
                <a:latin typeface="Times New Roman"/>
                <a:ea typeface="Times New Roman"/>
                <a:cs typeface="Times New Roman"/>
                <a:sym typeface="Times New Roman"/>
              </a:rPr>
              <a:t>Technologies Used:</a:t>
            </a:r>
            <a:endParaRPr sz="1800">
              <a:latin typeface="Times New Roman"/>
              <a:ea typeface="Times New Roman"/>
              <a:cs typeface="Times New Roman"/>
              <a:sym typeface="Times New Roman"/>
            </a:endParaRPr>
          </a:p>
          <a:p>
            <a:pPr indent="-320040" lvl="0" marL="320040" rtl="0" algn="l">
              <a:lnSpc>
                <a:spcPct val="100000"/>
              </a:lnSpc>
              <a:spcBef>
                <a:spcPts val="700"/>
              </a:spcBef>
              <a:spcAft>
                <a:spcPts val="0"/>
              </a:spcAft>
              <a:buClr>
                <a:srgbClr val="008000"/>
              </a:buClr>
              <a:buSzPts val="840"/>
              <a:buChar char="◻"/>
            </a:pPr>
            <a:r>
              <a:rPr b="1" lang="en-US" sz="1800">
                <a:latin typeface="Times New Roman"/>
                <a:ea typeface="Times New Roman"/>
                <a:cs typeface="Times New Roman"/>
                <a:sym typeface="Times New Roman"/>
              </a:rPr>
              <a:t>Front-End</a:t>
            </a:r>
            <a:r>
              <a:rPr lang="en-US" sz="1800">
                <a:latin typeface="Times New Roman"/>
                <a:ea typeface="Times New Roman"/>
                <a:cs typeface="Times New Roman"/>
                <a:sym typeface="Times New Roman"/>
              </a:rPr>
              <a:t>: HTML, CSS, JavaScript, Bootstrap.</a:t>
            </a:r>
            <a:endParaRPr sz="1800">
              <a:latin typeface="Times New Roman"/>
              <a:ea typeface="Times New Roman"/>
              <a:cs typeface="Times New Roman"/>
              <a:sym typeface="Times New Roman"/>
            </a:endParaRPr>
          </a:p>
          <a:p>
            <a:pPr indent="-320040" lvl="0" marL="320040" rtl="0" algn="l">
              <a:lnSpc>
                <a:spcPct val="100000"/>
              </a:lnSpc>
              <a:spcBef>
                <a:spcPts val="700"/>
              </a:spcBef>
              <a:spcAft>
                <a:spcPts val="0"/>
              </a:spcAft>
              <a:buClr>
                <a:srgbClr val="008000"/>
              </a:buClr>
              <a:buSzPts val="840"/>
              <a:buChar char="◻"/>
            </a:pPr>
            <a:r>
              <a:rPr b="1" lang="en-US" sz="1800">
                <a:latin typeface="Times New Roman"/>
                <a:ea typeface="Times New Roman"/>
                <a:cs typeface="Times New Roman"/>
                <a:sym typeface="Times New Roman"/>
              </a:rPr>
              <a:t>Back-End</a:t>
            </a:r>
            <a:r>
              <a:rPr lang="en-US" sz="1800">
                <a:latin typeface="Times New Roman"/>
                <a:ea typeface="Times New Roman"/>
                <a:cs typeface="Times New Roman"/>
                <a:sym typeface="Times New Roman"/>
              </a:rPr>
              <a:t>: Python</a:t>
            </a:r>
            <a:endParaRPr sz="1800">
              <a:latin typeface="Times New Roman"/>
              <a:ea typeface="Times New Roman"/>
              <a:cs typeface="Times New Roman"/>
              <a:sym typeface="Times New Roman"/>
            </a:endParaRPr>
          </a:p>
          <a:p>
            <a:pPr indent="-320040" lvl="0" marL="320040" rtl="0" algn="l">
              <a:lnSpc>
                <a:spcPct val="100000"/>
              </a:lnSpc>
              <a:spcBef>
                <a:spcPts val="700"/>
              </a:spcBef>
              <a:spcAft>
                <a:spcPts val="0"/>
              </a:spcAft>
              <a:buClr>
                <a:srgbClr val="008000"/>
              </a:buClr>
              <a:buSzPts val="840"/>
              <a:buChar char="◻"/>
            </a:pPr>
            <a:r>
              <a:rPr b="1" lang="en-US" sz="1800">
                <a:latin typeface="Times New Roman"/>
                <a:ea typeface="Times New Roman"/>
                <a:cs typeface="Times New Roman"/>
                <a:sym typeface="Times New Roman"/>
              </a:rPr>
              <a:t>Database</a:t>
            </a:r>
            <a:r>
              <a:rPr lang="en-US" sz="1800">
                <a:latin typeface="Times New Roman"/>
                <a:ea typeface="Times New Roman"/>
                <a:cs typeface="Times New Roman"/>
                <a:sym typeface="Times New Roman"/>
              </a:rPr>
              <a:t>: Firebase</a:t>
            </a:r>
            <a:endParaRPr sz="1800">
              <a:latin typeface="Times New Roman"/>
              <a:ea typeface="Times New Roman"/>
              <a:cs typeface="Times New Roman"/>
              <a:sym typeface="Times New Roman"/>
            </a:endParaRPr>
          </a:p>
          <a:p>
            <a:pPr indent="-320040" lvl="0" marL="320040" rtl="0" algn="l">
              <a:lnSpc>
                <a:spcPct val="100000"/>
              </a:lnSpc>
              <a:spcBef>
                <a:spcPts val="700"/>
              </a:spcBef>
              <a:spcAft>
                <a:spcPts val="0"/>
              </a:spcAft>
              <a:buClr>
                <a:srgbClr val="008000"/>
              </a:buClr>
              <a:buSzPts val="840"/>
              <a:buChar char="◻"/>
            </a:pPr>
            <a:r>
              <a:rPr b="1" lang="en-US" sz="1800">
                <a:latin typeface="Times New Roman"/>
                <a:ea typeface="Times New Roman"/>
                <a:cs typeface="Times New Roman"/>
                <a:sym typeface="Times New Roman"/>
              </a:rPr>
              <a:t>AI</a:t>
            </a:r>
            <a:r>
              <a:rPr lang="en-US" sz="1800">
                <a:latin typeface="Times New Roman"/>
                <a:ea typeface="Times New Roman"/>
                <a:cs typeface="Times New Roman"/>
                <a:sym typeface="Times New Roman"/>
              </a:rPr>
              <a:t>: NER for resume screening ( FYP-II )</a:t>
            </a:r>
            <a:endParaRPr sz="1800">
              <a:latin typeface="Times New Roman"/>
              <a:ea typeface="Times New Roman"/>
              <a:cs typeface="Times New Roman"/>
              <a:sym typeface="Times New Roman"/>
            </a:endParaRPr>
          </a:p>
          <a:p>
            <a:pPr indent="0" lvl="0" marL="0" rtl="0" algn="l">
              <a:lnSpc>
                <a:spcPct val="100000"/>
              </a:lnSpc>
              <a:spcBef>
                <a:spcPts val="700"/>
              </a:spcBef>
              <a:spcAft>
                <a:spcPts val="0"/>
              </a:spcAft>
              <a:buSzPts val="840"/>
              <a:buNone/>
            </a:pPr>
            <a:r>
              <a:rPr b="1" lang="en-US" sz="1800">
                <a:latin typeface="Times New Roman"/>
                <a:ea typeface="Times New Roman"/>
                <a:cs typeface="Times New Roman"/>
                <a:sym typeface="Times New Roman"/>
              </a:rPr>
              <a:t>Benefits:</a:t>
            </a:r>
            <a:endParaRPr sz="1800">
              <a:latin typeface="Times New Roman"/>
              <a:ea typeface="Times New Roman"/>
              <a:cs typeface="Times New Roman"/>
              <a:sym typeface="Times New Roman"/>
            </a:endParaRPr>
          </a:p>
          <a:p>
            <a:pPr indent="-320040" lvl="0" marL="320040" rtl="0" algn="l">
              <a:lnSpc>
                <a:spcPct val="100000"/>
              </a:lnSpc>
              <a:spcBef>
                <a:spcPts val="700"/>
              </a:spcBef>
              <a:spcAft>
                <a:spcPts val="0"/>
              </a:spcAft>
              <a:buClr>
                <a:srgbClr val="008000"/>
              </a:buClr>
              <a:buSzPts val="840"/>
              <a:buChar char="◻"/>
            </a:pPr>
            <a:r>
              <a:rPr lang="en-US" sz="1800">
                <a:latin typeface="Times New Roman"/>
                <a:ea typeface="Times New Roman"/>
                <a:cs typeface="Times New Roman"/>
                <a:sym typeface="Times New Roman"/>
              </a:rPr>
              <a:t>Faster hiring with automation.</a:t>
            </a:r>
            <a:endParaRPr sz="1800">
              <a:latin typeface="Times New Roman"/>
              <a:ea typeface="Times New Roman"/>
              <a:cs typeface="Times New Roman"/>
              <a:sym typeface="Times New Roman"/>
            </a:endParaRPr>
          </a:p>
          <a:p>
            <a:pPr indent="-320040" lvl="0" marL="320040" rtl="0" algn="l">
              <a:lnSpc>
                <a:spcPct val="100000"/>
              </a:lnSpc>
              <a:spcBef>
                <a:spcPts val="700"/>
              </a:spcBef>
              <a:spcAft>
                <a:spcPts val="0"/>
              </a:spcAft>
              <a:buClr>
                <a:srgbClr val="008000"/>
              </a:buClr>
              <a:buSzPts val="840"/>
              <a:buChar char="◻"/>
            </a:pPr>
            <a:r>
              <a:rPr lang="en-US" sz="1800">
                <a:latin typeface="Times New Roman"/>
                <a:ea typeface="Times New Roman"/>
                <a:cs typeface="Times New Roman"/>
                <a:sym typeface="Times New Roman"/>
              </a:rPr>
              <a:t>Consistent and unbiased assessments.</a:t>
            </a:r>
            <a:endParaRPr sz="1800">
              <a:latin typeface="Times New Roman"/>
              <a:ea typeface="Times New Roman"/>
              <a:cs typeface="Times New Roman"/>
              <a:sym typeface="Times New Roman"/>
            </a:endParaRPr>
          </a:p>
          <a:p>
            <a:pPr indent="-320040" lvl="0" marL="320040" rtl="0" algn="l">
              <a:lnSpc>
                <a:spcPct val="100000"/>
              </a:lnSpc>
              <a:spcBef>
                <a:spcPts val="700"/>
              </a:spcBef>
              <a:spcAft>
                <a:spcPts val="0"/>
              </a:spcAft>
              <a:buClr>
                <a:srgbClr val="008000"/>
              </a:buClr>
              <a:buSzPts val="840"/>
              <a:buChar char="◻"/>
            </a:pPr>
            <a:r>
              <a:rPr lang="en-US" sz="1800">
                <a:latin typeface="Times New Roman"/>
                <a:ea typeface="Times New Roman"/>
                <a:cs typeface="Times New Roman"/>
                <a:sym typeface="Times New Roman"/>
              </a:rPr>
              <a:t>Cost-effective and scalable.</a:t>
            </a:r>
            <a:endParaRPr sz="1800">
              <a:latin typeface="Times New Roman"/>
              <a:ea typeface="Times New Roman"/>
              <a:cs typeface="Times New Roman"/>
              <a:sym typeface="Times New Roman"/>
            </a:endParaRPr>
          </a:p>
          <a:p>
            <a:pPr indent="0" lvl="0" marL="0" rtl="0" algn="l">
              <a:lnSpc>
                <a:spcPct val="100000"/>
              </a:lnSpc>
              <a:spcBef>
                <a:spcPts val="700"/>
              </a:spcBef>
              <a:spcAft>
                <a:spcPts val="0"/>
              </a:spcAft>
              <a:buClr>
                <a:srgbClr val="008000"/>
              </a:buClr>
              <a:buSzPts val="840"/>
              <a:buNone/>
            </a:pPr>
            <a:r>
              <a:t/>
            </a:r>
            <a:endParaRPr sz="16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9"/>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400"/>
              <a:buFont typeface="Twentieth Century"/>
              <a:buNone/>
            </a:pPr>
            <a:r>
              <a:rPr lang="en-US" u="sng">
                <a:solidFill>
                  <a:schemeClr val="dk1"/>
                </a:solidFill>
                <a:hlinkClick r:id="rId3">
                  <a:extLst>
                    <a:ext uri="{A12FA001-AC4F-418D-AE19-62706E023703}">
                      <ahyp:hlinkClr val="tx"/>
                    </a:ext>
                  </a:extLst>
                </a:hlinkClick>
              </a:rPr>
              <a:t>System Architecture Diagram</a:t>
            </a:r>
            <a:endParaRPr>
              <a:solidFill>
                <a:schemeClr val="dk1"/>
              </a:solidFill>
            </a:endParaRPr>
          </a:p>
        </p:txBody>
      </p:sp>
      <p:sp>
        <p:nvSpPr>
          <p:cNvPr id="277" name="Google Shape;277;p9"/>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CS-FYP-1    Hamdard University </a:t>
            </a:r>
            <a:endParaRPr/>
          </a:p>
        </p:txBody>
      </p:sp>
      <p:sp>
        <p:nvSpPr>
          <p:cNvPr id="278" name="Google Shape;278;p9"/>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ctr">
              <a:lnSpc>
                <a:spcPct val="115000"/>
              </a:lnSpc>
              <a:spcBef>
                <a:spcPts val="0"/>
              </a:spcBef>
              <a:spcAft>
                <a:spcPts val="0"/>
              </a:spcAft>
              <a:buSzPts val="1400"/>
              <a:buNone/>
            </a:pPr>
            <a:r>
              <a:rPr b="1" i="1" lang="en-US">
                <a:latin typeface="Times New Roman"/>
                <a:ea typeface="Times New Roman"/>
                <a:cs typeface="Times New Roman"/>
                <a:sym typeface="Times New Roman"/>
              </a:rPr>
              <a:t>Recruit Right: Precision Hiring with AI Insight</a:t>
            </a:r>
            <a:endParaRPr b="1">
              <a:latin typeface="Times New Roman"/>
              <a:ea typeface="Times New Roman"/>
              <a:cs typeface="Times New Roman"/>
              <a:sym typeface="Times New Roman"/>
            </a:endParaRPr>
          </a:p>
          <a:p>
            <a:pPr indent="0" lvl="0" marL="0" rtl="0" algn="l">
              <a:lnSpc>
                <a:spcPct val="100000"/>
              </a:lnSpc>
              <a:spcBef>
                <a:spcPts val="800"/>
              </a:spcBef>
              <a:spcAft>
                <a:spcPts val="0"/>
              </a:spcAft>
              <a:buSzPts val="1400"/>
              <a:buNone/>
            </a:pPr>
            <a:r>
              <a:t/>
            </a:r>
            <a:endParaRPr/>
          </a:p>
        </p:txBody>
      </p:sp>
      <p:sp>
        <p:nvSpPr>
          <p:cNvPr id="279" name="Google Shape;279;p9"/>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800"/>
              <a:buNone/>
            </a:pPr>
            <a:fld id="{00000000-1234-1234-1234-123412341234}" type="slidenum">
              <a:rPr lang="en-US"/>
              <a:t>‹#›</a:t>
            </a:fld>
            <a:endParaRPr/>
          </a:p>
        </p:txBody>
      </p:sp>
      <p:pic>
        <p:nvPicPr>
          <p:cNvPr id="280" name="Google Shape;280;p9">
            <a:hlinkClick r:id="rId4"/>
          </p:cNvPr>
          <p:cNvPicPr preferRelativeResize="0"/>
          <p:nvPr/>
        </p:nvPicPr>
        <p:blipFill rotWithShape="1">
          <a:blip r:embed="rId5">
            <a:alphaModFix/>
          </a:blip>
          <a:srcRect b="0" l="0" r="0" t="0"/>
          <a:stretch/>
        </p:blipFill>
        <p:spPr>
          <a:xfrm>
            <a:off x="685800" y="2480319"/>
            <a:ext cx="8077200" cy="28117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2015-09-23T05:32:20Z</dcterms:created>
  <dc:creator>Asad Ur Rehman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2025-01-13T04:10:53Z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8b72c1ba-d573-4774-84f1-90316fe96686</vt:lpwstr>
  </property>
  <property fmtid="{D5CDD505-2E9C-101B-9397-08002B2CF9AE}" pid="7" name="MSIP_Label_defa4170-0d19-0005-0004-bc88714345d2_ActionId">
    <vt:lpwstr>fd694e89-f26c-401b-bd2d-e57f4858340b</vt:lpwstr>
  </property>
  <property fmtid="{D5CDD505-2E9C-101B-9397-08002B2CF9AE}" pid="8" name="MSIP_Label_defa4170-0d19-0005-0004-bc88714345d2_ContentBits">
    <vt:lpwstr>0</vt:lpwstr>
  </property>
</Properties>
</file>