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7" r:id="rId3"/>
    <p:sldId id="260" r:id="rId4"/>
    <p:sldId id="271" r:id="rId5"/>
    <p:sldId id="267" r:id="rId6"/>
    <p:sldId id="278" r:id="rId7"/>
    <p:sldId id="280" r:id="rId8"/>
    <p:sldId id="265" r:id="rId9"/>
    <p:sldId id="279" r:id="rId10"/>
    <p:sldId id="266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ue.io/" TargetMode="External"/><Relationship Id="rId2" Type="http://schemas.openxmlformats.org/officeDocument/2006/relationships/hyperlink" Target="https://kara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tabLst>
                <a:tab pos="419100" algn="l"/>
                <a:tab pos="5937250" algn="r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Right: Precision Hiring with AI Insight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Computing, FEST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Hamdard</a:t>
            </a:r>
            <a:r>
              <a:rPr lang="en-US" sz="2800" baseline="0" dirty="0">
                <a:solidFill>
                  <a:schemeClr val="bg1"/>
                </a:solidFill>
              </a:rPr>
              <a:t> University 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4118" y="4716302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Muhammad Naeemuddin</a:t>
            </a:r>
          </a:p>
          <a:p>
            <a:pPr algn="ctr"/>
            <a:r>
              <a:rPr lang="en-US" sz="2000" dirty="0"/>
              <a:t>Muhammad Abdullah</a:t>
            </a:r>
          </a:p>
          <a:p>
            <a:pPr algn="ctr"/>
            <a:r>
              <a:rPr lang="en-US" sz="2000" dirty="0"/>
              <a:t>Muhammad Raza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Dr. Umer Farooq </a:t>
            </a:r>
          </a:p>
        </p:txBody>
      </p:sp>
      <p:sp>
        <p:nvSpPr>
          <p:cNvPr id="10" name="Isosceles Triangle 9"/>
          <p:cNvSpPr/>
          <p:nvPr/>
        </p:nvSpPr>
        <p:spPr>
          <a:xfrm flipV="1">
            <a:off x="2209800" y="10668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marR="0" algn="just">
              <a:lnSpc>
                <a:spcPct val="107000"/>
              </a:lnSpc>
              <a:spcBef>
                <a:spcPts val="1200"/>
              </a:spcBef>
              <a:tabLst>
                <a:tab pos="419100" algn="l"/>
                <a:tab pos="5937250" algn="r"/>
              </a:tabLst>
            </a:pP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[1] Internet Web page: Author. “karat”. </a:t>
            </a:r>
            <a:r>
              <a:rPr lang="en-US" sz="1800" u="sng" dirty="0" smtClean="0"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https://karat.com/</a:t>
            </a: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457200" marR="0" algn="just">
              <a:lnSpc>
                <a:spcPct val="107000"/>
              </a:lnSpc>
              <a:spcBef>
                <a:spcPts val="1200"/>
              </a:spcBef>
              <a:tabLst>
                <a:tab pos="419100" algn="l"/>
                <a:tab pos="5937250" algn="r"/>
              </a:tabLst>
            </a:pP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[2] Internet Web page: Author. “intervue.io”. </a:t>
            </a:r>
            <a:r>
              <a:rPr lang="en-US" sz="1800" u="sng" dirty="0" smtClean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https://www.intervue.io/</a:t>
            </a: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457200" marR="0" algn="just">
              <a:lnSpc>
                <a:spcPct val="107000"/>
              </a:lnSpc>
              <a:spcBef>
                <a:spcPts val="1200"/>
              </a:spcBef>
              <a:tabLst>
                <a:tab pos="419100" algn="l"/>
                <a:tab pos="5937250" algn="r"/>
              </a:tabLst>
            </a:pPr>
            <a:r>
              <a:rPr lang="pl-PL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[3] Mehboob, Muntaha &amp; Ali, Saad &amp; ul Islam, Saif &amp; Ali, Syed. </a:t>
            </a: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(2022). Evaluating Automatic CV Shortlisting Tool For Job Recruitment Based On Machine Learning Techniques. 1-4. 10.1109/MAJICC56935.2022.9994112.</a:t>
            </a:r>
          </a:p>
          <a:p>
            <a:pPr marL="457200" marR="0" algn="just">
              <a:lnSpc>
                <a:spcPct val="107000"/>
              </a:lnSpc>
              <a:spcBef>
                <a:spcPts val="1200"/>
              </a:spcBef>
              <a:tabLst>
                <a:tab pos="419100" algn="l"/>
                <a:tab pos="5937250" algn="r"/>
              </a:tabLst>
            </a:pP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[4] G O, </a:t>
            </a:r>
            <a:r>
              <a:rPr lang="en-US" sz="1800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Narendra</a:t>
            </a: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&amp; S., </a:t>
            </a:r>
            <a:r>
              <a:rPr lang="en-US" sz="1800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Hashwanth</a:t>
            </a:r>
            <a:r>
              <a:rPr lang="en-US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(2022). Named Entity Recognition based Resume Parser and Summarizer. 2581-9429. 10.48175/IJARSCT-3029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3505200"/>
            <a:ext cx="81534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726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Problem Statement </a:t>
            </a:r>
          </a:p>
          <a:p>
            <a:pPr marL="342900" indent="-342900"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Project Objective</a:t>
            </a:r>
          </a:p>
          <a:p>
            <a:pPr marL="342900" indent="-342900"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Project Milestones (FYP2 related only)</a:t>
            </a:r>
          </a:p>
          <a:p>
            <a:pPr marL="342900" indent="-342900"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FYP-2 Deliverables</a:t>
            </a:r>
          </a:p>
          <a:p>
            <a:pPr marL="342900" indent="-342900"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Project Front-end</a:t>
            </a:r>
          </a:p>
          <a:p>
            <a:pPr marL="342900" indent="-342900"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Project Back-end</a:t>
            </a:r>
          </a:p>
          <a:p>
            <a:pPr marL="342900" indent="-342900">
              <a:spcBef>
                <a:spcPts val="400"/>
              </a:spcBef>
              <a:buSzPct val="59999"/>
              <a:buFont typeface="+mj-lt"/>
              <a:buAutoNum type="arabicPeriod"/>
            </a:pPr>
            <a:r>
              <a:rPr lang="en-US" sz="3200" dirty="0"/>
              <a:t>Project Demonstration</a:t>
            </a:r>
          </a:p>
          <a:p>
            <a:pPr marL="0" indent="0">
              <a:spcBef>
                <a:spcPts val="400"/>
              </a:spcBef>
              <a:buSzPct val="59999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33363" lvl="2" indent="0" algn="ctr">
              <a:buNone/>
            </a:pPr>
            <a:r>
              <a:rPr lang="en-US" sz="3200" dirty="0"/>
              <a:t>“</a:t>
            </a:r>
            <a:r>
              <a:rPr lang="en-US" sz="3200" b="1" dirty="0"/>
              <a:t>Inefficiencies in Manual Technical Hiring Processes Hindering Growth</a:t>
            </a:r>
            <a:r>
              <a:rPr lang="en-US" sz="3200" dirty="0"/>
              <a:t>”</a:t>
            </a:r>
          </a:p>
          <a:p>
            <a:pPr marL="233363" lvl="2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900" dirty="0"/>
              <a:t>A growing logistics company is facing significant challenges with its manual technical hiring process, leading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Prolonged hiring timelines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Interview coordination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Inconsistent candidate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High turnover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Increased operational costs</a:t>
            </a:r>
          </a:p>
          <a:p>
            <a:pPr marL="0" indent="0">
              <a:buNone/>
            </a:pPr>
            <a:r>
              <a:rPr lang="en-US" sz="1900" dirty="0"/>
              <a:t>To improve efficiency, reduce time-to-hire, and enhance the quality of hires, the company needs an automated hiring solution.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13384-94FA-F7CC-5918-0454F2D2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D97607C-6E7D-DD21-58A1-21D744B4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AC59EE-2CC2-C534-B399-B828E875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0F73FB-7886-8F00-91AC-D65B4A34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248E087-AF63-C540-EE24-653F527CC5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RecruitRight</a:t>
            </a:r>
          </a:p>
          <a:p>
            <a:pPr marL="0" indent="0" algn="just">
              <a:buNone/>
            </a:pPr>
            <a:r>
              <a:rPr lang="en-US" dirty="0"/>
              <a:t>RecruitRight is an AI-powered hiring platform that automates resume screening, candidate matching, and interviews. It extracts text from uploaded resumes (PDF/DOCX), processes them using a </a:t>
            </a:r>
            <a:r>
              <a:rPr lang="en-US" dirty="0" smtClean="0"/>
              <a:t>NER </a:t>
            </a:r>
            <a:r>
              <a:rPr lang="en-US" dirty="0"/>
              <a:t>model, and filters candidates based on the interviewer's specialty. The system supports real-time video </a:t>
            </a:r>
            <a:r>
              <a:rPr lang="en-US" dirty="0" smtClean="0"/>
              <a:t>interviews as well. </a:t>
            </a:r>
            <a:r>
              <a:rPr lang="en-US" dirty="0"/>
              <a:t>It also includes a personality assessment module to help employers evaluate soft skills and cultural fit efficiently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Streamline Hiring Process: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Free up internal hiring teams by handling the technical interview legwork, allowing them to focus on final candidate selection and company fit evaluation.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Expert Interviewers: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Build a network of pre-vetted technical professionals with diverse skillsets to conduct interviews tailored to specific job requirements.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Standardized Assessments: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Develop a consistent interview format and evaluation criteria to ensure fair and objective candidate comparisons.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Scalable Solution: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Accommodate businesses of all sizes by offering flexible interview packages and on-demand interviewer availability.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Data-Driven Insights: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Provide detailed post-interview reports with candidate strengths, weaknesses, and interview feedback for informed hiring decisions.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Improved Candidate Experience: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Offer a smooth interview process with clear communication and a user-friendly platform for a positive candidate experience.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Reduced Hiring Time: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Expedite the hiring process by efficiently scheduling and conducting technical interviews, allowing for faster talent acquisition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9D6DC-BF30-40DE-25BA-552F427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8D40FD6-AD6D-85C4-F01C-DCD4D652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6820-E2B9-AE6D-2916-9AD4769D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8A937A-00E7-E622-4F28-D9C1A2D3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BE3FE5-D0A0-1B5F-AF15-B6BCFF765D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Functional Build (Working Project)</a:t>
            </a:r>
            <a:endParaRPr lang="en-US" sz="3200" dirty="0"/>
          </a:p>
          <a:p>
            <a:pPr algn="just"/>
            <a:r>
              <a:rPr lang="en-US" sz="3200" dirty="0" smtClean="0"/>
              <a:t>SRS Documentation</a:t>
            </a:r>
          </a:p>
          <a:p>
            <a:pPr algn="just"/>
            <a:r>
              <a:rPr lang="en-US" sz="3200" dirty="0" smtClean="0"/>
              <a:t>SDS </a:t>
            </a:r>
            <a:r>
              <a:rPr lang="en-US" sz="3200" dirty="0" smtClean="0"/>
              <a:t>Documentation</a:t>
            </a:r>
          </a:p>
          <a:p>
            <a:pPr algn="just"/>
            <a:r>
              <a:rPr lang="en-US" sz="3200" dirty="0" smtClean="0"/>
              <a:t>Report</a:t>
            </a:r>
            <a:endParaRPr lang="en-US" dirty="0" smtClean="0"/>
          </a:p>
          <a:p>
            <a:pPr algn="just"/>
            <a:r>
              <a:rPr lang="en-US" sz="3200" dirty="0" smtClean="0"/>
              <a:t>Github Link</a:t>
            </a:r>
            <a:endParaRPr lang="en-US" sz="3200" dirty="0"/>
          </a:p>
          <a:p>
            <a:pPr algn="just"/>
            <a:r>
              <a:rPr lang="en-US" sz="3200" dirty="0"/>
              <a:t>Project Report - </a:t>
            </a:r>
            <a:r>
              <a:rPr lang="en-US" sz="3200" dirty="0" smtClean="0"/>
              <a:t>II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5301D-8992-660A-D5AE-E7A72068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27908C7-B646-14D3-BB49-EB5DBCB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70F09C-4D00-DC82-4A1A-A5E612CB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Recruit Right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9CDB27-268F-74A3-CF73-49438EED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03CE94-A409-8155-1B0B-2DB1D6020B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352800"/>
            <a:ext cx="81534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Demo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020121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1354</TotalTime>
  <Words>437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Google Sans</vt:lpstr>
      <vt:lpstr>Tw Cen MT</vt:lpstr>
      <vt:lpstr>Wingdings</vt:lpstr>
      <vt:lpstr>Wingdings 2</vt:lpstr>
      <vt:lpstr>Median</vt:lpstr>
      <vt:lpstr>PowerPoint Presentation</vt:lpstr>
      <vt:lpstr>Table of Contents </vt:lpstr>
      <vt:lpstr>Problem Statement </vt:lpstr>
      <vt:lpstr>Proposed Solution</vt:lpstr>
      <vt:lpstr>Objective</vt:lpstr>
      <vt:lpstr>Front-End</vt:lpstr>
      <vt:lpstr>Back-End</vt:lpstr>
      <vt:lpstr>FYP  Deliverables </vt:lpstr>
      <vt:lpstr>Demonstration</vt:lpstr>
      <vt:lpstr>Reference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RJS</cp:lastModifiedBy>
  <cp:revision>59</cp:revision>
  <dcterms:created xsi:type="dcterms:W3CDTF">2015-09-23T05:32:20Z</dcterms:created>
  <dcterms:modified xsi:type="dcterms:W3CDTF">2025-07-06T17:35:13Z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2025-01-13T04:10:53Z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8b72c1ba-d573-4774-84f1-90316fe96686</vt:lpwstr>
  </property>
  <property fmtid="{D5CDD505-2E9C-101B-9397-08002B2CF9AE}" pid="7" name="MSIP_Label_defa4170-0d19-0005-0004-bc88714345d2_ActionId">
    <vt:lpwstr>fd694e89-f26c-401b-bd2d-e57f4858340b</vt:lpwstr>
  </property>
  <property fmtid="{D5CDD505-2E9C-101B-9397-08002B2CF9AE}" pid="8" name="MSIP_Label_defa4170-0d19-0005-0004-bc88714345d2_ContentBits">
    <vt:lpwstr>0</vt:lpwstr>
  </property>
</Properties>
</file>