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4" r:id="rId4"/>
    <p:sldId id="265" r:id="rId5"/>
    <p:sldId id="266" r:id="rId6"/>
    <p:sldId id="278" r:id="rId7"/>
    <p:sldId id="267" r:id="rId8"/>
    <p:sldId id="275" r:id="rId9"/>
    <p:sldId id="261" r:id="rId10"/>
    <p:sldId id="274" r:id="rId11"/>
    <p:sldId id="273" r:id="rId12"/>
    <p:sldId id="289" r:id="rId13"/>
    <p:sldId id="270" r:id="rId14"/>
    <p:sldId id="282" r:id="rId15"/>
    <p:sldId id="260" r:id="rId16"/>
    <p:sldId id="268" r:id="rId17"/>
    <p:sldId id="269" r:id="rId18"/>
    <p:sldId id="271" r:id="rId19"/>
    <p:sldId id="288" r:id="rId20"/>
    <p:sldId id="262" r:id="rId21"/>
    <p:sldId id="281" r:id="rId22"/>
    <p:sldId id="286" r:id="rId23"/>
    <p:sldId id="296" r:id="rId24"/>
    <p:sldId id="276" r:id="rId25"/>
    <p:sldId id="285" r:id="rId26"/>
    <p:sldId id="298" r:id="rId27"/>
    <p:sldId id="294" r:id="rId28"/>
    <p:sldId id="293" r:id="rId29"/>
    <p:sldId id="292" r:id="rId30"/>
    <p:sldId id="295" r:id="rId31"/>
    <p:sldId id="297" r:id="rId32"/>
    <p:sldId id="290" r:id="rId33"/>
    <p:sldId id="258" r:id="rId34"/>
    <p:sldId id="277" r:id="rId35"/>
    <p:sldId id="287" r:id="rId36"/>
    <p:sldId id="27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F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a:t>Click to edit Master title style</a:t>
            </a:r>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1415F20F-796D-434C-A31D-340DFF1C1C52}" type="datetimeFigureOut">
              <a:rPr lang="en-US" smtClean="0"/>
              <a:t>10/5/2021</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F27C2BB4-2E54-4B6A-9F5D-BFD6AE6E16F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15F20F-796D-434C-A31D-340DFF1C1C52}"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C2BB4-2E54-4B6A-9F5D-BFD6AE6E16F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15F20F-796D-434C-A31D-340DFF1C1C52}"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C2BB4-2E54-4B6A-9F5D-BFD6AE6E16F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a:t>Click to edit Master title style</a:t>
            </a:r>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1415F20F-796D-434C-A31D-340DFF1C1C52}" type="datetimeFigureOut">
              <a:rPr lang="en-US" smtClean="0"/>
              <a:t>10/5/2021</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F27C2BB4-2E54-4B6A-9F5D-BFD6AE6E16F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1415F20F-796D-434C-A31D-340DFF1C1C52}" type="datetimeFigureOut">
              <a:rPr lang="en-US" smtClean="0"/>
              <a:t>10/5/2021</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F27C2BB4-2E54-4B6A-9F5D-BFD6AE6E16FB}" type="slidenum">
              <a:rPr lang="en-US" smtClean="0"/>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a:t>Click to edit Master title style</a:t>
            </a:r>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a:t>Click to edit Master title style</a:t>
            </a:r>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1415F20F-796D-434C-A31D-340DFF1C1C52}" type="datetimeFigureOut">
              <a:rPr lang="en-US" smtClean="0"/>
              <a:t>10/5/2021</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F27C2BB4-2E54-4B6A-9F5D-BFD6AE6E16F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a:t>Click to edit Master title style</a:t>
            </a:r>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1415F20F-796D-434C-A31D-340DFF1C1C52}" type="datetimeFigureOut">
              <a:rPr lang="en-US" smtClean="0"/>
              <a:t>10/5/2021</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F27C2BB4-2E54-4B6A-9F5D-BFD6AE6E16F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a:t>Click to edit Master title style</a:t>
            </a:r>
          </a:p>
        </p:txBody>
      </p:sp>
      <p:sp>
        <p:nvSpPr>
          <p:cNvPr id="3" name="Date Placeholder 2"/>
          <p:cNvSpPr>
            <a:spLocks noGrp="1"/>
          </p:cNvSpPr>
          <p:nvPr>
            <p:ph type="dt" sz="half" idx="10"/>
          </p:nvPr>
        </p:nvSpPr>
        <p:spPr/>
        <p:txBody>
          <a:bodyPr/>
          <a:lstStyle/>
          <a:p>
            <a:fld id="{1415F20F-796D-434C-A31D-340DFF1C1C52}" type="datetimeFigureOut">
              <a:rPr lang="en-US" smtClean="0"/>
              <a:t>10/5/2021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7C2BB4-2E54-4B6A-9F5D-BFD6AE6E16F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1415F20F-796D-434C-A31D-340DFF1C1C52}" type="datetimeFigureOut">
              <a:rPr lang="en-US" smtClean="0"/>
              <a:t>10/5/2021</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F27C2BB4-2E54-4B6A-9F5D-BFD6AE6E16F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a:t>Click to edit Master title style</a:t>
            </a:r>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1415F20F-796D-434C-A31D-340DFF1C1C52}" type="datetimeFigureOut">
              <a:rPr lang="en-US" smtClean="0"/>
              <a:t>10/5/2021</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F27C2BB4-2E54-4B6A-9F5D-BFD6AE6E16F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a:t>Click to edit Master title style</a:t>
            </a:r>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1415F20F-796D-434C-A31D-340DFF1C1C52}" type="datetimeFigureOut">
              <a:rPr lang="en-US" smtClean="0"/>
              <a:t>10/5/2021</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F27C2BB4-2E54-4B6A-9F5D-BFD6AE6E16F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1415F20F-796D-434C-A31D-340DFF1C1C52}" type="datetimeFigureOut">
              <a:rPr lang="en-US" smtClean="0"/>
              <a:t>10/5/2021</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F27C2BB4-2E54-4B6A-9F5D-BFD6AE6E16FB}"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04800"/>
            <a:ext cx="8458200" cy="1433511"/>
          </a:xfrm>
        </p:spPr>
        <p:txBody>
          <a:bodyPr>
            <a:noAutofit/>
          </a:bodyPr>
          <a:lstStyle/>
          <a:p>
            <a:pPr algn="ctr"/>
            <a:r>
              <a:rPr lang="en-US" sz="5400" b="1" dirty="0"/>
              <a:t>FACE MASK DETECTION</a:t>
            </a:r>
          </a:p>
        </p:txBody>
      </p:sp>
      <p:sp>
        <p:nvSpPr>
          <p:cNvPr id="3" name="Subtitle 2"/>
          <p:cNvSpPr>
            <a:spLocks noGrp="1"/>
          </p:cNvSpPr>
          <p:nvPr>
            <p:ph type="subTitle" idx="1"/>
          </p:nvPr>
        </p:nvSpPr>
        <p:spPr>
          <a:xfrm>
            <a:off x="533400" y="5334000"/>
            <a:ext cx="8062912" cy="1295400"/>
          </a:xfrm>
        </p:spPr>
        <p:txBody>
          <a:bodyPr/>
          <a:lstStyle/>
          <a:p>
            <a:pPr algn="ctr"/>
            <a:r>
              <a:rPr lang="en-US" b="1" dirty="0"/>
              <a:t>Created by: </a:t>
            </a:r>
            <a:r>
              <a:rPr lang="en-US" b="1" dirty="0" err="1"/>
              <a:t>Dody</a:t>
            </a:r>
            <a:r>
              <a:rPr lang="en-US" b="1" dirty="0"/>
              <a:t> </a:t>
            </a:r>
            <a:r>
              <a:rPr lang="en-US" b="1" dirty="0" err="1"/>
              <a:t>Harianto</a:t>
            </a:r>
            <a:endParaRPr lang="en-US" b="1" dirty="0"/>
          </a:p>
        </p:txBody>
      </p:sp>
      <p:pic>
        <p:nvPicPr>
          <p:cNvPr id="1028" name="Picture 4" descr="Coronavirus Masks: Types, Protection, How &amp;amp; When to Us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1905000"/>
            <a:ext cx="5840237"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05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51706"/>
          </a:xfrm>
        </p:spPr>
        <p:txBody>
          <a:bodyPr/>
          <a:lstStyle/>
          <a:p>
            <a:r>
              <a:rPr lang="en-US" b="1" dirty="0"/>
              <a:t>Data Description</a:t>
            </a:r>
          </a:p>
        </p:txBody>
      </p:sp>
      <p:sp>
        <p:nvSpPr>
          <p:cNvPr id="3" name="Content Placeholder 2"/>
          <p:cNvSpPr>
            <a:spLocks noGrp="1"/>
          </p:cNvSpPr>
          <p:nvPr>
            <p:ph idx="1"/>
          </p:nvPr>
        </p:nvSpPr>
        <p:spPr>
          <a:xfrm>
            <a:off x="457200" y="1371600"/>
            <a:ext cx="8229600" cy="5083208"/>
          </a:xfrm>
        </p:spPr>
        <p:txBody>
          <a:bodyPr/>
          <a:lstStyle/>
          <a:p>
            <a:r>
              <a:rPr lang="en-US" dirty="0"/>
              <a:t>The dataset size is </a:t>
            </a:r>
            <a:r>
              <a:rPr lang="en-US" b="1" dirty="0"/>
              <a:t>398.53 MB </a:t>
            </a:r>
            <a:r>
              <a:rPr lang="en-US" dirty="0"/>
              <a:t>and has </a:t>
            </a:r>
            <a:r>
              <a:rPr lang="en-US" b="1" dirty="0"/>
              <a:t>1706 files</a:t>
            </a:r>
            <a:r>
              <a:rPr lang="en-US" dirty="0"/>
              <a:t>.</a:t>
            </a:r>
            <a:endParaRPr lang="en-US" sz="1200" dirty="0"/>
          </a:p>
          <a:p>
            <a:r>
              <a:rPr lang="en-US" dirty="0"/>
              <a:t>There are two initial directories in the dataset: Annotations and Images, with </a:t>
            </a:r>
            <a:r>
              <a:rPr lang="en-US" b="1" dirty="0"/>
              <a:t>853 files </a:t>
            </a:r>
            <a:r>
              <a:rPr lang="en-US" dirty="0"/>
              <a:t>in each folder.</a:t>
            </a:r>
          </a:p>
          <a:p>
            <a:pPr marL="64008" indent="0">
              <a:buNone/>
            </a:pPr>
            <a:endParaRPr lang="en-US" sz="1600" dirty="0"/>
          </a:p>
        </p:txBody>
      </p:sp>
      <p:pic>
        <p:nvPicPr>
          <p:cNvPr id="4"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4916269"/>
            <a:ext cx="1143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0" y="4916269"/>
            <a:ext cx="1219200" cy="1219200"/>
          </a:xfrm>
          <a:prstGeom prst="rect">
            <a:avLst/>
          </a:prstGeom>
        </p:spPr>
      </p:pic>
      <p:sp>
        <p:nvSpPr>
          <p:cNvPr id="6" name="TextBox 5"/>
          <p:cNvSpPr txBox="1"/>
          <p:nvPr/>
        </p:nvSpPr>
        <p:spPr>
          <a:xfrm>
            <a:off x="658368" y="4277380"/>
            <a:ext cx="3075432" cy="523220"/>
          </a:xfrm>
          <a:prstGeom prst="rect">
            <a:avLst/>
          </a:prstGeom>
          <a:noFill/>
          <a:ln>
            <a:solidFill>
              <a:schemeClr val="accent1"/>
            </a:solidFill>
          </a:ln>
        </p:spPr>
        <p:txBody>
          <a:bodyPr wrap="square" rtlCol="0">
            <a:spAutoFit/>
          </a:bodyPr>
          <a:lstStyle/>
          <a:p>
            <a:r>
              <a:rPr lang="en-US" sz="2800" b="1" dirty="0">
                <a:latin typeface="Comic Sans MS" panose="030F0702030302020204" pitchFamily="66" charset="0"/>
              </a:rPr>
              <a:t>ANNOTATIONS</a:t>
            </a:r>
            <a:endParaRPr lang="en-US" b="1" dirty="0">
              <a:latin typeface="Comic Sans MS" panose="030F0702030302020204" pitchFamily="66" charset="0"/>
            </a:endParaRPr>
          </a:p>
        </p:txBody>
      </p:sp>
      <p:sp>
        <p:nvSpPr>
          <p:cNvPr id="7" name="TextBox 6"/>
          <p:cNvSpPr txBox="1"/>
          <p:nvPr/>
        </p:nvSpPr>
        <p:spPr>
          <a:xfrm>
            <a:off x="6172201" y="4277380"/>
            <a:ext cx="1676400" cy="523220"/>
          </a:xfrm>
          <a:prstGeom prst="rect">
            <a:avLst/>
          </a:prstGeom>
          <a:noFill/>
          <a:ln>
            <a:solidFill>
              <a:schemeClr val="accent1"/>
            </a:solidFill>
          </a:ln>
        </p:spPr>
        <p:txBody>
          <a:bodyPr wrap="square" rtlCol="0">
            <a:spAutoFit/>
          </a:bodyPr>
          <a:lstStyle/>
          <a:p>
            <a:r>
              <a:rPr lang="en-US" sz="2800" b="1" dirty="0">
                <a:latin typeface="Comic Sans MS" panose="030F0702030302020204" pitchFamily="66" charset="0"/>
              </a:rPr>
              <a:t>IMAGES</a:t>
            </a:r>
          </a:p>
        </p:txBody>
      </p:sp>
      <p:sp>
        <p:nvSpPr>
          <p:cNvPr id="9" name="TextBox 8"/>
          <p:cNvSpPr txBox="1"/>
          <p:nvPr/>
        </p:nvSpPr>
        <p:spPr>
          <a:xfrm>
            <a:off x="2133600" y="5202703"/>
            <a:ext cx="1600200" cy="646331"/>
          </a:xfrm>
          <a:prstGeom prst="rect">
            <a:avLst/>
          </a:prstGeom>
          <a:noFill/>
          <a:ln>
            <a:solidFill>
              <a:schemeClr val="accent1"/>
            </a:solidFill>
          </a:ln>
        </p:spPr>
        <p:txBody>
          <a:bodyPr wrap="square" rtlCol="0">
            <a:spAutoFit/>
          </a:bodyPr>
          <a:lstStyle/>
          <a:p>
            <a:r>
              <a:rPr lang="en-US" sz="3600" b="1" dirty="0">
                <a:latin typeface="Comic Sans MS" panose="030F0702030302020204" pitchFamily="66" charset="0"/>
              </a:rPr>
              <a:t>x 853</a:t>
            </a:r>
          </a:p>
        </p:txBody>
      </p:sp>
      <p:sp>
        <p:nvSpPr>
          <p:cNvPr id="10" name="TextBox 9"/>
          <p:cNvSpPr txBox="1"/>
          <p:nvPr/>
        </p:nvSpPr>
        <p:spPr>
          <a:xfrm>
            <a:off x="6781800" y="5202702"/>
            <a:ext cx="1600200" cy="646331"/>
          </a:xfrm>
          <a:prstGeom prst="rect">
            <a:avLst/>
          </a:prstGeom>
          <a:noFill/>
          <a:ln>
            <a:solidFill>
              <a:schemeClr val="accent1"/>
            </a:solidFill>
          </a:ln>
        </p:spPr>
        <p:txBody>
          <a:bodyPr wrap="square" rtlCol="0">
            <a:spAutoFit/>
          </a:bodyPr>
          <a:lstStyle/>
          <a:p>
            <a:r>
              <a:rPr lang="en-US" sz="3600" b="1" dirty="0">
                <a:latin typeface="Comic Sans MS" panose="030F0702030302020204" pitchFamily="66" charset="0"/>
              </a:rPr>
              <a:t>x 853</a:t>
            </a:r>
          </a:p>
        </p:txBody>
      </p:sp>
    </p:spTree>
    <p:extLst>
      <p:ext uri="{BB962C8B-B14F-4D97-AF65-F5344CB8AC3E}">
        <p14:creationId xmlns:p14="http://schemas.microsoft.com/office/powerpoint/2010/main" val="1755027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51706"/>
          </a:xfrm>
        </p:spPr>
        <p:txBody>
          <a:bodyPr>
            <a:normAutofit/>
          </a:bodyPr>
          <a:lstStyle/>
          <a:p>
            <a:r>
              <a:rPr lang="en-US" b="1" dirty="0"/>
              <a:t>Extraction Process</a:t>
            </a:r>
          </a:p>
        </p:txBody>
      </p:sp>
      <p:sp>
        <p:nvSpPr>
          <p:cNvPr id="3" name="Content Placeholder 2"/>
          <p:cNvSpPr>
            <a:spLocks noGrp="1"/>
          </p:cNvSpPr>
          <p:nvPr>
            <p:ph idx="1"/>
          </p:nvPr>
        </p:nvSpPr>
        <p:spPr>
          <a:xfrm>
            <a:off x="457200" y="1371600"/>
            <a:ext cx="8229600" cy="5083208"/>
          </a:xfrm>
        </p:spPr>
        <p:txBody>
          <a:bodyPr/>
          <a:lstStyle/>
          <a:p>
            <a:endParaRPr lang="en-US" dirty="0"/>
          </a:p>
          <a:p>
            <a:pPr marL="64008"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798" y="4724400"/>
            <a:ext cx="1350013" cy="1350013"/>
          </a:xfrm>
          <a:prstGeom prst="rect">
            <a:avLst/>
          </a:prstGeom>
        </p:spPr>
      </p:pic>
      <p:pic>
        <p:nvPicPr>
          <p:cNvPr id="4103"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305" y="1905000"/>
            <a:ext cx="1143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urved Right Arrow 8"/>
          <p:cNvSpPr/>
          <p:nvPr/>
        </p:nvSpPr>
        <p:spPr>
          <a:xfrm rot="16200000">
            <a:off x="4572000" y="3276600"/>
            <a:ext cx="1143000" cy="54102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urved Right Arrow 13"/>
          <p:cNvSpPr/>
          <p:nvPr/>
        </p:nvSpPr>
        <p:spPr>
          <a:xfrm rot="16200000" flipH="1">
            <a:off x="4583431" y="-750568"/>
            <a:ext cx="1043939" cy="533400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2057400" y="2590800"/>
            <a:ext cx="3298189" cy="1200329"/>
          </a:xfrm>
          <a:prstGeom prst="rect">
            <a:avLst/>
          </a:prstGeom>
          <a:noFill/>
          <a:ln>
            <a:solidFill>
              <a:srgbClr val="FFC000"/>
            </a:solidFill>
          </a:ln>
        </p:spPr>
        <p:txBody>
          <a:bodyPr wrap="square" rtlCol="0">
            <a:spAutoFit/>
          </a:bodyPr>
          <a:lstStyle/>
          <a:p>
            <a:r>
              <a:rPr lang="en-US" sz="2400" b="1" dirty="0"/>
              <a:t>File Name (.xml), Bounding Box, Height, Width, Label</a:t>
            </a:r>
          </a:p>
        </p:txBody>
      </p:sp>
      <p:sp>
        <p:nvSpPr>
          <p:cNvPr id="17" name="TextBox 16"/>
          <p:cNvSpPr txBox="1"/>
          <p:nvPr/>
        </p:nvSpPr>
        <p:spPr>
          <a:xfrm>
            <a:off x="2057400" y="4706907"/>
            <a:ext cx="2669320" cy="461665"/>
          </a:xfrm>
          <a:prstGeom prst="rect">
            <a:avLst/>
          </a:prstGeom>
          <a:noFill/>
          <a:ln>
            <a:solidFill>
              <a:srgbClr val="FFC000"/>
            </a:solidFill>
          </a:ln>
        </p:spPr>
        <p:txBody>
          <a:bodyPr wrap="none" rtlCol="0">
            <a:spAutoFit/>
          </a:bodyPr>
          <a:lstStyle/>
          <a:p>
            <a:r>
              <a:rPr lang="en-US" sz="2400" b="1" dirty="0"/>
              <a:t>File Name (.</a:t>
            </a:r>
            <a:r>
              <a:rPr lang="en-US" sz="2400" b="1" dirty="0" err="1"/>
              <a:t>png</a:t>
            </a:r>
            <a:r>
              <a:rPr lang="en-US" sz="2400" b="1" dirty="0"/>
              <a:t>)</a:t>
            </a:r>
          </a:p>
        </p:txBody>
      </p:sp>
      <p:graphicFrame>
        <p:nvGraphicFramePr>
          <p:cNvPr id="12" name="Table 11"/>
          <p:cNvGraphicFramePr>
            <a:graphicFrameLocks noGrp="1"/>
          </p:cNvGraphicFramePr>
          <p:nvPr>
            <p:extLst>
              <p:ext uri="{D42A27DB-BD31-4B8C-83A1-F6EECF244321}">
                <p14:modId xmlns:p14="http://schemas.microsoft.com/office/powerpoint/2010/main" val="4113259730"/>
              </p:ext>
            </p:extLst>
          </p:nvPr>
        </p:nvGraphicFramePr>
        <p:xfrm>
          <a:off x="6172200" y="3133052"/>
          <a:ext cx="2514600" cy="2133600"/>
        </p:xfrm>
        <a:graphic>
          <a:graphicData uri="http://schemas.openxmlformats.org/drawingml/2006/table">
            <a:tbl>
              <a:tblPr firstRow="1" bandRow="1">
                <a:tableStyleId>{3C2FFA5D-87B4-456A-9821-1D502468CF0F}</a:tableStyleId>
              </a:tblPr>
              <a:tblGrid>
                <a:gridCol w="502920">
                  <a:extLst>
                    <a:ext uri="{9D8B030D-6E8A-4147-A177-3AD203B41FA5}">
                      <a16:colId xmlns:a16="http://schemas.microsoft.com/office/drawing/2014/main" xmlns="" val="20000"/>
                    </a:ext>
                  </a:extLst>
                </a:gridCol>
                <a:gridCol w="502920">
                  <a:extLst>
                    <a:ext uri="{9D8B030D-6E8A-4147-A177-3AD203B41FA5}">
                      <a16:colId xmlns:a16="http://schemas.microsoft.com/office/drawing/2014/main" xmlns="" val="20001"/>
                    </a:ext>
                  </a:extLst>
                </a:gridCol>
                <a:gridCol w="502920">
                  <a:extLst>
                    <a:ext uri="{9D8B030D-6E8A-4147-A177-3AD203B41FA5}">
                      <a16:colId xmlns:a16="http://schemas.microsoft.com/office/drawing/2014/main" xmlns="" val="20002"/>
                    </a:ext>
                  </a:extLst>
                </a:gridCol>
                <a:gridCol w="502920">
                  <a:extLst>
                    <a:ext uri="{9D8B030D-6E8A-4147-A177-3AD203B41FA5}">
                      <a16:colId xmlns:a16="http://schemas.microsoft.com/office/drawing/2014/main" xmlns="" val="20003"/>
                    </a:ext>
                  </a:extLst>
                </a:gridCol>
                <a:gridCol w="502920">
                  <a:extLst>
                    <a:ext uri="{9D8B030D-6E8A-4147-A177-3AD203B41FA5}">
                      <a16:colId xmlns:a16="http://schemas.microsoft.com/office/drawing/2014/main" xmlns="" val="20004"/>
                    </a:ext>
                  </a:extLst>
                </a:gridCol>
              </a:tblGrid>
              <a:tr h="42672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xmlns="" val="10000"/>
                  </a:ext>
                </a:extLst>
              </a:tr>
              <a:tr h="42672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10001"/>
                  </a:ext>
                </a:extLst>
              </a:tr>
              <a:tr h="42672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xmlns="" val="10002"/>
                  </a:ext>
                </a:extLst>
              </a:tr>
              <a:tr h="42672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0003"/>
                  </a:ext>
                </a:extLst>
              </a:tr>
              <a:tr h="42672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0004"/>
                  </a:ext>
                </a:extLst>
              </a:tr>
            </a:tbl>
          </a:graphicData>
        </a:graphic>
      </p:graphicFrame>
      <p:sp>
        <p:nvSpPr>
          <p:cNvPr id="13" name="TextBox 12"/>
          <p:cNvSpPr txBox="1"/>
          <p:nvPr/>
        </p:nvSpPr>
        <p:spPr>
          <a:xfrm>
            <a:off x="685798" y="1383268"/>
            <a:ext cx="2057401" cy="369332"/>
          </a:xfrm>
          <a:prstGeom prst="rect">
            <a:avLst/>
          </a:prstGeom>
          <a:noFill/>
          <a:ln>
            <a:solidFill>
              <a:schemeClr val="accent1"/>
            </a:solidFill>
          </a:ln>
        </p:spPr>
        <p:txBody>
          <a:bodyPr wrap="square" rtlCol="0">
            <a:spAutoFit/>
          </a:bodyPr>
          <a:lstStyle/>
          <a:p>
            <a:r>
              <a:rPr lang="en-US" b="1" dirty="0">
                <a:latin typeface="Comic Sans MS" panose="030F0702030302020204" pitchFamily="66" charset="0"/>
              </a:rPr>
              <a:t>ANNOTATIONS</a:t>
            </a:r>
          </a:p>
        </p:txBody>
      </p:sp>
      <p:sp>
        <p:nvSpPr>
          <p:cNvPr id="21" name="TextBox 20"/>
          <p:cNvSpPr txBox="1"/>
          <p:nvPr/>
        </p:nvSpPr>
        <p:spPr>
          <a:xfrm>
            <a:off x="6629401" y="2590800"/>
            <a:ext cx="1752600" cy="369332"/>
          </a:xfrm>
          <a:prstGeom prst="rect">
            <a:avLst/>
          </a:prstGeom>
          <a:noFill/>
          <a:ln>
            <a:solidFill>
              <a:schemeClr val="accent1"/>
            </a:solidFill>
          </a:ln>
        </p:spPr>
        <p:txBody>
          <a:bodyPr wrap="square" rtlCol="0">
            <a:spAutoFit/>
          </a:bodyPr>
          <a:lstStyle/>
          <a:p>
            <a:r>
              <a:rPr lang="en-US" b="1" dirty="0">
                <a:latin typeface="Comic Sans MS" panose="030F0702030302020204" pitchFamily="66" charset="0"/>
              </a:rPr>
              <a:t>DATA FRAME</a:t>
            </a:r>
          </a:p>
        </p:txBody>
      </p:sp>
      <p:sp>
        <p:nvSpPr>
          <p:cNvPr id="22" name="TextBox 21"/>
          <p:cNvSpPr txBox="1"/>
          <p:nvPr/>
        </p:nvSpPr>
        <p:spPr>
          <a:xfrm>
            <a:off x="789303" y="4267200"/>
            <a:ext cx="1143002" cy="369332"/>
          </a:xfrm>
          <a:prstGeom prst="rect">
            <a:avLst/>
          </a:prstGeom>
          <a:noFill/>
          <a:ln>
            <a:solidFill>
              <a:schemeClr val="accent1"/>
            </a:solidFill>
          </a:ln>
        </p:spPr>
        <p:txBody>
          <a:bodyPr wrap="square" rtlCol="0">
            <a:spAutoFit/>
          </a:bodyPr>
          <a:lstStyle/>
          <a:p>
            <a:r>
              <a:rPr lang="en-US" b="1" dirty="0">
                <a:latin typeface="Comic Sans MS" panose="030F0702030302020204" pitchFamily="66" charset="0"/>
              </a:rPr>
              <a:t>IMAGES</a:t>
            </a:r>
          </a:p>
        </p:txBody>
      </p:sp>
    </p:spTree>
    <p:extLst>
      <p:ext uri="{BB962C8B-B14F-4D97-AF65-F5344CB8AC3E}">
        <p14:creationId xmlns:p14="http://schemas.microsoft.com/office/powerpoint/2010/main" val="10041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51706"/>
          </a:xfrm>
        </p:spPr>
        <p:txBody>
          <a:bodyPr/>
          <a:lstStyle/>
          <a:p>
            <a:r>
              <a:rPr lang="en-US" b="1" dirty="0"/>
              <a:t>Data Frame Overview</a:t>
            </a:r>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03" y="1737360"/>
            <a:ext cx="8836697" cy="3672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4790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51706"/>
          </a:xfrm>
        </p:spPr>
        <p:txBody>
          <a:bodyPr>
            <a:normAutofit fontScale="90000"/>
          </a:bodyPr>
          <a:lstStyle/>
          <a:p>
            <a:r>
              <a:rPr lang="en-US" b="1" dirty="0"/>
              <a:t>Extraction Process (</a:t>
            </a:r>
            <a:r>
              <a:rPr lang="en-US" b="1" dirty="0">
                <a:solidFill>
                  <a:schemeClr val="tx1"/>
                </a:solidFill>
              </a:rPr>
              <a:t>Continued</a:t>
            </a:r>
            <a:r>
              <a:rPr lang="en-US" b="1" dirty="0"/>
              <a:t>)</a:t>
            </a:r>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176462"/>
            <a:ext cx="2490778" cy="285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9" name="Picture 11" descr="Berkas:OpenCV Logo with text svg version.svg - Wikipedia bahasa Indonesia,  ensiklopedia beba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8896" y="2886456"/>
            <a:ext cx="1066800" cy="131394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V="1">
            <a:off x="4572000" y="1828800"/>
            <a:ext cx="28194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572000" y="3662362"/>
            <a:ext cx="2895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572000" y="3886200"/>
            <a:ext cx="2895600" cy="1647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85799" y="1688068"/>
            <a:ext cx="1752602" cy="369332"/>
          </a:xfrm>
          <a:prstGeom prst="rect">
            <a:avLst/>
          </a:prstGeom>
          <a:noFill/>
          <a:ln>
            <a:solidFill>
              <a:schemeClr val="accent1"/>
            </a:solidFill>
          </a:ln>
        </p:spPr>
        <p:txBody>
          <a:bodyPr wrap="square" rtlCol="0">
            <a:spAutoFit/>
          </a:bodyPr>
          <a:lstStyle/>
          <a:p>
            <a:r>
              <a:rPr lang="en-US" b="1" dirty="0">
                <a:latin typeface="Comic Sans MS" panose="030F0702030302020204" pitchFamily="66" charset="0"/>
              </a:rPr>
              <a:t>FULL IMAGE</a:t>
            </a:r>
          </a:p>
        </p:txBody>
      </p:sp>
      <p:sp>
        <p:nvSpPr>
          <p:cNvPr id="19" name="TextBox 18"/>
          <p:cNvSpPr txBox="1"/>
          <p:nvPr/>
        </p:nvSpPr>
        <p:spPr>
          <a:xfrm>
            <a:off x="6781800" y="1295400"/>
            <a:ext cx="2133600" cy="369332"/>
          </a:xfrm>
          <a:prstGeom prst="rect">
            <a:avLst/>
          </a:prstGeom>
          <a:noFill/>
          <a:ln>
            <a:solidFill>
              <a:schemeClr val="accent1"/>
            </a:solidFill>
          </a:ln>
        </p:spPr>
        <p:txBody>
          <a:bodyPr wrap="square" rtlCol="0">
            <a:spAutoFit/>
          </a:bodyPr>
          <a:lstStyle/>
          <a:p>
            <a:r>
              <a:rPr lang="en-US" b="1" dirty="0">
                <a:latin typeface="Comic Sans MS" panose="030F0702030302020204" pitchFamily="66" charset="0"/>
              </a:rPr>
              <a:t>CROPPED IMAGE</a:t>
            </a:r>
          </a:p>
        </p:txBody>
      </p:sp>
      <p:pic>
        <p:nvPicPr>
          <p:cNvPr id="1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2375" y="1752600"/>
            <a:ext cx="48577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8089" y="5191125"/>
            <a:ext cx="52387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6952" y="3505200"/>
            <a:ext cx="4381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6807326" y="4736068"/>
            <a:ext cx="2132458" cy="369332"/>
          </a:xfrm>
          <a:prstGeom prst="rect">
            <a:avLst/>
          </a:prstGeom>
          <a:noFill/>
          <a:ln>
            <a:solidFill>
              <a:schemeClr val="accent1"/>
            </a:solidFill>
          </a:ln>
        </p:spPr>
        <p:txBody>
          <a:bodyPr wrap="square" rtlCol="0">
            <a:spAutoFit/>
          </a:bodyPr>
          <a:lstStyle/>
          <a:p>
            <a:r>
              <a:rPr lang="en-US" b="1" dirty="0">
                <a:latin typeface="Comic Sans MS" panose="030F0702030302020204" pitchFamily="66" charset="0"/>
              </a:rPr>
              <a:t>CROPPED IMAGE</a:t>
            </a:r>
          </a:p>
        </p:txBody>
      </p:sp>
      <p:sp>
        <p:nvSpPr>
          <p:cNvPr id="23" name="TextBox 22"/>
          <p:cNvSpPr txBox="1"/>
          <p:nvPr/>
        </p:nvSpPr>
        <p:spPr>
          <a:xfrm>
            <a:off x="6806184" y="3048000"/>
            <a:ext cx="2133600" cy="369332"/>
          </a:xfrm>
          <a:prstGeom prst="rect">
            <a:avLst/>
          </a:prstGeom>
          <a:noFill/>
          <a:ln>
            <a:solidFill>
              <a:schemeClr val="accent1"/>
            </a:solidFill>
          </a:ln>
        </p:spPr>
        <p:txBody>
          <a:bodyPr wrap="square" rtlCol="0">
            <a:spAutoFit/>
          </a:bodyPr>
          <a:lstStyle/>
          <a:p>
            <a:r>
              <a:rPr lang="en-US" b="1" dirty="0">
                <a:latin typeface="Comic Sans MS" panose="030F0702030302020204" pitchFamily="66" charset="0"/>
              </a:rPr>
              <a:t>CROPPED IMAGE</a:t>
            </a:r>
          </a:p>
        </p:txBody>
      </p:sp>
    </p:spTree>
    <p:extLst>
      <p:ext uri="{BB962C8B-B14F-4D97-AF65-F5344CB8AC3E}">
        <p14:creationId xmlns:p14="http://schemas.microsoft.com/office/powerpoint/2010/main" val="10186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51706"/>
          </a:xfrm>
        </p:spPr>
        <p:txBody>
          <a:bodyPr>
            <a:normAutofit fontScale="90000"/>
          </a:bodyPr>
          <a:lstStyle/>
          <a:p>
            <a:r>
              <a:rPr lang="en-US" b="1" dirty="0"/>
              <a:t>Extraction Process (</a:t>
            </a:r>
            <a:r>
              <a:rPr lang="en-US" b="1" dirty="0">
                <a:solidFill>
                  <a:schemeClr val="tx1"/>
                </a:solidFill>
              </a:rPr>
              <a:t>Continued</a:t>
            </a:r>
            <a:r>
              <a:rPr lang="en-US" b="1" dirty="0"/>
              <a:t>)</a:t>
            </a:r>
          </a:p>
        </p:txBody>
      </p:sp>
      <p:pic>
        <p:nvPicPr>
          <p:cNvPr id="2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8713" y="1828800"/>
            <a:ext cx="48577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4427" y="5267325"/>
            <a:ext cx="52387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3290" y="3581400"/>
            <a:ext cx="4381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63664" y="4812268"/>
            <a:ext cx="2132458" cy="369332"/>
          </a:xfrm>
          <a:prstGeom prst="rect">
            <a:avLst/>
          </a:prstGeom>
          <a:noFill/>
          <a:ln>
            <a:solidFill>
              <a:schemeClr val="accent1"/>
            </a:solidFill>
          </a:ln>
        </p:spPr>
        <p:txBody>
          <a:bodyPr wrap="square" rtlCol="0">
            <a:spAutoFit/>
          </a:bodyPr>
          <a:lstStyle/>
          <a:p>
            <a:r>
              <a:rPr lang="en-US" b="1" dirty="0">
                <a:latin typeface="Comic Sans MS" panose="030F0702030302020204" pitchFamily="66" charset="0"/>
              </a:rPr>
              <a:t>CROPPED IMAGE</a:t>
            </a:r>
          </a:p>
        </p:txBody>
      </p:sp>
      <p:sp>
        <p:nvSpPr>
          <p:cNvPr id="28" name="TextBox 27"/>
          <p:cNvSpPr txBox="1"/>
          <p:nvPr/>
        </p:nvSpPr>
        <p:spPr>
          <a:xfrm>
            <a:off x="362522" y="3124200"/>
            <a:ext cx="2133600" cy="369332"/>
          </a:xfrm>
          <a:prstGeom prst="rect">
            <a:avLst/>
          </a:prstGeom>
          <a:noFill/>
          <a:ln>
            <a:solidFill>
              <a:schemeClr val="accent1"/>
            </a:solidFill>
          </a:ln>
        </p:spPr>
        <p:txBody>
          <a:bodyPr wrap="square" rtlCol="0">
            <a:spAutoFit/>
          </a:bodyPr>
          <a:lstStyle/>
          <a:p>
            <a:r>
              <a:rPr lang="en-US" b="1" dirty="0">
                <a:latin typeface="Comic Sans MS" panose="030F0702030302020204" pitchFamily="66" charset="0"/>
              </a:rPr>
              <a:t>CROPPED IMAGE</a:t>
            </a:r>
          </a:p>
        </p:txBody>
      </p:sp>
      <p:sp>
        <p:nvSpPr>
          <p:cNvPr id="35" name="TextBox 34"/>
          <p:cNvSpPr txBox="1"/>
          <p:nvPr/>
        </p:nvSpPr>
        <p:spPr>
          <a:xfrm>
            <a:off x="304800" y="1371600"/>
            <a:ext cx="2133600" cy="369332"/>
          </a:xfrm>
          <a:prstGeom prst="rect">
            <a:avLst/>
          </a:prstGeom>
          <a:noFill/>
          <a:ln>
            <a:solidFill>
              <a:schemeClr val="accent1"/>
            </a:solidFill>
          </a:ln>
        </p:spPr>
        <p:txBody>
          <a:bodyPr wrap="square" rtlCol="0">
            <a:spAutoFit/>
          </a:bodyPr>
          <a:lstStyle/>
          <a:p>
            <a:r>
              <a:rPr lang="en-US" b="1" dirty="0">
                <a:latin typeface="Comic Sans MS" panose="030F0702030302020204" pitchFamily="66" charset="0"/>
              </a:rPr>
              <a:t>CROPPED IMAGE</a:t>
            </a:r>
          </a:p>
        </p:txBody>
      </p:sp>
      <p:pic>
        <p:nvPicPr>
          <p:cNvPr id="36" name="Picture 6" descr="Folder Logo Png Transparent Images – Free PNG Images Vector, PSD, Clipart,  Template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53200" y="2971800"/>
            <a:ext cx="1379671" cy="1379671"/>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p:cNvSpPr txBox="1"/>
          <p:nvPr/>
        </p:nvSpPr>
        <p:spPr>
          <a:xfrm>
            <a:off x="5606752" y="2425521"/>
            <a:ext cx="3272566" cy="369332"/>
          </a:xfrm>
          <a:prstGeom prst="rect">
            <a:avLst/>
          </a:prstGeom>
          <a:noFill/>
          <a:ln>
            <a:solidFill>
              <a:schemeClr val="accent1"/>
            </a:solidFill>
          </a:ln>
        </p:spPr>
        <p:txBody>
          <a:bodyPr wrap="square" rtlCol="0">
            <a:spAutoFit/>
          </a:bodyPr>
          <a:lstStyle/>
          <a:p>
            <a:r>
              <a:rPr lang="en-US" b="1" dirty="0">
                <a:latin typeface="Comic Sans MS" panose="030F0702030302020204" pitchFamily="66" charset="0"/>
              </a:rPr>
              <a:t>CROPPED IMAGES FOLDER</a:t>
            </a:r>
          </a:p>
        </p:txBody>
      </p:sp>
      <p:pic>
        <p:nvPicPr>
          <p:cNvPr id="38" name="Picture 11" descr="Berkas:OpenCV Logo with text svg version.svg - Wikipedia bahasa Indonesia,  ensiklopedia beba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71800" y="2651894"/>
            <a:ext cx="1066800" cy="1313941"/>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Straight Arrow Connector 38"/>
          <p:cNvCxnSpPr/>
          <p:nvPr/>
        </p:nvCxnSpPr>
        <p:spPr>
          <a:xfrm flipV="1">
            <a:off x="2819400" y="3459480"/>
            <a:ext cx="3505200" cy="15374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819400" y="3327153"/>
            <a:ext cx="3505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2743200" y="1676400"/>
            <a:ext cx="3581400" cy="15005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553200" y="4419600"/>
            <a:ext cx="609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333488" y="4403467"/>
            <a:ext cx="617671" cy="946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953000" y="5425559"/>
            <a:ext cx="1981200" cy="646331"/>
          </a:xfrm>
          <a:prstGeom prst="rect">
            <a:avLst/>
          </a:prstGeom>
          <a:noFill/>
          <a:ln>
            <a:solidFill>
              <a:schemeClr val="accent1"/>
            </a:solidFill>
          </a:ln>
        </p:spPr>
        <p:txBody>
          <a:bodyPr wrap="square" rtlCol="0">
            <a:spAutoFit/>
          </a:bodyPr>
          <a:lstStyle/>
          <a:p>
            <a:r>
              <a:rPr lang="en-US" b="1" dirty="0">
                <a:latin typeface="Comic Sans MS" panose="030F0702030302020204" pitchFamily="66" charset="0"/>
              </a:rPr>
              <a:t>TRAIN DATA (3272 IMAGES)</a:t>
            </a:r>
          </a:p>
        </p:txBody>
      </p:sp>
      <p:sp>
        <p:nvSpPr>
          <p:cNvPr id="44" name="TextBox 43"/>
          <p:cNvSpPr txBox="1"/>
          <p:nvPr/>
        </p:nvSpPr>
        <p:spPr>
          <a:xfrm>
            <a:off x="7154150" y="5425559"/>
            <a:ext cx="1837450" cy="646331"/>
          </a:xfrm>
          <a:prstGeom prst="rect">
            <a:avLst/>
          </a:prstGeom>
          <a:noFill/>
          <a:ln>
            <a:solidFill>
              <a:schemeClr val="accent1"/>
            </a:solidFill>
          </a:ln>
        </p:spPr>
        <p:txBody>
          <a:bodyPr wrap="square" rtlCol="0">
            <a:spAutoFit/>
          </a:bodyPr>
          <a:lstStyle/>
          <a:p>
            <a:r>
              <a:rPr lang="en-US" b="1" dirty="0">
                <a:latin typeface="Comic Sans MS" panose="030F0702030302020204" pitchFamily="66" charset="0"/>
              </a:rPr>
              <a:t>TEST DATA (800 IMAGES)</a:t>
            </a:r>
          </a:p>
        </p:txBody>
      </p:sp>
    </p:spTree>
    <p:extLst>
      <p:ext uri="{BB962C8B-B14F-4D97-AF65-F5344CB8AC3E}">
        <p14:creationId xmlns:p14="http://schemas.microsoft.com/office/powerpoint/2010/main" val="2489760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14600"/>
            <a:ext cx="7239000" cy="1362075"/>
          </a:xfrm>
        </p:spPr>
        <p:txBody>
          <a:bodyPr>
            <a:normAutofit/>
          </a:bodyPr>
          <a:lstStyle/>
          <a:p>
            <a:pPr algn="ctr"/>
            <a:r>
              <a:rPr lang="en-US" dirty="0"/>
              <a:t>EXPLORATORY DATA ANALYSIS</a:t>
            </a:r>
          </a:p>
        </p:txBody>
      </p:sp>
    </p:spTree>
    <p:extLst>
      <p:ext uri="{BB962C8B-B14F-4D97-AF65-F5344CB8AC3E}">
        <p14:creationId xmlns:p14="http://schemas.microsoft.com/office/powerpoint/2010/main" val="4137071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51706"/>
          </a:xfrm>
        </p:spPr>
        <p:txBody>
          <a:bodyPr/>
          <a:lstStyle/>
          <a:p>
            <a:r>
              <a:rPr lang="en-US" b="1" dirty="0"/>
              <a:t>Labels Distribution</a:t>
            </a:r>
          </a:p>
        </p:txBody>
      </p:sp>
      <p:pic>
        <p:nvPicPr>
          <p:cNvPr id="1026" name="Picture 2" descr="https://www.kaggleusercontent.com/kf/73884896/eyJhbGciOiJkaXIiLCJlbmMiOiJBMTI4Q0JDLUhTMjU2In0..PYKhvwD2ZeG9wPXk1EcRxg.nEn_PH77diXHGLbkclaHAcf5ycOBY_AiEwQ5phJxbOY3OiE5urmMSZ9mYNfPm6PIdVuoUGkiCJAVEGcUMyaZK0DIsGwGAAx9yoefPTNueQyu7p8kmtMFAwwfdUPkrtrfUzTSMmxuQXVL1yV1Ax_GrbsaeI-PUv7RHkvAwxejfg0iEmRnMemGkFHHIHpauIC6bl_TMDQOAinUfWgz72AwqSPA-eAez9fBqCHhV8nTa2kxCtzSoiP3N5mCRbxat41cOvVRQx1qz_wGcCmbP0ZKufiFMSLMc7pNM4FqEO2carypoO3DCXweGPvt7A39ZIzRC05qxEP5pZ62qs55SHOhMTMosLH_JY64mGFCR60xICjaV0N_ytQywjd0A2Abt96xS_UFinYKCTcWrCD8H42cn8Yl3vdFn5wngcwsBDG0TrmAcJfgURMUEIlvEOstRE2Htu-C239dj7sxtDyp9kM9-uR81X5Ui1tZ8m0OmbhuujU-bdFuVFfEEuTsRf4RZLhioswgEizBJn6W1p-_ipo1rsGbZM4g0LzCrUPloI42y6WmEi6C_9muxtgVpbIyummvnMF-q9ooWddjm-N-Lyu_2cc1pDnH7VxhiZzHjOpHJG6Jws_qtyOHsrZYHtjABVx0iY8Pgd5-Oisvt9CrOOhKLCLjmJwRKXdSc-_hIeU6RG2msyd2_AGU_VvP8lo0YSDt.ndexTWqLC4UG7CQzDLA9Iw/__results___files/__results___56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76" y="1219200"/>
            <a:ext cx="7980846"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187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51706"/>
          </a:xfrm>
        </p:spPr>
        <p:txBody>
          <a:bodyPr/>
          <a:lstStyle/>
          <a:p>
            <a:r>
              <a:rPr lang="en-US" b="1" dirty="0"/>
              <a:t>Image Width Distribution</a:t>
            </a:r>
          </a:p>
        </p:txBody>
      </p:sp>
      <p:pic>
        <p:nvPicPr>
          <p:cNvPr id="1026" name="Picture 2" descr="https://www.kaggleusercontent.com/kf/73945178/eyJhbGciOiJkaXIiLCJlbmMiOiJBMTI4Q0JDLUhTMjU2In0..OZ64llviJ1Z4g8e7M51oBw.gMA2kfHHk3p3pFRLMnsoWDXaMk0zUjTn3xBoZ0min-jAyhLG58qp0rybcmU0kZ_LCJo1mK5DX67nBQZ_GoFd3ZAubwML0vkvJD6J1WJjAlzGCQ6lh9tPxOnyK4aZ56TAYL_X0FQZWsqEHdRwHKVKuHiAq7fPEBnDxhrNzaljmOM0ra86hVgAzGYHfBViYiowcvGJUcQWEXWi8LR1LEoTBmA9CwYB7OutM8H5SD-DNLfNwOPZf10B7QKzI7p0p7a0qzXxLGWqZ2up-1EGfOjn4H7HGY_JVdZL0TWumxuW0u-nguKWFaWOGSBJhVV3q65EcyE21jjRrBuGrdo_qOXPJBZSdBOuN7V3fg-5RM5nWYM4eERyboRrdn9AlvhuF0Ndeq2IJpsqv3vbjvzJxpvtOqfNGd_wctcgaL9hx43yKL1tBqDVCL1VRS790D8vUrVL01NDVOcOM-hhCOW0KgVgvQNc57sRkAYb3MY8sgQ8Hgu-oL8nvxqcAvGZWuQLUa3txUPNeFavJ1z4um56SLhWZpPckZCev0uxKsN3Je0NxmVidlIb2JzXbQwyeQM2hadWSfKujz8-9rG-ogpE7hmEZJkS2zEiPlxOCzE3kJXt3J9i6J-ACS-ErFin_it4zW_737csS4O5ly_VweqBp1yN6BOB_-tSpJCVETRqH8ZHnnSH-MjJjC64vEuUsOa1hoIA.VVF5lvHXk0Be34HFo6UAyw/__results___files/__results___6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160" y="1290471"/>
            <a:ext cx="6967122" cy="5034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369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51706"/>
          </a:xfrm>
        </p:spPr>
        <p:txBody>
          <a:bodyPr/>
          <a:lstStyle/>
          <a:p>
            <a:r>
              <a:rPr lang="en-US" b="1" dirty="0"/>
              <a:t>Image Height Distribution</a:t>
            </a:r>
          </a:p>
        </p:txBody>
      </p:sp>
      <p:pic>
        <p:nvPicPr>
          <p:cNvPr id="3074" name="Picture 2" descr="https://www.kaggleusercontent.com/kf/73945178/eyJhbGciOiJkaXIiLCJlbmMiOiJBMTI4Q0JDLUhTMjU2In0..OZ64llviJ1Z4g8e7M51oBw.gMA2kfHHk3p3pFRLMnsoWDXaMk0zUjTn3xBoZ0min-jAyhLG58qp0rybcmU0kZ_LCJo1mK5DX67nBQZ_GoFd3ZAubwML0vkvJD6J1WJjAlzGCQ6lh9tPxOnyK4aZ56TAYL_X0FQZWsqEHdRwHKVKuHiAq7fPEBnDxhrNzaljmOM0ra86hVgAzGYHfBViYiowcvGJUcQWEXWi8LR1LEoTBmA9CwYB7OutM8H5SD-DNLfNwOPZf10B7QKzI7p0p7a0qzXxLGWqZ2up-1EGfOjn4H7HGY_JVdZL0TWumxuW0u-nguKWFaWOGSBJhVV3q65EcyE21jjRrBuGrdo_qOXPJBZSdBOuN7V3fg-5RM5nWYM4eERyboRrdn9AlvhuF0Ndeq2IJpsqv3vbjvzJxpvtOqfNGd_wctcgaL9hx43yKL1tBqDVCL1VRS790D8vUrVL01NDVOcOM-hhCOW0KgVgvQNc57sRkAYb3MY8sgQ8Hgu-oL8nvxqcAvGZWuQLUa3txUPNeFavJ1z4um56SLhWZpPckZCev0uxKsN3Je0NxmVidlIb2JzXbQwyeQM2hadWSfKujz8-9rG-ogpE7hmEZJkS2zEiPlxOCzE3kJXt3J9i6J-ACS-ErFin_it4zW_737csS4O5ly_VweqBp1yN6BOB_-tSpJCVETRqH8ZHnnSH-MjJjC64vEuUsOa1hoIA.VVF5lvHXk0Be34HFo6UAyw/__results___files/__results___65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85" y="1295400"/>
            <a:ext cx="6953215" cy="5034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067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039" y="312738"/>
            <a:ext cx="8229600" cy="951706"/>
          </a:xfrm>
        </p:spPr>
        <p:txBody>
          <a:bodyPr>
            <a:normAutofit fontScale="90000"/>
          </a:bodyPr>
          <a:lstStyle/>
          <a:p>
            <a:r>
              <a:rPr lang="en-US" b="1" dirty="0"/>
              <a:t>Image Width &amp; Height Statistics</a:t>
            </a:r>
          </a:p>
        </p:txBody>
      </p:sp>
      <p:sp>
        <p:nvSpPr>
          <p:cNvPr id="3" name="Content Placeholder 2"/>
          <p:cNvSpPr>
            <a:spLocks noGrp="1"/>
          </p:cNvSpPr>
          <p:nvPr>
            <p:ph idx="1"/>
          </p:nvPr>
        </p:nvSpPr>
        <p:spPr>
          <a:xfrm>
            <a:off x="762000" y="1371600"/>
            <a:ext cx="7924800" cy="5083208"/>
          </a:xfrm>
        </p:spPr>
        <p:txBody>
          <a:bodyPr>
            <a:normAutofit/>
          </a:bodyPr>
          <a:lstStyle/>
          <a:p>
            <a:r>
              <a:rPr lang="en-US" b="1" dirty="0"/>
              <a:t>Image Width</a:t>
            </a:r>
          </a:p>
          <a:p>
            <a:pPr marL="64008" indent="0">
              <a:buNone/>
            </a:pPr>
            <a:r>
              <a:rPr lang="en-US" sz="2400" dirty="0"/>
              <a:t>Min		: 2</a:t>
            </a:r>
          </a:p>
          <a:p>
            <a:pPr marL="64008" indent="0">
              <a:buNone/>
            </a:pPr>
            <a:r>
              <a:rPr lang="en-US" sz="2400" dirty="0"/>
              <a:t>Max		: 340</a:t>
            </a:r>
          </a:p>
          <a:p>
            <a:pPr marL="64008" indent="0">
              <a:buNone/>
            </a:pPr>
            <a:r>
              <a:rPr lang="en-US" sz="2400" dirty="0"/>
              <a:t>Mean	: 35.7</a:t>
            </a:r>
          </a:p>
          <a:p>
            <a:pPr marL="64008" indent="0">
              <a:buNone/>
            </a:pPr>
            <a:r>
              <a:rPr lang="en-US" sz="2400" dirty="0"/>
              <a:t>Median	: 24.0</a:t>
            </a:r>
          </a:p>
          <a:p>
            <a:pPr marL="64008" indent="0">
              <a:buNone/>
            </a:pPr>
            <a:endParaRPr lang="en-US" sz="1400" dirty="0"/>
          </a:p>
          <a:p>
            <a:r>
              <a:rPr lang="en-US" b="1" dirty="0"/>
              <a:t>Image Height</a:t>
            </a:r>
          </a:p>
          <a:p>
            <a:pPr marL="64008" indent="0">
              <a:buNone/>
            </a:pPr>
            <a:r>
              <a:rPr lang="en-US" sz="2400" dirty="0"/>
              <a:t>Min		: 1</a:t>
            </a:r>
          </a:p>
          <a:p>
            <a:pPr marL="64008" indent="0">
              <a:buNone/>
            </a:pPr>
            <a:r>
              <a:rPr lang="en-US" sz="2400" dirty="0"/>
              <a:t>Max		: 317</a:t>
            </a:r>
          </a:p>
          <a:p>
            <a:pPr marL="64008" indent="0">
              <a:buNone/>
            </a:pPr>
            <a:r>
              <a:rPr lang="en-US" sz="2400" dirty="0"/>
              <a:t>Mean	: 31.6</a:t>
            </a:r>
          </a:p>
          <a:p>
            <a:pPr marL="64008" indent="0">
              <a:buNone/>
            </a:pPr>
            <a:r>
              <a:rPr lang="en-US" sz="2400" dirty="0"/>
              <a:t>Median	: 22.0</a:t>
            </a:r>
          </a:p>
          <a:p>
            <a:endParaRPr lang="en-US" dirty="0"/>
          </a:p>
        </p:txBody>
      </p:sp>
      <p:sp>
        <p:nvSpPr>
          <p:cNvPr id="4" name="AutoShape 2" descr="Objectives | Strengthening University-Enterprise Linkages in Palestin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Objectives | Strengthening University-Enterprise Linkages in Palestin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11461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14600"/>
            <a:ext cx="7239000" cy="1362075"/>
          </a:xfrm>
        </p:spPr>
        <p:txBody>
          <a:bodyPr>
            <a:normAutofit/>
          </a:bodyPr>
          <a:lstStyle/>
          <a:p>
            <a:pPr algn="ctr"/>
            <a:r>
              <a:rPr lang="en-US" dirty="0"/>
              <a:t>BUSINESS BACKGROUND</a:t>
            </a:r>
          </a:p>
        </p:txBody>
      </p:sp>
    </p:spTree>
    <p:extLst>
      <p:ext uri="{BB962C8B-B14F-4D97-AF65-F5344CB8AC3E}">
        <p14:creationId xmlns:p14="http://schemas.microsoft.com/office/powerpoint/2010/main" val="4169814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14600"/>
            <a:ext cx="7239000" cy="1362075"/>
          </a:xfrm>
        </p:spPr>
        <p:txBody>
          <a:bodyPr>
            <a:normAutofit/>
          </a:bodyPr>
          <a:lstStyle/>
          <a:p>
            <a:pPr algn="ctr"/>
            <a:r>
              <a:rPr lang="en-US" dirty="0"/>
              <a:t>DATA PREPROCESSING</a:t>
            </a:r>
            <a:br>
              <a:rPr lang="en-US" dirty="0"/>
            </a:br>
            <a:r>
              <a:rPr lang="en-US" dirty="0"/>
              <a:t>AND MODELLING</a:t>
            </a:r>
          </a:p>
        </p:txBody>
      </p:sp>
    </p:spTree>
    <p:extLst>
      <p:ext uri="{BB962C8B-B14F-4D97-AF65-F5344CB8AC3E}">
        <p14:creationId xmlns:p14="http://schemas.microsoft.com/office/powerpoint/2010/main" val="475815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51706"/>
          </a:xfrm>
        </p:spPr>
        <p:txBody>
          <a:bodyPr/>
          <a:lstStyle/>
          <a:p>
            <a:r>
              <a:rPr lang="en-US" b="1" dirty="0"/>
              <a:t>Image Data Generator</a:t>
            </a:r>
          </a:p>
        </p:txBody>
      </p:sp>
      <p:sp>
        <p:nvSpPr>
          <p:cNvPr id="3" name="Content Placeholder 2"/>
          <p:cNvSpPr>
            <a:spLocks noGrp="1"/>
          </p:cNvSpPr>
          <p:nvPr>
            <p:ph idx="1"/>
          </p:nvPr>
        </p:nvSpPr>
        <p:spPr>
          <a:xfrm>
            <a:off x="457200" y="1371600"/>
            <a:ext cx="8229600" cy="5083208"/>
          </a:xfrm>
        </p:spPr>
        <p:txBody>
          <a:bodyPr/>
          <a:lstStyle/>
          <a:p>
            <a:r>
              <a:rPr lang="en-US" dirty="0"/>
              <a:t>One of the parameters that we need to set in </a:t>
            </a:r>
            <a:r>
              <a:rPr lang="en-US" dirty="0" err="1"/>
              <a:t>Keras</a:t>
            </a:r>
            <a:r>
              <a:rPr lang="en-US" dirty="0"/>
              <a:t>’ Image Data Generator’ is the </a:t>
            </a:r>
            <a:r>
              <a:rPr lang="en-US" b="1" dirty="0"/>
              <a:t>target size</a:t>
            </a:r>
            <a:r>
              <a:rPr lang="en-US" i="1" dirty="0"/>
              <a:t>. </a:t>
            </a:r>
          </a:p>
          <a:p>
            <a:r>
              <a:rPr lang="en-US" dirty="0"/>
              <a:t>Based on previous visualizations, we can take either the mean or median, but since there are images with large size, we simply take the mean because it will make the model perform better.</a:t>
            </a:r>
          </a:p>
          <a:p>
            <a:pPr marL="64008" indent="0">
              <a:buNone/>
            </a:pPr>
            <a:endParaRPr lang="en-US" sz="1400" dirty="0"/>
          </a:p>
          <a:p>
            <a:pPr marL="64008" indent="0" algn="ctr">
              <a:buNone/>
            </a:pPr>
            <a:r>
              <a:rPr lang="en-US" b="1" dirty="0"/>
              <a:t>Target Size = (35, 35)</a:t>
            </a:r>
          </a:p>
        </p:txBody>
      </p:sp>
    </p:spTree>
    <p:extLst>
      <p:ext uri="{BB962C8B-B14F-4D97-AF65-F5344CB8AC3E}">
        <p14:creationId xmlns:p14="http://schemas.microsoft.com/office/powerpoint/2010/main" val="3955179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51706"/>
          </a:xfrm>
        </p:spPr>
        <p:txBody>
          <a:bodyPr/>
          <a:lstStyle/>
          <a:p>
            <a:r>
              <a:rPr lang="en-US" b="1" dirty="0"/>
              <a:t>Baseline Model Description</a:t>
            </a:r>
          </a:p>
        </p:txBody>
      </p:sp>
      <p:sp>
        <p:nvSpPr>
          <p:cNvPr id="3" name="Content Placeholder 2"/>
          <p:cNvSpPr>
            <a:spLocks noGrp="1"/>
          </p:cNvSpPr>
          <p:nvPr>
            <p:ph idx="1"/>
          </p:nvPr>
        </p:nvSpPr>
        <p:spPr>
          <a:xfrm>
            <a:off x="457200" y="1371600"/>
            <a:ext cx="8229600" cy="5083208"/>
          </a:xfrm>
        </p:spPr>
        <p:txBody>
          <a:bodyPr>
            <a:normAutofit/>
          </a:bodyPr>
          <a:lstStyle/>
          <a:p>
            <a:r>
              <a:rPr lang="en-US" sz="2400" b="1" dirty="0"/>
              <a:t>Loss</a:t>
            </a:r>
            <a:r>
              <a:rPr lang="en-US" sz="2400" dirty="0"/>
              <a:t>		: Categorical Cross Entropy</a:t>
            </a:r>
          </a:p>
          <a:p>
            <a:r>
              <a:rPr lang="en-US" sz="2400" b="1" dirty="0"/>
              <a:t>Optimizer</a:t>
            </a:r>
            <a:r>
              <a:rPr lang="en-US" sz="2400" dirty="0"/>
              <a:t>	: Adam</a:t>
            </a:r>
          </a:p>
          <a:p>
            <a:r>
              <a:rPr lang="en-US" sz="2400" b="1" dirty="0"/>
              <a:t>Metrics</a:t>
            </a:r>
            <a:r>
              <a:rPr lang="en-US" sz="2400" dirty="0"/>
              <a:t>		: Recall, Accuracy</a:t>
            </a:r>
          </a:p>
          <a:p>
            <a:r>
              <a:rPr lang="en-US" sz="2400" b="1" dirty="0"/>
              <a:t>Epochs</a:t>
            </a:r>
            <a:r>
              <a:rPr lang="en-US" sz="2400" dirty="0"/>
              <a:t>		: 100</a:t>
            </a:r>
          </a:p>
          <a:p>
            <a:r>
              <a:rPr lang="en-US" sz="2400" b="1" dirty="0"/>
              <a:t>Callbacks</a:t>
            </a:r>
            <a:r>
              <a:rPr lang="en-US" sz="2400" dirty="0"/>
              <a:t>	: Early Stopping, </a:t>
            </a:r>
            <a:r>
              <a:rPr lang="en-US" sz="2400" dirty="0" err="1"/>
              <a:t>TensorBoard</a:t>
            </a:r>
            <a:endParaRPr lang="en-US" sz="2400" dirty="0"/>
          </a:p>
          <a:p>
            <a:r>
              <a:rPr lang="en-US" sz="2400" b="1" dirty="0"/>
              <a:t>Layers </a:t>
            </a:r>
            <a:r>
              <a:rPr lang="en-US" sz="2400" dirty="0"/>
              <a:t> 		: 2 Conv2D Layer</a:t>
            </a:r>
          </a:p>
          <a:p>
            <a:pPr marL="64008" indent="0">
              <a:buNone/>
            </a:pPr>
            <a:r>
              <a:rPr lang="en-US" sz="2400" dirty="0"/>
              <a:t>			  1 MaxPool2D Layer</a:t>
            </a:r>
          </a:p>
          <a:p>
            <a:pPr marL="64008" indent="0">
              <a:buNone/>
            </a:pPr>
            <a:r>
              <a:rPr lang="en-US" sz="2400" dirty="0"/>
              <a:t>			  2 Conv2D Layer</a:t>
            </a:r>
          </a:p>
          <a:p>
            <a:pPr marL="64008" indent="0">
              <a:buNone/>
            </a:pPr>
            <a:r>
              <a:rPr lang="en-US" sz="2400" dirty="0"/>
              <a:t>			  1 MaxPool2D Layer</a:t>
            </a:r>
          </a:p>
          <a:p>
            <a:pPr marL="64008" indent="0">
              <a:buNone/>
            </a:pPr>
            <a:r>
              <a:rPr lang="en-US" sz="2400" dirty="0"/>
              <a:t>			  1 Flatten Layer</a:t>
            </a:r>
          </a:p>
          <a:p>
            <a:pPr marL="64008" indent="0">
              <a:buNone/>
            </a:pPr>
            <a:r>
              <a:rPr lang="en-US" sz="2400" dirty="0"/>
              <a:t>			  1 Output Layer</a:t>
            </a:r>
          </a:p>
          <a:p>
            <a:pPr marL="64008" indent="0">
              <a:buNone/>
            </a:pPr>
            <a:endParaRPr lang="en-US" sz="2800" dirty="0"/>
          </a:p>
          <a:p>
            <a:pPr marL="64008" indent="0">
              <a:buNone/>
            </a:pPr>
            <a:endParaRPr lang="en-US" dirty="0"/>
          </a:p>
        </p:txBody>
      </p:sp>
    </p:spTree>
    <p:extLst>
      <p:ext uri="{BB962C8B-B14F-4D97-AF65-F5344CB8AC3E}">
        <p14:creationId xmlns:p14="http://schemas.microsoft.com/office/powerpoint/2010/main" val="3659604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8229600" cy="951706"/>
          </a:xfrm>
        </p:spPr>
        <p:txBody>
          <a:bodyPr/>
          <a:lstStyle/>
          <a:p>
            <a:r>
              <a:rPr lang="en-US" b="1" dirty="0"/>
              <a:t>Baseline Model Loss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24000"/>
            <a:ext cx="6145213"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4199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951706"/>
          </a:xfrm>
        </p:spPr>
        <p:txBody>
          <a:bodyPr/>
          <a:lstStyle/>
          <a:p>
            <a:r>
              <a:rPr lang="en-US" b="1" dirty="0"/>
              <a:t>Baseline Model Accuracy</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24000"/>
            <a:ext cx="6421437"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2438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51706"/>
          </a:xfrm>
        </p:spPr>
        <p:txBody>
          <a:bodyPr/>
          <a:lstStyle/>
          <a:p>
            <a:r>
              <a:rPr lang="en-US" b="1" dirty="0" err="1"/>
              <a:t>ResNet</a:t>
            </a:r>
            <a:r>
              <a:rPr lang="en-US" b="1" dirty="0"/>
              <a:t> Model Description</a:t>
            </a:r>
          </a:p>
        </p:txBody>
      </p:sp>
      <p:sp>
        <p:nvSpPr>
          <p:cNvPr id="3" name="Content Placeholder 2"/>
          <p:cNvSpPr>
            <a:spLocks noGrp="1"/>
          </p:cNvSpPr>
          <p:nvPr>
            <p:ph idx="1"/>
          </p:nvPr>
        </p:nvSpPr>
        <p:spPr>
          <a:xfrm>
            <a:off x="457200" y="1219200"/>
            <a:ext cx="8229600" cy="5235608"/>
          </a:xfrm>
        </p:spPr>
        <p:txBody>
          <a:bodyPr>
            <a:normAutofit/>
          </a:bodyPr>
          <a:lstStyle/>
          <a:p>
            <a:r>
              <a:rPr lang="en-US" sz="2400" b="1" dirty="0"/>
              <a:t>Loss</a:t>
            </a:r>
            <a:r>
              <a:rPr lang="en-US" sz="2400" dirty="0"/>
              <a:t>		: Categorical Cross Entropy</a:t>
            </a:r>
          </a:p>
          <a:p>
            <a:r>
              <a:rPr lang="en-US" sz="2400" b="1" dirty="0"/>
              <a:t>Optimizer</a:t>
            </a:r>
            <a:r>
              <a:rPr lang="en-US" sz="2400" dirty="0"/>
              <a:t>	: Adam (Learning Rate = 0.001)</a:t>
            </a:r>
          </a:p>
          <a:p>
            <a:r>
              <a:rPr lang="en-US" sz="2400" b="1" dirty="0"/>
              <a:t>Metrics</a:t>
            </a:r>
            <a:r>
              <a:rPr lang="en-US" sz="2400" dirty="0"/>
              <a:t>		: Recall, </a:t>
            </a:r>
          </a:p>
          <a:p>
            <a:pPr marL="64008" indent="0">
              <a:buNone/>
            </a:pPr>
            <a:r>
              <a:rPr lang="en-US" sz="2400" dirty="0"/>
              <a:t>			  Precision, </a:t>
            </a:r>
          </a:p>
          <a:p>
            <a:pPr marL="64008" indent="0">
              <a:buNone/>
            </a:pPr>
            <a:r>
              <a:rPr lang="en-US" sz="2400" dirty="0"/>
              <a:t>			  Accuracy, </a:t>
            </a:r>
          </a:p>
          <a:p>
            <a:pPr marL="64008" indent="0">
              <a:buNone/>
            </a:pPr>
            <a:r>
              <a:rPr lang="en-US" sz="2400" dirty="0"/>
              <a:t>			  F1Score</a:t>
            </a:r>
          </a:p>
          <a:p>
            <a:r>
              <a:rPr lang="en-US" sz="2400" b="1" dirty="0"/>
              <a:t>Epochs</a:t>
            </a:r>
            <a:r>
              <a:rPr lang="en-US" sz="2400" dirty="0"/>
              <a:t>		: 150</a:t>
            </a:r>
          </a:p>
          <a:p>
            <a:r>
              <a:rPr lang="en-US" sz="2400" b="1" dirty="0"/>
              <a:t>Callbacks</a:t>
            </a:r>
            <a:r>
              <a:rPr lang="en-US" sz="2400" dirty="0"/>
              <a:t>	: Early Stopping, </a:t>
            </a:r>
            <a:r>
              <a:rPr lang="en-US" sz="2400" dirty="0" err="1"/>
              <a:t>TensorBoard</a:t>
            </a:r>
            <a:endParaRPr lang="en-US" sz="2400" dirty="0"/>
          </a:p>
          <a:p>
            <a:r>
              <a:rPr lang="en-US" sz="2400" b="1" dirty="0"/>
              <a:t>Layers </a:t>
            </a:r>
            <a:r>
              <a:rPr lang="en-US" sz="2400" dirty="0"/>
              <a:t> 		: Feature Extractor Layer, </a:t>
            </a:r>
          </a:p>
          <a:p>
            <a:pPr marL="64008" indent="0">
              <a:buNone/>
            </a:pPr>
            <a:r>
              <a:rPr lang="en-US" sz="2400" dirty="0"/>
              <a:t>			  Output Layer</a:t>
            </a:r>
          </a:p>
          <a:p>
            <a:pPr marL="64008" indent="0">
              <a:buNone/>
            </a:pPr>
            <a:endParaRPr lang="en-US" sz="2800" dirty="0"/>
          </a:p>
          <a:p>
            <a:pPr marL="64008" indent="0">
              <a:buNone/>
            </a:pPr>
            <a:endParaRPr lang="en-US" dirty="0"/>
          </a:p>
        </p:txBody>
      </p:sp>
    </p:spTree>
    <p:extLst>
      <p:ext uri="{BB962C8B-B14F-4D97-AF65-F5344CB8AC3E}">
        <p14:creationId xmlns:p14="http://schemas.microsoft.com/office/powerpoint/2010/main" val="4078032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04800"/>
            <a:ext cx="7086600" cy="951706"/>
          </a:xfrm>
        </p:spPr>
        <p:txBody>
          <a:bodyPr/>
          <a:lstStyle/>
          <a:p>
            <a:r>
              <a:rPr lang="en-US" b="1" dirty="0" err="1"/>
              <a:t>ResNet</a:t>
            </a:r>
            <a:r>
              <a:rPr lang="en-US" b="1" dirty="0"/>
              <a:t> Model Loss</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524000"/>
            <a:ext cx="6030913"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194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229600" cy="951706"/>
          </a:xfrm>
        </p:spPr>
        <p:txBody>
          <a:bodyPr/>
          <a:lstStyle/>
          <a:p>
            <a:r>
              <a:rPr lang="en-US" b="1" dirty="0" err="1"/>
              <a:t>ResNet</a:t>
            </a:r>
            <a:r>
              <a:rPr lang="en-US" b="1" dirty="0"/>
              <a:t> Model Accuracy</a:t>
            </a: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613" y="1524000"/>
            <a:ext cx="6097587"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2246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51706"/>
          </a:xfrm>
        </p:spPr>
        <p:txBody>
          <a:bodyPr/>
          <a:lstStyle/>
          <a:p>
            <a:r>
              <a:rPr lang="en-US" b="1" dirty="0" err="1"/>
              <a:t>ResNet</a:t>
            </a:r>
            <a:r>
              <a:rPr lang="en-US" b="1" dirty="0"/>
              <a:t> Model Report</a:t>
            </a:r>
          </a:p>
        </p:txBody>
      </p:sp>
      <p:pic>
        <p:nvPicPr>
          <p:cNvPr id="1026" name="Picture 2" descr="https://media.discordapp.net/attachments/881083591528947723/886235123492728852/unknow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78231"/>
            <a:ext cx="7918449" cy="4212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7438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67494"/>
            <a:ext cx="8458200" cy="951706"/>
          </a:xfrm>
        </p:spPr>
        <p:txBody>
          <a:bodyPr>
            <a:normAutofit/>
          </a:bodyPr>
          <a:lstStyle/>
          <a:p>
            <a:r>
              <a:rPr lang="en-US" b="1" dirty="0" err="1"/>
              <a:t>EfficientNet</a:t>
            </a:r>
            <a:r>
              <a:rPr lang="en-US" b="1" dirty="0"/>
              <a:t> Model Description</a:t>
            </a:r>
          </a:p>
        </p:txBody>
      </p:sp>
      <p:sp>
        <p:nvSpPr>
          <p:cNvPr id="3" name="Content Placeholder 2"/>
          <p:cNvSpPr>
            <a:spLocks noGrp="1"/>
          </p:cNvSpPr>
          <p:nvPr>
            <p:ph idx="1"/>
          </p:nvPr>
        </p:nvSpPr>
        <p:spPr>
          <a:xfrm>
            <a:off x="457200" y="1219200"/>
            <a:ext cx="8229600" cy="5235608"/>
          </a:xfrm>
        </p:spPr>
        <p:txBody>
          <a:bodyPr>
            <a:normAutofit/>
          </a:bodyPr>
          <a:lstStyle/>
          <a:p>
            <a:r>
              <a:rPr lang="en-US" sz="2400" b="1" dirty="0"/>
              <a:t>Loss</a:t>
            </a:r>
            <a:r>
              <a:rPr lang="en-US" sz="2400" dirty="0"/>
              <a:t>		: Categorical Cross Entropy</a:t>
            </a:r>
          </a:p>
          <a:p>
            <a:r>
              <a:rPr lang="en-US" sz="2400" b="1" dirty="0"/>
              <a:t>Optimizer</a:t>
            </a:r>
            <a:r>
              <a:rPr lang="en-US" sz="2400" dirty="0"/>
              <a:t>	: Adam (Learning Rate = 0.001)</a:t>
            </a:r>
          </a:p>
          <a:p>
            <a:r>
              <a:rPr lang="en-US" sz="2400" b="1" dirty="0"/>
              <a:t>Metrics</a:t>
            </a:r>
            <a:r>
              <a:rPr lang="en-US" sz="2400" dirty="0"/>
              <a:t>		: Recall, </a:t>
            </a:r>
          </a:p>
          <a:p>
            <a:pPr marL="64008" indent="0">
              <a:buNone/>
            </a:pPr>
            <a:r>
              <a:rPr lang="en-US" sz="2400" dirty="0"/>
              <a:t>			  Precision, </a:t>
            </a:r>
          </a:p>
          <a:p>
            <a:pPr marL="64008" indent="0">
              <a:buNone/>
            </a:pPr>
            <a:r>
              <a:rPr lang="en-US" sz="2400" dirty="0"/>
              <a:t>			  Accuracy, </a:t>
            </a:r>
          </a:p>
          <a:p>
            <a:pPr marL="64008" indent="0">
              <a:buNone/>
            </a:pPr>
            <a:r>
              <a:rPr lang="en-US" sz="2400" dirty="0"/>
              <a:t>			  F1Score</a:t>
            </a:r>
          </a:p>
          <a:p>
            <a:r>
              <a:rPr lang="en-US" sz="2400" b="1" dirty="0"/>
              <a:t>Epochs</a:t>
            </a:r>
            <a:r>
              <a:rPr lang="en-US" sz="2400" dirty="0"/>
              <a:t>		: 150</a:t>
            </a:r>
          </a:p>
          <a:p>
            <a:r>
              <a:rPr lang="en-US" sz="2400" b="1" dirty="0"/>
              <a:t>Callbacks</a:t>
            </a:r>
            <a:r>
              <a:rPr lang="en-US" sz="2400" dirty="0"/>
              <a:t>	: Early Stopping, </a:t>
            </a:r>
            <a:r>
              <a:rPr lang="en-US" sz="2400" dirty="0" err="1"/>
              <a:t>TensorBoard</a:t>
            </a:r>
            <a:endParaRPr lang="en-US" sz="2400" dirty="0"/>
          </a:p>
          <a:p>
            <a:r>
              <a:rPr lang="en-US" sz="2400" b="1" dirty="0"/>
              <a:t>Layers </a:t>
            </a:r>
            <a:r>
              <a:rPr lang="en-US" sz="2400" dirty="0"/>
              <a:t> 		: Feature Extractor Layer, </a:t>
            </a:r>
          </a:p>
          <a:p>
            <a:pPr marL="64008" indent="0">
              <a:buNone/>
            </a:pPr>
            <a:r>
              <a:rPr lang="en-US" sz="2400" dirty="0"/>
              <a:t>			  Output Layer</a:t>
            </a:r>
          </a:p>
          <a:p>
            <a:pPr marL="64008" indent="0">
              <a:buNone/>
            </a:pPr>
            <a:endParaRPr lang="en-US" sz="2800" dirty="0"/>
          </a:p>
          <a:p>
            <a:pPr marL="64008" indent="0">
              <a:buNone/>
            </a:pPr>
            <a:endParaRPr lang="en-US" dirty="0"/>
          </a:p>
        </p:txBody>
      </p:sp>
    </p:spTree>
    <p:extLst>
      <p:ext uri="{BB962C8B-B14F-4D97-AF65-F5344CB8AC3E}">
        <p14:creationId xmlns:p14="http://schemas.microsoft.com/office/powerpoint/2010/main" val="2534304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1104"/>
            <a:ext cx="8229600" cy="951706"/>
          </a:xfrm>
        </p:spPr>
        <p:txBody>
          <a:bodyPr/>
          <a:lstStyle/>
          <a:p>
            <a:r>
              <a:rPr lang="en-US" b="1" dirty="0"/>
              <a:t>Background</a:t>
            </a:r>
          </a:p>
        </p:txBody>
      </p:sp>
      <p:sp>
        <p:nvSpPr>
          <p:cNvPr id="3" name="Content Placeholder 2"/>
          <p:cNvSpPr>
            <a:spLocks noGrp="1"/>
          </p:cNvSpPr>
          <p:nvPr>
            <p:ph idx="1"/>
          </p:nvPr>
        </p:nvSpPr>
        <p:spPr>
          <a:xfrm>
            <a:off x="457200" y="1828800"/>
            <a:ext cx="8229600" cy="4626008"/>
          </a:xfrm>
        </p:spPr>
        <p:txBody>
          <a:bodyPr/>
          <a:lstStyle/>
          <a:p>
            <a:r>
              <a:rPr lang="en-US" dirty="0"/>
              <a:t>The </a:t>
            </a:r>
            <a:r>
              <a:rPr lang="en-US" b="1" dirty="0"/>
              <a:t>Covid19 outbreak </a:t>
            </a:r>
            <a:r>
              <a:rPr lang="en-US" dirty="0"/>
              <a:t>has affected billions of people around the world. </a:t>
            </a:r>
            <a:r>
              <a:rPr lang="en-US" b="1" dirty="0"/>
              <a:t>Wearing a mask </a:t>
            </a:r>
            <a:r>
              <a:rPr lang="en-US" dirty="0"/>
              <a:t>has become an obligation nowadays. In fact, there are still many </a:t>
            </a:r>
            <a:r>
              <a:rPr lang="en-US" b="1" dirty="0"/>
              <a:t>disobediences to the rule</a:t>
            </a:r>
            <a:r>
              <a:rPr lang="en-US" dirty="0"/>
              <a:t>.</a:t>
            </a:r>
          </a:p>
          <a:p>
            <a:pPr marL="64008" indent="0">
              <a:buNone/>
            </a:pPr>
            <a:endParaRPr lang="en-US" sz="1200" dirty="0"/>
          </a:p>
          <a:p>
            <a:r>
              <a:rPr lang="en-US" dirty="0"/>
              <a:t>As a Data Scientist, I have a responsibility to build a </a:t>
            </a:r>
            <a:r>
              <a:rPr lang="en-US" b="1" dirty="0"/>
              <a:t>Deep Learning model </a:t>
            </a:r>
            <a:r>
              <a:rPr lang="en-US" dirty="0"/>
              <a:t>to perform </a:t>
            </a:r>
            <a:r>
              <a:rPr lang="en-US" b="1" dirty="0"/>
              <a:t>face mask detection</a:t>
            </a:r>
            <a:r>
              <a:rPr lang="en-US" dirty="0"/>
              <a:t>.</a:t>
            </a:r>
          </a:p>
        </p:txBody>
      </p:sp>
      <p:pic>
        <p:nvPicPr>
          <p:cNvPr id="1026" name="Picture 2" descr="COVID-19 – Redline Indones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9200" y="457200"/>
            <a:ext cx="1981199"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1500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534400" cy="951706"/>
          </a:xfrm>
        </p:spPr>
        <p:txBody>
          <a:bodyPr>
            <a:normAutofit/>
          </a:bodyPr>
          <a:lstStyle/>
          <a:p>
            <a:r>
              <a:rPr lang="en-US" b="1" dirty="0" err="1"/>
              <a:t>EfficientNet</a:t>
            </a:r>
            <a:r>
              <a:rPr lang="en-US" b="1" dirty="0"/>
              <a:t> Model Loss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399" y="1600200"/>
            <a:ext cx="6269037"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0510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534400" cy="951706"/>
          </a:xfrm>
        </p:spPr>
        <p:txBody>
          <a:bodyPr>
            <a:normAutofit/>
          </a:bodyPr>
          <a:lstStyle/>
          <a:p>
            <a:r>
              <a:rPr lang="en-US" b="1" dirty="0" err="1"/>
              <a:t>EfficientNet</a:t>
            </a:r>
            <a:r>
              <a:rPr lang="en-US" b="1" dirty="0"/>
              <a:t> Model Accuracy</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24000"/>
            <a:ext cx="6240463"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97106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67494"/>
            <a:ext cx="8534400" cy="951706"/>
          </a:xfrm>
        </p:spPr>
        <p:txBody>
          <a:bodyPr>
            <a:normAutofit/>
          </a:bodyPr>
          <a:lstStyle/>
          <a:p>
            <a:r>
              <a:rPr lang="en-US" b="1" dirty="0" err="1"/>
              <a:t>EfficientNet</a:t>
            </a:r>
            <a:r>
              <a:rPr lang="en-US" b="1" dirty="0"/>
              <a:t> Model Report</a:t>
            </a:r>
          </a:p>
        </p:txBody>
      </p:sp>
      <p:pic>
        <p:nvPicPr>
          <p:cNvPr id="2050" name="Picture 2" descr="https://media.discordapp.net/attachments/881083591528947723/886235216811798568/unknow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46933"/>
            <a:ext cx="7467600" cy="4672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739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14600"/>
            <a:ext cx="7239000" cy="1362075"/>
          </a:xfrm>
        </p:spPr>
        <p:txBody>
          <a:bodyPr>
            <a:normAutofit/>
          </a:bodyPr>
          <a:lstStyle/>
          <a:p>
            <a:pPr algn="ctr"/>
            <a:r>
              <a:rPr lang="en-US" dirty="0"/>
              <a:t>CONCLUSION AND RECOMMENDATION</a:t>
            </a:r>
          </a:p>
        </p:txBody>
      </p:sp>
    </p:spTree>
    <p:extLst>
      <p:ext uri="{BB962C8B-B14F-4D97-AF65-F5344CB8AC3E}">
        <p14:creationId xmlns:p14="http://schemas.microsoft.com/office/powerpoint/2010/main" val="11280426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51706"/>
          </a:xfrm>
        </p:spPr>
        <p:txBody>
          <a:bodyPr/>
          <a:lstStyle/>
          <a:p>
            <a:r>
              <a:rPr lang="en-US" b="1" dirty="0"/>
              <a:t>Conclusion</a:t>
            </a:r>
          </a:p>
        </p:txBody>
      </p:sp>
      <p:sp>
        <p:nvSpPr>
          <p:cNvPr id="3" name="Content Placeholder 2"/>
          <p:cNvSpPr>
            <a:spLocks noGrp="1"/>
          </p:cNvSpPr>
          <p:nvPr>
            <p:ph idx="1"/>
          </p:nvPr>
        </p:nvSpPr>
        <p:spPr>
          <a:xfrm>
            <a:off x="457200" y="1752600"/>
            <a:ext cx="8229600" cy="4495800"/>
          </a:xfrm>
        </p:spPr>
        <p:txBody>
          <a:bodyPr>
            <a:normAutofit fontScale="92500"/>
          </a:bodyPr>
          <a:lstStyle/>
          <a:p>
            <a:r>
              <a:rPr lang="en-US" sz="2800" dirty="0"/>
              <a:t>Pre-Trained models such as </a:t>
            </a:r>
            <a:r>
              <a:rPr lang="en-US" sz="2800" dirty="0" err="1"/>
              <a:t>ResNet</a:t>
            </a:r>
            <a:r>
              <a:rPr lang="en-US" sz="2800" dirty="0"/>
              <a:t> and </a:t>
            </a:r>
            <a:r>
              <a:rPr lang="en-US" sz="2800" dirty="0" err="1"/>
              <a:t>EfficientNet</a:t>
            </a:r>
            <a:r>
              <a:rPr lang="en-US" sz="2800" dirty="0"/>
              <a:t> perform better than the model that built from scratch.</a:t>
            </a:r>
          </a:p>
          <a:p>
            <a:r>
              <a:rPr lang="en-US" sz="2800" dirty="0" err="1"/>
              <a:t>EfficientNet</a:t>
            </a:r>
            <a:r>
              <a:rPr lang="en-US" sz="2800" dirty="0"/>
              <a:t> model is less </a:t>
            </a:r>
            <a:r>
              <a:rPr lang="en-US" sz="2800" dirty="0" err="1"/>
              <a:t>overfit</a:t>
            </a:r>
            <a:r>
              <a:rPr lang="en-US" sz="2800" dirty="0"/>
              <a:t> compared to other models.</a:t>
            </a:r>
          </a:p>
          <a:p>
            <a:r>
              <a:rPr lang="en-US" sz="2800" dirty="0"/>
              <a:t>Image Augmentation plays a really important role in increasing the model performance.</a:t>
            </a:r>
          </a:p>
          <a:p>
            <a:r>
              <a:rPr lang="en-US" sz="2800" dirty="0"/>
              <a:t>However, the model has limited ability to predict the “</a:t>
            </a:r>
            <a:r>
              <a:rPr lang="en-US" sz="2800" dirty="0" err="1"/>
              <a:t>mask_incorrectly_worn</a:t>
            </a:r>
            <a:r>
              <a:rPr lang="en-US" sz="2800" dirty="0"/>
              <a:t>” class, due to extreme class imbalance.</a:t>
            </a:r>
          </a:p>
        </p:txBody>
      </p:sp>
      <p:pic>
        <p:nvPicPr>
          <p:cNvPr id="921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7399" y="228600"/>
            <a:ext cx="1266825" cy="1182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80861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51706"/>
          </a:xfrm>
        </p:spPr>
        <p:txBody>
          <a:bodyPr/>
          <a:lstStyle/>
          <a:p>
            <a:r>
              <a:rPr lang="en-US" b="1" dirty="0"/>
              <a:t>Recommendation</a:t>
            </a:r>
          </a:p>
        </p:txBody>
      </p:sp>
      <p:sp>
        <p:nvSpPr>
          <p:cNvPr id="3" name="Content Placeholder 2"/>
          <p:cNvSpPr>
            <a:spLocks noGrp="1"/>
          </p:cNvSpPr>
          <p:nvPr>
            <p:ph idx="1"/>
          </p:nvPr>
        </p:nvSpPr>
        <p:spPr>
          <a:xfrm>
            <a:off x="457200" y="1295400"/>
            <a:ext cx="8229600" cy="5181600"/>
          </a:xfrm>
        </p:spPr>
        <p:txBody>
          <a:bodyPr>
            <a:normAutofit/>
          </a:bodyPr>
          <a:lstStyle/>
          <a:p>
            <a:pPr marL="64008" indent="0">
              <a:buNone/>
            </a:pPr>
            <a:r>
              <a:rPr lang="en-US" sz="2800" dirty="0"/>
              <a:t>There are </a:t>
            </a:r>
            <a:r>
              <a:rPr lang="en-US" sz="2800" b="1" dirty="0"/>
              <a:t>several improvements </a:t>
            </a:r>
            <a:r>
              <a:rPr lang="en-US" sz="2800" dirty="0"/>
              <a:t>that can be done in order to make this project better:</a:t>
            </a:r>
          </a:p>
          <a:p>
            <a:pPr marL="64008" indent="0">
              <a:buNone/>
            </a:pPr>
            <a:endParaRPr lang="en-US" sz="1100" dirty="0"/>
          </a:p>
          <a:p>
            <a:r>
              <a:rPr lang="en-US" b="1" dirty="0"/>
              <a:t>Multiple Object Detection</a:t>
            </a:r>
          </a:p>
          <a:p>
            <a:pPr marL="64008" indent="0">
              <a:buNone/>
            </a:pPr>
            <a:r>
              <a:rPr lang="en-US" sz="2800" dirty="0"/>
              <a:t>Multiple object detection will increase the flexibility if there are many people in an image.</a:t>
            </a:r>
          </a:p>
          <a:p>
            <a:r>
              <a:rPr lang="en-US" b="1" dirty="0"/>
              <a:t>CCTV Integration in Public Places</a:t>
            </a:r>
          </a:p>
          <a:p>
            <a:pPr marL="64008" indent="0">
              <a:buNone/>
            </a:pPr>
            <a:r>
              <a:rPr lang="en-US" sz="2800" dirty="0"/>
              <a:t>CCTV integration with real-time prediction as well as percentage of prediction confidence will help detect people without mask.</a:t>
            </a:r>
          </a:p>
        </p:txBody>
      </p:sp>
    </p:spTree>
    <p:extLst>
      <p:ext uri="{BB962C8B-B14F-4D97-AF65-F5344CB8AC3E}">
        <p14:creationId xmlns:p14="http://schemas.microsoft.com/office/powerpoint/2010/main" val="5736581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880" y="2248694"/>
            <a:ext cx="6827520" cy="951706"/>
          </a:xfrm>
        </p:spPr>
        <p:txBody>
          <a:bodyPr>
            <a:noAutofit/>
          </a:bodyPr>
          <a:lstStyle/>
          <a:p>
            <a:pPr algn="ctr"/>
            <a:r>
              <a:rPr lang="en-US" sz="8000" b="1" dirty="0"/>
              <a:t>THANK YOU!</a:t>
            </a:r>
          </a:p>
        </p:txBody>
      </p:sp>
      <p:sp>
        <p:nvSpPr>
          <p:cNvPr id="4" name="TextBox 3"/>
          <p:cNvSpPr txBox="1"/>
          <p:nvPr/>
        </p:nvSpPr>
        <p:spPr>
          <a:xfrm>
            <a:off x="1752600" y="4191000"/>
            <a:ext cx="5715000" cy="830997"/>
          </a:xfrm>
          <a:prstGeom prst="rect">
            <a:avLst/>
          </a:prstGeom>
          <a:noFill/>
          <a:ln>
            <a:solidFill>
              <a:schemeClr val="accent1"/>
            </a:solidFill>
          </a:ln>
        </p:spPr>
        <p:txBody>
          <a:bodyPr wrap="square" rtlCol="0">
            <a:spAutoFit/>
          </a:bodyPr>
          <a:lstStyle/>
          <a:p>
            <a:r>
              <a:rPr lang="en-US" sz="2400" b="1" dirty="0" smtClean="0"/>
              <a:t>Questions? Email me at:</a:t>
            </a:r>
          </a:p>
          <a:p>
            <a:r>
              <a:rPr lang="en-US" sz="2400" b="1" dirty="0">
                <a:solidFill>
                  <a:srgbClr val="C8F000"/>
                </a:solidFill>
              </a:rPr>
              <a:t>d</a:t>
            </a:r>
            <a:r>
              <a:rPr lang="en-US" sz="2400" b="1" dirty="0" smtClean="0">
                <a:solidFill>
                  <a:srgbClr val="C8F000"/>
                </a:solidFill>
              </a:rPr>
              <a:t>ody.harianto@binus.ac.id</a:t>
            </a:r>
            <a:endParaRPr lang="en-US" sz="2400" b="1" dirty="0">
              <a:solidFill>
                <a:srgbClr val="C8F000"/>
              </a:solidFill>
            </a:endParaRPr>
          </a:p>
        </p:txBody>
      </p:sp>
    </p:spTree>
    <p:extLst>
      <p:ext uri="{BB962C8B-B14F-4D97-AF65-F5344CB8AC3E}">
        <p14:creationId xmlns:p14="http://schemas.microsoft.com/office/powerpoint/2010/main" val="1533943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442516"/>
            <a:ext cx="8229600" cy="951706"/>
          </a:xfrm>
        </p:spPr>
        <p:txBody>
          <a:bodyPr/>
          <a:lstStyle/>
          <a:p>
            <a:r>
              <a:rPr lang="en-US" b="1" dirty="0"/>
              <a:t>Business Objective</a:t>
            </a:r>
          </a:p>
        </p:txBody>
      </p:sp>
      <p:sp>
        <p:nvSpPr>
          <p:cNvPr id="3" name="Content Placeholder 2"/>
          <p:cNvSpPr>
            <a:spLocks noGrp="1"/>
          </p:cNvSpPr>
          <p:nvPr>
            <p:ph idx="1"/>
          </p:nvPr>
        </p:nvSpPr>
        <p:spPr>
          <a:xfrm>
            <a:off x="457200" y="1752600"/>
            <a:ext cx="8229600" cy="4702208"/>
          </a:xfrm>
        </p:spPr>
        <p:txBody>
          <a:bodyPr/>
          <a:lstStyle/>
          <a:p>
            <a:r>
              <a:rPr lang="en-US" dirty="0"/>
              <a:t>The objective of this project is to predict whether a person </a:t>
            </a:r>
            <a:r>
              <a:rPr lang="en-US" b="1" dirty="0"/>
              <a:t>wears a mask, does not wear mask, or wears mask in incorrect way</a:t>
            </a:r>
            <a:r>
              <a:rPr lang="en-US" dirty="0"/>
              <a:t>.</a:t>
            </a:r>
          </a:p>
          <a:p>
            <a:r>
              <a:rPr lang="en-US" dirty="0"/>
              <a:t>The main business benefit is to help </a:t>
            </a:r>
            <a:r>
              <a:rPr lang="en-US" b="1" dirty="0"/>
              <a:t>generate alert or reminder </a:t>
            </a:r>
            <a:r>
              <a:rPr lang="en-US" dirty="0"/>
              <a:t>if there is any violation to the rule of wearing mask in fast and automatic way.</a:t>
            </a:r>
          </a:p>
        </p:txBody>
      </p:sp>
      <p:sp>
        <p:nvSpPr>
          <p:cNvPr id="4" name="AutoShape 2" descr="Objectives | Strengthening University-Enterprise Linkages in Palestin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Objectives | Strengthening University-Enterprise Linkages in Palestin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4" name="Picture 6" descr="Objectives | Strengthening University-Enterprise Linkages in Palestin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4551" y="312738"/>
            <a:ext cx="1074049" cy="1211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043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9522"/>
            <a:ext cx="8229600" cy="951706"/>
          </a:xfrm>
        </p:spPr>
        <p:txBody>
          <a:bodyPr/>
          <a:lstStyle/>
          <a:p>
            <a:r>
              <a:rPr lang="en-US" b="1" dirty="0"/>
              <a:t>Expected Output</a:t>
            </a:r>
          </a:p>
        </p:txBody>
      </p:sp>
      <p:sp>
        <p:nvSpPr>
          <p:cNvPr id="3" name="Content Placeholder 2"/>
          <p:cNvSpPr>
            <a:spLocks noGrp="1"/>
          </p:cNvSpPr>
          <p:nvPr>
            <p:ph idx="1"/>
          </p:nvPr>
        </p:nvSpPr>
        <p:spPr>
          <a:xfrm>
            <a:off x="457200" y="1828800"/>
            <a:ext cx="8229600" cy="4626008"/>
          </a:xfrm>
        </p:spPr>
        <p:txBody>
          <a:bodyPr/>
          <a:lstStyle/>
          <a:p>
            <a:pPr marL="64008" indent="0">
              <a:buNone/>
            </a:pPr>
            <a:endParaRPr lang="en-US" dirty="0"/>
          </a:p>
          <a:p>
            <a:pPr marL="64008" indent="0">
              <a:buNone/>
            </a:pPr>
            <a:r>
              <a:rPr lang="en-US" dirty="0"/>
              <a:t>The expected of this face mask detection project is the prediction of one of these categories:</a:t>
            </a:r>
          </a:p>
          <a:p>
            <a:pPr marL="64008" indent="0">
              <a:buNone/>
            </a:pPr>
            <a:endParaRPr lang="en-US" sz="1200" dirty="0"/>
          </a:p>
          <a:p>
            <a:pPr>
              <a:buFontTx/>
              <a:buChar char="-"/>
            </a:pPr>
            <a:r>
              <a:rPr lang="en-US" dirty="0" err="1">
                <a:solidFill>
                  <a:srgbClr val="00FF00"/>
                </a:solidFill>
              </a:rPr>
              <a:t>with_mask</a:t>
            </a:r>
            <a:r>
              <a:rPr lang="en-US" dirty="0"/>
              <a:t>, </a:t>
            </a:r>
          </a:p>
          <a:p>
            <a:pPr>
              <a:buFontTx/>
              <a:buChar char="-"/>
            </a:pPr>
            <a:r>
              <a:rPr lang="en-US" dirty="0" err="1">
                <a:solidFill>
                  <a:srgbClr val="FFFF00"/>
                </a:solidFill>
              </a:rPr>
              <a:t>mask_incorrectly_worn</a:t>
            </a:r>
            <a:r>
              <a:rPr lang="en-US" dirty="0"/>
              <a:t>, or</a:t>
            </a:r>
          </a:p>
          <a:p>
            <a:pPr>
              <a:buFontTx/>
              <a:buChar char="-"/>
            </a:pPr>
            <a:r>
              <a:rPr lang="en-US" dirty="0" err="1">
                <a:solidFill>
                  <a:srgbClr val="FF0000"/>
                </a:solidFill>
              </a:rPr>
              <a:t>without_mask</a:t>
            </a:r>
            <a:r>
              <a:rPr lang="en-US" dirty="0"/>
              <a:t>.</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867" y="304800"/>
            <a:ext cx="1462933"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2496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51706"/>
          </a:xfrm>
        </p:spPr>
        <p:txBody>
          <a:bodyPr/>
          <a:lstStyle/>
          <a:p>
            <a:r>
              <a:rPr lang="en-US" b="1" dirty="0"/>
              <a:t>Illustration of Labels</a:t>
            </a:r>
          </a:p>
        </p:txBody>
      </p:sp>
      <p:pic>
        <p:nvPicPr>
          <p:cNvPr id="1026" name="Picture 2" descr="https://www.kaggleusercontent.com/kf/73999104/eyJhbGciOiJkaXIiLCJlbmMiOiJBMTI4Q0JDLUhTMjU2In0..4_RifiuHbFNYdGSs3SZ6ww.F718-Dd5JeRThMYcDcml0xrDVegjpR59m26aln0Dtfe58wRlzrdetit7IDl7BuuqVA0K2xqKbpJyj1KWlIOYjz6lEck1FWNFbbQfddtiw4fkxsK6nxjhaRru89MaPIg-0F8_8sV3D3_S5M7IXbCoTRiPsbhQkHu5Qm9uTGashnZP77OWvv3OcWPArhfyEDRyoFwi-iTv7qFTaVF3qUSkyvHqjUg5jRnAliFoGGKZ_wNGjjsWqbyHmm9K005ROBUCoSx1DCJxuvJsFTyjSvvKXVbFcEv7e1uX-6r2jHOW-NcM8Xcd6rOJyQWMtVNer1MZCWn4NUpeRiUXZkao-NYSOyV-W1wryz6EHAFS4MnLUvjPmOz4jYBZ7jRMMbE5gkj6yjLn7q1LuebZOYocluZ5mg4MQe0sEebJ79UyV05pbLkNonXy48WwL4UiYbD9b6PqEqFxdAhx3Bt5JqMy5WDAyWM51cAF-bkJcLYdJ0y8un_NlyKmaZPXDluvVtJ6DHCoHDYZiVc9Ch_eJ0q3VJtBqgisCFDZPBgpf_TBEgzAlMiZAdIcXjjGMNrxuZKV1Uqw9mOTv9MnwN_GU3ebF4Nji1AQtWRBO65tDl02G9ah0O6K0cF0ExhRo1uTQSOGvKNYJZueGayAZkaVztWDx90J0YcAx7yCLS4OwOoEA-igcWVjreOnIwtw8-LI5lbQhq6Z.h98r84II6W5OvWKbaoIByQ/__results___files/__results___63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64" y="1491006"/>
            <a:ext cx="8029735"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4022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8494"/>
            <a:ext cx="8229600" cy="951706"/>
          </a:xfrm>
        </p:spPr>
        <p:txBody>
          <a:bodyPr/>
          <a:lstStyle/>
          <a:p>
            <a:r>
              <a:rPr lang="en-US" b="1" dirty="0"/>
              <a:t>Project Limitation</a:t>
            </a:r>
          </a:p>
        </p:txBody>
      </p:sp>
      <p:sp>
        <p:nvSpPr>
          <p:cNvPr id="3" name="Content Placeholder 2"/>
          <p:cNvSpPr>
            <a:spLocks noGrp="1"/>
          </p:cNvSpPr>
          <p:nvPr>
            <p:ph idx="1"/>
          </p:nvPr>
        </p:nvSpPr>
        <p:spPr>
          <a:xfrm>
            <a:off x="457200" y="1676400"/>
            <a:ext cx="8229600" cy="4778408"/>
          </a:xfrm>
        </p:spPr>
        <p:txBody>
          <a:bodyPr/>
          <a:lstStyle/>
          <a:p>
            <a:endParaRPr lang="en-US" dirty="0"/>
          </a:p>
          <a:p>
            <a:r>
              <a:rPr lang="en-US" dirty="0"/>
              <a:t>One of the approaches that is used is </a:t>
            </a:r>
            <a:r>
              <a:rPr lang="en-US" b="1" dirty="0"/>
              <a:t>cropping an image </a:t>
            </a:r>
            <a:r>
              <a:rPr lang="en-US" dirty="0"/>
              <a:t>into several images based on number of people. So, this project only </a:t>
            </a:r>
            <a:r>
              <a:rPr lang="en-US" b="1" dirty="0"/>
              <a:t>focuses on predicting whether 1 person wears a mask</a:t>
            </a:r>
            <a:r>
              <a:rPr lang="en-US" dirty="0"/>
              <a:t>. The limited ability of the model is to </a:t>
            </a:r>
            <a:r>
              <a:rPr lang="en-US" b="1" dirty="0"/>
              <a:t>conduct multiple object detection</a:t>
            </a:r>
            <a:r>
              <a:rPr lang="en-US" dirty="0"/>
              <a:t>.</a:t>
            </a:r>
          </a:p>
        </p:txBody>
      </p:sp>
      <p:pic>
        <p:nvPicPr>
          <p:cNvPr id="8196" name="Picture 4" descr="Warning Icon transparent PNG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34100" y="-33528"/>
            <a:ext cx="21717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187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51706"/>
          </a:xfrm>
        </p:spPr>
        <p:txBody>
          <a:bodyPr/>
          <a:lstStyle/>
          <a:p>
            <a:r>
              <a:rPr lang="en-US" b="1" dirty="0"/>
              <a:t>Analytic Approach</a:t>
            </a:r>
          </a:p>
        </p:txBody>
      </p:sp>
      <p:sp>
        <p:nvSpPr>
          <p:cNvPr id="3" name="Content Placeholder 2"/>
          <p:cNvSpPr>
            <a:spLocks noGrp="1"/>
          </p:cNvSpPr>
          <p:nvPr>
            <p:ph idx="1"/>
          </p:nvPr>
        </p:nvSpPr>
        <p:spPr>
          <a:xfrm>
            <a:off x="457200" y="1447800"/>
            <a:ext cx="8229600" cy="4626008"/>
          </a:xfrm>
        </p:spPr>
        <p:txBody>
          <a:bodyPr>
            <a:normAutofit/>
          </a:bodyPr>
          <a:lstStyle/>
          <a:p>
            <a:pPr marL="64008" indent="0">
              <a:buNone/>
            </a:pPr>
            <a:r>
              <a:rPr lang="en-US" b="1" dirty="0"/>
              <a:t>Deep Learning Technique</a:t>
            </a:r>
          </a:p>
          <a:p>
            <a:pPr marL="64008" indent="0">
              <a:buNone/>
            </a:pPr>
            <a:r>
              <a:rPr lang="en-US" dirty="0"/>
              <a:t>Convolutional Neural Networks (CNN) for image classification.</a:t>
            </a:r>
          </a:p>
          <a:p>
            <a:pPr marL="64008" indent="0">
              <a:buNone/>
            </a:pPr>
            <a:endParaRPr lang="en-US" sz="1400" b="1" dirty="0"/>
          </a:p>
          <a:p>
            <a:pPr marL="64008" indent="0">
              <a:buNone/>
            </a:pPr>
            <a:r>
              <a:rPr lang="en-US" b="1" dirty="0"/>
              <a:t>Model Performance Measure</a:t>
            </a:r>
          </a:p>
          <a:p>
            <a:pPr>
              <a:buFont typeface="Wingdings"/>
              <a:buChar char="à"/>
            </a:pPr>
            <a:r>
              <a:rPr lang="en-US" dirty="0"/>
              <a:t>Recall</a:t>
            </a:r>
          </a:p>
          <a:p>
            <a:pPr>
              <a:buFont typeface="Wingdings"/>
              <a:buChar char="à"/>
            </a:pPr>
            <a:r>
              <a:rPr lang="en-US" dirty="0"/>
              <a:t>Precision</a:t>
            </a:r>
          </a:p>
          <a:p>
            <a:pPr>
              <a:buFont typeface="Wingdings"/>
              <a:buChar char="à"/>
            </a:pPr>
            <a:r>
              <a:rPr lang="en-US" dirty="0"/>
              <a:t>F1 Score</a:t>
            </a:r>
          </a:p>
          <a:p>
            <a:pPr>
              <a:buFont typeface="Wingdings"/>
              <a:buChar char="à"/>
            </a:pPr>
            <a:r>
              <a:rPr lang="en-US" dirty="0"/>
              <a:t>Accuracy</a:t>
            </a:r>
          </a:p>
        </p:txBody>
      </p:sp>
    </p:spTree>
    <p:extLst>
      <p:ext uri="{BB962C8B-B14F-4D97-AF65-F5344CB8AC3E}">
        <p14:creationId xmlns:p14="http://schemas.microsoft.com/office/powerpoint/2010/main" val="1737120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14600"/>
            <a:ext cx="7239000" cy="1362075"/>
          </a:xfrm>
        </p:spPr>
        <p:txBody>
          <a:bodyPr>
            <a:normAutofit/>
          </a:bodyPr>
          <a:lstStyle/>
          <a:p>
            <a:pPr algn="ctr"/>
            <a:r>
              <a:rPr lang="en-US" dirty="0"/>
              <a:t>DATA UNDERSTANDING </a:t>
            </a:r>
            <a:br>
              <a:rPr lang="en-US" dirty="0"/>
            </a:br>
            <a:r>
              <a:rPr lang="en-US" dirty="0"/>
              <a:t>&amp; EXTRACTION</a:t>
            </a:r>
          </a:p>
        </p:txBody>
      </p:sp>
    </p:spTree>
    <p:extLst>
      <p:ext uri="{BB962C8B-B14F-4D97-AF65-F5344CB8AC3E}">
        <p14:creationId xmlns:p14="http://schemas.microsoft.com/office/powerpoint/2010/main" val="40567887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979</TotalTime>
  <Words>592</Words>
  <Application>Microsoft Office PowerPoint</Application>
  <PresentationFormat>On-screen Show (4:3)</PresentationFormat>
  <Paragraphs>137</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Verve</vt:lpstr>
      <vt:lpstr>FACE MASK DETECTION</vt:lpstr>
      <vt:lpstr>BUSINESS BACKGROUND</vt:lpstr>
      <vt:lpstr>Background</vt:lpstr>
      <vt:lpstr>Business Objective</vt:lpstr>
      <vt:lpstr>Expected Output</vt:lpstr>
      <vt:lpstr>Illustration of Labels</vt:lpstr>
      <vt:lpstr>Project Limitation</vt:lpstr>
      <vt:lpstr>Analytic Approach</vt:lpstr>
      <vt:lpstr>DATA UNDERSTANDING  &amp; EXTRACTION</vt:lpstr>
      <vt:lpstr>Data Description</vt:lpstr>
      <vt:lpstr>Extraction Process</vt:lpstr>
      <vt:lpstr>Data Frame Overview</vt:lpstr>
      <vt:lpstr>Extraction Process (Continued)</vt:lpstr>
      <vt:lpstr>Extraction Process (Continued)</vt:lpstr>
      <vt:lpstr>EXPLORATORY DATA ANALYSIS</vt:lpstr>
      <vt:lpstr>Labels Distribution</vt:lpstr>
      <vt:lpstr>Image Width Distribution</vt:lpstr>
      <vt:lpstr>Image Height Distribution</vt:lpstr>
      <vt:lpstr>Image Width &amp; Height Statistics</vt:lpstr>
      <vt:lpstr>DATA PREPROCESSING AND MODELLING</vt:lpstr>
      <vt:lpstr>Image Data Generator</vt:lpstr>
      <vt:lpstr>Baseline Model Description</vt:lpstr>
      <vt:lpstr>Baseline Model Loss</vt:lpstr>
      <vt:lpstr>Baseline Model Accuracy</vt:lpstr>
      <vt:lpstr>ResNet Model Description</vt:lpstr>
      <vt:lpstr>ResNet Model Loss</vt:lpstr>
      <vt:lpstr>ResNet Model Accuracy</vt:lpstr>
      <vt:lpstr>ResNet Model Report</vt:lpstr>
      <vt:lpstr>EfficientNet Model Description</vt:lpstr>
      <vt:lpstr>EfficientNet Model Loss</vt:lpstr>
      <vt:lpstr>EfficientNet Model Accuracy</vt:lpstr>
      <vt:lpstr>EfficientNet Model Report</vt:lpstr>
      <vt:lpstr>CONCLUSION AND RECOMMENDATION</vt:lpstr>
      <vt:lpstr>Conclusion</vt:lpstr>
      <vt:lpstr>Recommendation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dc:title>
  <dc:creator>acer</dc:creator>
  <cp:lastModifiedBy>acer</cp:lastModifiedBy>
  <cp:revision>154</cp:revision>
  <dcterms:created xsi:type="dcterms:W3CDTF">2021-08-31T10:19:22Z</dcterms:created>
  <dcterms:modified xsi:type="dcterms:W3CDTF">2021-10-05T13:08:19Z</dcterms:modified>
</cp:coreProperties>
</file>