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1" r:id="rId3"/>
    <p:sldId id="257" r:id="rId4"/>
    <p:sldId id="281" r:id="rId5"/>
    <p:sldId id="278" r:id="rId6"/>
    <p:sldId id="258" r:id="rId7"/>
    <p:sldId id="260" r:id="rId8"/>
    <p:sldId id="262" r:id="rId9"/>
    <p:sldId id="265" r:id="rId10"/>
    <p:sldId id="263" r:id="rId11"/>
    <p:sldId id="287" r:id="rId12"/>
    <p:sldId id="288" r:id="rId13"/>
    <p:sldId id="273" r:id="rId14"/>
    <p:sldId id="272" r:id="rId15"/>
    <p:sldId id="275" r:id="rId16"/>
    <p:sldId id="274" r:id="rId17"/>
    <p:sldId id="276" r:id="rId18"/>
    <p:sldId id="277" r:id="rId19"/>
    <p:sldId id="282" r:id="rId20"/>
    <p:sldId id="270" r:id="rId21"/>
    <p:sldId id="269" r:id="rId22"/>
    <p:sldId id="264" r:id="rId23"/>
    <p:sldId id="279" r:id="rId24"/>
    <p:sldId id="285" r:id="rId25"/>
    <p:sldId id="286" r:id="rId26"/>
    <p:sldId id="280" r:id="rId27"/>
    <p:sldId id="266" r:id="rId28"/>
    <p:sldId id="267" r:id="rId29"/>
    <p:sldId id="268" r:id="rId30"/>
    <p:sldId id="283" r:id="rId31"/>
    <p:sldId id="284" r:id="rId32"/>
    <p:sldId id="25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806EC41F-2994-4064-BA57-4C91586BE90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F22FBF41-A22D-4C59-BF2C-8A5BA943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C41F-2994-4064-BA57-4C91586BE90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BF41-A22D-4C59-BF2C-8A5BA943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C41F-2994-4064-BA57-4C91586BE90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BF41-A22D-4C59-BF2C-8A5BA943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806EC41F-2994-4064-BA57-4C91586BE90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BF41-A22D-4C59-BF2C-8A5BA943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806EC41F-2994-4064-BA57-4C91586BE90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F22FBF41-A22D-4C59-BF2C-8A5BA9431E5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06EC41F-2994-4064-BA57-4C91586BE90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22FBF41-A22D-4C59-BF2C-8A5BA943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806EC41F-2994-4064-BA57-4C91586BE90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F22FBF41-A22D-4C59-BF2C-8A5BA9431E5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EC41F-2994-4064-BA57-4C91586BE90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2FBF41-A22D-4C59-BF2C-8A5BA943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806EC41F-2994-4064-BA57-4C91586BE90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F22FBF41-A22D-4C59-BF2C-8A5BA9431E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806EC41F-2994-4064-BA57-4C91586BE90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F22FBF41-A22D-4C59-BF2C-8A5BA9431E5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806EC41F-2994-4064-BA57-4C91586BE90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F22FBF41-A22D-4C59-BF2C-8A5BA9431E5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806EC41F-2994-4064-BA57-4C91586BE904}" type="datetimeFigureOut">
              <a:rPr lang="en-US" smtClean="0"/>
              <a:t>8/16/2021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F22FBF41-A22D-4C59-BF2C-8A5BA9431E5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04800"/>
            <a:ext cx="6781800" cy="2271712"/>
          </a:xfrm>
        </p:spPr>
        <p:txBody>
          <a:bodyPr>
            <a:noAutofit/>
          </a:bodyPr>
          <a:lstStyle/>
          <a:p>
            <a:pPr algn="l"/>
            <a:r>
              <a:rPr lang="en-US" sz="4800" b="1" dirty="0" smtClean="0"/>
              <a:t>Asteroid  Hazardousness Classification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57600"/>
            <a:ext cx="7696200" cy="17526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Created by:</a:t>
            </a:r>
          </a:p>
          <a:p>
            <a:r>
              <a:rPr lang="en-US" b="1" dirty="0" err="1" smtClean="0">
                <a:solidFill>
                  <a:srgbClr val="FF0000"/>
                </a:solidFill>
              </a:rPr>
              <a:t>Dody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Harianto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9458" name="Picture 2" descr="Asteroid Bennu Berpotensi Menabrak Bumi, Ini Kemungkinan Waktunya Halaman  all - Kompa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92" y="2895600"/>
            <a:ext cx="4495800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27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33600"/>
            <a:ext cx="6781800" cy="17526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EXPLORATORY DATA ANALYSIS (EDA)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8469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Target Variable </a:t>
            </a:r>
            <a:br>
              <a:rPr lang="en-US" dirty="0" smtClean="0"/>
            </a:br>
            <a:r>
              <a:rPr lang="en-US" dirty="0" smtClean="0"/>
              <a:t>(Potentially Hazardous)</a:t>
            </a:r>
            <a:endParaRPr lang="en-US" dirty="0"/>
          </a:p>
        </p:txBody>
      </p:sp>
      <p:pic>
        <p:nvPicPr>
          <p:cNvPr id="204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838" y="1882775"/>
            <a:ext cx="629832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046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Feature: Near Earth</a:t>
            </a:r>
            <a:endParaRPr lang="en-US" dirty="0"/>
          </a:p>
        </p:txBody>
      </p:sp>
      <p:pic>
        <p:nvPicPr>
          <p:cNvPr id="2150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337" y="1882775"/>
            <a:ext cx="4817326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93769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Distributions of Numerical Variables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882775"/>
            <a:ext cx="6477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13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Distributions of Numerical Variables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507" y="1882775"/>
            <a:ext cx="646898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19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Distributions of Numerical Variables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342" y="1882775"/>
            <a:ext cx="647331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774" y="1882775"/>
            <a:ext cx="647331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38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Distributions of Numerical Variables</a:t>
            </a:r>
            <a:endParaRPr lang="en-US" dirty="0"/>
          </a:p>
        </p:txBody>
      </p:sp>
      <p:pic>
        <p:nvPicPr>
          <p:cNvPr id="4101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082" y="1882775"/>
            <a:ext cx="6617836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118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Distributions of Numerical Variables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78" y="2514600"/>
            <a:ext cx="7145337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625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Distributions of </a:t>
            </a:r>
            <a:br>
              <a:rPr lang="en-US" dirty="0" smtClean="0"/>
            </a:br>
            <a:r>
              <a:rPr lang="en-US" dirty="0" smtClean="0"/>
              <a:t>Absolute Magnitude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3043811"/>
            <a:ext cx="3906197" cy="2899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401" y="3043810"/>
            <a:ext cx="3980039" cy="2899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0029" y="2362200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Histogram</a:t>
            </a:r>
            <a:endParaRPr lang="en-US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153608" y="2362200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QQ-Plot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3399" y="1752600"/>
            <a:ext cx="819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Absolute magnitude </a:t>
            </a:r>
            <a:r>
              <a:rPr lang="en-US" dirty="0" smtClean="0"/>
              <a:t>is </a:t>
            </a:r>
            <a:r>
              <a:rPr lang="en-US" dirty="0"/>
              <a:t>the visual magnitude an observer would record.</a:t>
            </a:r>
          </a:p>
        </p:txBody>
      </p:sp>
    </p:spTree>
    <p:extLst>
      <p:ext uri="{BB962C8B-B14F-4D97-AF65-F5344CB8AC3E}">
        <p14:creationId xmlns:p14="http://schemas.microsoft.com/office/powerpoint/2010/main" val="219639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001000" cy="1399032"/>
          </a:xfrm>
        </p:spPr>
        <p:txBody>
          <a:bodyPr/>
          <a:lstStyle/>
          <a:p>
            <a:pPr algn="ctr"/>
            <a:r>
              <a:rPr lang="en-US" dirty="0" smtClean="0"/>
              <a:t>Absolute Magnitude vs. Potentially Hazardous</a:t>
            </a:r>
            <a:endParaRPr lang="en-US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28800"/>
            <a:ext cx="579266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6608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133600"/>
            <a:ext cx="6934200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BUSINESS BACKGROUND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1079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Perihelion Distance by Hazardousness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30" y="2057400"/>
            <a:ext cx="4712870" cy="3673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105400" y="2514600"/>
                <a:ext cx="38100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1 Astronomical Unit (AU) = Distance Between Earth and Sun</a:t>
                </a:r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±</m:t>
                    </m:r>
                  </m:oMath>
                </a14:m>
                <a:r>
                  <a:rPr lang="en-US" b="1" dirty="0" smtClean="0">
                    <a:solidFill>
                      <a:srgbClr val="FF0000"/>
                    </a:solidFill>
                  </a:rPr>
                  <a:t>150.000.000 km)</a:t>
                </a:r>
              </a:p>
              <a:p>
                <a:endParaRPr lang="en-US" b="1" dirty="0"/>
              </a:p>
              <a:p>
                <a:r>
                  <a:rPr lang="en-US" b="1" dirty="0" smtClean="0"/>
                  <a:t>This makes sense because it will reduce the potential hazardousness if the asteroid is farther from Earth.</a:t>
                </a:r>
                <a:endParaRPr lang="en-US" b="1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514600"/>
                <a:ext cx="3810000" cy="2308324"/>
              </a:xfrm>
              <a:prstGeom prst="rect">
                <a:avLst/>
              </a:prstGeom>
              <a:blipFill rotWithShape="1">
                <a:blip r:embed="rId3"/>
                <a:stretch>
                  <a:fillRect l="-1440" t="-1323" r="-320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621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of Asteroids by Class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466" y="1600200"/>
            <a:ext cx="6229067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921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133600"/>
            <a:ext cx="6019800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PREPROCESSING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62936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 Values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99" y="1882775"/>
            <a:ext cx="6762602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432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399032"/>
          </a:xfrm>
        </p:spPr>
        <p:txBody>
          <a:bodyPr>
            <a:normAutofit/>
          </a:bodyPr>
          <a:lstStyle/>
          <a:p>
            <a:r>
              <a:rPr lang="en-US" dirty="0" smtClean="0"/>
              <a:t>Fill Missing Values in Numerical Columns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362200"/>
            <a:ext cx="7924800" cy="2819400"/>
          </a:xfrm>
        </p:spPr>
        <p:txBody>
          <a:bodyPr/>
          <a:lstStyle/>
          <a:p>
            <a:pPr marL="64008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Since the distribution of most of the numerical variables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do not follow the normal distribution</a:t>
            </a:r>
            <a:r>
              <a:rPr lang="en-US" dirty="0" smtClean="0">
                <a:sym typeface="Wingdings" panose="05000000000000000000" pitchFamily="2" charset="2"/>
              </a:rPr>
              <a:t>, so it is better to fill the missing values with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median</a:t>
            </a:r>
            <a:r>
              <a:rPr lang="en-US" dirty="0" smtClean="0">
                <a:sym typeface="Wingdings" panose="05000000000000000000" pitchFamily="2" charset="2"/>
              </a:rPr>
              <a:t> since it is a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robust estimate </a:t>
            </a:r>
            <a:r>
              <a:rPr lang="en-US" dirty="0" smtClean="0">
                <a:sym typeface="Wingdings" panose="05000000000000000000" pitchFamily="2" charset="2"/>
              </a:rPr>
              <a:t>to outliers.</a:t>
            </a:r>
            <a:endParaRPr lang="en-US" dirty="0">
              <a:sym typeface="Wingdings" panose="05000000000000000000" pitchFamily="2" charset="2"/>
            </a:endParaRPr>
          </a:p>
          <a:p>
            <a:pPr marL="6400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690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Categorical Variable Encoding and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4092608"/>
          </a:xfrm>
        </p:spPr>
        <p:txBody>
          <a:bodyPr/>
          <a:lstStyle/>
          <a:p>
            <a:r>
              <a:rPr lang="en-US" dirty="0" err="1" smtClean="0"/>
              <a:t>potentially_hazardous</a:t>
            </a:r>
            <a:r>
              <a:rPr lang="en-US" dirty="0" smtClean="0"/>
              <a:t> &amp; </a:t>
            </a:r>
            <a:r>
              <a:rPr lang="en-US" dirty="0" err="1" smtClean="0"/>
              <a:t>near_earth</a:t>
            </a:r>
            <a:endParaRPr lang="en-US" dirty="0" smtClean="0"/>
          </a:p>
          <a:p>
            <a:pPr marL="64008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Encode ‘Y’ and ‘N’ to 1 and 0</a:t>
            </a:r>
          </a:p>
          <a:p>
            <a:pPr marL="64008" indent="0">
              <a:buNone/>
            </a:pPr>
            <a:endParaRPr lang="en-US" dirty="0" smtClean="0"/>
          </a:p>
          <a:p>
            <a:r>
              <a:rPr lang="en-US" dirty="0" smtClean="0"/>
              <a:t>class</a:t>
            </a:r>
          </a:p>
          <a:p>
            <a:pPr marL="64008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Encode 11 categorical values into numbers ranging from 0 until 10.</a:t>
            </a:r>
            <a:endParaRPr lang="en-US" dirty="0" smtClean="0"/>
          </a:p>
          <a:p>
            <a:pPr>
              <a:buFont typeface="Wingdings"/>
              <a:buChar char="à"/>
            </a:pPr>
            <a:endParaRPr lang="en-US" dirty="0">
              <a:sym typeface="Wingdings" panose="05000000000000000000" pitchFamily="2" charset="2"/>
            </a:endParaRPr>
          </a:p>
          <a:p>
            <a:pPr marL="6400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62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8600"/>
            <a:ext cx="7543800" cy="6299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3594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33600"/>
            <a:ext cx="6781800" cy="17526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MODELING AND EVALUATION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463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854608"/>
          </a:xfrm>
        </p:spPr>
        <p:txBody>
          <a:bodyPr>
            <a:normAutofit/>
          </a:bodyPr>
          <a:lstStyle/>
          <a:p>
            <a:r>
              <a:rPr lang="en-US" dirty="0" smtClean="0"/>
              <a:t>Logistic Regression</a:t>
            </a:r>
          </a:p>
          <a:p>
            <a:r>
              <a:rPr lang="en-US" dirty="0" smtClean="0"/>
              <a:t>Gaussian Naïve Bayes</a:t>
            </a:r>
          </a:p>
          <a:p>
            <a:r>
              <a:rPr lang="en-US" dirty="0" smtClean="0"/>
              <a:t>K-Nearest Neighbors</a:t>
            </a:r>
          </a:p>
          <a:p>
            <a:r>
              <a:rPr lang="en-US" dirty="0" smtClean="0"/>
              <a:t>Decision Tree</a:t>
            </a:r>
          </a:p>
          <a:p>
            <a:r>
              <a:rPr lang="en-US" dirty="0" smtClean="0"/>
              <a:t>Random Forest</a:t>
            </a:r>
          </a:p>
          <a:p>
            <a:r>
              <a:rPr lang="en-US" dirty="0" err="1" smtClean="0"/>
              <a:t>XGBoost</a:t>
            </a:r>
            <a:endParaRPr lang="en-US" dirty="0" smtClean="0"/>
          </a:p>
          <a:p>
            <a:r>
              <a:rPr lang="en-US" dirty="0" err="1" smtClean="0"/>
              <a:t>CatBoost</a:t>
            </a:r>
            <a:endParaRPr lang="en-US" dirty="0" smtClean="0"/>
          </a:p>
          <a:p>
            <a:r>
              <a:rPr lang="en-US" dirty="0" err="1" smtClean="0"/>
              <a:t>LightGBM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464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001000" cy="1399032"/>
          </a:xfrm>
        </p:spPr>
        <p:txBody>
          <a:bodyPr/>
          <a:lstStyle/>
          <a:p>
            <a:pPr algn="ctr"/>
            <a:r>
              <a:rPr lang="en-US" dirty="0" smtClean="0"/>
              <a:t>MODEL EVALUATION</a:t>
            </a:r>
            <a:endParaRPr 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2" y="1500188"/>
            <a:ext cx="5443538" cy="4680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442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95400"/>
            <a:ext cx="8229600" cy="1399032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2590800"/>
          </a:xfrm>
        </p:spPr>
        <p:txBody>
          <a:bodyPr/>
          <a:lstStyle/>
          <a:p>
            <a:r>
              <a:rPr lang="en-US" dirty="0" smtClean="0"/>
              <a:t>As a Data Scientist at NASA, my main task is to build a machine learning model that can classify asteroids based on their hazardousness.</a:t>
            </a:r>
            <a:endParaRPr lang="en-US" dirty="0"/>
          </a:p>
        </p:txBody>
      </p:sp>
      <p:pic>
        <p:nvPicPr>
          <p:cNvPr id="11266" name="Picture 2" descr="Berkas:NASA logo.svg - Wikipedia bahasa Indonesia, ensiklopedia beb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1028031"/>
            <a:ext cx="1828800" cy="152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33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33600"/>
            <a:ext cx="6781800" cy="17526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CONCLUSION AND RECOMMENDATION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2907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>
            <a:normAutofit/>
          </a:bodyPr>
          <a:lstStyle/>
          <a:p>
            <a:r>
              <a:rPr lang="en-US" b="1" dirty="0" smtClean="0"/>
              <a:t>CONCLUSION</a:t>
            </a:r>
          </a:p>
          <a:p>
            <a:pPr marL="64008" indent="0">
              <a:buNone/>
            </a:pPr>
            <a:r>
              <a:rPr lang="en-US" sz="2400" dirty="0" smtClean="0"/>
              <a:t>Based on the table in the previous slide, we can see that </a:t>
            </a:r>
            <a:r>
              <a:rPr lang="en-US" sz="2400" dirty="0" err="1" smtClean="0"/>
              <a:t>XGBoost</a:t>
            </a:r>
            <a:r>
              <a:rPr lang="en-US" sz="2400" dirty="0" smtClean="0"/>
              <a:t>, Random Forest, and Decision Tree are the best models for this asteroid classification. From the prediction result, most of the asteroids are not hazardous to Earth.</a:t>
            </a:r>
          </a:p>
          <a:p>
            <a:pPr marL="64008" indent="0">
              <a:buNone/>
            </a:pPr>
            <a:endParaRPr lang="en-US" dirty="0" smtClean="0"/>
          </a:p>
          <a:p>
            <a:r>
              <a:rPr lang="en-US" b="1" dirty="0" smtClean="0"/>
              <a:t>RECOMMENDATION</a:t>
            </a:r>
          </a:p>
          <a:p>
            <a:pPr marL="64008" indent="0">
              <a:buNone/>
            </a:pPr>
            <a:r>
              <a:rPr lang="en-US" sz="2400" dirty="0" smtClean="0"/>
              <a:t>This project will be much better if the name of features are clearer so that we can know and understand better about the dataset in general. Good </a:t>
            </a:r>
            <a:r>
              <a:rPr lang="en-US" sz="2400" dirty="0" err="1" smtClean="0"/>
              <a:t>hyperparameter</a:t>
            </a:r>
            <a:r>
              <a:rPr lang="en-US" sz="2400" dirty="0" smtClean="0"/>
              <a:t> tuning will also make the predictions better.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334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362200"/>
            <a:ext cx="8229600" cy="1399032"/>
          </a:xfrm>
        </p:spPr>
        <p:txBody>
          <a:bodyPr>
            <a:normAutofit/>
          </a:bodyPr>
          <a:lstStyle/>
          <a:p>
            <a:pPr algn="ctr"/>
            <a:r>
              <a:rPr lang="en-US" sz="8000" dirty="0" smtClean="0"/>
              <a:t>THANK YOU!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68685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95400"/>
            <a:ext cx="8229600" cy="1399032"/>
          </a:xfrm>
        </p:spPr>
        <p:txBody>
          <a:bodyPr/>
          <a:lstStyle/>
          <a:p>
            <a:r>
              <a:rPr lang="en-US" dirty="0" smtClean="0"/>
              <a:t>Business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2590800"/>
          </a:xfrm>
        </p:spPr>
        <p:txBody>
          <a:bodyPr/>
          <a:lstStyle/>
          <a:p>
            <a:r>
              <a:rPr lang="en-US" dirty="0"/>
              <a:t>The objective of this project is to predict whether an asteroid is potentially harmful to Earth. The main </a:t>
            </a:r>
            <a:r>
              <a:rPr lang="en-US" dirty="0" smtClean="0"/>
              <a:t>business </a:t>
            </a:r>
            <a:r>
              <a:rPr lang="en-US" dirty="0"/>
              <a:t>benefit is to save astronauts large amount of time and energy to make predictions. </a:t>
            </a:r>
          </a:p>
        </p:txBody>
      </p:sp>
      <p:sp>
        <p:nvSpPr>
          <p:cNvPr id="4" name="AutoShape 4" descr="Target Bullseye Logo Png Clipart Free - Objective Of The Training PNG Image  | Transparent PNG Free Download on Seek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Target Bullseye Logo Png Clipart Free - Objective Of The Training PNG Image  | Transparent PNG Free Download on Seek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68" name="Picture 8" descr="Target Bullseye Logo Png Clipart Free - Objective Of The Training PNG Image  | Transparent PNG Free Download on Seek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57199"/>
            <a:ext cx="1845304" cy="1897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789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295400"/>
            <a:ext cx="8229600" cy="1399032"/>
          </a:xfrm>
        </p:spPr>
        <p:txBody>
          <a:bodyPr/>
          <a:lstStyle/>
          <a:p>
            <a:r>
              <a:rPr lang="en-US" dirty="0" smtClean="0"/>
              <a:t>Expected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330608"/>
          </a:xfrm>
        </p:spPr>
        <p:txBody>
          <a:bodyPr/>
          <a:lstStyle/>
          <a:p>
            <a:r>
              <a:rPr lang="en-US" dirty="0" smtClean="0"/>
              <a:t>The expected output of this machine learning project is the prediction whether </a:t>
            </a:r>
            <a:r>
              <a:rPr lang="en-US" dirty="0" smtClean="0">
                <a:solidFill>
                  <a:srgbClr val="FF0000"/>
                </a:solidFill>
              </a:rPr>
              <a:t>an asteroid is hazardous / harmful to Earth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609600"/>
            <a:ext cx="188595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258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1080"/>
            <a:ext cx="8229600" cy="1399032"/>
          </a:xfrm>
        </p:spPr>
        <p:txBody>
          <a:bodyPr/>
          <a:lstStyle/>
          <a:p>
            <a:r>
              <a:rPr lang="en-US" dirty="0" smtClean="0"/>
              <a:t>Project Limitation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0"/>
            <a:ext cx="8229600" cy="3733800"/>
          </a:xfrm>
        </p:spPr>
        <p:txBody>
          <a:bodyPr/>
          <a:lstStyle/>
          <a:p>
            <a:r>
              <a:rPr lang="en-US" dirty="0" smtClean="0"/>
              <a:t>Due to less information about several features in my dataset, and limited domain knowledge in astronomy, I only focus on several general and known features like </a:t>
            </a:r>
            <a:r>
              <a:rPr lang="en-US" dirty="0" smtClean="0">
                <a:solidFill>
                  <a:srgbClr val="FF0000"/>
                </a:solidFill>
              </a:rPr>
              <a:t>distance and class of asteroids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609600"/>
            <a:ext cx="1723010" cy="1538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583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1148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MACHINE LEARNING TECHNIQUE</a:t>
            </a:r>
          </a:p>
          <a:p>
            <a:pPr marL="64008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Supervised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Learning (Classification)</a:t>
            </a:r>
          </a:p>
          <a:p>
            <a:pPr marL="64008" indent="0">
              <a:buNone/>
            </a:pPr>
            <a:endParaRPr lang="en-US" dirty="0" smtClean="0"/>
          </a:p>
          <a:p>
            <a:r>
              <a:rPr lang="en-US" b="1" dirty="0" smtClean="0"/>
              <a:t>PERFORMANCE MEASURE</a:t>
            </a:r>
          </a:p>
          <a:p>
            <a:pPr>
              <a:buFont typeface="Wingdings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Accuracy</a:t>
            </a:r>
          </a:p>
          <a:p>
            <a:pPr>
              <a:buFont typeface="Wingdings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Precision</a:t>
            </a:r>
          </a:p>
          <a:p>
            <a:pPr>
              <a:buFont typeface="Wingdings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Recall</a:t>
            </a:r>
          </a:p>
          <a:p>
            <a:pPr>
              <a:buFont typeface="Wingdings"/>
              <a:buChar char="à"/>
            </a:pPr>
            <a:r>
              <a:rPr lang="en-US" dirty="0" smtClean="0">
                <a:sym typeface="Wingdings" panose="05000000000000000000" pitchFamily="2" charset="2"/>
              </a:rPr>
              <a:t>F1 Score</a:t>
            </a:r>
            <a:endParaRPr lang="en-US" dirty="0" smtClean="0"/>
          </a:p>
          <a:p>
            <a:pPr marL="64008" indent="0">
              <a:buNone/>
            </a:pPr>
            <a:endParaRPr lang="en-US" dirty="0"/>
          </a:p>
          <a:p>
            <a:pPr marL="64008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98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33600"/>
            <a:ext cx="6781800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DATA UNDERSTANDING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7781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Dataset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Number of Observations: </a:t>
            </a:r>
            <a:r>
              <a:rPr lang="en-US" dirty="0" smtClean="0"/>
              <a:t>50000</a:t>
            </a:r>
          </a:p>
          <a:p>
            <a:r>
              <a:rPr lang="en-US" dirty="0" smtClean="0"/>
              <a:t>Number </a:t>
            </a:r>
            <a:r>
              <a:rPr lang="en-US" dirty="0"/>
              <a:t>of Variables: </a:t>
            </a:r>
            <a:r>
              <a:rPr lang="en-US" dirty="0" smtClean="0"/>
              <a:t>21</a:t>
            </a:r>
            <a:endParaRPr lang="en-US" dirty="0"/>
          </a:p>
          <a:p>
            <a:r>
              <a:rPr lang="en-US" dirty="0"/>
              <a:t>Numerical Variables: </a:t>
            </a:r>
            <a:r>
              <a:rPr lang="en-US" dirty="0" smtClean="0"/>
              <a:t>18</a:t>
            </a:r>
            <a:endParaRPr lang="en-US" dirty="0"/>
          </a:p>
          <a:p>
            <a:r>
              <a:rPr lang="en-US" dirty="0"/>
              <a:t>Categorical Variables: </a:t>
            </a:r>
            <a:r>
              <a:rPr lang="en-US" dirty="0" smtClean="0"/>
              <a:t>3</a:t>
            </a:r>
            <a:endParaRPr lang="en-US" dirty="0"/>
          </a:p>
          <a:p>
            <a:r>
              <a:rPr lang="en-US" dirty="0"/>
              <a:t>Target Variable: </a:t>
            </a:r>
            <a:r>
              <a:rPr lang="en-US" dirty="0" err="1"/>
              <a:t>potentially_hazardous</a:t>
            </a:r>
            <a:r>
              <a:rPr lang="en-US" dirty="0"/>
              <a:t> </a:t>
            </a:r>
            <a:endParaRPr lang="en-US" dirty="0" smtClean="0"/>
          </a:p>
          <a:p>
            <a:pPr marL="64008" indent="0">
              <a:buNone/>
            </a:pPr>
            <a:r>
              <a:rPr lang="en-US" dirty="0"/>
              <a:t> </a:t>
            </a:r>
            <a:r>
              <a:rPr lang="en-US" dirty="0" smtClean="0"/>
              <a:t>   (</a:t>
            </a:r>
            <a:r>
              <a:rPr lang="en-US" dirty="0"/>
              <a:t>Y / N)</a:t>
            </a:r>
          </a:p>
        </p:txBody>
      </p:sp>
    </p:spTree>
    <p:extLst>
      <p:ext uri="{BB962C8B-B14F-4D97-AF65-F5344CB8AC3E}">
        <p14:creationId xmlns:p14="http://schemas.microsoft.com/office/powerpoint/2010/main" val="214761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Custom 18">
      <a:dk1>
        <a:sysClr val="windowText" lastClr="000000"/>
      </a:dk1>
      <a:lt1>
        <a:srgbClr val="002060"/>
      </a:lt1>
      <a:dk2>
        <a:srgbClr val="FFFFFF"/>
      </a:dk2>
      <a:lt2>
        <a:srgbClr val="D2D2D2"/>
      </a:lt2>
      <a:accent1>
        <a:srgbClr val="00B0F0"/>
      </a:accent1>
      <a:accent2>
        <a:srgbClr val="00B0F0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526</TotalTime>
  <Words>469</Words>
  <Application>Microsoft Office PowerPoint</Application>
  <PresentationFormat>On-screen Show (4:3)</PresentationFormat>
  <Paragraphs>76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Verve</vt:lpstr>
      <vt:lpstr>Asteroid  Hazardousness Classification</vt:lpstr>
      <vt:lpstr>BUSINESS BACKGROUND</vt:lpstr>
      <vt:lpstr>Background</vt:lpstr>
      <vt:lpstr>Business Objectives</vt:lpstr>
      <vt:lpstr>Expected Output</vt:lpstr>
      <vt:lpstr>Project Limitation</vt:lpstr>
      <vt:lpstr>ANALYTIC APPROACH</vt:lpstr>
      <vt:lpstr>DATA UNDERSTANDING</vt:lpstr>
      <vt:lpstr>Dataset Overview</vt:lpstr>
      <vt:lpstr>EXPLORATORY DATA ANALYSIS (EDA)</vt:lpstr>
      <vt:lpstr>Target Variable  (Potentially Hazardous)</vt:lpstr>
      <vt:lpstr>Feature: Near Earth</vt:lpstr>
      <vt:lpstr>Distributions of Numerical Variables</vt:lpstr>
      <vt:lpstr>Distributions of Numerical Variables</vt:lpstr>
      <vt:lpstr>Distributions of Numerical Variables</vt:lpstr>
      <vt:lpstr>Distributions of Numerical Variables</vt:lpstr>
      <vt:lpstr>Distributions of Numerical Variables</vt:lpstr>
      <vt:lpstr>Distributions of  Absolute Magnitude</vt:lpstr>
      <vt:lpstr>Absolute Magnitude vs. Potentially Hazardous</vt:lpstr>
      <vt:lpstr>Perihelion Distance by Hazardousness</vt:lpstr>
      <vt:lpstr>Number of Asteroids by Class</vt:lpstr>
      <vt:lpstr>PREPROCESSING</vt:lpstr>
      <vt:lpstr>Missing Values</vt:lpstr>
      <vt:lpstr>Fill Missing Values in Numerical Columns</vt:lpstr>
      <vt:lpstr>Categorical Variable Encoding and Casting</vt:lpstr>
      <vt:lpstr>PowerPoint Presentation</vt:lpstr>
      <vt:lpstr>MODELING AND EVALUATION</vt:lpstr>
      <vt:lpstr>MODELS</vt:lpstr>
      <vt:lpstr>MODEL EVALUATION</vt:lpstr>
      <vt:lpstr>CONCLUSION AND RECOMMENDATION</vt:lpstr>
      <vt:lpstr>PowerPoint Presentation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37</cp:revision>
  <dcterms:created xsi:type="dcterms:W3CDTF">2021-08-16T01:36:30Z</dcterms:created>
  <dcterms:modified xsi:type="dcterms:W3CDTF">2021-08-16T16:42:38Z</dcterms:modified>
</cp:coreProperties>
</file>