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5" r:id="rId9"/>
    <p:sldId id="267" r:id="rId10"/>
    <p:sldId id="270" r:id="rId11"/>
    <p:sldId id="272" r:id="rId12"/>
    <p:sldId id="274" r:id="rId13"/>
    <p:sldId id="275" r:id="rId14"/>
    <p:sldId id="271" r:id="rId15"/>
    <p:sldId id="269" r:id="rId16"/>
    <p:sldId id="273" r:id="rId17"/>
    <p:sldId id="276" r:id="rId18"/>
    <p:sldId id="277" r:id="rId19"/>
    <p:sldId id="264" r:id="rId20"/>
  </p:sldIdLst>
  <p:sldSz cx="18288000" cy="10287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155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C972-ED3C-41CE-BE42-44BB2534DC93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DA742-6478-4516-93FA-52A9EEAD6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9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0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2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48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2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6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27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34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52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9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4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2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72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4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2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0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61.png"/><Relationship Id="rId5" Type="http://schemas.openxmlformats.org/officeDocument/2006/relationships/image" Target="../media/image11.png"/><Relationship Id="rId10" Type="http://schemas.openxmlformats.org/officeDocument/2006/relationships/hyperlink" Target="http://youtu.be/KS7qBAZdydY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0.png"/><Relationship Id="rId7" Type="http://schemas.openxmlformats.org/officeDocument/2006/relationships/image" Target="../media/image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1.png"/><Relationship Id="rId18" Type="http://schemas.openxmlformats.org/officeDocument/2006/relationships/image" Target="../media/image36.jpeg"/><Relationship Id="rId3" Type="http://schemas.openxmlformats.org/officeDocument/2006/relationships/image" Target="../media/image14.png"/><Relationship Id="rId21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jpe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12" Type="http://schemas.openxmlformats.org/officeDocument/2006/relationships/image" Target="../media/image4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47.png"/><Relationship Id="rId5" Type="http://schemas.openxmlformats.org/officeDocument/2006/relationships/image" Target="../media/image11.png"/><Relationship Id="rId10" Type="http://schemas.openxmlformats.org/officeDocument/2006/relationships/image" Target="../media/image46.png"/><Relationship Id="rId4" Type="http://schemas.openxmlformats.org/officeDocument/2006/relationships/image" Target="../media/image1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5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84200"/>
            <a:ext cx="6350000" cy="850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422400"/>
            <a:ext cx="16700500" cy="53467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73200" y="3721100"/>
            <a:ext cx="12344400" cy="158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9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소셜 네트워크 서비스 공유 시스템</a:t>
            </a:r>
            <a:endParaRPr lang="en-US" sz="9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3300" y="774700"/>
            <a:ext cx="2476500" cy="482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73200" y="7874000"/>
            <a:ext cx="64516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altLang="ko-KR" sz="2400" b="1" i="0" u="none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TEAM. MOMENTUM</a:t>
            </a:r>
            <a:endParaRPr lang="ko-KR" sz="2400" b="1" i="0" u="none" strike="noStrike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32800"/>
              </a:lnSpc>
            </a:pPr>
            <a:r>
              <a:rPr lang="ko-KR" altLang="en-US" sz="2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 </a:t>
            </a:r>
            <a:r>
              <a:rPr lang="en-US" altLang="ko-KR" sz="2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장채윤</a:t>
            </a:r>
            <a:endParaRPr lang="en-US" altLang="ko-KR" sz="2400" b="1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32800"/>
              </a:lnSpc>
            </a:pPr>
            <a:r>
              <a:rPr lang="ko-KR" altLang="en-US" sz="2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우승훈</a:t>
            </a:r>
            <a:endParaRPr lang="en-US" altLang="ko-KR" sz="2400" b="1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32800"/>
              </a:lnSpc>
            </a:pPr>
            <a:r>
              <a:rPr lang="ko-KR" altLang="en-US" sz="2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문형욱</a:t>
            </a:r>
            <a:endParaRPr lang="en-US" altLang="ko-KR" sz="2400" b="1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32800"/>
              </a:lnSpc>
            </a:pPr>
            <a:r>
              <a:rPr lang="en-US" sz="2400" b="1" i="0" u="none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73200" y="9187180"/>
            <a:ext cx="83566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GIT. https://github.com/guncat-02/momentum.git</a:t>
            </a: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16199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 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nuit0204@naver.com</a:t>
            </a: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252700" y="876300"/>
            <a:ext cx="1917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4400" y="774700"/>
            <a:ext cx="2476500" cy="482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636500" y="876300"/>
            <a:ext cx="1917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2024.07.18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2800" y="876300"/>
            <a:ext cx="3721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</a:t>
            </a:r>
            <a:r>
              <a:rPr lang="en-US" sz="20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sz="2000" b="1" i="0" u="none" strike="noStrike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850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850900"/>
            <a:ext cx="330200" cy="330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473200" y="2425700"/>
            <a:ext cx="8890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200" b="0" i="1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개발기간 </a:t>
            </a:r>
            <a:r>
              <a:rPr lang="en-US" altLang="ko-KR" sz="3200" b="0" i="1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2024.06.05 ~ 2024.07.18 </a:t>
            </a:r>
            <a:endParaRPr lang="en-US" sz="3200" b="0" i="1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2300" y="3403600"/>
            <a:ext cx="65913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2418" y="2959100"/>
            <a:ext cx="2994716" cy="685800"/>
          </a:xfrm>
          <a:prstGeom prst="rect">
            <a:avLst/>
          </a:prstGeom>
        </p:spPr>
      </p:pic>
      <p:pic>
        <p:nvPicPr>
          <p:cNvPr id="4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590800"/>
            <a:ext cx="2652645" cy="685800"/>
          </a:xfrm>
          <a:prstGeom prst="rect">
            <a:avLst/>
          </a:prstGeom>
        </p:spPr>
      </p:pic>
      <p:pic>
        <p:nvPicPr>
          <p:cNvPr id="4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276600"/>
            <a:ext cx="7747000" cy="2781300"/>
          </a:xfrm>
          <a:prstGeom prst="rect">
            <a:avLst/>
          </a:prstGeom>
        </p:spPr>
      </p:pic>
      <p:sp>
        <p:nvSpPr>
          <p:cNvPr id="44" name="TextBox 13"/>
          <p:cNvSpPr txBox="1"/>
          <p:nvPr/>
        </p:nvSpPr>
        <p:spPr>
          <a:xfrm>
            <a:off x="1017427" y="2749924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25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2418" y="6590552"/>
            <a:ext cx="2994716" cy="685800"/>
          </a:xfrm>
          <a:prstGeom prst="rect">
            <a:avLst/>
          </a:prstGeom>
        </p:spPr>
      </p:pic>
      <p:pic>
        <p:nvPicPr>
          <p:cNvPr id="26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6222252"/>
            <a:ext cx="2652645" cy="685800"/>
          </a:xfrm>
          <a:prstGeom prst="rect">
            <a:avLst/>
          </a:prstGeom>
        </p:spPr>
      </p:pic>
      <p:pic>
        <p:nvPicPr>
          <p:cNvPr id="27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6908052"/>
            <a:ext cx="7747000" cy="2781300"/>
          </a:xfrm>
          <a:prstGeom prst="rect">
            <a:avLst/>
          </a:prstGeom>
        </p:spPr>
      </p:pic>
      <p:sp>
        <p:nvSpPr>
          <p:cNvPr id="28" name="TextBox 13"/>
          <p:cNvSpPr txBox="1"/>
          <p:nvPr/>
        </p:nvSpPr>
        <p:spPr>
          <a:xfrm>
            <a:off x="1017427" y="6381376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29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018" y="2979271"/>
            <a:ext cx="2994716" cy="685800"/>
          </a:xfrm>
          <a:prstGeom prst="rect">
            <a:avLst/>
          </a:prstGeom>
        </p:spPr>
      </p:pic>
      <p:pic>
        <p:nvPicPr>
          <p:cNvPr id="30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9800" y="2610971"/>
            <a:ext cx="2652645" cy="685800"/>
          </a:xfrm>
          <a:prstGeom prst="rect">
            <a:avLst/>
          </a:prstGeom>
        </p:spPr>
      </p:pic>
      <p:pic>
        <p:nvPicPr>
          <p:cNvPr id="31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9800" y="3296771"/>
            <a:ext cx="7747000" cy="2781300"/>
          </a:xfrm>
          <a:prstGeom prst="rect">
            <a:avLst/>
          </a:prstGeom>
        </p:spPr>
      </p:pic>
      <p:sp>
        <p:nvSpPr>
          <p:cNvPr id="32" name="TextBox 13"/>
          <p:cNvSpPr txBox="1"/>
          <p:nvPr/>
        </p:nvSpPr>
        <p:spPr>
          <a:xfrm>
            <a:off x="10009027" y="2770095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33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018" y="6610723"/>
            <a:ext cx="2994716" cy="685800"/>
          </a:xfrm>
          <a:prstGeom prst="rect">
            <a:avLst/>
          </a:prstGeom>
        </p:spPr>
      </p:pic>
      <p:pic>
        <p:nvPicPr>
          <p:cNvPr id="34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9800" y="6242423"/>
            <a:ext cx="2652645" cy="6858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9800" y="6928223"/>
            <a:ext cx="7747000" cy="2781300"/>
          </a:xfrm>
          <a:prstGeom prst="rect">
            <a:avLst/>
          </a:prstGeom>
        </p:spPr>
      </p:pic>
      <p:sp>
        <p:nvSpPr>
          <p:cNvPr id="36" name="TextBox 13"/>
          <p:cNvSpPr txBox="1"/>
          <p:nvPr/>
        </p:nvSpPr>
        <p:spPr>
          <a:xfrm>
            <a:off x="10009027" y="6401547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521" y="3491217"/>
            <a:ext cx="45063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로그인 및 회원가입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메인 프로필 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서브 프로필 생성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/>
              <a:t>팔로우</a:t>
            </a:r>
            <a:r>
              <a:rPr lang="ko-KR" altLang="en-US" sz="2500" dirty="0"/>
              <a:t> 및 차단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글</a:t>
            </a:r>
            <a:r>
              <a:rPr lang="en-US" altLang="ko-KR" sz="2500" dirty="0"/>
              <a:t>, </a:t>
            </a:r>
            <a:r>
              <a:rPr lang="ko-KR" altLang="en-US" sz="2500" dirty="0"/>
              <a:t>사용자 검색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게시물 및 댓글 신고</a:t>
            </a:r>
            <a:endParaRPr lang="en-US" altLang="ko-KR" sz="2500" dirty="0"/>
          </a:p>
        </p:txBody>
      </p:sp>
      <p:sp>
        <p:nvSpPr>
          <p:cNvPr id="38" name="TextBox 37"/>
          <p:cNvSpPr txBox="1"/>
          <p:nvPr/>
        </p:nvSpPr>
        <p:spPr>
          <a:xfrm>
            <a:off x="10323646" y="4064173"/>
            <a:ext cx="411362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글 등록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댓글 등록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/>
              <a:t>리포스트</a:t>
            </a:r>
            <a:r>
              <a:rPr lang="en-US" altLang="ko-KR" sz="2500" dirty="0"/>
              <a:t> </a:t>
            </a:r>
            <a:r>
              <a:rPr lang="ko-KR" altLang="en-US" sz="2500" dirty="0"/>
              <a:t>등록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1259521" y="7483094"/>
            <a:ext cx="18854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회원 관리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글 관리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신고 관리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정지 관리</a:t>
            </a:r>
            <a:endParaRPr lang="en-US" altLang="ko-KR" sz="2500" dirty="0"/>
          </a:p>
        </p:txBody>
      </p:sp>
      <p:sp>
        <p:nvSpPr>
          <p:cNvPr id="40" name="TextBox 39"/>
          <p:cNvSpPr txBox="1"/>
          <p:nvPr/>
        </p:nvSpPr>
        <p:spPr>
          <a:xfrm>
            <a:off x="10323646" y="7503265"/>
            <a:ext cx="31438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실시간 채팅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채팅 방 생성</a:t>
            </a:r>
            <a:r>
              <a:rPr lang="en-US" altLang="ko-KR" sz="2500" dirty="0"/>
              <a:t>, </a:t>
            </a:r>
            <a:r>
              <a:rPr lang="ko-KR" altLang="en-US" sz="2500" dirty="0"/>
              <a:t>수정 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채팅 </a:t>
            </a:r>
            <a:r>
              <a:rPr lang="ko-KR" altLang="en-US" sz="2500" dirty="0" err="1"/>
              <a:t>맴버</a:t>
            </a:r>
            <a:r>
              <a:rPr lang="ko-KR" altLang="en-US" sz="2500" dirty="0"/>
              <a:t> 추가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/>
              <a:t>채팅방</a:t>
            </a:r>
            <a:r>
              <a:rPr lang="ko-KR" altLang="en-US" sz="2500" dirty="0"/>
              <a:t> 나가기 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75889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000" y="2425700"/>
            <a:ext cx="48641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Web socket</a:t>
            </a:r>
            <a:r>
              <a:rPr lang="ko-KR" altLang="en-US" sz="2500" b="1" dirty="0">
                <a:latin typeface="+mj-ea"/>
                <a:ea typeface="+mj-ea"/>
              </a:rPr>
              <a:t>을 통한 실시간 채팅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2CA08D-EE93-56B7-D172-B2B0810E46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721"/>
          <a:stretch/>
        </p:blipFill>
        <p:spPr>
          <a:xfrm>
            <a:off x="1676400" y="2999274"/>
            <a:ext cx="15126972" cy="718165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C2DD09-74AC-EE4C-C385-AE75BF931C20}"/>
              </a:ext>
            </a:extLst>
          </p:cNvPr>
          <p:cNvSpPr/>
          <p:nvPr/>
        </p:nvSpPr>
        <p:spPr>
          <a:xfrm>
            <a:off x="14798040" y="8496300"/>
            <a:ext cx="2245360" cy="990600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6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2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000" y="2425700"/>
            <a:ext cx="48641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Web socket</a:t>
            </a:r>
            <a:r>
              <a:rPr lang="ko-KR" altLang="en-US" sz="2500" b="1" dirty="0">
                <a:latin typeface="+mj-ea"/>
                <a:ea typeface="+mj-ea"/>
              </a:rPr>
              <a:t>을 통한 실시간 채팅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3B76D28-35EE-7789-CFAF-D1FCE3F0E5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885"/>
          <a:stretch/>
        </p:blipFill>
        <p:spPr>
          <a:xfrm>
            <a:off x="1435100" y="2925614"/>
            <a:ext cx="15100300" cy="715588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9DC91A-ED2B-C7CF-5C4A-395DB9EF4080}"/>
              </a:ext>
            </a:extLst>
          </p:cNvPr>
          <p:cNvSpPr/>
          <p:nvPr/>
        </p:nvSpPr>
        <p:spPr>
          <a:xfrm>
            <a:off x="5979212" y="8191500"/>
            <a:ext cx="2631388" cy="1219200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EABCAC-8E3B-259F-C849-31ADF19AEE5F}"/>
              </a:ext>
            </a:extLst>
          </p:cNvPr>
          <p:cNvSpPr/>
          <p:nvPr/>
        </p:nvSpPr>
        <p:spPr>
          <a:xfrm>
            <a:off x="13810006" y="2687086"/>
            <a:ext cx="2631388" cy="1313413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8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3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매니저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425700"/>
            <a:ext cx="55130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latin typeface="+mj-ea"/>
                <a:ea typeface="+mj-ea"/>
              </a:rPr>
              <a:t>무한 스크롤</a:t>
            </a:r>
            <a:r>
              <a:rPr lang="en-US" altLang="ko-KR" sz="2500" b="1" dirty="0">
                <a:latin typeface="+mj-ea"/>
                <a:ea typeface="+mj-ea"/>
              </a:rPr>
              <a:t>, </a:t>
            </a:r>
            <a:r>
              <a:rPr lang="ko-KR" altLang="en-US" sz="2500" b="1" dirty="0">
                <a:latin typeface="+mj-ea"/>
                <a:ea typeface="+mj-ea"/>
              </a:rPr>
              <a:t>비동기 방식으로 </a:t>
            </a:r>
            <a:r>
              <a:rPr lang="ko-KR" altLang="en-US" sz="2500" b="1" dirty="0" err="1">
                <a:latin typeface="+mj-ea"/>
                <a:ea typeface="+mj-ea"/>
              </a:rPr>
              <a:t>페이징</a:t>
            </a:r>
            <a:endParaRPr lang="ko-KR" altLang="en-US" sz="2500" b="1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69" y="2991654"/>
            <a:ext cx="11239062" cy="71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6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4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매니저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425700"/>
            <a:ext cx="55130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latin typeface="+mj-ea"/>
                <a:ea typeface="+mj-ea"/>
              </a:rPr>
              <a:t>무한 스크롤</a:t>
            </a:r>
            <a:r>
              <a:rPr lang="en-US" altLang="ko-KR" sz="2500" b="1" dirty="0">
                <a:latin typeface="+mj-ea"/>
                <a:ea typeface="+mj-ea"/>
              </a:rPr>
              <a:t>, </a:t>
            </a:r>
            <a:r>
              <a:rPr lang="ko-KR" altLang="en-US" sz="2500" b="1" dirty="0">
                <a:latin typeface="+mj-ea"/>
                <a:ea typeface="+mj-ea"/>
              </a:rPr>
              <a:t>비동기 방식으로 </a:t>
            </a:r>
            <a:r>
              <a:rPr lang="ko-KR" altLang="en-US" sz="2500" b="1" dirty="0" err="1">
                <a:latin typeface="+mj-ea"/>
                <a:ea typeface="+mj-ea"/>
              </a:rPr>
              <a:t>페이징</a:t>
            </a:r>
            <a:endParaRPr lang="ko-KR" altLang="en-US" sz="2500" b="1" dirty="0"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68" y="3014514"/>
            <a:ext cx="11274864" cy="71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7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5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336800"/>
            <a:ext cx="7297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JSTL tag </a:t>
            </a:r>
            <a:r>
              <a:rPr lang="en-US" altLang="ko-KR" sz="2500" b="1" dirty="0" err="1">
                <a:latin typeface="+mj-ea"/>
                <a:ea typeface="+mj-ea"/>
              </a:rPr>
              <a:t>fn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활용 사진 개수의 따른 </a:t>
            </a:r>
            <a:r>
              <a:rPr lang="en-US" altLang="ko-KR" sz="2500" b="1" dirty="0">
                <a:latin typeface="+mj-ea"/>
                <a:ea typeface="+mj-ea"/>
              </a:rPr>
              <a:t>grid </a:t>
            </a:r>
            <a:r>
              <a:rPr lang="en-US" altLang="ko-KR" sz="2500" b="1" dirty="0" err="1">
                <a:latin typeface="+mj-ea"/>
                <a:ea typeface="+mj-ea"/>
              </a:rPr>
              <a:t>css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조정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258" y="3173961"/>
            <a:ext cx="8835336" cy="623432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800" y="3173961"/>
            <a:ext cx="8683526" cy="62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6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336800"/>
            <a:ext cx="7297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JSTL tag </a:t>
            </a:r>
            <a:r>
              <a:rPr lang="en-US" altLang="ko-KR" sz="2500" b="1" dirty="0" err="1">
                <a:latin typeface="+mj-ea"/>
                <a:ea typeface="+mj-ea"/>
              </a:rPr>
              <a:t>fn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활용 사진 개수의 따른 </a:t>
            </a:r>
            <a:r>
              <a:rPr lang="en-US" altLang="ko-KR" sz="2500" b="1" dirty="0">
                <a:latin typeface="+mj-ea"/>
                <a:ea typeface="+mj-ea"/>
              </a:rPr>
              <a:t>grid </a:t>
            </a:r>
            <a:r>
              <a:rPr lang="en-US" altLang="ko-KR" sz="2500" b="1" dirty="0" err="1">
                <a:latin typeface="+mj-ea"/>
                <a:ea typeface="+mj-ea"/>
              </a:rPr>
              <a:t>css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조정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3358" y="3139741"/>
            <a:ext cx="8769842" cy="636520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91" y="3141383"/>
            <a:ext cx="8719324" cy="63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sz="6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3477E570-4854-89F9-E5AD-312759C01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00" y="2996398"/>
            <a:ext cx="5892800" cy="913028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C0BF652E-0F0E-8FEF-F149-78F20CD2B0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3568700"/>
            <a:ext cx="16256000" cy="2336800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F039D1AE-60D2-A7CF-4077-61AFFBB8D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2655672"/>
            <a:ext cx="5219700" cy="913028"/>
          </a:xfrm>
          <a:prstGeom prst="rect">
            <a:avLst/>
          </a:prstGeom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3575FF77-C2FB-1F26-7C48-63ABBC803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00" y="6627226"/>
            <a:ext cx="5892800" cy="913028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ACC1A48A-89DD-868D-7028-CC68940B6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7199527"/>
            <a:ext cx="16256000" cy="2538413"/>
          </a:xfrm>
          <a:prstGeom prst="rect">
            <a:avLst/>
          </a:prstGeom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id="{634B6F83-0A2C-048F-7D9D-5500B130E8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6286500"/>
            <a:ext cx="5219700" cy="913028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2A8B55D4-4EC9-93D2-C69E-BE243F29D785}"/>
              </a:ext>
            </a:extLst>
          </p:cNvPr>
          <p:cNvSpPr txBox="1"/>
          <p:nvPr/>
        </p:nvSpPr>
        <p:spPr>
          <a:xfrm>
            <a:off x="2444750" y="2897088"/>
            <a:ext cx="2362200" cy="42608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034A0B16-BAC4-B627-E70C-15C1B8D80E19}"/>
              </a:ext>
            </a:extLst>
          </p:cNvPr>
          <p:cNvSpPr txBox="1"/>
          <p:nvPr/>
        </p:nvSpPr>
        <p:spPr>
          <a:xfrm>
            <a:off x="2171700" y="6514129"/>
            <a:ext cx="2908300" cy="4536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진행하면서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19574-B5EC-197C-AA36-043DECA12E37}"/>
              </a:ext>
            </a:extLst>
          </p:cNvPr>
          <p:cNvSpPr txBox="1"/>
          <p:nvPr/>
        </p:nvSpPr>
        <p:spPr>
          <a:xfrm>
            <a:off x="1421816" y="4000500"/>
            <a:ext cx="156215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+mj-ea"/>
                <a:ea typeface="+mj-ea"/>
              </a:rPr>
              <a:t> 폐쇄적인 </a:t>
            </a:r>
            <a:r>
              <a:rPr lang="en-US" altLang="ko-KR" sz="2200" dirty="0">
                <a:latin typeface="+mj-ea"/>
                <a:ea typeface="+mj-ea"/>
              </a:rPr>
              <a:t>SNS</a:t>
            </a:r>
            <a:r>
              <a:rPr lang="ko-KR" altLang="en-US" sz="2200" dirty="0">
                <a:latin typeface="+mj-ea"/>
                <a:ea typeface="+mj-ea"/>
              </a:rPr>
              <a:t>는 특정 관심사나 그룹에 집중된 사용자들을 대상으로 광고를 효과적으로 </a:t>
            </a:r>
            <a:r>
              <a:rPr lang="ko-KR" altLang="en-US" sz="2200" dirty="0" err="1">
                <a:latin typeface="+mj-ea"/>
                <a:ea typeface="+mj-ea"/>
              </a:rPr>
              <a:t>타겟할</a:t>
            </a:r>
            <a:r>
              <a:rPr lang="ko-KR" altLang="en-US" sz="2200" dirty="0">
                <a:latin typeface="+mj-ea"/>
                <a:ea typeface="+mj-ea"/>
              </a:rPr>
              <a:t> 수 있는 장점이 있습니다</a:t>
            </a:r>
            <a:r>
              <a:rPr lang="en-US" altLang="ko-KR" sz="2200" dirty="0">
                <a:latin typeface="+mj-ea"/>
                <a:ea typeface="+mj-ea"/>
              </a:rPr>
              <a:t>. </a:t>
            </a:r>
          </a:p>
          <a:p>
            <a:r>
              <a:rPr lang="ko-KR" altLang="en-US" sz="2200" dirty="0">
                <a:latin typeface="+mj-ea"/>
                <a:ea typeface="+mj-ea"/>
              </a:rPr>
              <a:t>이는 </a:t>
            </a:r>
            <a:r>
              <a:rPr lang="ko-KR" altLang="en-US" sz="2200" b="1" i="1" dirty="0">
                <a:solidFill>
                  <a:schemeClr val="accent6"/>
                </a:solidFill>
                <a:latin typeface="+mj-ea"/>
                <a:ea typeface="+mj-ea"/>
              </a:rPr>
              <a:t>광고주에게 더 높은 광고 효율성을 제공</a:t>
            </a:r>
            <a:r>
              <a:rPr lang="en-US" altLang="ko-KR" sz="2200" b="1" i="1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2200" dirty="0">
                <a:latin typeface="+mj-ea"/>
                <a:ea typeface="+mj-ea"/>
              </a:rPr>
              <a:t>할 수 있습니다</a:t>
            </a:r>
            <a:r>
              <a:rPr lang="en-US" altLang="ko-KR" sz="2200" dirty="0">
                <a:latin typeface="+mj-ea"/>
                <a:ea typeface="+mj-ea"/>
              </a:rPr>
              <a:t>.</a:t>
            </a:r>
          </a:p>
          <a:p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ko-KR" altLang="en-US" sz="2200" dirty="0">
                <a:latin typeface="+mj-ea"/>
                <a:ea typeface="+mj-ea"/>
              </a:rPr>
              <a:t>또한</a:t>
            </a:r>
            <a:r>
              <a:rPr lang="en-US" altLang="ko-KR" sz="2200" dirty="0">
                <a:latin typeface="+mj-ea"/>
                <a:ea typeface="+mj-ea"/>
              </a:rPr>
              <a:t>, </a:t>
            </a:r>
            <a:r>
              <a:rPr lang="ko-KR" altLang="en-US" sz="2200" b="1" i="1" dirty="0">
                <a:solidFill>
                  <a:schemeClr val="accent6"/>
                </a:solidFill>
              </a:rPr>
              <a:t>유료 멤버십 모델을 도입</a:t>
            </a:r>
            <a:r>
              <a:rPr lang="ko-KR" altLang="en-US" sz="2200" dirty="0"/>
              <a:t>하여 프리미엄 컨텐츠에 대한 접근을 제한할 수 있고</a:t>
            </a:r>
            <a:r>
              <a:rPr lang="en-US" altLang="ko-KR" sz="2200" dirty="0"/>
              <a:t>, </a:t>
            </a:r>
            <a:r>
              <a:rPr lang="ko-KR" altLang="en-US" sz="2200" dirty="0"/>
              <a:t>이는 사용자들에게 더 가치 있는 경험을 </a:t>
            </a:r>
            <a:endParaRPr lang="en-US" altLang="ko-KR" sz="2200" dirty="0"/>
          </a:p>
          <a:p>
            <a:r>
              <a:rPr lang="ko-KR" altLang="en-US" sz="2200" dirty="0"/>
              <a:t>제공하고 수익을 창출할 수 있습니다</a:t>
            </a:r>
            <a:r>
              <a:rPr lang="en-US" altLang="ko-KR" sz="2200" dirty="0"/>
              <a:t>.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7CC72-05FB-9AD0-6C3C-811E941E59EE}"/>
              </a:ext>
            </a:extLst>
          </p:cNvPr>
          <p:cNvSpPr txBox="1"/>
          <p:nvPr/>
        </p:nvSpPr>
        <p:spPr>
          <a:xfrm>
            <a:off x="1421816" y="7407991"/>
            <a:ext cx="1575142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j-ea"/>
                <a:ea typeface="+mj-ea"/>
              </a:rPr>
              <a:t> GCP</a:t>
            </a:r>
            <a:r>
              <a:rPr lang="ko-KR" altLang="en-US" sz="2200" dirty="0">
                <a:latin typeface="+mj-ea"/>
                <a:ea typeface="+mj-ea"/>
              </a:rPr>
              <a:t>에 프로젝트를 배포하는 과정을 통해 클라우드 환경 및 가상화 시스템을 경험할 수 있어 좋았고 형상관리의 중요성을</a:t>
            </a:r>
            <a:endParaRPr lang="en-US" altLang="ko-KR" sz="2200" dirty="0">
              <a:latin typeface="+mj-ea"/>
              <a:ea typeface="+mj-ea"/>
            </a:endParaRPr>
          </a:p>
          <a:p>
            <a:r>
              <a:rPr lang="ko-KR" altLang="en-US" sz="2200" dirty="0">
                <a:latin typeface="+mj-ea"/>
                <a:ea typeface="+mj-ea"/>
              </a:rPr>
              <a:t>몸소 체험하며 팀 협업의 중요성과 코드 관리의 체계성을 더욱 깊이 이해하게 되었습니다</a:t>
            </a:r>
            <a:r>
              <a:rPr lang="en-US" altLang="ko-KR" sz="2200" dirty="0">
                <a:latin typeface="+mj-ea"/>
                <a:ea typeface="+mj-ea"/>
              </a:rPr>
              <a:t>.</a:t>
            </a:r>
          </a:p>
          <a:p>
            <a:endParaRPr lang="en-US" altLang="ko-KR" sz="2200" dirty="0">
              <a:latin typeface="+mj-ea"/>
              <a:ea typeface="+mj-ea"/>
            </a:endParaRPr>
          </a:p>
          <a:p>
            <a:r>
              <a:rPr lang="ko-KR" altLang="en-US" sz="2200" dirty="0">
                <a:latin typeface="+mj-ea"/>
                <a:ea typeface="+mj-ea"/>
              </a:rPr>
              <a:t>아쉬웠던 점은 개발과정에서는 </a:t>
            </a:r>
            <a:r>
              <a:rPr lang="en-US" altLang="ko-KR" sz="2200" dirty="0">
                <a:latin typeface="+mj-ea"/>
                <a:ea typeface="+mj-ea"/>
              </a:rPr>
              <a:t>Oracle DB</a:t>
            </a:r>
            <a:r>
              <a:rPr lang="ko-KR" altLang="en-US" sz="2200" dirty="0">
                <a:latin typeface="+mj-ea"/>
                <a:ea typeface="+mj-ea"/>
              </a:rPr>
              <a:t>를 사용했고 배포에서는 </a:t>
            </a:r>
            <a:r>
              <a:rPr lang="en-US" altLang="ko-KR" sz="2200" dirty="0">
                <a:latin typeface="+mj-ea"/>
                <a:ea typeface="+mj-ea"/>
              </a:rPr>
              <a:t>maria DB</a:t>
            </a:r>
            <a:r>
              <a:rPr lang="ko-KR" altLang="en-US" sz="2200" dirty="0">
                <a:latin typeface="+mj-ea"/>
                <a:ea typeface="+mj-ea"/>
              </a:rPr>
              <a:t>를 사용했는데 이때 문법이 다른 점을 </a:t>
            </a:r>
            <a:r>
              <a:rPr lang="ko-KR" altLang="en-US" sz="2200" dirty="0" err="1">
                <a:latin typeface="+mj-ea"/>
                <a:ea typeface="+mj-ea"/>
              </a:rPr>
              <a:t>관과하여</a:t>
            </a:r>
            <a:r>
              <a:rPr lang="en-US" altLang="ko-KR" sz="2200" dirty="0">
                <a:latin typeface="+mj-ea"/>
                <a:ea typeface="+mj-ea"/>
              </a:rPr>
              <a:t>,</a:t>
            </a:r>
          </a:p>
          <a:p>
            <a:r>
              <a:rPr lang="ko-KR" altLang="en-US" sz="2200" dirty="0">
                <a:latin typeface="+mj-ea"/>
                <a:ea typeface="+mj-ea"/>
              </a:rPr>
              <a:t>배포 직전 </a:t>
            </a:r>
            <a:r>
              <a:rPr lang="en-US" altLang="ko-KR" sz="2200" dirty="0">
                <a:latin typeface="+mj-ea"/>
                <a:ea typeface="+mj-ea"/>
              </a:rPr>
              <a:t>mapper</a:t>
            </a:r>
            <a:r>
              <a:rPr lang="ko-KR" altLang="en-US" sz="2200" dirty="0">
                <a:latin typeface="+mj-ea"/>
                <a:ea typeface="+mj-ea"/>
              </a:rPr>
              <a:t> 수정을 많이 한 점입니다</a:t>
            </a:r>
            <a:r>
              <a:rPr lang="en-US" altLang="ko-KR" sz="2200" dirty="0">
                <a:latin typeface="+mj-ea"/>
                <a:ea typeface="+mj-ea"/>
              </a:rPr>
              <a:t>.</a:t>
            </a:r>
          </a:p>
          <a:p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en-US" altLang="ko-KR" sz="2200" dirty="0" err="1">
                <a:latin typeface="+mj-ea"/>
                <a:ea typeface="+mj-ea"/>
              </a:rPr>
              <a:t>mappe</a:t>
            </a:r>
            <a:r>
              <a:rPr lang="ko-KR" altLang="en-US" sz="2200" dirty="0">
                <a:latin typeface="+mj-ea"/>
                <a:ea typeface="+mj-ea"/>
              </a:rPr>
              <a:t>를 수정하면서 개발 과정에서 얼마나 설계가 중요한지 다시 한 번 깨달을 수 있었습니다</a:t>
            </a:r>
            <a:r>
              <a:rPr lang="en-US" altLang="ko-KR" sz="2200" dirty="0">
                <a:latin typeface="+mj-ea"/>
                <a:ea typeface="+mj-ea"/>
              </a:rPr>
              <a:t>. </a:t>
            </a:r>
          </a:p>
          <a:p>
            <a:r>
              <a:rPr lang="en-US" altLang="ko-KR" sz="22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36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증빙 영상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sz="6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3477E570-4854-89F9-E5AD-312759C01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00" y="2996398"/>
            <a:ext cx="5892800" cy="913028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C0BF652E-0F0E-8FEF-F149-78F20CD2B0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3568700"/>
            <a:ext cx="16256000" cy="6375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F039D1AE-60D2-A7CF-4077-61AFFBB8D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2655672"/>
            <a:ext cx="5219700" cy="913028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2A8B55D4-4EC9-93D2-C69E-BE243F29D785}"/>
              </a:ext>
            </a:extLst>
          </p:cNvPr>
          <p:cNvSpPr txBox="1"/>
          <p:nvPr/>
        </p:nvSpPr>
        <p:spPr>
          <a:xfrm>
            <a:off x="2444750" y="2897088"/>
            <a:ext cx="2362200" cy="42608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증빙 영상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4" name="실행 단추: 비어 있음 13">
            <a:hlinkClick r:id="rId10" highlightClick="1"/>
            <a:extLst>
              <a:ext uri="{FF2B5EF4-FFF2-40B4-BE49-F238E27FC236}">
                <a16:creationId xmlns:a16="http://schemas.microsoft.com/office/drawing/2014/main" id="{867F8251-13EA-5F93-D676-4EE87774C1BF}"/>
              </a:ext>
            </a:extLst>
          </p:cNvPr>
          <p:cNvSpPr/>
          <p:nvPr/>
        </p:nvSpPr>
        <p:spPr>
          <a:xfrm>
            <a:off x="5324551" y="4008736"/>
            <a:ext cx="7638898" cy="5589408"/>
          </a:xfrm>
          <a:prstGeom prst="actionButtonBlank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583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76300"/>
            <a:ext cx="19177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0" i="0" u="none" strike="noStrike" dirty="0">
                <a:solidFill>
                  <a:srgbClr val="000000"/>
                </a:solidFill>
                <a:latin typeface="+mj-ea"/>
                <a:ea typeface="+mj-ea"/>
              </a:rPr>
              <a:t>MOMENTUM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76300"/>
            <a:ext cx="19177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dirty="0">
                <a:solidFill>
                  <a:srgbClr val="000000"/>
                </a:solidFill>
                <a:latin typeface="+mj-ea"/>
                <a:ea typeface="+mj-ea"/>
              </a:rPr>
              <a:t>SNS PROJECT</a:t>
            </a:r>
            <a:endParaRPr lang="en-US" sz="1400" b="0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0" i="0" u="none" strike="noStrike">
                <a:solidFill>
                  <a:srgbClr val="FFFFFF"/>
                </a:solidFill>
                <a:latin typeface="+mj-ea"/>
                <a:ea typeface="+mj-ea"/>
              </a:rPr>
              <a:t>Chapter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4533900"/>
            <a:ext cx="5537200" cy="4953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9017000"/>
            <a:ext cx="5435600" cy="673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867400" y="1879600"/>
            <a:ext cx="6553200" cy="240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7000" b="0" i="0" u="none" strike="noStrike">
                <a:solidFill>
                  <a:srgbClr val="000000"/>
                </a:solidFill>
                <a:latin typeface="+mj-ea"/>
                <a:ea typeface="+mj-ea"/>
              </a:rPr>
              <a:t>Thank you for</a:t>
            </a:r>
          </a:p>
          <a:p>
            <a:pPr lvl="0" algn="ctr">
              <a:lnSpc>
                <a:spcPct val="107899"/>
              </a:lnSpc>
            </a:pPr>
            <a:r>
              <a:rPr lang="en-US" sz="7000" b="0" i="0" u="none" strike="noStrike">
                <a:solidFill>
                  <a:srgbClr val="000000"/>
                </a:solidFill>
                <a:latin typeface="+mj-ea"/>
                <a:ea typeface="+mj-ea"/>
              </a:rPr>
              <a:t>your attention!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4800" y="9207500"/>
            <a:ext cx="4711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https://github.com/guncat-02/momentum.git</a:t>
            </a:r>
            <a:endParaRPr lang="en-US" altLang="ko-KR" sz="16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24700" y="9182100"/>
            <a:ext cx="2692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1850"/>
              </a:lnSpc>
            </a:pPr>
            <a:r>
              <a:rPr lang="en-US" sz="1800" b="0" i="0" u="none" strike="noStrike">
                <a:solidFill>
                  <a:srgbClr val="000000"/>
                </a:solidFill>
                <a:latin typeface="+mj-ea"/>
                <a:ea typeface="+mj-ea"/>
              </a:rPr>
              <a:t>www.miricanvas.com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200" y="9017000"/>
            <a:ext cx="5435600" cy="673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74500" y="9017000"/>
            <a:ext cx="5435600" cy="6731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6934200" y="9207500"/>
            <a:ext cx="4419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1850"/>
              </a:lnSpc>
            </a:pPr>
            <a:r>
              <a:rPr lang="en-US" altLang="ko-KR" sz="1600" dirty="0">
                <a:solidFill>
                  <a:srgbClr val="EEEEEE"/>
                </a:solidFill>
                <a:latin typeface="+mj-ea"/>
                <a:ea typeface="+mj-ea"/>
              </a:rPr>
              <a:t>TEAM.</a:t>
            </a:r>
            <a:r>
              <a:rPr lang="en-US" altLang="ko-KR" sz="1600" b="0" i="0" u="none" strike="noStrike" dirty="0">
                <a:solidFill>
                  <a:srgbClr val="EEEEEE"/>
                </a:solidFill>
                <a:latin typeface="+mj-ea"/>
                <a:ea typeface="+mj-ea"/>
              </a:rPr>
              <a:t>MOMENTUM</a:t>
            </a:r>
            <a:endParaRPr lang="en-US" sz="1600" b="0" i="0" u="none" strike="noStrike" dirty="0">
              <a:solidFill>
                <a:srgbClr val="EEEEEE"/>
              </a:solidFill>
              <a:latin typeface="+mj-ea"/>
              <a:ea typeface="+mj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052300" y="9207500"/>
            <a:ext cx="50038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185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latin typeface="+mj-ea"/>
                <a:ea typeface="+mj-ea"/>
              </a:rPr>
              <a:t>nuit0204@naver.com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100" y="8379758"/>
            <a:ext cx="5245100" cy="762000"/>
          </a:xfrm>
          <a:prstGeom prst="rect">
            <a:avLst/>
          </a:prstGeom>
        </p:spPr>
      </p:pic>
      <p:pic>
        <p:nvPicPr>
          <p:cNvPr id="34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19400"/>
            <a:ext cx="17526000" cy="63246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50900"/>
            <a:ext cx="19177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573000" y="800099"/>
            <a:ext cx="2032000" cy="43702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6000" y="1308100"/>
            <a:ext cx="629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5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 Contents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7708900" y="3619500"/>
            <a:ext cx="5334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2700" y="3619500"/>
            <a:ext cx="26797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LINE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구조</a:t>
            </a: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 구조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1282700" y="4194587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V="1">
            <a:off x="1282700" y="50474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V="1">
            <a:off x="1295026" y="589935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1282700" y="50402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V="1">
            <a:off x="1282700" y="67945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V="1">
            <a:off x="1282700" y="76437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14"/>
          <p:cNvSpPr txBox="1"/>
          <p:nvPr/>
        </p:nvSpPr>
        <p:spPr>
          <a:xfrm>
            <a:off x="16624300" y="3617258"/>
            <a:ext cx="5334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20"/>
          <p:cNvSpPr txBox="1"/>
          <p:nvPr/>
        </p:nvSpPr>
        <p:spPr>
          <a:xfrm>
            <a:off x="10198100" y="3617258"/>
            <a:ext cx="26797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증빙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59300" y="8709958"/>
            <a:ext cx="330200" cy="3302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 flipV="1">
            <a:off x="10198100" y="4192345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flipV="1">
            <a:off x="10198100" y="50451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flipV="1">
            <a:off x="10210426" y="589710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flipV="1">
            <a:off x="10198100" y="50379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10198100" y="67922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flipV="1">
            <a:off x="10198100" y="76414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3556000"/>
            <a:ext cx="5892800" cy="7620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5200" y="822547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42682"/>
            <a:ext cx="2032000" cy="38921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800" y="3187700"/>
            <a:ext cx="5219700" cy="7620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349500" y="3390900"/>
            <a:ext cx="236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동기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0100" y="3454400"/>
            <a:ext cx="241300" cy="241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9800" y="3454400"/>
            <a:ext cx="241300" cy="2413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  <p:pic>
        <p:nvPicPr>
          <p:cNvPr id="49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800" y="3911600"/>
            <a:ext cx="16421100" cy="5638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22614" y="6173331"/>
            <a:ext cx="60975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인터넷의 발달로 정보의 홍수가 일상이 된 현재 </a:t>
            </a:r>
            <a:r>
              <a:rPr lang="en-US" altLang="ko-KR" sz="2000" dirty="0"/>
              <a:t>2030 </a:t>
            </a:r>
            <a:r>
              <a:rPr lang="ko-KR" altLang="en-US" sz="2000" dirty="0"/>
              <a:t>세대의 새로운 소셜 네트워킹 </a:t>
            </a:r>
            <a:r>
              <a:rPr lang="ko-KR" altLang="en-US" sz="2000" dirty="0" err="1"/>
              <a:t>트랜드는</a:t>
            </a:r>
            <a:r>
              <a:rPr lang="ko-KR" altLang="en-US" sz="2000" dirty="0"/>
              <a:t> 바로 그룹입니다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기존의 </a:t>
            </a:r>
            <a:r>
              <a:rPr lang="en-US" altLang="ko-KR" sz="2000" dirty="0"/>
              <a:t>SNS</a:t>
            </a:r>
            <a:r>
              <a:rPr lang="ko-KR" altLang="en-US" sz="2000" dirty="0"/>
              <a:t>가 대중성과 </a:t>
            </a:r>
            <a:r>
              <a:rPr lang="ko-KR" altLang="en-US" sz="2000" dirty="0" err="1"/>
              <a:t>공개성을</a:t>
            </a:r>
            <a:r>
              <a:rPr lang="ko-KR" altLang="en-US" sz="2000" dirty="0"/>
              <a:t> 중시하는 반면</a:t>
            </a:r>
            <a:r>
              <a:rPr lang="en-US" altLang="ko-KR" sz="2000" dirty="0"/>
              <a:t>, </a:t>
            </a:r>
            <a:r>
              <a:rPr lang="ko-KR" altLang="en-US" sz="2000" dirty="0"/>
              <a:t>소수 그룹 간의 안락함과 불필요한 사회적 피로감을 줄일 수 있는 </a:t>
            </a:r>
            <a:r>
              <a:rPr lang="ko-KR" altLang="en-US" sz="2000" b="1" i="1" dirty="0">
                <a:solidFill>
                  <a:schemeClr val="accent2"/>
                </a:solidFill>
              </a:rPr>
              <a:t>현대인들이 원하는 소통의 방식과 안전한 공간에 대한 필요를 충족시킬 수 있는 </a:t>
            </a:r>
            <a:r>
              <a:rPr lang="en-US" altLang="ko-KR" sz="2000" b="1" i="1" dirty="0">
                <a:solidFill>
                  <a:schemeClr val="accent2"/>
                </a:solidFill>
              </a:rPr>
              <a:t>SNS </a:t>
            </a:r>
            <a:r>
              <a:rPr lang="ko-KR" altLang="en-US" sz="2000" b="1" i="1" dirty="0">
                <a:solidFill>
                  <a:schemeClr val="accent2"/>
                </a:solidFill>
              </a:rPr>
              <a:t>플랫폼을 만들고자 하였습니다</a:t>
            </a:r>
            <a:r>
              <a:rPr lang="en-US" altLang="ko-KR" sz="2000" b="1" i="1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53" name="Picture 30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202" y="4853016"/>
            <a:ext cx="6120000" cy="36000"/>
          </a:xfrm>
          <a:prstGeom prst="rect">
            <a:avLst/>
          </a:prstGeom>
        </p:spPr>
      </p:pic>
      <p:sp>
        <p:nvSpPr>
          <p:cNvPr id="54" name="TextBox 20"/>
          <p:cNvSpPr txBox="1"/>
          <p:nvPr/>
        </p:nvSpPr>
        <p:spPr>
          <a:xfrm>
            <a:off x="1622614" y="4853016"/>
            <a:ext cx="6097587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3000" b="1" dirty="0"/>
              <a:t>새로운 세대의 네트워킹 트렌드</a:t>
            </a:r>
          </a:p>
        </p:txBody>
      </p:sp>
      <p:pic>
        <p:nvPicPr>
          <p:cNvPr id="55" name="Picture 30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200" y="5767416"/>
            <a:ext cx="6120000" cy="1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4200" y="6597054"/>
            <a:ext cx="8686800" cy="19621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1449" y="4674695"/>
            <a:ext cx="8458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125700" y="800099"/>
            <a:ext cx="1917700" cy="43180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+mj-ea"/>
                <a:ea typeface="+mj-ea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623800" y="800099"/>
            <a:ext cx="1917700" cy="43702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+mj-ea"/>
                <a:ea typeface="+mj-ea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+mj-ea"/>
                <a:ea typeface="+mj-ea"/>
              </a:rPr>
              <a:t>Chapter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6000" spc="-300" dirty="0">
                <a:solidFill>
                  <a:srgbClr val="000000"/>
                </a:solidFill>
                <a:latin typeface="+mj-ea"/>
                <a:ea typeface="+mj-ea"/>
              </a:rPr>
              <a:t>TIME LINE</a:t>
            </a:r>
            <a:endParaRPr lang="en-US" sz="6000" b="0" i="0" u="none" strike="noStrike" spc="-3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>
                <a:solidFill>
                  <a:srgbClr val="000000"/>
                </a:solidFill>
                <a:latin typeface="+mj-ea"/>
                <a:ea typeface="+mj-ea"/>
              </a:rPr>
              <a:t>02</a:t>
            </a:r>
          </a:p>
        </p:txBody>
      </p:sp>
      <p:pic>
        <p:nvPicPr>
          <p:cNvPr id="43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35150" y="5957480"/>
            <a:ext cx="14579600" cy="127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4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66274" y="5944780"/>
            <a:ext cx="14579600" cy="12700"/>
          </a:xfrm>
          <a:prstGeom prst="rect">
            <a:avLst/>
          </a:prstGeom>
        </p:spPr>
      </p:pic>
      <p:pic>
        <p:nvPicPr>
          <p:cNvPr id="45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070100" y="2657175"/>
            <a:ext cx="4250724" cy="3198705"/>
          </a:xfrm>
          <a:prstGeom prst="rect">
            <a:avLst/>
          </a:prstGeom>
        </p:spPr>
      </p:pic>
      <p:sp>
        <p:nvSpPr>
          <p:cNvPr id="46" name="TextBox 14"/>
          <p:cNvSpPr txBox="1"/>
          <p:nvPr/>
        </p:nvSpPr>
        <p:spPr>
          <a:xfrm>
            <a:off x="2918826" y="2806903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프로젝트 설계</a:t>
            </a:r>
            <a:endParaRPr lang="en-US" sz="2400" b="1" i="0" u="none" strike="noStrike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7" name="Picture 2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666935" y="6052730"/>
            <a:ext cx="4401349" cy="3344862"/>
          </a:xfrm>
          <a:prstGeom prst="rect">
            <a:avLst/>
          </a:prstGeom>
        </p:spPr>
      </p:pic>
      <p:pic>
        <p:nvPicPr>
          <p:cNvPr id="48" name="Picture 3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644745" y="5881280"/>
            <a:ext cx="108105" cy="108105"/>
          </a:xfrm>
          <a:prstGeom prst="rect">
            <a:avLst/>
          </a:prstGeom>
        </p:spPr>
      </p:pic>
      <p:pic>
        <p:nvPicPr>
          <p:cNvPr id="49" name="Picture 3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339874" y="5881280"/>
            <a:ext cx="139700" cy="139700"/>
          </a:xfrm>
          <a:prstGeom prst="rect">
            <a:avLst/>
          </a:prstGeom>
        </p:spPr>
      </p:pic>
      <p:pic>
        <p:nvPicPr>
          <p:cNvPr id="50" name="Picture 3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854474" y="5881280"/>
            <a:ext cx="139700" cy="139700"/>
          </a:xfrm>
          <a:prstGeom prst="rect">
            <a:avLst/>
          </a:prstGeom>
        </p:spPr>
      </p:pic>
      <p:pic>
        <p:nvPicPr>
          <p:cNvPr id="51" name="Picture 3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381774" y="5881280"/>
            <a:ext cx="139700" cy="139700"/>
          </a:xfrm>
          <a:prstGeom prst="rect">
            <a:avLst/>
          </a:prstGeom>
        </p:spPr>
      </p:pic>
      <p:pic>
        <p:nvPicPr>
          <p:cNvPr id="52" name="Picture 3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909074" y="5881280"/>
            <a:ext cx="139700" cy="139700"/>
          </a:xfrm>
          <a:prstGeom prst="rect">
            <a:avLst/>
          </a:prstGeom>
        </p:spPr>
      </p:pic>
      <p:pic>
        <p:nvPicPr>
          <p:cNvPr id="53" name="Picture 3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70974" y="5754280"/>
            <a:ext cx="1282700" cy="431800"/>
          </a:xfrm>
          <a:prstGeom prst="rect">
            <a:avLst/>
          </a:prstGeom>
        </p:spPr>
      </p:pic>
      <p:sp>
        <p:nvSpPr>
          <p:cNvPr id="54" name="TextBox 38"/>
          <p:cNvSpPr txBox="1"/>
          <p:nvPr/>
        </p:nvSpPr>
        <p:spPr>
          <a:xfrm>
            <a:off x="1336074" y="5805080"/>
            <a:ext cx="965200" cy="3048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en-US" sz="1700" b="1" i="0" u="none" strike="noStrike">
                <a:solidFill>
                  <a:srgbClr val="000000"/>
                </a:solidFill>
                <a:latin typeface="+mj-ea"/>
                <a:ea typeface="+mj-ea"/>
              </a:rPr>
              <a:t>6/05</a:t>
            </a:r>
          </a:p>
        </p:txBody>
      </p:sp>
      <p:pic>
        <p:nvPicPr>
          <p:cNvPr id="55" name="Picture 3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5521974" y="5728880"/>
            <a:ext cx="1282700" cy="431800"/>
          </a:xfrm>
          <a:prstGeom prst="rect">
            <a:avLst/>
          </a:prstGeom>
        </p:spPr>
      </p:pic>
      <p:sp>
        <p:nvSpPr>
          <p:cNvPr id="56" name="TextBox 40"/>
          <p:cNvSpPr txBox="1"/>
          <p:nvPr/>
        </p:nvSpPr>
        <p:spPr>
          <a:xfrm>
            <a:off x="15623574" y="5805080"/>
            <a:ext cx="1079500" cy="3048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en-US" sz="1700" b="0" i="0" u="none" strike="noStrike">
                <a:solidFill>
                  <a:srgbClr val="FFFFFF"/>
                </a:solidFill>
                <a:latin typeface="+mj-ea"/>
                <a:ea typeface="+mj-ea"/>
              </a:rPr>
              <a:t>7/18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6962" y="6300380"/>
            <a:ext cx="172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프로젝트 시작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339026" y="6280814"/>
            <a:ext cx="172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프로젝트 종료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08151" y="3567433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SNS </a:t>
            </a:r>
            <a:r>
              <a:rPr lang="ko-KR" altLang="en-US" sz="2000" b="1">
                <a:latin typeface="+mj-ea"/>
                <a:ea typeface="+mj-ea"/>
              </a:rPr>
              <a:t>기능 설계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팀원 간 기능 분배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프로젝트 기획서 작성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전체적인 컨셉 결정</a:t>
            </a:r>
          </a:p>
        </p:txBody>
      </p:sp>
      <p:sp>
        <p:nvSpPr>
          <p:cNvPr id="60" name="TextBox 14"/>
          <p:cNvSpPr txBox="1"/>
          <p:nvPr/>
        </p:nvSpPr>
        <p:spPr>
          <a:xfrm>
            <a:off x="5452501" y="6675386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기능 구현 </a:t>
            </a:r>
            <a:r>
              <a:rPr lang="en-US" altLang="ko-KR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1</a:t>
            </a:r>
          </a:p>
        </p:txBody>
      </p:sp>
      <p:pic>
        <p:nvPicPr>
          <p:cNvPr id="61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183059" y="2598091"/>
            <a:ext cx="4337679" cy="3264139"/>
          </a:xfrm>
          <a:prstGeom prst="rect">
            <a:avLst/>
          </a:prstGeom>
        </p:spPr>
      </p:pic>
      <p:sp>
        <p:nvSpPr>
          <p:cNvPr id="62" name="TextBox 14"/>
          <p:cNvSpPr txBox="1"/>
          <p:nvPr/>
        </p:nvSpPr>
        <p:spPr>
          <a:xfrm>
            <a:off x="8117505" y="2811231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형상관리</a:t>
            </a:r>
          </a:p>
        </p:txBody>
      </p:sp>
      <p:sp>
        <p:nvSpPr>
          <p:cNvPr id="63" name="TextBox 11"/>
          <p:cNvSpPr txBox="1"/>
          <p:nvPr/>
        </p:nvSpPr>
        <p:spPr>
          <a:xfrm>
            <a:off x="7833168" y="3477625"/>
            <a:ext cx="33779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Git-hub</a:t>
            </a:r>
            <a:r>
              <a:rPr lang="ko-KR" altLang="en-US" sz="2000" b="1">
                <a:latin typeface="+mj-ea"/>
                <a:ea typeface="+mj-ea"/>
              </a:rPr>
              <a:t> 중앙저장소 생성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팀원 초대 및 권한 부여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변경 사항 업데이트 후 </a:t>
            </a:r>
            <a:r>
              <a:rPr lang="en-US" altLang="ko-KR" sz="2000" b="1">
                <a:latin typeface="+mj-ea"/>
                <a:ea typeface="+mj-ea"/>
              </a:rPr>
              <a:t>merge </a:t>
            </a:r>
            <a:r>
              <a:rPr lang="ko-KR" altLang="en-US" sz="2000" b="1">
                <a:latin typeface="+mj-ea"/>
                <a:ea typeface="+mj-ea"/>
              </a:rPr>
              <a:t>작업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충돌 작업 해결</a:t>
            </a:r>
          </a:p>
        </p:txBody>
      </p:sp>
      <p:pic>
        <p:nvPicPr>
          <p:cNvPr id="64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898035" y="3274302"/>
            <a:ext cx="3048000" cy="12700"/>
          </a:xfrm>
          <a:prstGeom prst="rect">
            <a:avLst/>
          </a:prstGeom>
        </p:spPr>
      </p:pic>
      <p:pic>
        <p:nvPicPr>
          <p:cNvPr id="65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642850" y="2618558"/>
            <a:ext cx="4276039" cy="3217755"/>
          </a:xfrm>
          <a:prstGeom prst="rect">
            <a:avLst/>
          </a:prstGeom>
        </p:spPr>
      </p:pic>
      <p:sp>
        <p:nvSpPr>
          <p:cNvPr id="66" name="TextBox 14"/>
          <p:cNvSpPr txBox="1"/>
          <p:nvPr/>
        </p:nvSpPr>
        <p:spPr>
          <a:xfrm>
            <a:off x="13506450" y="2849327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배포</a:t>
            </a:r>
          </a:p>
        </p:txBody>
      </p:sp>
      <p:sp>
        <p:nvSpPr>
          <p:cNvPr id="67" name="TextBox 11"/>
          <p:cNvSpPr txBox="1"/>
          <p:nvPr/>
        </p:nvSpPr>
        <p:spPr>
          <a:xfrm>
            <a:off x="13303708" y="3552418"/>
            <a:ext cx="27935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GCP </a:t>
            </a:r>
            <a:r>
              <a:rPr lang="ko-KR" altLang="en-US" sz="2000" b="1">
                <a:latin typeface="+mj-ea"/>
                <a:ea typeface="+mj-ea"/>
              </a:rPr>
              <a:t>가상서버 생성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Maria DB</a:t>
            </a:r>
            <a:r>
              <a:rPr lang="ko-KR" altLang="en-US" sz="2000" b="1">
                <a:latin typeface="+mj-ea"/>
                <a:ea typeface="+mj-ea"/>
              </a:rPr>
              <a:t> 설치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DB </a:t>
            </a:r>
            <a:r>
              <a:rPr lang="ko-KR" altLang="en-US" sz="2000" b="1">
                <a:latin typeface="+mj-ea"/>
                <a:ea typeface="+mj-ea"/>
              </a:rPr>
              <a:t>테이블 재설정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배포 후 기능 테스트</a:t>
            </a:r>
          </a:p>
        </p:txBody>
      </p:sp>
      <p:pic>
        <p:nvPicPr>
          <p:cNvPr id="68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3317389" y="3312521"/>
            <a:ext cx="3048000" cy="12700"/>
          </a:xfrm>
          <a:prstGeom prst="rect">
            <a:avLst/>
          </a:prstGeom>
        </p:spPr>
      </p:pic>
      <p:pic>
        <p:nvPicPr>
          <p:cNvPr id="69" name="Picture 2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925050" y="6042872"/>
            <a:ext cx="4576744" cy="3335670"/>
          </a:xfrm>
          <a:prstGeom prst="rect">
            <a:avLst/>
          </a:prstGeom>
        </p:spPr>
      </p:pic>
      <p:sp>
        <p:nvSpPr>
          <p:cNvPr id="70" name="TextBox 14"/>
          <p:cNvSpPr txBox="1"/>
          <p:nvPr/>
        </p:nvSpPr>
        <p:spPr>
          <a:xfrm>
            <a:off x="10946035" y="6589985"/>
            <a:ext cx="2468785" cy="50698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기능 구현 </a:t>
            </a:r>
            <a:r>
              <a:rPr lang="en-US" altLang="ko-KR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71" name="TextBox 78"/>
          <p:cNvSpPr txBox="1"/>
          <p:nvPr/>
        </p:nvSpPr>
        <p:spPr>
          <a:xfrm>
            <a:off x="5003713" y="7387167"/>
            <a:ext cx="37551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장채윤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검색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프로필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문형욱</a:t>
            </a:r>
            <a:r>
              <a:rPr lang="en-US" altLang="ko-KR" sz="2000" b="1">
                <a:latin typeface="+mj-ea"/>
                <a:ea typeface="+mj-ea"/>
              </a:rPr>
              <a:t> :</a:t>
            </a:r>
            <a:r>
              <a:rPr lang="ko-KR" altLang="en-US" sz="2000" b="1">
                <a:latin typeface="+mj-ea"/>
                <a:ea typeface="+mj-ea"/>
              </a:rPr>
              <a:t> 로그인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회원가입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댓글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좋아요 기능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우승훈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테마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포스트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설정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리포스트 기능</a:t>
            </a:r>
          </a:p>
        </p:txBody>
      </p:sp>
      <p:sp>
        <p:nvSpPr>
          <p:cNvPr id="72" name="TextBox 78"/>
          <p:cNvSpPr txBox="1"/>
          <p:nvPr/>
        </p:nvSpPr>
        <p:spPr>
          <a:xfrm>
            <a:off x="10518174" y="7376877"/>
            <a:ext cx="3276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장채윤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채팅</a:t>
            </a:r>
            <a:r>
              <a:rPr lang="en-US" altLang="ko-KR" sz="2000" b="1">
                <a:latin typeface="+mj-ea"/>
                <a:ea typeface="+mj-ea"/>
              </a:rPr>
              <a:t>(</a:t>
            </a:r>
            <a:r>
              <a:rPr lang="ko-KR" altLang="en-US" sz="2000" b="1">
                <a:latin typeface="+mj-ea"/>
                <a:ea typeface="+mj-ea"/>
              </a:rPr>
              <a:t>소캣</a:t>
            </a:r>
            <a:r>
              <a:rPr lang="en-US" altLang="ko-KR" sz="2000" b="1">
                <a:latin typeface="+mj-ea"/>
                <a:ea typeface="+mj-ea"/>
              </a:rPr>
              <a:t>)</a:t>
            </a:r>
            <a:r>
              <a:rPr lang="ko-KR" altLang="en-US" sz="2000" b="1"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문형욱</a:t>
            </a:r>
            <a:r>
              <a:rPr lang="en-US" altLang="ko-KR" sz="2000" b="1">
                <a:latin typeface="+mj-ea"/>
                <a:ea typeface="+mj-ea"/>
              </a:rPr>
              <a:t> :</a:t>
            </a:r>
            <a:r>
              <a:rPr lang="ko-KR" altLang="en-US" sz="2000" b="1">
                <a:latin typeface="+mj-ea"/>
                <a:ea typeface="+mj-ea"/>
              </a:rPr>
              <a:t> 신고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정지 기능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우승훈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팔로우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관리자</a:t>
            </a:r>
          </a:p>
        </p:txBody>
      </p:sp>
      <p:pic>
        <p:nvPicPr>
          <p:cNvPr id="73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343609" y="7170994"/>
            <a:ext cx="3048000" cy="12700"/>
          </a:xfrm>
          <a:prstGeom prst="rect">
            <a:avLst/>
          </a:prstGeom>
        </p:spPr>
      </p:pic>
      <p:pic>
        <p:nvPicPr>
          <p:cNvPr id="74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0588349" y="7183694"/>
            <a:ext cx="3048000" cy="12700"/>
          </a:xfrm>
          <a:prstGeom prst="rect">
            <a:avLst/>
          </a:prstGeom>
        </p:spPr>
      </p:pic>
      <p:pic>
        <p:nvPicPr>
          <p:cNvPr id="75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760188" y="3274302"/>
            <a:ext cx="3048000" cy="1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>
            <a:extLst>
              <a:ext uri="{FF2B5EF4-FFF2-40B4-BE49-F238E27FC236}">
                <a16:creationId xmlns:a16="http://schemas.microsoft.com/office/drawing/2014/main" id="{6350043C-F744-5D42-54EE-A7518638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41" y="6339962"/>
            <a:ext cx="1364425" cy="619158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5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5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</p:txBody>
      </p:sp>
      <p:pic>
        <p:nvPicPr>
          <p:cNvPr id="4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37" y="2769910"/>
            <a:ext cx="3705105" cy="762000"/>
          </a:xfrm>
          <a:prstGeom prst="rect">
            <a:avLst/>
          </a:prstGeom>
        </p:spPr>
      </p:pic>
      <p:pic>
        <p:nvPicPr>
          <p:cNvPr id="4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29" y="2617946"/>
            <a:ext cx="3281891" cy="545664"/>
          </a:xfrm>
          <a:prstGeom prst="rect">
            <a:avLst/>
          </a:prstGeom>
        </p:spPr>
      </p:pic>
      <p:pic>
        <p:nvPicPr>
          <p:cNvPr id="38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93" y="3128832"/>
            <a:ext cx="6932565" cy="1862268"/>
          </a:xfrm>
          <a:prstGeom prst="rect">
            <a:avLst/>
          </a:prstGeom>
        </p:spPr>
      </p:pic>
      <p:sp>
        <p:nvSpPr>
          <p:cNvPr id="45" name="TextBox 13"/>
          <p:cNvSpPr txBox="1"/>
          <p:nvPr/>
        </p:nvSpPr>
        <p:spPr>
          <a:xfrm>
            <a:off x="774490" y="2740907"/>
            <a:ext cx="2567508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JavaScript (r642 판) - 나무위키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6" y="3318538"/>
            <a:ext cx="1540753" cy="14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 기초 - 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60" y="3162102"/>
            <a:ext cx="2823626" cy="162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4401915" y="4366752"/>
            <a:ext cx="11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 1.8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EF6A35BF-14C5-8E56-0D3B-AB9B76788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0588" y="6643867"/>
            <a:ext cx="4854812" cy="3440229"/>
          </a:xfrm>
          <a:prstGeom prst="rect">
            <a:avLst/>
          </a:prstGeom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id="{488275BD-3246-8046-F310-635FC3005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0588" y="6154064"/>
            <a:ext cx="2084744" cy="526112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506EDEF4-3E7A-46BF-1C59-F44157A42A1F}"/>
              </a:ext>
            </a:extLst>
          </p:cNvPr>
          <p:cNvSpPr txBox="1"/>
          <p:nvPr/>
        </p:nvSpPr>
        <p:spPr>
          <a:xfrm>
            <a:off x="7930144" y="6154064"/>
            <a:ext cx="1917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AD3D7EC8-5AB0-5D73-6EF4-BF213A0B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42" y="2171699"/>
            <a:ext cx="1429356" cy="608705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EDCE495A-332D-6718-B8DF-A26E2BA54B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0588" y="2475606"/>
            <a:ext cx="4854812" cy="3429894"/>
          </a:xfrm>
          <a:prstGeom prst="rect">
            <a:avLst/>
          </a:prstGeom>
        </p:spPr>
      </p:pic>
      <p:pic>
        <p:nvPicPr>
          <p:cNvPr id="28" name="Picture 11">
            <a:extLst>
              <a:ext uri="{FF2B5EF4-FFF2-40B4-BE49-F238E27FC236}">
                <a16:creationId xmlns:a16="http://schemas.microsoft.com/office/drawing/2014/main" id="{105E106B-7DA7-D2A6-F9A8-7166BA4A79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0588" y="1943100"/>
            <a:ext cx="2084744" cy="526112"/>
          </a:xfrm>
          <a:prstGeom prst="rect">
            <a:avLst/>
          </a:prstGeom>
        </p:spPr>
      </p:pic>
      <p:sp>
        <p:nvSpPr>
          <p:cNvPr id="29" name="TextBox 13">
            <a:extLst>
              <a:ext uri="{FF2B5EF4-FFF2-40B4-BE49-F238E27FC236}">
                <a16:creationId xmlns:a16="http://schemas.microsoft.com/office/drawing/2014/main" id="{3B842343-F292-305F-A4FA-5380D0ACA926}"/>
              </a:ext>
            </a:extLst>
          </p:cNvPr>
          <p:cNvSpPr txBox="1"/>
          <p:nvPr/>
        </p:nvSpPr>
        <p:spPr>
          <a:xfrm>
            <a:off x="7930144" y="1943100"/>
            <a:ext cx="1917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</a:p>
        </p:txBody>
      </p:sp>
      <p:pic>
        <p:nvPicPr>
          <p:cNvPr id="55" name="Picture 10">
            <a:extLst>
              <a:ext uri="{FF2B5EF4-FFF2-40B4-BE49-F238E27FC236}">
                <a16:creationId xmlns:a16="http://schemas.microsoft.com/office/drawing/2014/main" id="{F8C801DF-A80B-D84F-9FFE-39911F6F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77" y="5265927"/>
            <a:ext cx="3705105" cy="762000"/>
          </a:xfrm>
          <a:prstGeom prst="rect">
            <a:avLst/>
          </a:prstGeom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ECB85A58-A6F7-A9D7-0D09-E4AD1C60DD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469" y="5643432"/>
            <a:ext cx="6932565" cy="1862268"/>
          </a:xfrm>
          <a:prstGeom prst="rect">
            <a:avLst/>
          </a:prstGeom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951C4CDE-D70D-C971-DEFA-D368467F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80" y="7882409"/>
            <a:ext cx="3705105" cy="762000"/>
          </a:xfrm>
          <a:prstGeom prst="rect">
            <a:avLst/>
          </a:prstGeom>
        </p:spPr>
      </p:pic>
      <p:pic>
        <p:nvPicPr>
          <p:cNvPr id="1025" name="Picture 12">
            <a:extLst>
              <a:ext uri="{FF2B5EF4-FFF2-40B4-BE49-F238E27FC236}">
                <a16:creationId xmlns:a16="http://schemas.microsoft.com/office/drawing/2014/main" id="{9B5C1634-26C2-FB58-CF1C-B1A90BFD86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8221829"/>
            <a:ext cx="6932565" cy="1862268"/>
          </a:xfrm>
          <a:prstGeom prst="rect">
            <a:avLst/>
          </a:prstGeom>
        </p:spPr>
      </p:pic>
      <p:pic>
        <p:nvPicPr>
          <p:cNvPr id="1031" name="Picture 11">
            <a:extLst>
              <a:ext uri="{FF2B5EF4-FFF2-40B4-BE49-F238E27FC236}">
                <a16:creationId xmlns:a16="http://schemas.microsoft.com/office/drawing/2014/main" id="{89FCD9C7-1E64-60DD-CF70-253909ED9E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469" y="5110409"/>
            <a:ext cx="3281891" cy="545664"/>
          </a:xfrm>
          <a:prstGeom prst="rect">
            <a:avLst/>
          </a:prstGeom>
        </p:spPr>
      </p:pic>
      <p:sp>
        <p:nvSpPr>
          <p:cNvPr id="1033" name="TextBox 13">
            <a:extLst>
              <a:ext uri="{FF2B5EF4-FFF2-40B4-BE49-F238E27FC236}">
                <a16:creationId xmlns:a16="http://schemas.microsoft.com/office/drawing/2014/main" id="{37BB2B7B-A1F4-C744-AF03-DB71903BE35D}"/>
              </a:ext>
            </a:extLst>
          </p:cNvPr>
          <p:cNvSpPr txBox="1"/>
          <p:nvPr/>
        </p:nvSpPr>
        <p:spPr>
          <a:xfrm>
            <a:off x="782930" y="5233370"/>
            <a:ext cx="2567508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 - end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4" name="Picture 11">
            <a:extLst>
              <a:ext uri="{FF2B5EF4-FFF2-40B4-BE49-F238E27FC236}">
                <a16:creationId xmlns:a16="http://schemas.microsoft.com/office/drawing/2014/main" id="{63BEF2E2-7EF4-36EC-181A-DEC24494D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277" y="7701351"/>
            <a:ext cx="3281891" cy="545664"/>
          </a:xfrm>
          <a:prstGeom prst="rect">
            <a:avLst/>
          </a:prstGeom>
        </p:spPr>
      </p:pic>
      <p:sp>
        <p:nvSpPr>
          <p:cNvPr id="1035" name="TextBox 13">
            <a:extLst>
              <a:ext uri="{FF2B5EF4-FFF2-40B4-BE49-F238E27FC236}">
                <a16:creationId xmlns:a16="http://schemas.microsoft.com/office/drawing/2014/main" id="{EED9A15B-2FC3-FB3D-D1A1-5BCAC8440C61}"/>
              </a:ext>
            </a:extLst>
          </p:cNvPr>
          <p:cNvSpPr txBox="1"/>
          <p:nvPr/>
        </p:nvSpPr>
        <p:spPr>
          <a:xfrm>
            <a:off x="714738" y="7824312"/>
            <a:ext cx="2567508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6" name="Picture 22" descr="HTML, CSS] 아이콘 추가하는 방법 - fontawesome 사용법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9" y="8298892"/>
            <a:ext cx="5651933" cy="17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28" descr="개념 정리] 메이븐">
            <a:extLst>
              <a:ext uri="{FF2B5EF4-FFF2-40B4-BE49-F238E27FC236}">
                <a16:creationId xmlns:a16="http://schemas.microsoft.com/office/drawing/2014/main" id="{2FF737D5-03CF-314C-2D77-4EEDE49C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42" y="5942001"/>
            <a:ext cx="2123373" cy="4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30" descr="WAS) WAS에 대한 이야기 (4) - WAS의 종류">
            <a:extLst>
              <a:ext uri="{FF2B5EF4-FFF2-40B4-BE49-F238E27FC236}">
                <a16:creationId xmlns:a16="http://schemas.microsoft.com/office/drawing/2014/main" id="{950B0AC9-D21C-E958-872F-98C4CA155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8" y="5621527"/>
            <a:ext cx="2141753" cy="19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13B39239-A73B-14A8-6961-41F570E1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623" y="2171699"/>
            <a:ext cx="1925708" cy="508336"/>
          </a:xfrm>
          <a:prstGeom prst="rect">
            <a:avLst/>
          </a:prstGeom>
        </p:spPr>
      </p:pic>
      <p:pic>
        <p:nvPicPr>
          <p:cNvPr id="1043" name="Picture 11">
            <a:extLst>
              <a:ext uri="{FF2B5EF4-FFF2-40B4-BE49-F238E27FC236}">
                <a16:creationId xmlns:a16="http://schemas.microsoft.com/office/drawing/2014/main" id="{4DD35684-D01F-6C11-E6DA-C38982348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0628" y="1920832"/>
            <a:ext cx="3019458" cy="545664"/>
          </a:xfrm>
          <a:prstGeom prst="rect">
            <a:avLst/>
          </a:prstGeom>
        </p:spPr>
      </p:pic>
      <p:pic>
        <p:nvPicPr>
          <p:cNvPr id="1045" name="Picture 12">
            <a:extLst>
              <a:ext uri="{FF2B5EF4-FFF2-40B4-BE49-F238E27FC236}">
                <a16:creationId xmlns:a16="http://schemas.microsoft.com/office/drawing/2014/main" id="{495D6389-B878-3C48-3CF5-DAD057ACC9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6146" y="2422144"/>
            <a:ext cx="4854812" cy="7661952"/>
          </a:xfrm>
          <a:prstGeom prst="rect">
            <a:avLst/>
          </a:prstGeom>
        </p:spPr>
      </p:pic>
      <p:sp>
        <p:nvSpPr>
          <p:cNvPr id="1047" name="TextBox 13">
            <a:extLst>
              <a:ext uri="{FF2B5EF4-FFF2-40B4-BE49-F238E27FC236}">
                <a16:creationId xmlns:a16="http://schemas.microsoft.com/office/drawing/2014/main" id="{1CC3E10A-9F7D-3C46-E5FA-C83F80B0F951}"/>
              </a:ext>
            </a:extLst>
          </p:cNvPr>
          <p:cNvSpPr txBox="1"/>
          <p:nvPr/>
        </p:nvSpPr>
        <p:spPr>
          <a:xfrm>
            <a:off x="13386736" y="2015864"/>
            <a:ext cx="236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깃 허브 - 무료 소셜 미디어개 아이콘">
            <a:extLst>
              <a:ext uri="{FF2B5EF4-FFF2-40B4-BE49-F238E27FC236}">
                <a16:creationId xmlns:a16="http://schemas.microsoft.com/office/drawing/2014/main" id="{6A9A4393-76C1-5534-B198-4641B1CBD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900" y="2561528"/>
            <a:ext cx="2495176" cy="24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4" descr="Java] - 종합 개발툴 이클립스(eclipse) 설치">
            <a:extLst>
              <a:ext uri="{FF2B5EF4-FFF2-40B4-BE49-F238E27FC236}">
                <a16:creationId xmlns:a16="http://schemas.microsoft.com/office/drawing/2014/main" id="{DECC7A71-BE29-22CE-0C80-C442DC9B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77" y="3160050"/>
            <a:ext cx="2186110" cy="219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8" descr="Oracle 날짜 BETWEEN 사용 시 주의사항">
            <a:extLst>
              <a:ext uri="{FF2B5EF4-FFF2-40B4-BE49-F238E27FC236}">
                <a16:creationId xmlns:a16="http://schemas.microsoft.com/office/drawing/2014/main" id="{FBD164E9-AA05-6FB2-3823-0C4563FA6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385" y="7155172"/>
            <a:ext cx="2407928" cy="24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학생용 Visual Studio 개발자 도구 – 무료 다운로드 및 리소스">
            <a:extLst>
              <a:ext uri="{FF2B5EF4-FFF2-40B4-BE49-F238E27FC236}">
                <a16:creationId xmlns:a16="http://schemas.microsoft.com/office/drawing/2014/main" id="{E72F52BE-4144-A92A-91B0-3E9FE6CD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145" y="3354350"/>
            <a:ext cx="1879250" cy="187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riadb 로고 - 소셜 미디어 및 로고 아이콘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49" y="7631022"/>
            <a:ext cx="3202318" cy="1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10" descr="GCP Associate 자격증 준비 - Google Cloud Platform 핵심 요약 (Storage, Bigtable, SQL,  Spanner, Datastore, 테스트) : 네이버 블로그">
            <a:extLst>
              <a:ext uri="{FF2B5EF4-FFF2-40B4-BE49-F238E27FC236}">
                <a16:creationId xmlns:a16="http://schemas.microsoft.com/office/drawing/2014/main" id="{3B2484C1-2F60-6AF9-0C9D-F889CDD9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909" y="5074277"/>
            <a:ext cx="3783286" cy="232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2" descr="클라우드] GCP(Google Cloud Platform) 에서 리눅스 생성 하기 - Wings on PC">
            <a:extLst>
              <a:ext uri="{FF2B5EF4-FFF2-40B4-BE49-F238E27FC236}">
                <a16:creationId xmlns:a16="http://schemas.microsoft.com/office/drawing/2014/main" id="{5E0F5C36-7116-09E6-44E4-4F027A94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46" y="7453133"/>
            <a:ext cx="4915032" cy="27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jQuery 4: A New Era. jQuery, the “old-fashioned” JavaScript… | by Alex  Efimenko | Medium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60" y="3237409"/>
            <a:ext cx="1867074" cy="157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PA] MyBatis로 DB 연동하기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6" r="18274" b="4403"/>
          <a:stretch/>
        </p:blipFill>
        <p:spPr bwMode="auto">
          <a:xfrm>
            <a:off x="5358246" y="5723857"/>
            <a:ext cx="1905000" cy="15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8" descr="Spring Framework_스프링이란? | H-web Blog">
            <a:extLst>
              <a:ext uri="{FF2B5EF4-FFF2-40B4-BE49-F238E27FC236}">
                <a16:creationId xmlns:a16="http://schemas.microsoft.com/office/drawing/2014/main" id="{81FE31A5-F2B2-9866-A48E-70AAA2B9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53" y="6079804"/>
            <a:ext cx="2668193" cy="101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173679" y="7081178"/>
            <a:ext cx="11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9.0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19970" y="912334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10.11.8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4141" y="708117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4.3.2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6897" y="7015505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3.2.8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38482" y="639246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2.5.1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06897" y="4574516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3.6.0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3329" y="9492680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5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19491" y="9492680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3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88294" y="912334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11gR2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ko-KR" alt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242552" y="2324100"/>
            <a:ext cx="3207248" cy="403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14"/>
          <p:cNvSpPr txBox="1"/>
          <p:nvPr/>
        </p:nvSpPr>
        <p:spPr>
          <a:xfrm>
            <a:off x="1143000" y="2324100"/>
            <a:ext cx="9575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3200" b="0" i="0" u="none" strike="noStrik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62400" y="2349500"/>
            <a:ext cx="9677400" cy="759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9982200" y="2529889"/>
            <a:ext cx="1503947" cy="2963529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interceptor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105649" y="5058276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105650" y="6648784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105650" y="8308613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View-Resolver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110039" y="8308613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267200" y="5886784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268707" y="8308613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DAO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1000" y="7377643"/>
            <a:ext cx="3207248" cy="2566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6" descr="Official MariaDB Logos | Maria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12" y="5143500"/>
            <a:ext cx="1825625" cy="148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직선 화살표 연결선 63"/>
          <p:cNvCxnSpPr/>
          <p:nvPr/>
        </p:nvCxnSpPr>
        <p:spPr>
          <a:xfrm flipH="1" flipV="1">
            <a:off x="13415210" y="4011653"/>
            <a:ext cx="827342" cy="90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6" idx="1"/>
            <a:endCxn id="55" idx="3"/>
          </p:cNvCxnSpPr>
          <p:nvPr/>
        </p:nvCxnSpPr>
        <p:spPr>
          <a:xfrm flipH="1" flipV="1">
            <a:off x="11486147" y="4011654"/>
            <a:ext cx="510510" cy="90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11996657" y="2547935"/>
            <a:ext cx="1418553" cy="2945483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(encoding)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76" y="2462463"/>
            <a:ext cx="1143000" cy="1143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76" y="3726782"/>
            <a:ext cx="1143000" cy="11430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76" y="4991100"/>
            <a:ext cx="1143000" cy="1143000"/>
          </a:xfrm>
          <a:prstGeom prst="rect">
            <a:avLst/>
          </a:prstGeom>
        </p:spPr>
      </p:pic>
      <p:cxnSp>
        <p:nvCxnSpPr>
          <p:cNvPr id="70" name="꺾인 연결선 69"/>
          <p:cNvCxnSpPr>
            <a:endCxn id="56" idx="0"/>
          </p:cNvCxnSpPr>
          <p:nvPr/>
        </p:nvCxnSpPr>
        <p:spPr>
          <a:xfrm rot="10800000" flipV="1">
            <a:off x="8316078" y="4011652"/>
            <a:ext cx="1666124" cy="1046623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6" idx="2"/>
            <a:endCxn id="57" idx="0"/>
          </p:cNvCxnSpPr>
          <p:nvPr/>
        </p:nvCxnSpPr>
        <p:spPr>
          <a:xfrm>
            <a:off x="8316078" y="5762792"/>
            <a:ext cx="1" cy="8859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7" idx="2"/>
            <a:endCxn id="58" idx="0"/>
          </p:cNvCxnSpPr>
          <p:nvPr/>
        </p:nvCxnSpPr>
        <p:spPr>
          <a:xfrm>
            <a:off x="8316079" y="7353300"/>
            <a:ext cx="0" cy="9553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8" idx="3"/>
            <a:endCxn id="59" idx="1"/>
          </p:cNvCxnSpPr>
          <p:nvPr/>
        </p:nvCxnSpPr>
        <p:spPr>
          <a:xfrm>
            <a:off x="9526507" y="8660871"/>
            <a:ext cx="583532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6" idx="1"/>
            <a:endCxn id="60" idx="3"/>
          </p:cNvCxnSpPr>
          <p:nvPr/>
        </p:nvCxnSpPr>
        <p:spPr>
          <a:xfrm rot="10800000" flipV="1">
            <a:off x="6688057" y="5410534"/>
            <a:ext cx="417592" cy="82850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0" idx="2"/>
            <a:endCxn id="61" idx="0"/>
          </p:cNvCxnSpPr>
          <p:nvPr/>
        </p:nvCxnSpPr>
        <p:spPr>
          <a:xfrm>
            <a:off x="5477629" y="6591300"/>
            <a:ext cx="1507" cy="1717313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1" idx="1"/>
            <a:endCxn id="62" idx="3"/>
          </p:cNvCxnSpPr>
          <p:nvPr/>
        </p:nvCxnSpPr>
        <p:spPr>
          <a:xfrm flipH="1">
            <a:off x="3588248" y="8660871"/>
            <a:ext cx="680459" cy="1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3" idx="2"/>
            <a:endCxn id="62" idx="0"/>
          </p:cNvCxnSpPr>
          <p:nvPr/>
        </p:nvCxnSpPr>
        <p:spPr>
          <a:xfrm flipH="1">
            <a:off x="1984624" y="6631674"/>
            <a:ext cx="1" cy="745969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489448" y="7494663"/>
            <a:ext cx="2990352" cy="2332417"/>
            <a:chOff x="774195" y="7478698"/>
            <a:chExt cx="2420857" cy="233241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774195" y="7478698"/>
              <a:ext cx="2420857" cy="66200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SqlSessionTemplate</a:t>
              </a:r>
              <a:endParaRPr lang="ko-KR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774195" y="8313905"/>
              <a:ext cx="2420857" cy="66200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SqlSessionFactoryBean</a:t>
              </a:r>
              <a:endParaRPr lang="ko-KR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774195" y="9149113"/>
              <a:ext cx="2420857" cy="66200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DataSource</a:t>
              </a:r>
              <a:endParaRPr lang="ko-KR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2" name="꺾인 연결선 81"/>
          <p:cNvCxnSpPr>
            <a:stCxn id="59" idx="3"/>
            <a:endCxn id="52" idx="2"/>
          </p:cNvCxnSpPr>
          <p:nvPr/>
        </p:nvCxnSpPr>
        <p:spPr>
          <a:xfrm flipV="1">
            <a:off x="12530896" y="6362700"/>
            <a:ext cx="3315280" cy="2298171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4" descr="File:Gmail icon (2020)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67" y="3117849"/>
            <a:ext cx="1280115" cy="95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꺾인 연결선 83"/>
          <p:cNvCxnSpPr>
            <a:stCxn id="83" idx="2"/>
            <a:endCxn id="60" idx="0"/>
          </p:cNvCxnSpPr>
          <p:nvPr/>
        </p:nvCxnSpPr>
        <p:spPr>
          <a:xfrm rot="16200000" flipH="1">
            <a:off x="2826085" y="3235240"/>
            <a:ext cx="1810084" cy="3493004"/>
          </a:xfrm>
          <a:prstGeom prst="bentConnector3">
            <a:avLst>
              <a:gd name="adj1" fmla="val 44171"/>
            </a:avLst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574762" y="44577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Gmail API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550313" y="2952416"/>
            <a:ext cx="1545687" cy="1217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Picture 40" descr="File:Apache Tomcat logo.svg - Wikimedia Comm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99" y="3202162"/>
            <a:ext cx="1109088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5585539" y="2686753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WAS</a:t>
            </a:r>
            <a:endParaRPr lang="ko-KR" altLang="en-US" sz="12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10189113" y="5676900"/>
            <a:ext cx="3222087" cy="2353543"/>
            <a:chOff x="10189113" y="5676900"/>
            <a:chExt cx="3222087" cy="2353543"/>
          </a:xfrm>
        </p:grpSpPr>
        <p:grpSp>
          <p:nvGrpSpPr>
            <p:cNvPr id="90" name="그룹 89"/>
            <p:cNvGrpSpPr/>
            <p:nvPr/>
          </p:nvGrpSpPr>
          <p:grpSpPr>
            <a:xfrm>
              <a:off x="10189113" y="5676900"/>
              <a:ext cx="1545687" cy="1482718"/>
              <a:chOff x="10189113" y="5868437"/>
              <a:chExt cx="1545687" cy="1482718"/>
            </a:xfrm>
          </p:grpSpPr>
          <p:pic>
            <p:nvPicPr>
              <p:cNvPr id="99" name="Picture 30" descr="spring&quot; Icon - Download for free – Iconduck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9751" y="6224081"/>
                <a:ext cx="1015042" cy="10135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10189113" y="6134100"/>
                <a:ext cx="1545687" cy="1217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752608" y="5868437"/>
                <a:ext cx="982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FrameWork</a:t>
                </a:r>
                <a:endParaRPr lang="ko-KR" altLang="en-US" sz="1200" dirty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1865513" y="5676900"/>
              <a:ext cx="1545687" cy="1482718"/>
              <a:chOff x="11856351" y="5868437"/>
              <a:chExt cx="1545687" cy="1482718"/>
            </a:xfrm>
          </p:grpSpPr>
          <p:pic>
            <p:nvPicPr>
              <p:cNvPr id="96" name="Picture 28" descr="Pin page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3929" y="6195043"/>
                <a:ext cx="844052" cy="1119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직사각형 96"/>
              <p:cNvSpPr/>
              <p:nvPr/>
            </p:nvSpPr>
            <p:spPr>
              <a:xfrm>
                <a:off x="11856351" y="6134100"/>
                <a:ext cx="1545687" cy="1217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2536095" y="5868437"/>
                <a:ext cx="8659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Language</a:t>
                </a:r>
                <a:endParaRPr lang="ko-KR" altLang="en-US" sz="12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1156833" y="7234786"/>
              <a:ext cx="2254367" cy="795657"/>
              <a:chOff x="10208681" y="7426323"/>
              <a:chExt cx="2254367" cy="795657"/>
            </a:xfrm>
          </p:grpSpPr>
          <p:pic>
            <p:nvPicPr>
              <p:cNvPr id="93" name="Picture 34" descr="Icon request: Maven · Issue #430 · devicons/devicon · GitHub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87208" y="7748401"/>
                <a:ext cx="1806415" cy="457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직사각형 93"/>
              <p:cNvSpPr/>
              <p:nvPr/>
            </p:nvSpPr>
            <p:spPr>
              <a:xfrm>
                <a:off x="10208681" y="7663206"/>
                <a:ext cx="2254367" cy="558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639874" y="7426323"/>
                <a:ext cx="8231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BuildTool</a:t>
                </a:r>
                <a:endParaRPr lang="ko-KR" altLang="en-US" sz="1200" dirty="0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12941917" y="2087454"/>
            <a:ext cx="6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6798660" y="208745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Client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60392" y="7100644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/>
              <a:t>MyBatis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ko-KR" alt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952500" y="3086100"/>
            <a:ext cx="4686300" cy="1371600"/>
          </a:xfrm>
          <a:prstGeom prst="wedgeRoundRectCallou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CLIENT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455492"/>
            <a:ext cx="3939308" cy="3939308"/>
          </a:xfrm>
          <a:prstGeom prst="rect">
            <a:avLst/>
          </a:prstGeom>
        </p:spPr>
      </p:pic>
      <p:pic>
        <p:nvPicPr>
          <p:cNvPr id="38" name="Picture 12" descr="클라우드] GCP(Google Cloud Platform) 에서 리눅스 생성 하기 - Wings on PC">
            <a:extLst>
              <a:ext uri="{FF2B5EF4-FFF2-40B4-BE49-F238E27FC236}">
                <a16:creationId xmlns:a16="http://schemas.microsoft.com/office/drawing/2014/main" id="{5E0F5C36-7116-09E6-44E4-4F027A945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0" r="20680"/>
          <a:stretch/>
        </p:blipFill>
        <p:spPr bwMode="auto">
          <a:xfrm>
            <a:off x="6915150" y="4619081"/>
            <a:ext cx="4218394" cy="408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12243796" y="3086100"/>
            <a:ext cx="5763804" cy="1374588"/>
          </a:xfrm>
          <a:prstGeom prst="round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</a:rPr>
              <a:t>개발 컴퓨터 </a:t>
            </a:r>
            <a:r>
              <a:rPr lang="en-US" altLang="ko-KR" sz="4000" b="1" dirty="0">
                <a:solidFill>
                  <a:schemeClr val="tx1"/>
                </a:solidFill>
              </a:rPr>
              <a:t>(</a:t>
            </a:r>
            <a:r>
              <a:rPr lang="en-US" altLang="ko-KR" sz="4000" b="1" dirty="0">
                <a:solidFill>
                  <a:schemeClr val="accent5"/>
                </a:solidFill>
              </a:rPr>
              <a:t>window 10</a:t>
            </a:r>
            <a:r>
              <a:rPr lang="en-US" altLang="ko-KR" sz="4000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59998" y="3086100"/>
            <a:ext cx="5562600" cy="1367118"/>
          </a:xfrm>
          <a:prstGeom prst="round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GCP VM (</a:t>
            </a:r>
            <a:r>
              <a:rPr lang="en-US" altLang="ko-KR" sz="4000" b="1" dirty="0">
                <a:solidFill>
                  <a:srgbClr val="FF0000"/>
                </a:solidFill>
              </a:rPr>
              <a:t>Ubuntu 22.04</a:t>
            </a:r>
            <a:r>
              <a:rPr lang="en-US" altLang="ko-KR" sz="4000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2056" name="Picture 8" descr="Coding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299" y="4901137"/>
            <a:ext cx="3522798" cy="35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H="1">
            <a:off x="10642598" y="6425146"/>
            <a:ext cx="2160000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955308" y="5981700"/>
            <a:ext cx="2160000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79998" y="6896100"/>
            <a:ext cx="2160000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054616" y="5706029"/>
            <a:ext cx="1494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war </a:t>
            </a:r>
            <a:r>
              <a:rPr lang="ko-KR" altLang="en-US" sz="2500" b="1" dirty="0">
                <a:latin typeface="+mj-ea"/>
                <a:ea typeface="+mj-ea"/>
              </a:rPr>
              <a:t>파일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926039" y="4901137"/>
            <a:ext cx="289292" cy="313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517009" y="818540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latin typeface="+mj-ea"/>
                <a:ea typeface="+mj-ea"/>
              </a:rPr>
              <a:t>방화벽</a:t>
            </a:r>
            <a:endParaRPr lang="ko-KR" altLang="en-US" sz="2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95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</a:p>
        </p:txBody>
      </p:sp>
      <p:sp>
        <p:nvSpPr>
          <p:cNvPr id="53" name="TextBox 10"/>
          <p:cNvSpPr txBox="1"/>
          <p:nvPr/>
        </p:nvSpPr>
        <p:spPr>
          <a:xfrm>
            <a:off x="2286000" y="477351"/>
            <a:ext cx="6223000" cy="41984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2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hub </a:t>
            </a:r>
            <a:r>
              <a:rPr lang="ko-KR" altLang="en-US" sz="2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r>
              <a:rPr lang="en-US" altLang="ko-KR" sz="2000" b="1" spc="-200" dirty="0">
                <a:solidFill>
                  <a:srgbClr val="000000"/>
                </a:solidFill>
                <a:latin typeface="맑은 고딕" panose="020B0503020000020004" pitchFamily="50" charset="-127"/>
              </a:rPr>
              <a:t>https://github.com/guncat-02/momentum.git</a:t>
            </a:r>
            <a:r>
              <a:rPr lang="en-US" sz="2000" b="1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1BFF995-2BBC-743B-B1A9-079B8D5BDD7C}"/>
              </a:ext>
            </a:extLst>
          </p:cNvPr>
          <p:cNvCxnSpPr>
            <a:cxnSpLocks/>
          </p:cNvCxnSpPr>
          <p:nvPr/>
        </p:nvCxnSpPr>
        <p:spPr>
          <a:xfrm>
            <a:off x="2872000" y="329668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959A3AA-C503-4E40-6E93-BBDF7071A14C}"/>
              </a:ext>
            </a:extLst>
          </p:cNvPr>
          <p:cNvCxnSpPr>
            <a:cxnSpLocks/>
          </p:cNvCxnSpPr>
          <p:nvPr/>
        </p:nvCxnSpPr>
        <p:spPr>
          <a:xfrm>
            <a:off x="2872000" y="468733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2E173A2-E8D3-0A45-6B6C-F428A59EC65B}"/>
              </a:ext>
            </a:extLst>
          </p:cNvPr>
          <p:cNvCxnSpPr>
            <a:cxnSpLocks/>
          </p:cNvCxnSpPr>
          <p:nvPr/>
        </p:nvCxnSpPr>
        <p:spPr>
          <a:xfrm>
            <a:off x="2872000" y="607798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8BE6647-120C-D12D-C9B7-414C4A4108EE}"/>
              </a:ext>
            </a:extLst>
          </p:cNvPr>
          <p:cNvCxnSpPr>
            <a:cxnSpLocks/>
          </p:cNvCxnSpPr>
          <p:nvPr/>
        </p:nvCxnSpPr>
        <p:spPr>
          <a:xfrm>
            <a:off x="2872000" y="746863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27717C3-DC74-ACFC-5CC6-4EFC46535505}"/>
              </a:ext>
            </a:extLst>
          </p:cNvPr>
          <p:cNvCxnSpPr>
            <a:cxnSpLocks/>
          </p:cNvCxnSpPr>
          <p:nvPr/>
        </p:nvCxnSpPr>
        <p:spPr>
          <a:xfrm>
            <a:off x="2872000" y="885928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75CBD01-28A3-33CF-8F31-458E3343236B}"/>
              </a:ext>
            </a:extLst>
          </p:cNvPr>
          <p:cNvSpPr txBox="1"/>
          <p:nvPr/>
        </p:nvSpPr>
        <p:spPr>
          <a:xfrm>
            <a:off x="1066595" y="297351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MAIN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A9CF67-DCF4-211B-4DA2-FFE5F634C467}"/>
              </a:ext>
            </a:extLst>
          </p:cNvPr>
          <p:cNvSpPr txBox="1"/>
          <p:nvPr/>
        </p:nvSpPr>
        <p:spPr>
          <a:xfrm>
            <a:off x="1299670" y="4345114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DEV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79379B-EBE2-A84F-DEF5-4508D9541418}"/>
              </a:ext>
            </a:extLst>
          </p:cNvPr>
          <p:cNvSpPr txBox="1"/>
          <p:nvPr/>
        </p:nvSpPr>
        <p:spPr>
          <a:xfrm>
            <a:off x="331136" y="5723453"/>
            <a:ext cx="2017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FEATURE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B170FD-B887-1435-4866-553DF57F4910}"/>
              </a:ext>
            </a:extLst>
          </p:cNvPr>
          <p:cNvSpPr txBox="1"/>
          <p:nvPr/>
        </p:nvSpPr>
        <p:spPr>
          <a:xfrm>
            <a:off x="552159" y="7012114"/>
            <a:ext cx="190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BACKUP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E4EAC8-79FF-CF96-8692-2C337F3021FC}"/>
              </a:ext>
            </a:extLst>
          </p:cNvPr>
          <p:cNvSpPr txBox="1"/>
          <p:nvPr/>
        </p:nvSpPr>
        <p:spPr>
          <a:xfrm>
            <a:off x="993112" y="7982117"/>
            <a:ext cx="1463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latin typeface="+mj-ea"/>
                <a:ea typeface="+mj-ea"/>
              </a:rPr>
              <a:t>CAT</a:t>
            </a:r>
          </a:p>
          <a:p>
            <a:pPr algn="r"/>
            <a:r>
              <a:rPr lang="en-US" altLang="ko-KR" sz="3600" dirty="0">
                <a:latin typeface="+mj-ea"/>
                <a:ea typeface="+mj-ea"/>
              </a:rPr>
              <a:t>CORO</a:t>
            </a:r>
          </a:p>
          <a:p>
            <a:pPr algn="r"/>
            <a:r>
              <a:rPr lang="en-US" altLang="ko-KR" sz="3600" dirty="0">
                <a:latin typeface="+mj-ea"/>
                <a:ea typeface="+mj-ea"/>
              </a:rPr>
              <a:t>BLUE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FC20709-A33C-88DA-8E2E-769BAD549416}"/>
              </a:ext>
            </a:extLst>
          </p:cNvPr>
          <p:cNvSpPr/>
          <p:nvPr/>
        </p:nvSpPr>
        <p:spPr>
          <a:xfrm>
            <a:off x="2872000" y="2687082"/>
            <a:ext cx="1233016" cy="11937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CBD1614-5C04-6D03-4AD0-3600A0C9A5CE}"/>
              </a:ext>
            </a:extLst>
          </p:cNvPr>
          <p:cNvSpPr txBox="1"/>
          <p:nvPr/>
        </p:nvSpPr>
        <p:spPr>
          <a:xfrm>
            <a:off x="2677228" y="232410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5B2C7B1-E61C-C55E-EFD7-144762A884AD}"/>
              </a:ext>
            </a:extLst>
          </p:cNvPr>
          <p:cNvSpPr/>
          <p:nvPr/>
        </p:nvSpPr>
        <p:spPr>
          <a:xfrm>
            <a:off x="3175664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ED7F3CD-F9D9-F3C9-43EA-7E55F200E38D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3488508" y="3880880"/>
            <a:ext cx="303664" cy="4381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AF6D67A-359A-3CEF-9E08-2D567C2BD43F}"/>
              </a:ext>
            </a:extLst>
          </p:cNvPr>
          <p:cNvSpPr txBox="1"/>
          <p:nvPr/>
        </p:nvSpPr>
        <p:spPr>
          <a:xfrm>
            <a:off x="3874582" y="7829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포크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79603A7-1244-72C5-6136-B54401B95516}"/>
              </a:ext>
            </a:extLst>
          </p:cNvPr>
          <p:cNvSpPr/>
          <p:nvPr/>
        </p:nvSpPr>
        <p:spPr>
          <a:xfrm>
            <a:off x="4956348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695B9E8-2765-A906-67F3-1F467787CF6B}"/>
              </a:ext>
            </a:extLst>
          </p:cNvPr>
          <p:cNvCxnSpPr>
            <a:stCxn id="114" idx="6"/>
            <a:endCxn id="130" idx="2"/>
          </p:cNvCxnSpPr>
          <p:nvPr/>
        </p:nvCxnSpPr>
        <p:spPr>
          <a:xfrm>
            <a:off x="4408680" y="8859280"/>
            <a:ext cx="547668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7F91447-2169-0EE3-F09B-AEEDCE5F63EC}"/>
              </a:ext>
            </a:extLst>
          </p:cNvPr>
          <p:cNvSpPr txBox="1"/>
          <p:nvPr/>
        </p:nvSpPr>
        <p:spPr>
          <a:xfrm>
            <a:off x="4992408" y="95517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구현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FE2F95F6-7C3C-B261-610A-2A2943321C27}"/>
              </a:ext>
            </a:extLst>
          </p:cNvPr>
          <p:cNvSpPr/>
          <p:nvPr/>
        </p:nvSpPr>
        <p:spPr>
          <a:xfrm>
            <a:off x="5545569" y="4086012"/>
            <a:ext cx="1233016" cy="11937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8B89DC9-92B0-DB73-1A69-566A24F6E9F9}"/>
              </a:ext>
            </a:extLst>
          </p:cNvPr>
          <p:cNvCxnSpPr>
            <a:cxnSpLocks/>
            <a:stCxn id="130" idx="0"/>
            <a:endCxn id="136" idx="4"/>
          </p:cNvCxnSpPr>
          <p:nvPr/>
        </p:nvCxnSpPr>
        <p:spPr>
          <a:xfrm flipV="1">
            <a:off x="5572856" y="5279810"/>
            <a:ext cx="589221" cy="29825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7CA2F22-A7BA-F0E2-CA96-5988289A9036}"/>
              </a:ext>
            </a:extLst>
          </p:cNvPr>
          <p:cNvSpPr txBox="1"/>
          <p:nvPr/>
        </p:nvSpPr>
        <p:spPr>
          <a:xfrm>
            <a:off x="5762276" y="3632308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MERGE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154F8C2-86B7-B60C-43B4-B6F7D0D4C2B4}"/>
              </a:ext>
            </a:extLst>
          </p:cNvPr>
          <p:cNvSpPr/>
          <p:nvPr/>
        </p:nvSpPr>
        <p:spPr>
          <a:xfrm>
            <a:off x="9144000" y="4084081"/>
            <a:ext cx="1233016" cy="11937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16580EA-337C-D7BC-6D0B-AC0183FAED22}"/>
              </a:ext>
            </a:extLst>
          </p:cNvPr>
          <p:cNvSpPr txBox="1"/>
          <p:nvPr/>
        </p:nvSpPr>
        <p:spPr>
          <a:xfrm>
            <a:off x="8399277" y="365299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ROOT,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SERVLET</a:t>
            </a:r>
            <a:r>
              <a:rPr lang="ko-KR" altLang="en-US" dirty="0">
                <a:latin typeface="+mj-ea"/>
                <a:ea typeface="+mj-ea"/>
              </a:rPr>
              <a:t> 설정 변경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A8CE4B02-0EF2-3D2A-3C34-7C11D9BC5243}"/>
              </a:ext>
            </a:extLst>
          </p:cNvPr>
          <p:cNvSpPr/>
          <p:nvPr/>
        </p:nvSpPr>
        <p:spPr>
          <a:xfrm>
            <a:off x="9161854" y="6876151"/>
            <a:ext cx="1233016" cy="11937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B5AF0EC-2C38-EDE3-A30C-D55548BED269}"/>
              </a:ext>
            </a:extLst>
          </p:cNvPr>
          <p:cNvSpPr txBox="1"/>
          <p:nvPr/>
        </p:nvSpPr>
        <p:spPr>
          <a:xfrm>
            <a:off x="8210096" y="8064529"/>
            <a:ext cx="21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BACKUP</a:t>
            </a:r>
            <a:r>
              <a:rPr lang="ko-KR" altLang="en-US" dirty="0">
                <a:latin typeface="+mj-ea"/>
                <a:ea typeface="+mj-ea"/>
              </a:rPr>
              <a:t> 파일 설정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C1E26292-BE51-62B3-927F-9B4ED55C14CE}"/>
              </a:ext>
            </a:extLst>
          </p:cNvPr>
          <p:cNvSpPr/>
          <p:nvPr/>
        </p:nvSpPr>
        <p:spPr>
          <a:xfrm>
            <a:off x="7126406" y="5483420"/>
            <a:ext cx="1233016" cy="11937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628B531-4530-AD9C-FA58-5CD95E9CA2F7}"/>
              </a:ext>
            </a:extLst>
          </p:cNvPr>
          <p:cNvCxnSpPr>
            <a:cxnSpLocks/>
            <a:endCxn id="162" idx="2"/>
          </p:cNvCxnSpPr>
          <p:nvPr/>
        </p:nvCxnSpPr>
        <p:spPr>
          <a:xfrm>
            <a:off x="6778585" y="4680980"/>
            <a:ext cx="347821" cy="1399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1F9CF92-AFDF-A707-99E1-740156795672}"/>
              </a:ext>
            </a:extLst>
          </p:cNvPr>
          <p:cNvSpPr txBox="1"/>
          <p:nvPr/>
        </p:nvSpPr>
        <p:spPr>
          <a:xfrm>
            <a:off x="7266816" y="4997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오류 수정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0C13B4A9-ED2C-D04F-28E5-6F878F0C113D}"/>
              </a:ext>
            </a:extLst>
          </p:cNvPr>
          <p:cNvCxnSpPr>
            <a:cxnSpLocks/>
            <a:stCxn id="162" idx="6"/>
            <a:endCxn id="146" idx="2"/>
          </p:cNvCxnSpPr>
          <p:nvPr/>
        </p:nvCxnSpPr>
        <p:spPr>
          <a:xfrm flipV="1">
            <a:off x="8359422" y="4680980"/>
            <a:ext cx="784578" cy="13993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C2E4743-CFC4-9C58-058B-821A269F3590}"/>
              </a:ext>
            </a:extLst>
          </p:cNvPr>
          <p:cNvCxnSpPr>
            <a:cxnSpLocks/>
            <a:stCxn id="146" idx="4"/>
            <a:endCxn id="152" idx="0"/>
          </p:cNvCxnSpPr>
          <p:nvPr/>
        </p:nvCxnSpPr>
        <p:spPr>
          <a:xfrm>
            <a:off x="9760508" y="5277879"/>
            <a:ext cx="17854" cy="1598272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543E72C7-40D4-4978-F87A-DD1C93B9ABBF}"/>
              </a:ext>
            </a:extLst>
          </p:cNvPr>
          <p:cNvSpPr/>
          <p:nvPr/>
        </p:nvSpPr>
        <p:spPr>
          <a:xfrm>
            <a:off x="10852901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D18C859-5D00-907F-B11F-5EB515BE0169}"/>
              </a:ext>
            </a:extLst>
          </p:cNvPr>
          <p:cNvSpPr/>
          <p:nvPr/>
        </p:nvSpPr>
        <p:spPr>
          <a:xfrm>
            <a:off x="12338687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63F6F52B-4029-55EF-4F3B-5960920B8751}"/>
              </a:ext>
            </a:extLst>
          </p:cNvPr>
          <p:cNvSpPr/>
          <p:nvPr/>
        </p:nvSpPr>
        <p:spPr>
          <a:xfrm>
            <a:off x="13892684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9E19020-DF2B-FA42-A3AD-61649F3CB1E9}"/>
              </a:ext>
            </a:extLst>
          </p:cNvPr>
          <p:cNvCxnSpPr>
            <a:cxnSpLocks/>
            <a:stCxn id="186" idx="6"/>
            <a:endCxn id="201" idx="2"/>
          </p:cNvCxnSpPr>
          <p:nvPr/>
        </p:nvCxnSpPr>
        <p:spPr>
          <a:xfrm>
            <a:off x="12085917" y="8859280"/>
            <a:ext cx="25277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CBCFBFAD-63D5-4BFD-06AF-734A2F385F70}"/>
              </a:ext>
            </a:extLst>
          </p:cNvPr>
          <p:cNvCxnSpPr>
            <a:cxnSpLocks/>
            <a:stCxn id="201" idx="6"/>
            <a:endCxn id="202" idx="2"/>
          </p:cNvCxnSpPr>
          <p:nvPr/>
        </p:nvCxnSpPr>
        <p:spPr>
          <a:xfrm>
            <a:off x="13571703" y="8859280"/>
            <a:ext cx="32098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7017E50-5269-ED8D-CD45-C9DD2687F72B}"/>
              </a:ext>
            </a:extLst>
          </p:cNvPr>
          <p:cNvSpPr txBox="1"/>
          <p:nvPr/>
        </p:nvSpPr>
        <p:spPr>
          <a:xfrm>
            <a:off x="12322620" y="95517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구현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D904E2-62A5-D802-1053-9E02F1858E4F}"/>
              </a:ext>
            </a:extLst>
          </p:cNvPr>
          <p:cNvSpPr txBox="1"/>
          <p:nvPr/>
        </p:nvSpPr>
        <p:spPr>
          <a:xfrm>
            <a:off x="13961052" y="95517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구현</a:t>
            </a: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9F934755-5F34-BCB1-93DA-0D83D1A04A95}"/>
              </a:ext>
            </a:extLst>
          </p:cNvPr>
          <p:cNvCxnSpPr>
            <a:cxnSpLocks/>
          </p:cNvCxnSpPr>
          <p:nvPr/>
        </p:nvCxnSpPr>
        <p:spPr>
          <a:xfrm>
            <a:off x="10377016" y="4680980"/>
            <a:ext cx="1132399" cy="3581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타원 230">
            <a:extLst>
              <a:ext uri="{FF2B5EF4-FFF2-40B4-BE49-F238E27FC236}">
                <a16:creationId xmlns:a16="http://schemas.microsoft.com/office/drawing/2014/main" id="{94773237-6B50-8B3C-2FA8-839C7ADD13B7}"/>
              </a:ext>
            </a:extLst>
          </p:cNvPr>
          <p:cNvSpPr/>
          <p:nvPr/>
        </p:nvSpPr>
        <p:spPr>
          <a:xfrm>
            <a:off x="14472920" y="4084081"/>
            <a:ext cx="1233016" cy="11937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6FD89C5-E5E6-ABDE-6CD9-E9E9D5FD9057}"/>
              </a:ext>
            </a:extLst>
          </p:cNvPr>
          <p:cNvCxnSpPr>
            <a:cxnSpLocks/>
            <a:stCxn id="202" idx="0"/>
            <a:endCxn id="231" idx="4"/>
          </p:cNvCxnSpPr>
          <p:nvPr/>
        </p:nvCxnSpPr>
        <p:spPr>
          <a:xfrm flipV="1">
            <a:off x="14509192" y="5277879"/>
            <a:ext cx="580236" cy="29845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356095B2-EABD-7513-B60E-2B10E9D037F5}"/>
              </a:ext>
            </a:extLst>
          </p:cNvPr>
          <p:cNvSpPr txBox="1"/>
          <p:nvPr/>
        </p:nvSpPr>
        <p:spPr>
          <a:xfrm>
            <a:off x="13589000" y="4271210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MERGE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7A36539-C0F2-3CF5-0883-C3C357702790}"/>
              </a:ext>
            </a:extLst>
          </p:cNvPr>
          <p:cNvSpPr/>
          <p:nvPr/>
        </p:nvSpPr>
        <p:spPr>
          <a:xfrm>
            <a:off x="16066876" y="2687082"/>
            <a:ext cx="1233016" cy="11937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E909FAC9-FD6D-1C64-C58C-1994D871E0D9}"/>
              </a:ext>
            </a:extLst>
          </p:cNvPr>
          <p:cNvCxnSpPr>
            <a:cxnSpLocks/>
            <a:stCxn id="231" idx="7"/>
            <a:endCxn id="237" idx="2"/>
          </p:cNvCxnSpPr>
          <p:nvPr/>
        </p:nvCxnSpPr>
        <p:spPr>
          <a:xfrm flipV="1">
            <a:off x="15525365" y="3283981"/>
            <a:ext cx="541511" cy="9749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514E1630-3347-A0F6-6B9B-92B816206021}"/>
              </a:ext>
            </a:extLst>
          </p:cNvPr>
          <p:cNvSpPr txBox="1"/>
          <p:nvPr/>
        </p:nvSpPr>
        <p:spPr>
          <a:xfrm>
            <a:off x="16066876" y="23241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배포 파일</a:t>
            </a:r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6A0E527E-8801-3CCC-38F6-B99FAE137F5E}"/>
              </a:ext>
            </a:extLst>
          </p:cNvPr>
          <p:cNvSpPr/>
          <p:nvPr/>
        </p:nvSpPr>
        <p:spPr>
          <a:xfrm>
            <a:off x="16038984" y="6909524"/>
            <a:ext cx="1233016" cy="11937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4DCAF16-D62E-8A78-2E95-29EC17088686}"/>
              </a:ext>
            </a:extLst>
          </p:cNvPr>
          <p:cNvSpPr txBox="1"/>
          <p:nvPr/>
        </p:nvSpPr>
        <p:spPr>
          <a:xfrm>
            <a:off x="15525365" y="8129166"/>
            <a:ext cx="21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BACKUP</a:t>
            </a:r>
            <a:r>
              <a:rPr lang="ko-KR" altLang="en-US" dirty="0">
                <a:latin typeface="+mj-ea"/>
                <a:ea typeface="+mj-ea"/>
              </a:rPr>
              <a:t> 파일 설정</a:t>
            </a: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F7611AA6-5BF1-B85E-3FE4-C82C3268E242}"/>
              </a:ext>
            </a:extLst>
          </p:cNvPr>
          <p:cNvCxnSpPr>
            <a:cxnSpLocks/>
            <a:stCxn id="231" idx="5"/>
            <a:endCxn id="246" idx="0"/>
          </p:cNvCxnSpPr>
          <p:nvPr/>
        </p:nvCxnSpPr>
        <p:spPr>
          <a:xfrm>
            <a:off x="15525365" y="5103051"/>
            <a:ext cx="1130127" cy="1806473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7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0550" y="2921000"/>
            <a:ext cx="3408830" cy="762000"/>
          </a:xfrm>
          <a:prstGeom prst="rect">
            <a:avLst/>
          </a:prstGeom>
        </p:spPr>
      </p:pic>
      <p:pic>
        <p:nvPicPr>
          <p:cNvPr id="4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2552700"/>
            <a:ext cx="3019458" cy="762000"/>
          </a:xfrm>
          <a:prstGeom prst="rect">
            <a:avLst/>
          </a:prstGeom>
        </p:spPr>
      </p:pic>
      <p:pic>
        <p:nvPicPr>
          <p:cNvPr id="4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3302748"/>
            <a:ext cx="17109470" cy="6412752"/>
          </a:xfrm>
          <a:prstGeom prst="rect">
            <a:avLst/>
          </a:prstGeom>
        </p:spPr>
      </p:pic>
      <p:sp>
        <p:nvSpPr>
          <p:cNvPr id="44" name="TextBox 13"/>
          <p:cNvSpPr txBox="1"/>
          <p:nvPr/>
        </p:nvSpPr>
        <p:spPr>
          <a:xfrm>
            <a:off x="1016000" y="2749924"/>
            <a:ext cx="236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995439"/>
            <a:ext cx="7594600" cy="5246038"/>
          </a:xfrm>
          <a:prstGeom prst="rect">
            <a:avLst/>
          </a:prstGeom>
        </p:spPr>
      </p:pic>
      <p:sp>
        <p:nvSpPr>
          <p:cNvPr id="18" name="TextBox 20"/>
          <p:cNvSpPr txBox="1"/>
          <p:nvPr/>
        </p:nvSpPr>
        <p:spPr>
          <a:xfrm>
            <a:off x="1676400" y="4305300"/>
            <a:ext cx="2514600" cy="388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1850"/>
              </a:lnSpc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en-US" alt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sz="1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sz="1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sz="1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3200400" y="4292600"/>
            <a:ext cx="5003800" cy="388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6185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member, follow, profile, block</a:t>
            </a: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attach,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c_like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p_love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searchWord</a:t>
            </a: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chatRoom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chatMember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chatAttach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chatCont</a:t>
            </a: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eport, ban</a:t>
            </a:r>
          </a:p>
        </p:txBody>
      </p:sp>
      <p:sp>
        <p:nvSpPr>
          <p:cNvPr id="20" name="직사각형 19"/>
          <p:cNvSpPr/>
          <p:nvPr/>
        </p:nvSpPr>
        <p:spPr>
          <a:xfrm flipV="1">
            <a:off x="1673400" y="3995439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V="1">
            <a:off x="1676400" y="4914900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1692906" y="5862749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1692906" y="6775730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1676400" y="7657390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3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845</Words>
  <Application>Microsoft Office PowerPoint</Application>
  <PresentationFormat>사용자 지정</PresentationFormat>
  <Paragraphs>314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human-07</dc:creator>
  <cp:lastModifiedBy>채윤 장</cp:lastModifiedBy>
  <cp:revision>46</cp:revision>
  <dcterms:created xsi:type="dcterms:W3CDTF">2006-08-16T00:00:00Z</dcterms:created>
  <dcterms:modified xsi:type="dcterms:W3CDTF">2024-07-17T14:28:42Z</dcterms:modified>
</cp:coreProperties>
</file>