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7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C3665-76BD-94BC-40ED-B9E41C422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CE95A-C118-5F16-6457-291C9C304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FB684-842B-46DB-9185-1D38F2B2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A1D00-D62E-E062-AB87-53189772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B68D3-E63C-ABEF-E74A-BD0829FF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44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B053B-9767-3095-E2E7-2174F3AF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0BBBD-2AB2-903F-3759-58B75C66B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771BD-64C1-DBCF-0F87-D84EEC43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1B9DF-DCF6-24B9-2099-7C821D4D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CD9BB-5228-4F62-1A03-EE2B5B7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4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BF0D30-77CF-17A8-41CD-80DB1614B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14885-EB33-360F-C501-1B41AF531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9B889-7030-3721-052D-70E840FB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C791-2B67-739F-1C3E-6981A45A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6D50E-7516-DF02-3E12-BE242503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2BF31-911A-DC82-D67A-CECC22F8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CB433-F82F-E395-D651-C845AA55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B87F9-E486-538C-6DD9-A39B5DB1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F3A44-AABB-7B99-6795-F4308E09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C44BD-4577-5464-F49F-CF66D365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9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4D0B3-7EFA-9CC0-0F43-B26DE638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B9FE-7A94-D6F5-0846-932E497F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5B36D-1016-0A84-7C31-7CE20871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0166D-0FE0-7698-4084-F304042E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E0854-5A66-BED2-7501-39439E06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54248-89E7-5969-DFCA-BBEB448D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51812-DB42-54DC-8542-B846E7473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7F713-6BE1-9D09-B7C0-E414D0BF4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42544-3C16-5F28-61CA-7B493AEC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5D58A-8EEE-CD5F-AA48-25198AC9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0DDBF-D688-C4C7-40D5-DDC8D6EB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90DA-9C1F-B09C-E24C-AF281E3B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8562F-51DB-CA10-DE18-7DDA98AA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8E35A-3B51-2CB7-0D22-EC5CD56BE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2D2278-8CDB-73AF-E1B5-DDF2BA540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D4A8C3-2377-D8D3-F352-FAB4CA69B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68FC8C-D331-4684-9ED8-989155AA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9A332F-1519-5B4E-4DA7-96B02680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533E61-0ACB-BFB9-EF4A-29047CB8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5F25-F7D4-59DA-B852-696EC644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EB5872-7CB8-66B4-878E-EDC21A68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A3C9C8-801F-1871-684F-93B7AF3C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9AB0B-49EB-E4FB-17A9-F3CB9B0B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49257E-3330-2C4F-E5A1-D8C1EAC7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A35B97-AAA3-A50E-B475-2F86B0EA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D8531-2FC2-F321-B98B-98B93FBD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A3858-1319-E720-7E32-A5B73EA0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AF657-B877-89DC-EA07-7DE73B58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0B2DFD-EE1E-B539-2CBA-79849654D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2B5A2-3980-2AB9-D464-57865F58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DD43F-E8AE-9976-BCDF-F3EF834B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46C1A-D085-4BC0-4FDD-77C204BB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8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2486F-B42B-CC5C-336E-B60F9A59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452D4-792E-5D0B-63CF-08436E7D4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18736-5442-9F8B-48AA-C57FB0E3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4CE61-F40F-D593-2D93-074C0474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958AB-043D-B66B-C64C-85DDC6EC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2BC9D-51D2-C0F7-3864-542B67F9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7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3D2322-3181-D220-BB4D-64566835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0F0DA-7BC1-721B-E4FC-E0C948B3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AD40F-619E-9146-4539-BB71825DF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B87EA-41DE-407D-ABF4-3BF64EC3036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98D28-B6CA-D2EC-EF44-7014C0A1F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98436-15B3-C2C1-0CA5-BDB020539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54752-EFD3-4ADC-BB5C-E92765814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4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2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8.svg"/><Relationship Id="rId5" Type="http://schemas.openxmlformats.org/officeDocument/2006/relationships/image" Target="../media/image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81F1E17A-06C4-BBB9-2FB3-8BBD6E1201C9}"/>
              </a:ext>
            </a:extLst>
          </p:cNvPr>
          <p:cNvSpPr/>
          <p:nvPr/>
        </p:nvSpPr>
        <p:spPr>
          <a:xfrm>
            <a:off x="9764785" y="2676088"/>
            <a:ext cx="2340528" cy="31962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1207CA2-E9A2-9BB2-2787-A263651810ED}"/>
              </a:ext>
            </a:extLst>
          </p:cNvPr>
          <p:cNvSpPr/>
          <p:nvPr/>
        </p:nvSpPr>
        <p:spPr>
          <a:xfrm>
            <a:off x="7331978" y="2676088"/>
            <a:ext cx="2340528" cy="31962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B87825-71CB-56BA-40CF-620A06A3A20B}"/>
              </a:ext>
            </a:extLst>
          </p:cNvPr>
          <p:cNvSpPr/>
          <p:nvPr/>
        </p:nvSpPr>
        <p:spPr>
          <a:xfrm>
            <a:off x="4798503" y="2676088"/>
            <a:ext cx="2457974" cy="31962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3D6341-DE6A-0213-7969-E7B3AB1A03A5}"/>
              </a:ext>
            </a:extLst>
          </p:cNvPr>
          <p:cNvSpPr/>
          <p:nvPr/>
        </p:nvSpPr>
        <p:spPr>
          <a:xfrm>
            <a:off x="343949" y="2676088"/>
            <a:ext cx="4216865" cy="2642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096F2-6581-C06C-4A2A-F30D771B164F}"/>
              </a:ext>
            </a:extLst>
          </p:cNvPr>
          <p:cNvSpPr txBox="1"/>
          <p:nvPr/>
        </p:nvSpPr>
        <p:spPr>
          <a:xfrm>
            <a:off x="282549" y="1293340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법인등기 개념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>
                <a:highlight>
                  <a:srgbClr val="808080"/>
                </a:highlight>
              </a:rPr>
              <a:t>조직이나 정관 등 법인 관련 사항을 </a:t>
            </a:r>
            <a:r>
              <a:rPr lang="ko-KR" altLang="en-US" sz="2000" b="1" dirty="0">
                <a:highlight>
                  <a:srgbClr val="FFFF00"/>
                </a:highlight>
              </a:rPr>
              <a:t>공부</a:t>
            </a:r>
            <a:r>
              <a:rPr lang="en-US" altLang="ko-KR" sz="2000" b="1" dirty="0">
                <a:highlight>
                  <a:srgbClr val="FFFF00"/>
                </a:highlight>
              </a:rPr>
              <a:t>(</a:t>
            </a:r>
            <a:r>
              <a:rPr lang="ko-KR" altLang="en-US" sz="2000" b="1" dirty="0">
                <a:highlight>
                  <a:srgbClr val="FFFF00"/>
                </a:highlight>
              </a:rPr>
              <a:t>공적 장부</a:t>
            </a:r>
            <a:r>
              <a:rPr lang="en-US" altLang="ko-KR" sz="2000" b="1" dirty="0">
                <a:highlight>
                  <a:srgbClr val="FFFF00"/>
                </a:highlight>
              </a:rPr>
              <a:t>)</a:t>
            </a:r>
            <a:r>
              <a:rPr lang="ko-KR" altLang="en-US" sz="2000" b="1" dirty="0">
                <a:highlight>
                  <a:srgbClr val="FFFF00"/>
                </a:highlight>
              </a:rPr>
              <a:t>에 등기하고 </a:t>
            </a:r>
            <a:r>
              <a:rPr lang="ko-KR" altLang="en-US" sz="2000" b="1" dirty="0">
                <a:highlight>
                  <a:srgbClr val="00FFFF"/>
                </a:highlight>
              </a:rPr>
              <a:t>누구나 볼 수 있도록 공개하는 </a:t>
            </a:r>
            <a:r>
              <a:rPr lang="ko-KR" altLang="en-US" sz="2000" b="1" dirty="0"/>
              <a:t>제도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B02EB-9B64-5AD0-867C-A868E4E54E9A}"/>
              </a:ext>
            </a:extLst>
          </p:cNvPr>
          <p:cNvSpPr txBox="1"/>
          <p:nvPr/>
        </p:nvSpPr>
        <p:spPr>
          <a:xfrm>
            <a:off x="2617364" y="2927758"/>
            <a:ext cx="1845579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발기인 서명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7D773-C87A-C111-19B4-D8745BC2A2E4}"/>
              </a:ext>
            </a:extLst>
          </p:cNvPr>
          <p:cNvSpPr txBox="1"/>
          <p:nvPr/>
        </p:nvSpPr>
        <p:spPr>
          <a:xfrm>
            <a:off x="2617365" y="3560911"/>
            <a:ext cx="1845578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공인된 신원인증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E48EF-10B4-9637-D763-DC876182E0B3}"/>
              </a:ext>
            </a:extLst>
          </p:cNvPr>
          <p:cNvSpPr txBox="1"/>
          <p:nvPr/>
        </p:nvSpPr>
        <p:spPr>
          <a:xfrm>
            <a:off x="2617364" y="4185620"/>
            <a:ext cx="1845578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의사결정 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F4A69-A71A-54B3-9B45-A765FBA325D6}"/>
              </a:ext>
            </a:extLst>
          </p:cNvPr>
          <p:cNvSpPr txBox="1"/>
          <p:nvPr/>
        </p:nvSpPr>
        <p:spPr>
          <a:xfrm>
            <a:off x="2601985" y="4692885"/>
            <a:ext cx="1845578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대표자 선정 방식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2ED9F3E-AF17-B3CE-6E74-4B92EB82A6EF}"/>
              </a:ext>
            </a:extLst>
          </p:cNvPr>
          <p:cNvSpPr/>
          <p:nvPr/>
        </p:nvSpPr>
        <p:spPr>
          <a:xfrm>
            <a:off x="2315361" y="2944536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D1BF21F-9372-D694-2798-6C6241C34E33}"/>
              </a:ext>
            </a:extLst>
          </p:cNvPr>
          <p:cNvSpPr/>
          <p:nvPr/>
        </p:nvSpPr>
        <p:spPr>
          <a:xfrm>
            <a:off x="2315361" y="3565078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14</a:t>
            </a:r>
            <a:endParaRPr lang="ko-KR" altLang="en-US" sz="8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95C503-397C-B76C-EC1D-1028EE33BD84}"/>
              </a:ext>
            </a:extLst>
          </p:cNvPr>
          <p:cNvSpPr/>
          <p:nvPr/>
        </p:nvSpPr>
        <p:spPr>
          <a:xfrm>
            <a:off x="2315361" y="4188028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F6C625-E864-0D2A-DD66-44A74F34B85E}"/>
              </a:ext>
            </a:extLst>
          </p:cNvPr>
          <p:cNvSpPr/>
          <p:nvPr/>
        </p:nvSpPr>
        <p:spPr>
          <a:xfrm>
            <a:off x="2315361" y="4692885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442A33-802D-AE51-1B4C-8B4726430B5A}"/>
              </a:ext>
            </a:extLst>
          </p:cNvPr>
          <p:cNvSpPr txBox="1"/>
          <p:nvPr/>
        </p:nvSpPr>
        <p:spPr>
          <a:xfrm>
            <a:off x="757808" y="2948703"/>
            <a:ext cx="1442905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주식 발생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18F42-19D7-446B-4392-AF68501834A6}"/>
              </a:ext>
            </a:extLst>
          </p:cNvPr>
          <p:cNvSpPr txBox="1"/>
          <p:nvPr/>
        </p:nvSpPr>
        <p:spPr>
          <a:xfrm>
            <a:off x="690696" y="3621856"/>
            <a:ext cx="1510017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발기인 개인정보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0B9EBA-7EC6-AB36-5BDD-16730746976E}"/>
              </a:ext>
            </a:extLst>
          </p:cNvPr>
          <p:cNvSpPr txBox="1"/>
          <p:nvPr/>
        </p:nvSpPr>
        <p:spPr>
          <a:xfrm>
            <a:off x="690695" y="4286566"/>
            <a:ext cx="1510017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의결권 처리 방안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AA1A885-15E2-FA94-4BAF-98B79E878587}"/>
              </a:ext>
            </a:extLst>
          </p:cNvPr>
          <p:cNvSpPr/>
          <p:nvPr/>
        </p:nvSpPr>
        <p:spPr>
          <a:xfrm>
            <a:off x="441826" y="2965481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CDF02AD-9177-D36C-9BE0-E8F397D1312E}"/>
              </a:ext>
            </a:extLst>
          </p:cNvPr>
          <p:cNvSpPr/>
          <p:nvPr/>
        </p:nvSpPr>
        <p:spPr>
          <a:xfrm>
            <a:off x="441823" y="3630299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CD37074-A362-64CD-B7AF-977C93F0E06C}"/>
              </a:ext>
            </a:extLst>
          </p:cNvPr>
          <p:cNvSpPr/>
          <p:nvPr/>
        </p:nvSpPr>
        <p:spPr>
          <a:xfrm>
            <a:off x="416658" y="4286458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75E5F-4C80-5D54-AC51-F281153643F0}"/>
              </a:ext>
            </a:extLst>
          </p:cNvPr>
          <p:cNvSpPr txBox="1"/>
          <p:nvPr/>
        </p:nvSpPr>
        <p:spPr>
          <a:xfrm>
            <a:off x="5173210" y="2873148"/>
            <a:ext cx="1845579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장부 기록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F7A997-D945-F567-E06E-B2B57453AFA9}"/>
              </a:ext>
            </a:extLst>
          </p:cNvPr>
          <p:cNvSpPr txBox="1"/>
          <p:nvPr/>
        </p:nvSpPr>
        <p:spPr>
          <a:xfrm>
            <a:off x="5173211" y="3422411"/>
            <a:ext cx="1845578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공적장부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43646-6634-1415-D7D5-CD729AA05A9E}"/>
              </a:ext>
            </a:extLst>
          </p:cNvPr>
          <p:cNvSpPr txBox="1"/>
          <p:nvPr/>
        </p:nvSpPr>
        <p:spPr>
          <a:xfrm>
            <a:off x="5173210" y="3921178"/>
            <a:ext cx="1845578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장부의 </a:t>
            </a:r>
            <a:r>
              <a:rPr lang="ko-KR" altLang="en-US" sz="1200" dirty="0" err="1"/>
              <a:t>수정권</a:t>
            </a:r>
            <a:r>
              <a:rPr lang="en-US" altLang="ko-KR" sz="1200" dirty="0"/>
              <a:t>(</a:t>
            </a:r>
            <a:r>
              <a:rPr lang="ko-KR" altLang="en-US" sz="1200" dirty="0"/>
              <a:t>갱신기록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B1F9E7-7E26-AC9C-B403-67B5D73C1082}"/>
              </a:ext>
            </a:extLst>
          </p:cNvPr>
          <p:cNvSpPr txBox="1"/>
          <p:nvPr/>
        </p:nvSpPr>
        <p:spPr>
          <a:xfrm>
            <a:off x="5173210" y="4439914"/>
            <a:ext cx="1845578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장부의 </a:t>
            </a:r>
            <a:r>
              <a:rPr lang="ko-KR" altLang="en-US" sz="1200" dirty="0" err="1"/>
              <a:t>삭제권</a:t>
            </a:r>
            <a:r>
              <a:rPr lang="en-US" altLang="ko-KR" sz="1200" dirty="0"/>
              <a:t>(</a:t>
            </a:r>
            <a:r>
              <a:rPr lang="ko-KR" altLang="en-US" sz="1200" dirty="0"/>
              <a:t>말소기록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9428FDD-F6DB-5E55-1C0E-68D9E51BFCA5}"/>
              </a:ext>
            </a:extLst>
          </p:cNvPr>
          <p:cNvSpPr/>
          <p:nvPr/>
        </p:nvSpPr>
        <p:spPr>
          <a:xfrm>
            <a:off x="4887984" y="2873148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5491CB7-EECA-878C-ADCD-DCE28E0FE11C}"/>
              </a:ext>
            </a:extLst>
          </p:cNvPr>
          <p:cNvSpPr/>
          <p:nvPr/>
        </p:nvSpPr>
        <p:spPr>
          <a:xfrm>
            <a:off x="4885188" y="3437293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8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BF36473-E0EC-6581-177F-FAA40BC4D7DB}"/>
              </a:ext>
            </a:extLst>
          </p:cNvPr>
          <p:cNvSpPr/>
          <p:nvPr/>
        </p:nvSpPr>
        <p:spPr>
          <a:xfrm>
            <a:off x="4885188" y="3929513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15</a:t>
            </a:r>
            <a:endParaRPr lang="ko-KR" altLang="en-US" sz="800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547CE47-A40F-95E5-3683-0D9130A24288}"/>
              </a:ext>
            </a:extLst>
          </p:cNvPr>
          <p:cNvSpPr/>
          <p:nvPr/>
        </p:nvSpPr>
        <p:spPr>
          <a:xfrm>
            <a:off x="4885188" y="4466274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16</a:t>
            </a:r>
            <a:endParaRPr lang="ko-KR" altLang="en-US" sz="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108C4-7C3B-8127-3EFD-0440C435D6C5}"/>
              </a:ext>
            </a:extLst>
          </p:cNvPr>
          <p:cNvSpPr txBox="1"/>
          <p:nvPr/>
        </p:nvSpPr>
        <p:spPr>
          <a:xfrm>
            <a:off x="5173211" y="4958650"/>
            <a:ext cx="1845578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형식적 심사주의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59595FE-C125-8F9B-FD4F-781F2BDF64BD}"/>
              </a:ext>
            </a:extLst>
          </p:cNvPr>
          <p:cNvSpPr/>
          <p:nvPr/>
        </p:nvSpPr>
        <p:spPr>
          <a:xfrm>
            <a:off x="4885189" y="4985010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1673FA-9089-E142-E238-31D0B02B9228}"/>
              </a:ext>
            </a:extLst>
          </p:cNvPr>
          <p:cNvSpPr txBox="1"/>
          <p:nvPr/>
        </p:nvSpPr>
        <p:spPr>
          <a:xfrm>
            <a:off x="5173210" y="5406074"/>
            <a:ext cx="6084815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                          제</a:t>
            </a:r>
            <a:r>
              <a:rPr lang="en-US" altLang="ko-KR" sz="1200" dirty="0"/>
              <a:t>3 </a:t>
            </a:r>
            <a:r>
              <a:rPr lang="ko-KR" altLang="en-US" sz="1200" dirty="0"/>
              <a:t>신뢰 기관</a:t>
            </a:r>
            <a:r>
              <a:rPr lang="en-US" altLang="ko-KR" sz="1200" dirty="0"/>
              <a:t>(</a:t>
            </a:r>
            <a:r>
              <a:rPr lang="ko-KR" altLang="en-US" sz="1200" dirty="0"/>
              <a:t>등기소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66A53B5-C4BF-0C54-55E1-D48B7D54EF67}"/>
              </a:ext>
            </a:extLst>
          </p:cNvPr>
          <p:cNvSpPr/>
          <p:nvPr/>
        </p:nvSpPr>
        <p:spPr>
          <a:xfrm>
            <a:off x="4885189" y="5432434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10</a:t>
            </a:r>
            <a:endParaRPr lang="ko-KR" altLang="en-US" sz="800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3EBBA7-6605-F748-5700-E7D705C1AD5E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452382" y="2309003"/>
            <a:ext cx="97871" cy="367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DCF015-F43F-BBAA-6EFE-3C60F615840A}"/>
              </a:ext>
            </a:extLst>
          </p:cNvPr>
          <p:cNvCxnSpPr>
            <a:stCxn id="5" idx="2"/>
            <a:endCxn id="32" idx="0"/>
          </p:cNvCxnSpPr>
          <p:nvPr/>
        </p:nvCxnSpPr>
        <p:spPr>
          <a:xfrm flipH="1">
            <a:off x="6027490" y="2309003"/>
            <a:ext cx="68510" cy="367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9C321A-6104-D1CD-F7BE-D105FA3BCF1E}"/>
              </a:ext>
            </a:extLst>
          </p:cNvPr>
          <p:cNvSpPr txBox="1"/>
          <p:nvPr/>
        </p:nvSpPr>
        <p:spPr>
          <a:xfrm>
            <a:off x="7754224" y="2873148"/>
            <a:ext cx="1845579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장부의 연속성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605281-229B-8B37-F90D-56117F51EF44}"/>
              </a:ext>
            </a:extLst>
          </p:cNvPr>
          <p:cNvSpPr txBox="1"/>
          <p:nvPr/>
        </p:nvSpPr>
        <p:spPr>
          <a:xfrm>
            <a:off x="7754225" y="3422411"/>
            <a:ext cx="1845578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장부의 무결성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4F8FF02-B1A7-7FBD-905A-592CB864AFB9}"/>
              </a:ext>
            </a:extLst>
          </p:cNvPr>
          <p:cNvSpPr/>
          <p:nvPr/>
        </p:nvSpPr>
        <p:spPr>
          <a:xfrm>
            <a:off x="7468998" y="2873148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11</a:t>
            </a:r>
            <a:endParaRPr lang="ko-KR" altLang="en-US" sz="800" b="1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29325FF-4BA8-1A68-C334-1C20A9F63598}"/>
              </a:ext>
            </a:extLst>
          </p:cNvPr>
          <p:cNvSpPr/>
          <p:nvPr/>
        </p:nvSpPr>
        <p:spPr>
          <a:xfrm>
            <a:off x="7466202" y="3437293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12</a:t>
            </a:r>
            <a:endParaRPr lang="ko-KR" altLang="en-US" sz="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0D66E7-0C6F-52B7-D91C-20C31FB00E1A}"/>
              </a:ext>
            </a:extLst>
          </p:cNvPr>
          <p:cNvSpPr txBox="1"/>
          <p:nvPr/>
        </p:nvSpPr>
        <p:spPr>
          <a:xfrm>
            <a:off x="10138095" y="2876442"/>
            <a:ext cx="1845579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장부의 투명 </a:t>
            </a:r>
            <a:r>
              <a:rPr lang="ko-KR" altLang="en-US" sz="1200" dirty="0" err="1"/>
              <a:t>공개성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6A3287E-03A5-018E-1598-B808D59959D6}"/>
              </a:ext>
            </a:extLst>
          </p:cNvPr>
          <p:cNvSpPr/>
          <p:nvPr/>
        </p:nvSpPr>
        <p:spPr>
          <a:xfrm>
            <a:off x="9852869" y="2876442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13</a:t>
            </a:r>
            <a:endParaRPr lang="ko-KR" altLang="en-US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31326D-3A3D-C66B-1063-07A9D8A77F01}"/>
              </a:ext>
            </a:extLst>
          </p:cNvPr>
          <p:cNvSpPr txBox="1"/>
          <p:nvPr/>
        </p:nvSpPr>
        <p:spPr>
          <a:xfrm>
            <a:off x="5053136" y="234836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장부에 기록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5A9B22-61EF-0D23-4901-458525196E01}"/>
              </a:ext>
            </a:extLst>
          </p:cNvPr>
          <p:cNvSpPr txBox="1"/>
          <p:nvPr/>
        </p:nvSpPr>
        <p:spPr>
          <a:xfrm>
            <a:off x="7754224" y="234836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장부의 안전한 관리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1742A56-857C-A7FC-EC2D-7325408976F5}"/>
              </a:ext>
            </a:extLst>
          </p:cNvPr>
          <p:cNvCxnSpPr>
            <a:stCxn id="5" idx="2"/>
            <a:endCxn id="46" idx="0"/>
          </p:cNvCxnSpPr>
          <p:nvPr/>
        </p:nvCxnSpPr>
        <p:spPr>
          <a:xfrm>
            <a:off x="6096000" y="2309003"/>
            <a:ext cx="2406242" cy="367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5159F18-B658-0543-3F37-11220C2B777C}"/>
              </a:ext>
            </a:extLst>
          </p:cNvPr>
          <p:cNvCxnSpPr>
            <a:endCxn id="51" idx="0"/>
          </p:cNvCxnSpPr>
          <p:nvPr/>
        </p:nvCxnSpPr>
        <p:spPr>
          <a:xfrm>
            <a:off x="9957732" y="2309003"/>
            <a:ext cx="977317" cy="367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3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E7ACF8-CF0E-9592-741B-A777B7015039}"/>
              </a:ext>
            </a:extLst>
          </p:cNvPr>
          <p:cNvSpPr/>
          <p:nvPr/>
        </p:nvSpPr>
        <p:spPr>
          <a:xfrm>
            <a:off x="9547347" y="1310302"/>
            <a:ext cx="1640995" cy="3504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7C628F-67DB-8158-2F2D-347B5D69E22D}"/>
              </a:ext>
            </a:extLst>
          </p:cNvPr>
          <p:cNvSpPr/>
          <p:nvPr/>
        </p:nvSpPr>
        <p:spPr>
          <a:xfrm>
            <a:off x="4483049" y="1947325"/>
            <a:ext cx="3550376" cy="2135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1B282EB-ADAF-3F7E-4EEA-34C9AF1A699E}"/>
              </a:ext>
            </a:extLst>
          </p:cNvPr>
          <p:cNvCxnSpPr>
            <a:endCxn id="69" idx="1"/>
          </p:cNvCxnSpPr>
          <p:nvPr/>
        </p:nvCxnSpPr>
        <p:spPr>
          <a:xfrm flipV="1">
            <a:off x="2842054" y="2761624"/>
            <a:ext cx="2149396" cy="9476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3FC06B1-2635-E695-50EF-5FEC7AED65DB}"/>
              </a:ext>
            </a:extLst>
          </p:cNvPr>
          <p:cNvSpPr/>
          <p:nvPr/>
        </p:nvSpPr>
        <p:spPr>
          <a:xfrm>
            <a:off x="378942" y="530676"/>
            <a:ext cx="3123406" cy="433151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상법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등기대상 요구항목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66F995EE-F851-28AF-B513-1B953E02621D}"/>
              </a:ext>
            </a:extLst>
          </p:cNvPr>
          <p:cNvSpPr/>
          <p:nvPr/>
        </p:nvSpPr>
        <p:spPr>
          <a:xfrm>
            <a:off x="3493540" y="530676"/>
            <a:ext cx="7772876" cy="433151"/>
          </a:xfrm>
          <a:prstGeom prst="chevro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2)</a:t>
            </a:r>
            <a:r>
              <a:rPr lang="ko-KR" altLang="en-US" dirty="0"/>
              <a:t>상업등기법</a:t>
            </a:r>
            <a:r>
              <a:rPr lang="en-US" altLang="ko-KR" dirty="0"/>
              <a:t>(</a:t>
            </a:r>
            <a:r>
              <a:rPr lang="ko-KR" altLang="en-US" dirty="0"/>
              <a:t>등기사항 규정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9B757D-A793-B7F7-C3A5-8C285CE0E802}"/>
              </a:ext>
            </a:extLst>
          </p:cNvPr>
          <p:cNvSpPr/>
          <p:nvPr/>
        </p:nvSpPr>
        <p:spPr>
          <a:xfrm>
            <a:off x="378942" y="1293341"/>
            <a:ext cx="3123406" cy="3542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60424-29FB-FA50-93C3-6C34E19DAE2D}"/>
              </a:ext>
            </a:extLst>
          </p:cNvPr>
          <p:cNvSpPr/>
          <p:nvPr/>
        </p:nvSpPr>
        <p:spPr>
          <a:xfrm>
            <a:off x="391932" y="5273550"/>
            <a:ext cx="10796410" cy="1140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3F0B3-BA1A-DF94-B9F3-C74231CD5F36}"/>
              </a:ext>
            </a:extLst>
          </p:cNvPr>
          <p:cNvSpPr txBox="1"/>
          <p:nvPr/>
        </p:nvSpPr>
        <p:spPr>
          <a:xfrm>
            <a:off x="502508" y="14193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주주총회</a:t>
            </a:r>
            <a:endParaRPr lang="en-US" altLang="ko-KR" dirty="0"/>
          </a:p>
          <a:p>
            <a:r>
              <a:rPr lang="ko-KR" altLang="en-US" dirty="0"/>
              <a:t>이사회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C91EDD-129C-AC94-C722-B26D1CCAE6FF}"/>
              </a:ext>
            </a:extLst>
          </p:cNvPr>
          <p:cNvSpPr/>
          <p:nvPr/>
        </p:nvSpPr>
        <p:spPr>
          <a:xfrm>
            <a:off x="1515762" y="3297194"/>
            <a:ext cx="1326292" cy="12748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E227D74-139D-33C6-E9C4-C7356F6C6179}"/>
              </a:ext>
            </a:extLst>
          </p:cNvPr>
          <p:cNvSpPr/>
          <p:nvPr/>
        </p:nvSpPr>
        <p:spPr>
          <a:xfrm>
            <a:off x="1672281" y="3434148"/>
            <a:ext cx="996778" cy="2945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F8A912-12E1-D081-FBFE-EB4797C2198F}"/>
              </a:ext>
            </a:extLst>
          </p:cNvPr>
          <p:cNvSpPr/>
          <p:nvPr/>
        </p:nvSpPr>
        <p:spPr>
          <a:xfrm>
            <a:off x="1672281" y="3783741"/>
            <a:ext cx="996777" cy="2945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인감증명서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7F8B00F-7D7D-A879-B137-D84735EBD7AB}"/>
              </a:ext>
            </a:extLst>
          </p:cNvPr>
          <p:cNvSpPr/>
          <p:nvPr/>
        </p:nvSpPr>
        <p:spPr>
          <a:xfrm>
            <a:off x="1672281" y="4133334"/>
            <a:ext cx="996777" cy="2945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의사록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9FE2F62-C794-90D4-9FEF-08FE13C3A2F1}"/>
              </a:ext>
            </a:extLst>
          </p:cNvPr>
          <p:cNvSpPr/>
          <p:nvPr/>
        </p:nvSpPr>
        <p:spPr>
          <a:xfrm>
            <a:off x="486318" y="3785520"/>
            <a:ext cx="560744" cy="29450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3362EA-04F8-B311-5B7A-2D479B35ADA5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 flipV="1">
            <a:off x="1047062" y="3932772"/>
            <a:ext cx="468700" cy="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D62DD15-984D-7E1B-605B-5C11A5A81008}"/>
              </a:ext>
            </a:extLst>
          </p:cNvPr>
          <p:cNvGrpSpPr/>
          <p:nvPr/>
        </p:nvGrpSpPr>
        <p:grpSpPr>
          <a:xfrm>
            <a:off x="1483210" y="1643959"/>
            <a:ext cx="914870" cy="1276868"/>
            <a:chOff x="3460179" y="1342769"/>
            <a:chExt cx="914870" cy="1276868"/>
          </a:xfrm>
        </p:grpSpPr>
        <p:pic>
          <p:nvPicPr>
            <p:cNvPr id="29" name="그래픽 28" descr="모임 윤곽선">
              <a:extLst>
                <a:ext uri="{FF2B5EF4-FFF2-40B4-BE49-F238E27FC236}">
                  <a16:creationId xmlns:a16="http://schemas.microsoft.com/office/drawing/2014/main" id="{D3E4D344-8B5A-E99F-C95F-ACCB49C78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60179" y="1342769"/>
              <a:ext cx="914400" cy="914400"/>
            </a:xfrm>
            <a:prstGeom prst="rect">
              <a:avLst/>
            </a:prstGeom>
          </p:spPr>
        </p:pic>
        <p:pic>
          <p:nvPicPr>
            <p:cNvPr id="30" name="그래픽 29" descr="모임 윤곽선">
              <a:extLst>
                <a:ext uri="{FF2B5EF4-FFF2-40B4-BE49-F238E27FC236}">
                  <a16:creationId xmlns:a16="http://schemas.microsoft.com/office/drawing/2014/main" id="{0093F990-D5D0-9966-1B57-530C2BCB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3460649" y="1705237"/>
              <a:ext cx="914400" cy="91440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D5FA3FD-4CEE-35C1-157C-71B7166A917C}"/>
              </a:ext>
            </a:extLst>
          </p:cNvPr>
          <p:cNvSpPr txBox="1"/>
          <p:nvPr/>
        </p:nvSpPr>
        <p:spPr>
          <a:xfrm>
            <a:off x="1482740" y="215779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합의</a:t>
            </a:r>
            <a:r>
              <a:rPr lang="en-US" altLang="ko-KR" sz="1200" dirty="0"/>
              <a:t>(</a:t>
            </a:r>
            <a:r>
              <a:rPr lang="ko-KR" altLang="en-US" sz="1200" dirty="0"/>
              <a:t>투표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35" name="그래픽 34" descr="법원 윤곽선">
            <a:extLst>
              <a:ext uri="{FF2B5EF4-FFF2-40B4-BE49-F238E27FC236}">
                <a16:creationId xmlns:a16="http://schemas.microsoft.com/office/drawing/2014/main" id="{F666DC0F-74B7-1C85-6A90-C4A2BDA75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8060" y="1649240"/>
            <a:ext cx="684465" cy="684465"/>
          </a:xfrm>
          <a:prstGeom prst="rect">
            <a:avLst/>
          </a:prstGeom>
        </p:spPr>
      </p:pic>
      <p:pic>
        <p:nvPicPr>
          <p:cNvPr id="36" name="그래픽 35" descr="법원 윤곽선">
            <a:extLst>
              <a:ext uri="{FF2B5EF4-FFF2-40B4-BE49-F238E27FC236}">
                <a16:creationId xmlns:a16="http://schemas.microsoft.com/office/drawing/2014/main" id="{B0F48F77-AA7F-EEE2-0B19-C97AB30C0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0665" y="5285729"/>
            <a:ext cx="701860" cy="701860"/>
          </a:xfrm>
          <a:prstGeom prst="rect">
            <a:avLst/>
          </a:prstGeom>
        </p:spPr>
      </p:pic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F9980A6B-9D9F-E48C-62E8-D5A953A88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268" y="5353152"/>
            <a:ext cx="558825" cy="558825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21AB6E5-F363-E6C0-266E-F59B4594440F}"/>
              </a:ext>
            </a:extLst>
          </p:cNvPr>
          <p:cNvSpPr/>
          <p:nvPr/>
        </p:nvSpPr>
        <p:spPr>
          <a:xfrm>
            <a:off x="2260786" y="2175990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DB271C0-50BB-5062-D5C0-EC9FC64D69B5}"/>
              </a:ext>
            </a:extLst>
          </p:cNvPr>
          <p:cNvSpPr/>
          <p:nvPr/>
        </p:nvSpPr>
        <p:spPr>
          <a:xfrm>
            <a:off x="2253756" y="2643494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9A04939-2EA9-0954-04E4-129270C24E68}"/>
              </a:ext>
            </a:extLst>
          </p:cNvPr>
          <p:cNvCxnSpPr>
            <a:cxnSpLocks/>
            <a:stCxn id="40" idx="2"/>
            <a:endCxn id="15" idx="0"/>
          </p:cNvCxnSpPr>
          <p:nvPr/>
        </p:nvCxnSpPr>
        <p:spPr>
          <a:xfrm rot="5400000">
            <a:off x="2109801" y="2981265"/>
            <a:ext cx="385036" cy="2468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DF3020-8EC5-5C95-3D79-2CC0074CBABC}"/>
              </a:ext>
            </a:extLst>
          </p:cNvPr>
          <p:cNvSpPr txBox="1"/>
          <p:nvPr/>
        </p:nvSpPr>
        <p:spPr>
          <a:xfrm>
            <a:off x="1047637" y="37093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발행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D753FFC-60F2-7B0E-09E3-21B6C4BC0F16}"/>
              </a:ext>
            </a:extLst>
          </p:cNvPr>
          <p:cNvSpPr/>
          <p:nvPr/>
        </p:nvSpPr>
        <p:spPr>
          <a:xfrm>
            <a:off x="594716" y="3459987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6DB449A-80CF-B10E-7DB2-584C9EADF136}"/>
              </a:ext>
            </a:extLst>
          </p:cNvPr>
          <p:cNvSpPr/>
          <p:nvPr/>
        </p:nvSpPr>
        <p:spPr>
          <a:xfrm>
            <a:off x="2854363" y="3565627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E5CDC17-BDBD-9F80-8998-5569F5C02BF4}"/>
              </a:ext>
            </a:extLst>
          </p:cNvPr>
          <p:cNvSpPr/>
          <p:nvPr/>
        </p:nvSpPr>
        <p:spPr>
          <a:xfrm>
            <a:off x="3032843" y="3016953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2E40383-E457-2C5C-BBBE-676F5B4D4930}"/>
              </a:ext>
            </a:extLst>
          </p:cNvPr>
          <p:cNvSpPr/>
          <p:nvPr/>
        </p:nvSpPr>
        <p:spPr>
          <a:xfrm>
            <a:off x="3026337" y="3285617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7093B0E-8F15-4994-D1FA-50B5CA3CED35}"/>
              </a:ext>
            </a:extLst>
          </p:cNvPr>
          <p:cNvSpPr/>
          <p:nvPr/>
        </p:nvSpPr>
        <p:spPr>
          <a:xfrm>
            <a:off x="3204817" y="3565627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14</a:t>
            </a:r>
            <a:endParaRPr lang="ko-KR" altLang="en-US" sz="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359738-67FF-9388-13EF-7FE63630A939}"/>
              </a:ext>
            </a:extLst>
          </p:cNvPr>
          <p:cNvSpPr txBox="1"/>
          <p:nvPr/>
        </p:nvSpPr>
        <p:spPr>
          <a:xfrm>
            <a:off x="5500324" y="5999767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등기소</a:t>
            </a:r>
            <a:r>
              <a:rPr lang="en-US" altLang="ko-KR" sz="1400" dirty="0"/>
              <a:t>(</a:t>
            </a:r>
            <a:r>
              <a:rPr lang="ko-KR" altLang="en-US" sz="1400" dirty="0"/>
              <a:t>법원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55" name="그래픽 54" descr="건물 단색으로 채워진">
            <a:extLst>
              <a:ext uri="{FF2B5EF4-FFF2-40B4-BE49-F238E27FC236}">
                <a16:creationId xmlns:a16="http://schemas.microsoft.com/office/drawing/2014/main" id="{9895D591-ECD9-D535-5B76-9606EE465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0410" y="5349081"/>
            <a:ext cx="558825" cy="558825"/>
          </a:xfrm>
          <a:prstGeom prst="rect">
            <a:avLst/>
          </a:prstGeom>
        </p:spPr>
      </p:pic>
      <p:pic>
        <p:nvPicPr>
          <p:cNvPr id="56" name="그래픽 55" descr="건물 단색으로 채워진">
            <a:extLst>
              <a:ext uri="{FF2B5EF4-FFF2-40B4-BE49-F238E27FC236}">
                <a16:creationId xmlns:a16="http://schemas.microsoft.com/office/drawing/2014/main" id="{B262A2BF-EB52-92A7-9BB1-A646E8D3C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2736" y="5349081"/>
            <a:ext cx="558825" cy="55882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77D635-4CC8-CFC2-9B64-77B5CE3BC2E2}"/>
              </a:ext>
            </a:extLst>
          </p:cNvPr>
          <p:cNvSpPr txBox="1"/>
          <p:nvPr/>
        </p:nvSpPr>
        <p:spPr>
          <a:xfrm>
            <a:off x="633740" y="589113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증권사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2C1879-259C-4B13-1E6F-FB693B0C7855}"/>
              </a:ext>
            </a:extLst>
          </p:cNvPr>
          <p:cNvSpPr txBox="1"/>
          <p:nvPr/>
        </p:nvSpPr>
        <p:spPr>
          <a:xfrm>
            <a:off x="1598823" y="59079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공증사무소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2A85D0-1849-1FEF-5A16-55260AC3CF30}"/>
              </a:ext>
            </a:extLst>
          </p:cNvPr>
          <p:cNvSpPr txBox="1"/>
          <p:nvPr/>
        </p:nvSpPr>
        <p:spPr>
          <a:xfrm>
            <a:off x="3162552" y="590790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법무사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9460276-165B-3337-76D5-BAC6668E845D}"/>
              </a:ext>
            </a:extLst>
          </p:cNvPr>
          <p:cNvSpPr/>
          <p:nvPr/>
        </p:nvSpPr>
        <p:spPr>
          <a:xfrm>
            <a:off x="407818" y="5112578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10</a:t>
            </a:r>
            <a:endParaRPr lang="ko-KR" altLang="en-US" sz="800" b="1" dirty="0"/>
          </a:p>
        </p:txBody>
      </p:sp>
      <p:sp>
        <p:nvSpPr>
          <p:cNvPr id="61" name="화살표: 위쪽 60">
            <a:extLst>
              <a:ext uri="{FF2B5EF4-FFF2-40B4-BE49-F238E27FC236}">
                <a16:creationId xmlns:a16="http://schemas.microsoft.com/office/drawing/2014/main" id="{37D16084-A06B-120E-AA01-78BE9D7D814D}"/>
              </a:ext>
            </a:extLst>
          </p:cNvPr>
          <p:cNvSpPr/>
          <p:nvPr/>
        </p:nvSpPr>
        <p:spPr>
          <a:xfrm>
            <a:off x="5675692" y="4736991"/>
            <a:ext cx="830249" cy="558824"/>
          </a:xfrm>
          <a:prstGeom prst="up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신뢰보장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EDC65141-F1C3-39E2-3059-B12368FC1EA6}"/>
              </a:ext>
            </a:extLst>
          </p:cNvPr>
          <p:cNvCxnSpPr>
            <a:cxnSpLocks/>
            <a:stCxn id="19" idx="3"/>
            <a:endCxn id="55" idx="0"/>
          </p:cNvCxnSpPr>
          <p:nvPr/>
        </p:nvCxnSpPr>
        <p:spPr>
          <a:xfrm flipH="1">
            <a:off x="2219823" y="4280586"/>
            <a:ext cx="449235" cy="1068495"/>
          </a:xfrm>
          <a:prstGeom prst="bentConnector4">
            <a:avLst>
              <a:gd name="adj1" fmla="val -50887"/>
              <a:gd name="adj2" fmla="val 568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66720D1-5C3C-71DC-25F8-A065B55FB3D3}"/>
              </a:ext>
            </a:extLst>
          </p:cNvPr>
          <p:cNvSpPr txBox="1"/>
          <p:nvPr/>
        </p:nvSpPr>
        <p:spPr>
          <a:xfrm>
            <a:off x="2191139" y="490465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공증</a:t>
            </a:r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A6696C90-D505-6EF7-8719-4DC82E589A32}"/>
              </a:ext>
            </a:extLst>
          </p:cNvPr>
          <p:cNvSpPr/>
          <p:nvPr/>
        </p:nvSpPr>
        <p:spPr>
          <a:xfrm>
            <a:off x="1407031" y="5032270"/>
            <a:ext cx="830249" cy="558824"/>
          </a:xfrm>
          <a:prstGeom prst="up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신뢰보장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E6201CA-9614-EB63-16F7-701D1787EFC5}"/>
              </a:ext>
            </a:extLst>
          </p:cNvPr>
          <p:cNvSpPr/>
          <p:nvPr/>
        </p:nvSpPr>
        <p:spPr>
          <a:xfrm>
            <a:off x="5266479" y="5014164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10</a:t>
            </a:r>
            <a:endParaRPr lang="ko-KR" altLang="en-US" sz="8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DE1460-3CE0-3863-CB95-4F75DD41DFED}"/>
              </a:ext>
            </a:extLst>
          </p:cNvPr>
          <p:cNvSpPr txBox="1"/>
          <p:nvPr/>
        </p:nvSpPr>
        <p:spPr>
          <a:xfrm>
            <a:off x="5144458" y="6350596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제</a:t>
            </a:r>
            <a:r>
              <a:rPr lang="en-US" altLang="ko-KR" dirty="0"/>
              <a:t>3 </a:t>
            </a:r>
            <a:r>
              <a:rPr lang="ko-KR" altLang="en-US" dirty="0"/>
              <a:t>신뢰기관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37D4B37-7948-2397-1ABC-A217F49F5377}"/>
              </a:ext>
            </a:extLst>
          </p:cNvPr>
          <p:cNvSpPr/>
          <p:nvPr/>
        </p:nvSpPr>
        <p:spPr>
          <a:xfrm>
            <a:off x="3710534" y="2526950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1FB521-67D5-A503-621B-0CFD08077627}"/>
              </a:ext>
            </a:extLst>
          </p:cNvPr>
          <p:cNvSpPr txBox="1"/>
          <p:nvPr/>
        </p:nvSpPr>
        <p:spPr>
          <a:xfrm>
            <a:off x="5853622" y="221917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등기소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F9A8239-F9D9-EFF6-C944-251461AAE601}"/>
              </a:ext>
            </a:extLst>
          </p:cNvPr>
          <p:cNvSpPr/>
          <p:nvPr/>
        </p:nvSpPr>
        <p:spPr>
          <a:xfrm>
            <a:off x="4991450" y="2558359"/>
            <a:ext cx="2357306" cy="4065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등기부</a:t>
            </a:r>
            <a:r>
              <a:rPr lang="en-US" altLang="ko-KR" sz="1400" dirty="0"/>
              <a:t>(</a:t>
            </a:r>
            <a:r>
              <a:rPr lang="ko-KR" altLang="en-US" sz="1400" dirty="0"/>
              <a:t>공적장부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71" name="그래픽 70" descr="클립보드 선택 표시됨 윤곽선">
            <a:extLst>
              <a:ext uri="{FF2B5EF4-FFF2-40B4-BE49-F238E27FC236}">
                <a16:creationId xmlns:a16="http://schemas.microsoft.com/office/drawing/2014/main" id="{73D416CC-9E79-02FC-2A0A-44AAFCFC8F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4138" y="2552389"/>
            <a:ext cx="444617" cy="406531"/>
          </a:xfrm>
          <a:prstGeom prst="rect">
            <a:avLst/>
          </a:prstGeom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8E510AD9-E815-DAC6-68DF-D157DD34F543}"/>
              </a:ext>
            </a:extLst>
          </p:cNvPr>
          <p:cNvSpPr/>
          <p:nvPr/>
        </p:nvSpPr>
        <p:spPr>
          <a:xfrm>
            <a:off x="4448440" y="2483543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CE1A655-241A-B80F-14FC-20633988CEE3}"/>
              </a:ext>
            </a:extLst>
          </p:cNvPr>
          <p:cNvSpPr/>
          <p:nvPr/>
        </p:nvSpPr>
        <p:spPr>
          <a:xfrm>
            <a:off x="4996617" y="2552963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800" b="1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C34208A-45A3-FFE3-47D5-7AD73C028C72}"/>
              </a:ext>
            </a:extLst>
          </p:cNvPr>
          <p:cNvCxnSpPr/>
          <p:nvPr/>
        </p:nvCxnSpPr>
        <p:spPr>
          <a:xfrm flipV="1">
            <a:off x="2842054" y="3459987"/>
            <a:ext cx="1640995" cy="673347"/>
          </a:xfrm>
          <a:prstGeom prst="bentConnector3">
            <a:avLst>
              <a:gd name="adj1" fmla="val 745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114E583-D4E6-67FC-DF06-20D1A5198496}"/>
              </a:ext>
            </a:extLst>
          </p:cNvPr>
          <p:cNvSpPr/>
          <p:nvPr/>
        </p:nvSpPr>
        <p:spPr>
          <a:xfrm>
            <a:off x="3710534" y="4039040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15</a:t>
            </a:r>
            <a:endParaRPr lang="ko-KR" altLang="en-US" sz="800" b="1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B9FA644-8CC4-98C5-CF56-7B9CB6D74F08}"/>
              </a:ext>
            </a:extLst>
          </p:cNvPr>
          <p:cNvSpPr/>
          <p:nvPr/>
        </p:nvSpPr>
        <p:spPr>
          <a:xfrm>
            <a:off x="4054482" y="3789227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16</a:t>
            </a:r>
            <a:endParaRPr lang="ko-KR" altLang="en-US" sz="800" b="1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9C58A80-EDB8-5550-9FFF-F9FFB3606AC4}"/>
              </a:ext>
            </a:extLst>
          </p:cNvPr>
          <p:cNvSpPr/>
          <p:nvPr/>
        </p:nvSpPr>
        <p:spPr>
          <a:xfrm>
            <a:off x="4660045" y="3614567"/>
            <a:ext cx="996778" cy="2945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영속성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EABE91D-D0C0-8944-6117-C80458945831}"/>
              </a:ext>
            </a:extLst>
          </p:cNvPr>
          <p:cNvSpPr/>
          <p:nvPr/>
        </p:nvSpPr>
        <p:spPr>
          <a:xfrm>
            <a:off x="5740665" y="3629056"/>
            <a:ext cx="996778" cy="2945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무결성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83D4D775-A7CB-D627-AE2E-5DA54E08A717}"/>
              </a:ext>
            </a:extLst>
          </p:cNvPr>
          <p:cNvSpPr/>
          <p:nvPr/>
        </p:nvSpPr>
        <p:spPr>
          <a:xfrm>
            <a:off x="6821285" y="3632679"/>
            <a:ext cx="996778" cy="2945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투명성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478170F3-C48B-912F-6821-8220D8B0A599}"/>
              </a:ext>
            </a:extLst>
          </p:cNvPr>
          <p:cNvCxnSpPr>
            <a:stCxn id="82" idx="0"/>
            <a:endCxn id="69" idx="2"/>
          </p:cNvCxnSpPr>
          <p:nvPr/>
        </p:nvCxnSpPr>
        <p:spPr>
          <a:xfrm rot="5400000" flipH="1" flipV="1">
            <a:off x="5339429" y="2783894"/>
            <a:ext cx="649678" cy="101166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D5622059-AE4B-8A65-C625-759601A3A430}"/>
              </a:ext>
            </a:extLst>
          </p:cNvPr>
          <p:cNvCxnSpPr>
            <a:stCxn id="84" idx="0"/>
            <a:endCxn id="69" idx="2"/>
          </p:cNvCxnSpPr>
          <p:nvPr/>
        </p:nvCxnSpPr>
        <p:spPr>
          <a:xfrm rot="16200000" flipV="1">
            <a:off x="6410994" y="2723998"/>
            <a:ext cx="667790" cy="11495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7A1B3880-4448-5F33-E960-10F9C19BC745}"/>
              </a:ext>
            </a:extLst>
          </p:cNvPr>
          <p:cNvCxnSpPr>
            <a:cxnSpLocks/>
            <a:stCxn id="83" idx="0"/>
            <a:endCxn id="69" idx="2"/>
          </p:cNvCxnSpPr>
          <p:nvPr/>
        </p:nvCxnSpPr>
        <p:spPr>
          <a:xfrm rot="16200000" flipV="1">
            <a:off x="5872496" y="3262497"/>
            <a:ext cx="664167" cy="689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06D25B6-83D3-FD68-4050-74B5157C0D95}"/>
              </a:ext>
            </a:extLst>
          </p:cNvPr>
          <p:cNvSpPr/>
          <p:nvPr/>
        </p:nvSpPr>
        <p:spPr>
          <a:xfrm>
            <a:off x="4682111" y="3367262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11</a:t>
            </a:r>
            <a:endParaRPr lang="ko-KR" altLang="en-US" sz="800" b="1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30D03FB-CA37-9335-754F-384CE0E19793}"/>
              </a:ext>
            </a:extLst>
          </p:cNvPr>
          <p:cNvSpPr/>
          <p:nvPr/>
        </p:nvSpPr>
        <p:spPr>
          <a:xfrm>
            <a:off x="5753760" y="3408654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12</a:t>
            </a:r>
            <a:endParaRPr lang="ko-KR" altLang="en-US" sz="80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392F406-7480-DB22-24A7-E87E228BAB22}"/>
              </a:ext>
            </a:extLst>
          </p:cNvPr>
          <p:cNvSpPr/>
          <p:nvPr/>
        </p:nvSpPr>
        <p:spPr>
          <a:xfrm>
            <a:off x="6821284" y="3408654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13</a:t>
            </a:r>
            <a:endParaRPr lang="ko-KR" altLang="en-US" sz="800" b="1" dirty="0"/>
          </a:p>
        </p:txBody>
      </p:sp>
      <p:pic>
        <p:nvPicPr>
          <p:cNvPr id="95" name="그래픽 94" descr="남성 사무직 근로자 윤곽선">
            <a:extLst>
              <a:ext uri="{FF2B5EF4-FFF2-40B4-BE49-F238E27FC236}">
                <a16:creationId xmlns:a16="http://schemas.microsoft.com/office/drawing/2014/main" id="{158D7D38-BB3F-3395-65E9-150400A072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93319" y="1570521"/>
            <a:ext cx="665613" cy="665613"/>
          </a:xfrm>
          <a:prstGeom prst="rect">
            <a:avLst/>
          </a:prstGeom>
        </p:spPr>
      </p:pic>
      <p:pic>
        <p:nvPicPr>
          <p:cNvPr id="97" name="그래픽 96" descr="모임 윤곽선">
            <a:extLst>
              <a:ext uri="{FF2B5EF4-FFF2-40B4-BE49-F238E27FC236}">
                <a16:creationId xmlns:a16="http://schemas.microsoft.com/office/drawing/2014/main" id="{2B462A30-FBD3-105A-BF8B-128996546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332" y="2549216"/>
            <a:ext cx="665613" cy="665613"/>
          </a:xfrm>
          <a:prstGeom prst="rect">
            <a:avLst/>
          </a:prstGeom>
        </p:spPr>
      </p:pic>
      <p:pic>
        <p:nvPicPr>
          <p:cNvPr id="99" name="그래픽 98" descr="도시 윤곽선">
            <a:extLst>
              <a:ext uri="{FF2B5EF4-FFF2-40B4-BE49-F238E27FC236}">
                <a16:creationId xmlns:a16="http://schemas.microsoft.com/office/drawing/2014/main" id="{E0A65320-36B5-5461-F165-FB3B5D0294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0290" y="3445961"/>
            <a:ext cx="734714" cy="734714"/>
          </a:xfrm>
          <a:prstGeom prst="rect">
            <a:avLst/>
          </a:prstGeom>
        </p:spPr>
      </p:pic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A48DA1E-F329-668C-5B9A-75210FA04209}"/>
              </a:ext>
            </a:extLst>
          </p:cNvPr>
          <p:cNvCxnSpPr>
            <a:stCxn id="11" idx="3"/>
          </p:cNvCxnSpPr>
          <p:nvPr/>
        </p:nvCxnSpPr>
        <p:spPr>
          <a:xfrm flipV="1">
            <a:off x="8033425" y="2006427"/>
            <a:ext cx="1513922" cy="100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2890D61-0DBF-6EEB-52D2-0D66F3199A0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33425" y="3015155"/>
            <a:ext cx="1513922" cy="47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D35C2C9-704E-F014-8D7F-6C15622A5117}"/>
              </a:ext>
            </a:extLst>
          </p:cNvPr>
          <p:cNvCxnSpPr>
            <a:stCxn id="11" idx="3"/>
          </p:cNvCxnSpPr>
          <p:nvPr/>
        </p:nvCxnSpPr>
        <p:spPr>
          <a:xfrm>
            <a:off x="8033425" y="3015155"/>
            <a:ext cx="1552510" cy="106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A4CD587-F30E-F1F1-1B74-D275B41C4415}"/>
              </a:ext>
            </a:extLst>
          </p:cNvPr>
          <p:cNvSpPr txBox="1"/>
          <p:nvPr/>
        </p:nvSpPr>
        <p:spPr>
          <a:xfrm>
            <a:off x="8209681" y="20656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누구나 열람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88EA0534-B27B-2EA2-285F-9D8208D8B224}"/>
              </a:ext>
            </a:extLst>
          </p:cNvPr>
          <p:cNvSpPr/>
          <p:nvPr/>
        </p:nvSpPr>
        <p:spPr>
          <a:xfrm>
            <a:off x="8480801" y="2509162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13</a:t>
            </a:r>
            <a:endParaRPr lang="ko-KR" altLang="en-US" sz="8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5AE70A0-2807-8C8F-29D2-45692A83D9AA}"/>
              </a:ext>
            </a:extLst>
          </p:cNvPr>
          <p:cNvSpPr txBox="1"/>
          <p:nvPr/>
        </p:nvSpPr>
        <p:spPr>
          <a:xfrm>
            <a:off x="8360181" y="367035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등기부등본</a:t>
            </a:r>
            <a:endParaRPr lang="en-US" altLang="ko-KR" sz="1000" dirty="0"/>
          </a:p>
          <a:p>
            <a:r>
              <a:rPr lang="ko-KR" altLang="en-US" sz="1000" dirty="0"/>
              <a:t>   발급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6A4222-33CE-328D-C05C-EA2509087E39}"/>
              </a:ext>
            </a:extLst>
          </p:cNvPr>
          <p:cNvSpPr txBox="1"/>
          <p:nvPr/>
        </p:nvSpPr>
        <p:spPr>
          <a:xfrm>
            <a:off x="9212595" y="5843673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열람서비스</a:t>
            </a:r>
            <a:r>
              <a:rPr lang="en-US" altLang="ko-KR" sz="1400" dirty="0"/>
              <a:t>•</a:t>
            </a:r>
            <a:r>
              <a:rPr lang="ko-KR" altLang="en-US" sz="1400" dirty="0"/>
              <a:t> 시스템</a:t>
            </a:r>
          </a:p>
        </p:txBody>
      </p:sp>
      <p:sp>
        <p:nvSpPr>
          <p:cNvPr id="110" name="화살표: 위쪽 109">
            <a:extLst>
              <a:ext uri="{FF2B5EF4-FFF2-40B4-BE49-F238E27FC236}">
                <a16:creationId xmlns:a16="http://schemas.microsoft.com/office/drawing/2014/main" id="{7E83EF0E-F2D3-1508-5763-D6946917894F}"/>
              </a:ext>
            </a:extLst>
          </p:cNvPr>
          <p:cNvSpPr/>
          <p:nvPr/>
        </p:nvSpPr>
        <p:spPr>
          <a:xfrm>
            <a:off x="9844476" y="4814676"/>
            <a:ext cx="830249" cy="558824"/>
          </a:xfrm>
          <a:prstGeom prst="up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신뢰보장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71BDF714-9BC8-803E-6A2B-A93B045E6A27}"/>
              </a:ext>
            </a:extLst>
          </p:cNvPr>
          <p:cNvSpPr/>
          <p:nvPr/>
        </p:nvSpPr>
        <p:spPr>
          <a:xfrm>
            <a:off x="9435263" y="5091849"/>
            <a:ext cx="343948" cy="26866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10</a:t>
            </a:r>
            <a:endParaRPr lang="ko-KR" altLang="en-US" sz="800" b="1" dirty="0"/>
          </a:p>
        </p:txBody>
      </p:sp>
      <p:pic>
        <p:nvPicPr>
          <p:cNvPr id="113" name="그래픽 112" descr="CMD 터미널 윤곽선">
            <a:extLst>
              <a:ext uri="{FF2B5EF4-FFF2-40B4-BE49-F238E27FC236}">
                <a16:creationId xmlns:a16="http://schemas.microsoft.com/office/drawing/2014/main" id="{AD6A4DAF-A1E7-E5BA-D2BB-7121A55D7B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44476" y="5407525"/>
            <a:ext cx="616978" cy="616978"/>
          </a:xfrm>
          <a:prstGeom prst="rect">
            <a:avLst/>
          </a:prstGeom>
        </p:spPr>
      </p:pic>
      <p:pic>
        <p:nvPicPr>
          <p:cNvPr id="115" name="그래픽 114" descr="청사진 윤곽선">
            <a:extLst>
              <a:ext uri="{FF2B5EF4-FFF2-40B4-BE49-F238E27FC236}">
                <a16:creationId xmlns:a16="http://schemas.microsoft.com/office/drawing/2014/main" id="{B742497A-4E88-3032-4BD5-E3AF5DB025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76435" y="3252610"/>
            <a:ext cx="495636" cy="4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E346E-B0E1-A6DB-4B4F-450065565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9C0585-28D5-64D1-E958-EDEEB6E94E97}"/>
              </a:ext>
            </a:extLst>
          </p:cNvPr>
          <p:cNvSpPr/>
          <p:nvPr/>
        </p:nvSpPr>
        <p:spPr>
          <a:xfrm>
            <a:off x="9547347" y="1310302"/>
            <a:ext cx="1640995" cy="3504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E13C6D-51A1-FA74-DDEE-AB2E02FF9C6D}"/>
              </a:ext>
            </a:extLst>
          </p:cNvPr>
          <p:cNvSpPr/>
          <p:nvPr/>
        </p:nvSpPr>
        <p:spPr>
          <a:xfrm>
            <a:off x="4483049" y="1947325"/>
            <a:ext cx="3550376" cy="2135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9D6C38F0-A131-7EAA-EF5B-1D971B6E6C91}"/>
              </a:ext>
            </a:extLst>
          </p:cNvPr>
          <p:cNvCxnSpPr>
            <a:cxnSpLocks/>
          </p:cNvCxnSpPr>
          <p:nvPr/>
        </p:nvCxnSpPr>
        <p:spPr>
          <a:xfrm flipV="1">
            <a:off x="2842054" y="2761624"/>
            <a:ext cx="2149396" cy="9476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D36C5424-95B0-F311-447B-015C6FF9B950}"/>
              </a:ext>
            </a:extLst>
          </p:cNvPr>
          <p:cNvSpPr/>
          <p:nvPr/>
        </p:nvSpPr>
        <p:spPr>
          <a:xfrm>
            <a:off x="3710534" y="550456"/>
            <a:ext cx="4138475" cy="433151"/>
          </a:xfrm>
          <a:prstGeom prst="homePlat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 err="1">
                <a:solidFill>
                  <a:schemeClr val="tx1"/>
                </a:solidFill>
              </a:rPr>
              <a:t>탈중앙</a:t>
            </a:r>
            <a:r>
              <a:rPr lang="ko-KR" altLang="en-US" dirty="0">
                <a:solidFill>
                  <a:schemeClr val="tx1"/>
                </a:solidFill>
              </a:rPr>
              <a:t> 디지털 등기소 구현 모델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안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7F9486-A272-136E-4908-DA6941E58E1C}"/>
              </a:ext>
            </a:extLst>
          </p:cNvPr>
          <p:cNvSpPr/>
          <p:nvPr/>
        </p:nvSpPr>
        <p:spPr>
          <a:xfrm>
            <a:off x="378942" y="1293341"/>
            <a:ext cx="3123406" cy="3542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FF085A-F877-4419-83B9-C3A96766B884}"/>
              </a:ext>
            </a:extLst>
          </p:cNvPr>
          <p:cNvSpPr/>
          <p:nvPr/>
        </p:nvSpPr>
        <p:spPr>
          <a:xfrm>
            <a:off x="2547147" y="5174365"/>
            <a:ext cx="7863591" cy="1140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A52C87-75D3-1A96-6BAE-097A3B84A457}"/>
              </a:ext>
            </a:extLst>
          </p:cNvPr>
          <p:cNvSpPr/>
          <p:nvPr/>
        </p:nvSpPr>
        <p:spPr>
          <a:xfrm>
            <a:off x="1515762" y="3297194"/>
            <a:ext cx="1326292" cy="12748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9A5A94F-6D87-26F7-5955-30982EA850C3}"/>
              </a:ext>
            </a:extLst>
          </p:cNvPr>
          <p:cNvSpPr/>
          <p:nvPr/>
        </p:nvSpPr>
        <p:spPr>
          <a:xfrm>
            <a:off x="1672281" y="3434148"/>
            <a:ext cx="996778" cy="2945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거버넌스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68E6C22-A7CB-7390-6441-6A3586EDE5C0}"/>
              </a:ext>
            </a:extLst>
          </p:cNvPr>
          <p:cNvSpPr/>
          <p:nvPr/>
        </p:nvSpPr>
        <p:spPr>
          <a:xfrm>
            <a:off x="1672281" y="3783741"/>
            <a:ext cx="996777" cy="2945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CD303C-FA54-BF05-C4F5-AAC395CCEC67}"/>
              </a:ext>
            </a:extLst>
          </p:cNvPr>
          <p:cNvSpPr/>
          <p:nvPr/>
        </p:nvSpPr>
        <p:spPr>
          <a:xfrm>
            <a:off x="1672281" y="4133334"/>
            <a:ext cx="996777" cy="29450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스마트계약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E2E71FD-1605-ACEF-B773-9204C029585D}"/>
              </a:ext>
            </a:extLst>
          </p:cNvPr>
          <p:cNvSpPr/>
          <p:nvPr/>
        </p:nvSpPr>
        <p:spPr>
          <a:xfrm>
            <a:off x="486318" y="3785520"/>
            <a:ext cx="560744" cy="29450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주식용 토큰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E828E65-E23A-1CA4-396F-C3560AFDB3BA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 flipV="1">
            <a:off x="1047062" y="3932772"/>
            <a:ext cx="468700" cy="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72D1251-F9D5-3FB6-0F45-90B058523F5E}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2109801" y="2981265"/>
            <a:ext cx="385036" cy="2468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6F67D63-959D-D378-8AAF-D019CBD712DC}"/>
              </a:ext>
            </a:extLst>
          </p:cNvPr>
          <p:cNvSpPr txBox="1"/>
          <p:nvPr/>
        </p:nvSpPr>
        <p:spPr>
          <a:xfrm>
            <a:off x="1047637" y="37093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발행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9541C84-40C3-BFEC-AC00-7D9B90FFDBCC}"/>
              </a:ext>
            </a:extLst>
          </p:cNvPr>
          <p:cNvCxnSpPr/>
          <p:nvPr/>
        </p:nvCxnSpPr>
        <p:spPr>
          <a:xfrm flipV="1">
            <a:off x="2842054" y="3459987"/>
            <a:ext cx="1640995" cy="673347"/>
          </a:xfrm>
          <a:prstGeom prst="bentConnector3">
            <a:avLst>
              <a:gd name="adj1" fmla="val 745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3E1D54B-721D-E5AE-4A81-79FB64CB6718}"/>
              </a:ext>
            </a:extLst>
          </p:cNvPr>
          <p:cNvSpPr/>
          <p:nvPr/>
        </p:nvSpPr>
        <p:spPr>
          <a:xfrm>
            <a:off x="4660045" y="3614567"/>
            <a:ext cx="996778" cy="2945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영속성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27504EE-0F5D-3E86-17B3-12FC3E2C5860}"/>
              </a:ext>
            </a:extLst>
          </p:cNvPr>
          <p:cNvSpPr/>
          <p:nvPr/>
        </p:nvSpPr>
        <p:spPr>
          <a:xfrm>
            <a:off x="5740665" y="3629056"/>
            <a:ext cx="996778" cy="2945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무결성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C7A5CD79-79E9-1828-3082-4AE5B52F4421}"/>
              </a:ext>
            </a:extLst>
          </p:cNvPr>
          <p:cNvSpPr/>
          <p:nvPr/>
        </p:nvSpPr>
        <p:spPr>
          <a:xfrm>
            <a:off x="6821285" y="3632679"/>
            <a:ext cx="996778" cy="2945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투명성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2574C7B-B055-0A68-5739-DC31D49809B4}"/>
              </a:ext>
            </a:extLst>
          </p:cNvPr>
          <p:cNvCxnSpPr>
            <a:cxnSpLocks/>
            <a:stCxn id="82" idx="0"/>
          </p:cNvCxnSpPr>
          <p:nvPr/>
        </p:nvCxnSpPr>
        <p:spPr>
          <a:xfrm rot="5400000" flipH="1" flipV="1">
            <a:off x="5339429" y="2783894"/>
            <a:ext cx="649678" cy="101166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768B428-5C49-4B97-E4FE-893E55E8760E}"/>
              </a:ext>
            </a:extLst>
          </p:cNvPr>
          <p:cNvCxnSpPr>
            <a:cxnSpLocks/>
            <a:stCxn id="84" idx="0"/>
          </p:cNvCxnSpPr>
          <p:nvPr/>
        </p:nvCxnSpPr>
        <p:spPr>
          <a:xfrm rot="16200000" flipV="1">
            <a:off x="6410994" y="2723998"/>
            <a:ext cx="667790" cy="11495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4759CECE-73CE-2E47-1736-EFD893F3990E}"/>
              </a:ext>
            </a:extLst>
          </p:cNvPr>
          <p:cNvCxnSpPr>
            <a:cxnSpLocks/>
            <a:stCxn id="83" idx="0"/>
          </p:cNvCxnSpPr>
          <p:nvPr/>
        </p:nvCxnSpPr>
        <p:spPr>
          <a:xfrm rot="16200000" flipV="1">
            <a:off x="5872496" y="3262497"/>
            <a:ext cx="664167" cy="689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5" name="그래픽 94" descr="남성 사무직 근로자 윤곽선">
            <a:extLst>
              <a:ext uri="{FF2B5EF4-FFF2-40B4-BE49-F238E27FC236}">
                <a16:creationId xmlns:a16="http://schemas.microsoft.com/office/drawing/2014/main" id="{10E9AC56-3CBD-15B9-BAED-7D921703F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3319" y="1570521"/>
            <a:ext cx="665613" cy="665613"/>
          </a:xfrm>
          <a:prstGeom prst="rect">
            <a:avLst/>
          </a:prstGeom>
        </p:spPr>
      </p:pic>
      <p:pic>
        <p:nvPicPr>
          <p:cNvPr id="97" name="그래픽 96" descr="모임 윤곽선">
            <a:extLst>
              <a:ext uri="{FF2B5EF4-FFF2-40B4-BE49-F238E27FC236}">
                <a16:creationId xmlns:a16="http://schemas.microsoft.com/office/drawing/2014/main" id="{D0CA90AC-A3A6-161F-74B6-9ADB39386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4332" y="2549216"/>
            <a:ext cx="665613" cy="665613"/>
          </a:xfrm>
          <a:prstGeom prst="rect">
            <a:avLst/>
          </a:prstGeom>
        </p:spPr>
      </p:pic>
      <p:pic>
        <p:nvPicPr>
          <p:cNvPr id="99" name="그래픽 98" descr="도시 윤곽선">
            <a:extLst>
              <a:ext uri="{FF2B5EF4-FFF2-40B4-BE49-F238E27FC236}">
                <a16:creationId xmlns:a16="http://schemas.microsoft.com/office/drawing/2014/main" id="{2426031E-0C0B-CA9E-9007-98A38EFCA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0290" y="3445961"/>
            <a:ext cx="734714" cy="734714"/>
          </a:xfrm>
          <a:prstGeom prst="rect">
            <a:avLst/>
          </a:prstGeom>
        </p:spPr>
      </p:pic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808FE32-91C9-7EAD-1322-76E993B76181}"/>
              </a:ext>
            </a:extLst>
          </p:cNvPr>
          <p:cNvCxnSpPr>
            <a:stCxn id="11" idx="3"/>
          </p:cNvCxnSpPr>
          <p:nvPr/>
        </p:nvCxnSpPr>
        <p:spPr>
          <a:xfrm flipV="1">
            <a:off x="8033425" y="2006427"/>
            <a:ext cx="1513922" cy="100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7273160-2B4E-F478-73F5-4E7DC2DA884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033425" y="3015155"/>
            <a:ext cx="1513922" cy="47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B02BCAE-4AEB-F684-E5E5-62D775915D12}"/>
              </a:ext>
            </a:extLst>
          </p:cNvPr>
          <p:cNvCxnSpPr>
            <a:stCxn id="11" idx="3"/>
          </p:cNvCxnSpPr>
          <p:nvPr/>
        </p:nvCxnSpPr>
        <p:spPr>
          <a:xfrm>
            <a:off x="8033425" y="3015155"/>
            <a:ext cx="1552510" cy="106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945AC16-BDA9-5448-DE22-E0E491910C99}"/>
              </a:ext>
            </a:extLst>
          </p:cNvPr>
          <p:cNvSpPr txBox="1"/>
          <p:nvPr/>
        </p:nvSpPr>
        <p:spPr>
          <a:xfrm>
            <a:off x="8209681" y="20656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누구나 열람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7CBD58-32A8-E100-C49B-FE0D35E7986E}"/>
              </a:ext>
            </a:extLst>
          </p:cNvPr>
          <p:cNvSpPr txBox="1"/>
          <p:nvPr/>
        </p:nvSpPr>
        <p:spPr>
          <a:xfrm>
            <a:off x="8360181" y="367035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등기부등본</a:t>
            </a:r>
            <a:endParaRPr lang="en-US" altLang="ko-KR" sz="1000" dirty="0"/>
          </a:p>
          <a:p>
            <a:r>
              <a:rPr lang="ko-KR" altLang="en-US" sz="1000" dirty="0"/>
              <a:t>   발급</a:t>
            </a:r>
          </a:p>
        </p:txBody>
      </p:sp>
      <p:pic>
        <p:nvPicPr>
          <p:cNvPr id="2" name="그래픽 1" descr="청사진 윤곽선">
            <a:extLst>
              <a:ext uri="{FF2B5EF4-FFF2-40B4-BE49-F238E27FC236}">
                <a16:creationId xmlns:a16="http://schemas.microsoft.com/office/drawing/2014/main" id="{102EE2ED-26BF-9E08-E2F0-DEA0CA2AB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76435" y="3252610"/>
            <a:ext cx="495636" cy="495636"/>
          </a:xfrm>
          <a:prstGeom prst="rect">
            <a:avLst/>
          </a:prstGeom>
        </p:spPr>
      </p:pic>
      <p:pic>
        <p:nvPicPr>
          <p:cNvPr id="4" name="그래픽 3" descr="키 윤곽선">
            <a:extLst>
              <a:ext uri="{FF2B5EF4-FFF2-40B4-BE49-F238E27FC236}">
                <a16:creationId xmlns:a16="http://schemas.microsoft.com/office/drawing/2014/main" id="{07AA845F-2CE9-F75A-CD69-C66BA37D09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39047" y="3709299"/>
            <a:ext cx="588560" cy="41418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816588D-CB00-1817-C77D-10D8366BD1D6}"/>
              </a:ext>
            </a:extLst>
          </p:cNvPr>
          <p:cNvSpPr/>
          <p:nvPr/>
        </p:nvSpPr>
        <p:spPr>
          <a:xfrm>
            <a:off x="496520" y="4192707"/>
            <a:ext cx="560744" cy="29450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투표용 토큰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78789-8243-0D69-96C7-0692804001F0}"/>
              </a:ext>
            </a:extLst>
          </p:cNvPr>
          <p:cNvSpPr txBox="1"/>
          <p:nvPr/>
        </p:nvSpPr>
        <p:spPr>
          <a:xfrm>
            <a:off x="1065940" y="432577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발행</a:t>
            </a:r>
          </a:p>
        </p:txBody>
      </p:sp>
      <p:pic>
        <p:nvPicPr>
          <p:cNvPr id="23" name="그래픽 22" descr="블록체인 윤곽선">
            <a:extLst>
              <a:ext uri="{FF2B5EF4-FFF2-40B4-BE49-F238E27FC236}">
                <a16:creationId xmlns:a16="http://schemas.microsoft.com/office/drawing/2014/main" id="{0EE9F15B-B0A1-D813-AD11-9903DD255F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68910" y="5135959"/>
            <a:ext cx="1178653" cy="1178653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B68622A1-4738-DE27-0375-8ECB10A154A1}"/>
              </a:ext>
            </a:extLst>
          </p:cNvPr>
          <p:cNvSpPr/>
          <p:nvPr/>
        </p:nvSpPr>
        <p:spPr>
          <a:xfrm>
            <a:off x="966032" y="1663754"/>
            <a:ext cx="1837434" cy="1249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키 단색으로 채워진">
            <a:extLst>
              <a:ext uri="{FF2B5EF4-FFF2-40B4-BE49-F238E27FC236}">
                <a16:creationId xmlns:a16="http://schemas.microsoft.com/office/drawing/2014/main" id="{2185D506-4763-4C78-33BA-075584494A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56190" y="2979369"/>
            <a:ext cx="360000" cy="36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1E504E-FD81-B2CD-D1F9-2C45212BD5CF}"/>
              </a:ext>
            </a:extLst>
          </p:cNvPr>
          <p:cNvSpPr txBox="1"/>
          <p:nvPr/>
        </p:nvSpPr>
        <p:spPr>
          <a:xfrm>
            <a:off x="1482740" y="2157795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합의</a:t>
            </a:r>
            <a:r>
              <a:rPr lang="en-US" altLang="ko-KR" sz="1200" dirty="0"/>
              <a:t>(</a:t>
            </a:r>
            <a:r>
              <a:rPr lang="ko-KR" altLang="en-US" sz="1200" dirty="0"/>
              <a:t>투표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5" name="그래픽 4" descr="남자 옆모습 윤곽선">
            <a:extLst>
              <a:ext uri="{FF2B5EF4-FFF2-40B4-BE49-F238E27FC236}">
                <a16:creationId xmlns:a16="http://schemas.microsoft.com/office/drawing/2014/main" id="{51557FBC-8CA5-5059-09EC-078D29AFE6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48343" y="2507102"/>
            <a:ext cx="504000" cy="504000"/>
          </a:xfrm>
          <a:prstGeom prst="rect">
            <a:avLst/>
          </a:prstGeom>
        </p:spPr>
      </p:pic>
      <p:pic>
        <p:nvPicPr>
          <p:cNvPr id="24" name="그래픽 23" descr="여성 사무직 근로자 윤곽선">
            <a:extLst>
              <a:ext uri="{FF2B5EF4-FFF2-40B4-BE49-F238E27FC236}">
                <a16:creationId xmlns:a16="http://schemas.microsoft.com/office/drawing/2014/main" id="{26A30AD4-2179-9A0E-01C3-0B87F187B4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5062" y="1963320"/>
            <a:ext cx="504000" cy="504000"/>
          </a:xfrm>
          <a:prstGeom prst="rect">
            <a:avLst/>
          </a:prstGeom>
        </p:spPr>
      </p:pic>
      <p:pic>
        <p:nvPicPr>
          <p:cNvPr id="41" name="그래픽 40" descr="키 윤곽선">
            <a:extLst>
              <a:ext uri="{FF2B5EF4-FFF2-40B4-BE49-F238E27FC236}">
                <a16:creationId xmlns:a16="http://schemas.microsoft.com/office/drawing/2014/main" id="{C6BDA433-26E9-36B4-0623-ECC5A84CC5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228" y="1978079"/>
            <a:ext cx="360000" cy="360000"/>
          </a:xfrm>
          <a:prstGeom prst="rect">
            <a:avLst/>
          </a:prstGeom>
        </p:spPr>
      </p:pic>
      <p:pic>
        <p:nvPicPr>
          <p:cNvPr id="43" name="그래픽 42" descr="키 단색으로 채워진">
            <a:extLst>
              <a:ext uri="{FF2B5EF4-FFF2-40B4-BE49-F238E27FC236}">
                <a16:creationId xmlns:a16="http://schemas.microsoft.com/office/drawing/2014/main" id="{50395931-C20C-1199-FC0C-E5FA659D57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526" y="2153168"/>
            <a:ext cx="360000" cy="360000"/>
          </a:xfrm>
          <a:prstGeom prst="rect">
            <a:avLst/>
          </a:prstGeom>
        </p:spPr>
      </p:pic>
      <p:pic>
        <p:nvPicPr>
          <p:cNvPr id="45" name="그래픽 44" descr="키 윤곽선">
            <a:extLst>
              <a:ext uri="{FF2B5EF4-FFF2-40B4-BE49-F238E27FC236}">
                <a16:creationId xmlns:a16="http://schemas.microsoft.com/office/drawing/2014/main" id="{92348F11-5245-2B14-409D-DE15D3B006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1892" y="2804280"/>
            <a:ext cx="360000" cy="360000"/>
          </a:xfrm>
          <a:prstGeom prst="rect">
            <a:avLst/>
          </a:prstGeom>
        </p:spPr>
      </p:pic>
      <p:pic>
        <p:nvPicPr>
          <p:cNvPr id="7" name="그래픽 6" descr="여성 프로필 윤곽선">
            <a:extLst>
              <a:ext uri="{FF2B5EF4-FFF2-40B4-BE49-F238E27FC236}">
                <a16:creationId xmlns:a16="http://schemas.microsoft.com/office/drawing/2014/main" id="{051DB08E-0711-40F0-CBBD-C431E482FA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24111" y="1978079"/>
            <a:ext cx="504000" cy="504000"/>
          </a:xfrm>
          <a:prstGeom prst="rect">
            <a:avLst/>
          </a:prstGeom>
        </p:spPr>
      </p:pic>
      <p:pic>
        <p:nvPicPr>
          <p:cNvPr id="26" name="그래픽 25" descr="남성 사무직 근로자 윤곽선">
            <a:extLst>
              <a:ext uri="{FF2B5EF4-FFF2-40B4-BE49-F238E27FC236}">
                <a16:creationId xmlns:a16="http://schemas.microsoft.com/office/drawing/2014/main" id="{9D03D21F-A605-B230-BE19-F554EF84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5546" y="1374250"/>
            <a:ext cx="504000" cy="504000"/>
          </a:xfrm>
          <a:prstGeom prst="rect">
            <a:avLst/>
          </a:prstGeom>
        </p:spPr>
      </p:pic>
      <p:pic>
        <p:nvPicPr>
          <p:cNvPr id="34" name="그래픽 33" descr="키 윤곽선">
            <a:extLst>
              <a:ext uri="{FF2B5EF4-FFF2-40B4-BE49-F238E27FC236}">
                <a16:creationId xmlns:a16="http://schemas.microsoft.com/office/drawing/2014/main" id="{3E5B7C2B-AF7C-CD05-0F0B-9E319008CC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78908" y="1357453"/>
            <a:ext cx="360000" cy="360000"/>
          </a:xfrm>
          <a:prstGeom prst="rect">
            <a:avLst/>
          </a:prstGeom>
        </p:spPr>
      </p:pic>
      <p:pic>
        <p:nvPicPr>
          <p:cNvPr id="36" name="그래픽 35" descr="키 단색으로 채워진">
            <a:extLst>
              <a:ext uri="{FF2B5EF4-FFF2-40B4-BE49-F238E27FC236}">
                <a16:creationId xmlns:a16="http://schemas.microsoft.com/office/drawing/2014/main" id="{D8736B4F-D375-A712-464F-8952573D8B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83206" y="1532542"/>
            <a:ext cx="360000" cy="360000"/>
          </a:xfrm>
          <a:prstGeom prst="rect">
            <a:avLst/>
          </a:prstGeom>
        </p:spPr>
      </p:pic>
      <p:pic>
        <p:nvPicPr>
          <p:cNvPr id="37" name="그래픽 36" descr="키 윤곽선">
            <a:extLst>
              <a:ext uri="{FF2B5EF4-FFF2-40B4-BE49-F238E27FC236}">
                <a16:creationId xmlns:a16="http://schemas.microsoft.com/office/drawing/2014/main" id="{C19B5BA3-0770-BAF0-730E-F524F8F04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93887" y="1998965"/>
            <a:ext cx="360000" cy="360000"/>
          </a:xfrm>
          <a:prstGeom prst="rect">
            <a:avLst/>
          </a:prstGeom>
        </p:spPr>
      </p:pic>
      <p:pic>
        <p:nvPicPr>
          <p:cNvPr id="38" name="그래픽 37" descr="키 단색으로 채워진">
            <a:extLst>
              <a:ext uri="{FF2B5EF4-FFF2-40B4-BE49-F238E27FC236}">
                <a16:creationId xmlns:a16="http://schemas.microsoft.com/office/drawing/2014/main" id="{CDAD88B8-9CAA-97B9-5396-3D3D28DE0E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98185" y="217405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8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DF1736C-8845-680E-D763-4D37CBAB8633}"/>
              </a:ext>
            </a:extLst>
          </p:cNvPr>
          <p:cNvGrpSpPr/>
          <p:nvPr/>
        </p:nvGrpSpPr>
        <p:grpSpPr>
          <a:xfrm>
            <a:off x="4647664" y="1441660"/>
            <a:ext cx="1741109" cy="1235388"/>
            <a:chOff x="397353" y="583887"/>
            <a:chExt cx="1741109" cy="12353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A7D0790-A073-4AE2-8307-C5076728B1FD}"/>
                </a:ext>
              </a:extLst>
            </p:cNvPr>
            <p:cNvSpPr/>
            <p:nvPr/>
          </p:nvSpPr>
          <p:spPr>
            <a:xfrm>
              <a:off x="397355" y="583887"/>
              <a:ext cx="1741105" cy="12353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1499AB-AFB1-461A-41EE-2BD0AFCE7464}"/>
                </a:ext>
              </a:extLst>
            </p:cNvPr>
            <p:cNvSpPr/>
            <p:nvPr/>
          </p:nvSpPr>
          <p:spPr>
            <a:xfrm>
              <a:off x="397355" y="583887"/>
              <a:ext cx="1741105" cy="2800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Hash Of Block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85F7C1-AC8B-54A6-439C-21097B66BE39}"/>
                </a:ext>
              </a:extLst>
            </p:cNvPr>
            <p:cNvSpPr/>
            <p:nvPr/>
          </p:nvSpPr>
          <p:spPr>
            <a:xfrm>
              <a:off x="397356" y="863888"/>
              <a:ext cx="540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Ver.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8AB6A40-DD03-4FBA-763B-89825081EEF0}"/>
                </a:ext>
              </a:extLst>
            </p:cNvPr>
            <p:cNvSpPr/>
            <p:nvPr/>
          </p:nvSpPr>
          <p:spPr>
            <a:xfrm>
              <a:off x="1598460" y="863888"/>
              <a:ext cx="540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Merkle Hash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AA9017C-090F-90D0-8AD9-ADEADA3380E8}"/>
                </a:ext>
              </a:extLst>
            </p:cNvPr>
            <p:cNvSpPr/>
            <p:nvPr/>
          </p:nvSpPr>
          <p:spPr>
            <a:xfrm>
              <a:off x="914400" y="863888"/>
              <a:ext cx="684060" cy="180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     Prev</a:t>
              </a:r>
            </a:p>
            <a:p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 Block Hash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C3ED60-1B1C-7A71-0DEE-318953585255}"/>
                </a:ext>
              </a:extLst>
            </p:cNvPr>
            <p:cNvSpPr/>
            <p:nvPr/>
          </p:nvSpPr>
          <p:spPr>
            <a:xfrm>
              <a:off x="397356" y="1043888"/>
              <a:ext cx="540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Time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253530-9B7F-14E7-2AC1-346D8B78FE0E}"/>
                </a:ext>
              </a:extLst>
            </p:cNvPr>
            <p:cNvSpPr/>
            <p:nvPr/>
          </p:nvSpPr>
          <p:spPr>
            <a:xfrm>
              <a:off x="1598460" y="1043888"/>
              <a:ext cx="54000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Nonce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B144B56-D014-48B8-E9C2-1B5EEF38D72B}"/>
                </a:ext>
              </a:extLst>
            </p:cNvPr>
            <p:cNvSpPr/>
            <p:nvPr/>
          </p:nvSpPr>
          <p:spPr>
            <a:xfrm>
              <a:off x="914400" y="1043888"/>
              <a:ext cx="684060" cy="18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    Bits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71D587-0DDF-21E3-754C-52266D7F1D2A}"/>
                </a:ext>
              </a:extLst>
            </p:cNvPr>
            <p:cNvSpPr/>
            <p:nvPr/>
          </p:nvSpPr>
          <p:spPr>
            <a:xfrm>
              <a:off x="397354" y="1363427"/>
              <a:ext cx="1741108" cy="17856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              Transaction #1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9EB613-30C0-A1C5-EF03-2155A7B9CDCF}"/>
                </a:ext>
              </a:extLst>
            </p:cNvPr>
            <p:cNvSpPr/>
            <p:nvPr/>
          </p:nvSpPr>
          <p:spPr>
            <a:xfrm>
              <a:off x="397353" y="1573020"/>
              <a:ext cx="1741108" cy="17856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              Transaction #2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21F8B4-F232-FAAA-4B67-E5B78A34A28A}"/>
                </a:ext>
              </a:extLst>
            </p:cNvPr>
            <p:cNvSpPr/>
            <p:nvPr/>
          </p:nvSpPr>
          <p:spPr>
            <a:xfrm>
              <a:off x="397353" y="1223888"/>
              <a:ext cx="1741108" cy="1095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              Transaction  count/</a:t>
              </a:r>
              <a:r>
                <a:rPr lang="en-US" altLang="ko-KR" sz="700" dirty="0" err="1">
                  <a:solidFill>
                    <a:schemeClr val="tx1"/>
                  </a:solidFill>
                  <a:latin typeface="+mn-ea"/>
                </a:rPr>
                <a:t>etc</a:t>
              </a:r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1026" name="Picture 2" descr="The importance of nodes in a blockchain network | The Bridge">
            <a:extLst>
              <a:ext uri="{FF2B5EF4-FFF2-40B4-BE49-F238E27FC236}">
                <a16:creationId xmlns:a16="http://schemas.microsoft.com/office/drawing/2014/main" id="{D67EEA5A-9253-2E59-9633-8BEF8E349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063" y="3650064"/>
            <a:ext cx="4498312" cy="235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1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222</Words>
  <Application>Microsoft Office PowerPoint</Application>
  <PresentationFormat>와이드스크린</PresentationFormat>
  <Paragraphs>109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KiYong Choi</dc:creator>
  <cp:lastModifiedBy>KiYong Choi</cp:lastModifiedBy>
  <cp:revision>13</cp:revision>
  <dcterms:created xsi:type="dcterms:W3CDTF">2025-02-18T10:19:46Z</dcterms:created>
  <dcterms:modified xsi:type="dcterms:W3CDTF">2025-02-18T23:51:23Z</dcterms:modified>
</cp:coreProperties>
</file>