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1" r:id="rId1"/>
  </p:sldMasterIdLst>
  <p:notesMasterIdLst>
    <p:notesMasterId r:id="rId23"/>
  </p:notesMasterIdLst>
  <p:handoutMasterIdLst>
    <p:handoutMasterId r:id="rId24"/>
  </p:handoutMasterIdLst>
  <p:sldIdLst>
    <p:sldId id="707" r:id="rId2"/>
    <p:sldId id="950" r:id="rId3"/>
    <p:sldId id="951" r:id="rId4"/>
    <p:sldId id="952" r:id="rId5"/>
    <p:sldId id="953" r:id="rId6"/>
    <p:sldId id="954" r:id="rId7"/>
    <p:sldId id="955" r:id="rId8"/>
    <p:sldId id="956" r:id="rId9"/>
    <p:sldId id="957" r:id="rId10"/>
    <p:sldId id="958" r:id="rId11"/>
    <p:sldId id="959" r:id="rId12"/>
    <p:sldId id="960" r:id="rId13"/>
    <p:sldId id="961" r:id="rId14"/>
    <p:sldId id="962" r:id="rId15"/>
    <p:sldId id="963" r:id="rId16"/>
    <p:sldId id="964" r:id="rId17"/>
    <p:sldId id="965" r:id="rId18"/>
    <p:sldId id="966" r:id="rId19"/>
    <p:sldId id="967" r:id="rId20"/>
    <p:sldId id="968" r:id="rId21"/>
    <p:sldId id="969" r:id="rId22"/>
  </p:sldIdLst>
  <p:sldSz cx="11522075" cy="6480175"/>
  <p:notesSz cx="6797675" cy="9874250"/>
  <p:custDataLst>
    <p:tags r:id="rId25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327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199383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6438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3810" userDrawn="1">
          <p15:clr>
            <a:srgbClr val="A4A3A4"/>
          </p15:clr>
        </p15:guide>
        <p15:guide id="19" pos="6668" userDrawn="1">
          <p15:clr>
            <a:srgbClr val="A4A3A4"/>
          </p15:clr>
        </p15:guide>
        <p15:guide id="21" pos="5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CCA"/>
    <a:srgbClr val="AFCEE7"/>
    <a:srgbClr val="CDE0F0"/>
    <a:srgbClr val="074060"/>
    <a:srgbClr val="00B3CA"/>
    <a:srgbClr val="D33727"/>
    <a:srgbClr val="DF6053"/>
    <a:srgbClr val="2698D2"/>
    <a:srgbClr val="3D7BB9"/>
    <a:srgbClr val="F38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1152" y="78"/>
      </p:cViewPr>
      <p:guideLst>
        <p:guide orient="horz" pos="3810"/>
        <p:guide pos="6668"/>
        <p:guide pos="59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934" y="102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F4D35C-A5FB-48C7-8B8B-150FDEF29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24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84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E320EF1-5372-4976-AD8C-111FC694FB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7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324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057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810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2322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753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8394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061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553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109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48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333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965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423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841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676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375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62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67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" y="0"/>
            <a:ext cx="11520311" cy="6480175"/>
          </a:xfrm>
          <a:prstGeom prst="rect">
            <a:avLst/>
          </a:prstGeom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549569" y="5976391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61"/>
              </a:spcBef>
              <a:def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1pPr>
          </a:lstStyle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C9D8D-15F6-FE35-D59C-D16927E133F0}"/>
              </a:ext>
            </a:extLst>
          </p:cNvPr>
          <p:cNvSpPr txBox="1"/>
          <p:nvPr userDrawn="1"/>
        </p:nvSpPr>
        <p:spPr>
          <a:xfrm>
            <a:off x="360437" y="1295871"/>
            <a:ext cx="78488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Malware</a:t>
            </a:r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Forensics</a:t>
            </a:r>
          </a:p>
        </p:txBody>
      </p:sp>
    </p:spTree>
    <p:extLst>
      <p:ext uri="{BB962C8B-B14F-4D97-AF65-F5344CB8AC3E}">
        <p14:creationId xmlns:p14="http://schemas.microsoft.com/office/powerpoint/2010/main" val="2084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장-절-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" y="0"/>
            <a:ext cx="11520311" cy="6480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600" y="78150"/>
            <a:ext cx="9937750" cy="433965"/>
          </a:xfrm>
        </p:spPr>
        <p:txBody>
          <a:bodyPr vert="horz" lIns="91440" tIns="45720" rIns="91440" bIns="45720" rtlCol="0" anchor="ctr">
            <a:spAutoFit/>
          </a:bodyPr>
          <a:lstStyle>
            <a:lvl1pPr>
              <a:defRPr lang="ko-KR" altLang="en-US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400" y="1080000"/>
            <a:ext cx="9937750" cy="1815882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ko-KR" altLang="en-US" sz="2200"/>
            </a:lvl1pPr>
          </a:lstStyle>
          <a:p>
            <a:pPr marL="0" lvl="0" indent="0">
              <a:buNone/>
            </a:pPr>
            <a:r>
              <a:rPr lang="ko-KR" altLang="en-US"/>
              <a:t>마스터 부제목 스타일 편집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3"/>
          <a:stretch/>
        </p:blipFill>
        <p:spPr>
          <a:xfrm>
            <a:off x="-1" y="53779"/>
            <a:ext cx="433387" cy="403860"/>
          </a:xfrm>
          <a:prstGeom prst="rect">
            <a:avLst/>
          </a:prstGeom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549569" y="5976391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61"/>
              </a:spcBef>
              <a:def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1pPr>
          </a:lstStyle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장-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" y="0"/>
            <a:ext cx="11520311" cy="6480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600" y="78150"/>
            <a:ext cx="9937750" cy="433965"/>
          </a:xfrm>
        </p:spPr>
        <p:txBody>
          <a:bodyPr vert="horz" lIns="91440" tIns="45720" rIns="91440" bIns="45720" rtlCol="0" anchor="ctr">
            <a:spAutoFit/>
          </a:bodyPr>
          <a:lstStyle>
            <a:lvl1pPr>
              <a:defRPr lang="ko-KR" altLang="en-US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750" y="662400"/>
            <a:ext cx="9937750" cy="1815882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1.16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3"/>
          <a:stretch/>
        </p:blipFill>
        <p:spPr>
          <a:xfrm>
            <a:off x="-1" y="53779"/>
            <a:ext cx="433387" cy="403860"/>
          </a:xfrm>
          <a:prstGeom prst="rect">
            <a:avLst/>
          </a:prstGeom>
        </p:spPr>
      </p:pic>
      <p:sp>
        <p:nvSpPr>
          <p:cNvPr id="8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549569" y="5976391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61"/>
              </a:spcBef>
              <a:def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1pPr>
          </a:lstStyle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7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문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" y="0"/>
            <a:ext cx="11520311" cy="6480175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 userDrawn="1"/>
        </p:nvSpPr>
        <p:spPr>
          <a:xfrm>
            <a:off x="88590" y="895351"/>
            <a:ext cx="11344894" cy="5456238"/>
          </a:xfrm>
          <a:prstGeom prst="roundRect">
            <a:avLst>
              <a:gd name="adj" fmla="val 19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3"/>
          <a:stretch/>
        </p:blipFill>
        <p:spPr>
          <a:xfrm>
            <a:off x="0" y="59645"/>
            <a:ext cx="2466974" cy="640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AC49DE-59A0-4AAC-BD85-E3E205AFEE62}"/>
              </a:ext>
            </a:extLst>
          </p:cNvPr>
          <p:cNvSpPr txBox="1"/>
          <p:nvPr userDrawn="1"/>
        </p:nvSpPr>
        <p:spPr>
          <a:xfrm>
            <a:off x="597840" y="130944"/>
            <a:ext cx="171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>
              <a:spcAft>
                <a:spcPts val="200"/>
              </a:spcAft>
              <a:buBlip>
                <a:blip r:embed="rId4"/>
              </a:buBlip>
              <a:defRPr sz="1400"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참고문헌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370" y="139587"/>
            <a:ext cx="478800" cy="4788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3280" y="47452"/>
            <a:ext cx="157950" cy="1701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96" y="4401"/>
            <a:ext cx="1860279" cy="564862"/>
          </a:xfrm>
          <a:prstGeom prst="rect">
            <a:avLst/>
          </a:prstGeom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549569" y="5976391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61"/>
              </a:spcBef>
              <a:def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1pPr>
          </a:lstStyle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6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출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" y="0"/>
            <a:ext cx="11520311" cy="6480175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 userDrawn="1"/>
        </p:nvSpPr>
        <p:spPr>
          <a:xfrm>
            <a:off x="88590" y="895351"/>
            <a:ext cx="11344894" cy="5456238"/>
          </a:xfrm>
          <a:prstGeom prst="roundRect">
            <a:avLst>
              <a:gd name="adj" fmla="val 19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96" y="4401"/>
            <a:ext cx="1860279" cy="564862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-1" y="47452"/>
            <a:ext cx="1796657" cy="668267"/>
            <a:chOff x="-1" y="66502"/>
            <a:chExt cx="1796657" cy="668267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33"/>
            <a:stretch/>
          </p:blipFill>
          <p:spPr>
            <a:xfrm>
              <a:off x="-1" y="78695"/>
              <a:ext cx="1796657" cy="6400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AC49DE-59A0-4AAC-BD85-E3E205AFEE62}"/>
                </a:ext>
              </a:extLst>
            </p:cNvPr>
            <p:cNvSpPr txBox="1"/>
            <p:nvPr userDrawn="1"/>
          </p:nvSpPr>
          <p:spPr>
            <a:xfrm>
              <a:off x="597840" y="149994"/>
              <a:ext cx="9737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180975" indent="-180975">
                <a:spcAft>
                  <a:spcPts val="200"/>
                </a:spcAft>
                <a:buBlip>
                  <a:blip r:embed="rId5"/>
                </a:buBlip>
                <a:defRPr sz="1400">
                  <a:latin typeface="+mn-ea"/>
                  <a:ea typeface="+mn-ea"/>
                </a:defRPr>
              </a:lvl1pPr>
            </a:lstStyle>
            <a:p>
              <a:pPr marL="0" indent="0">
                <a:buNone/>
              </a:pPr>
              <a:r>
                <a:rPr lang="ko-KR" altLang="en-US" sz="3200" dirty="0">
                  <a:solidFill>
                    <a:schemeClr val="bg1"/>
                  </a:solidFill>
                  <a:latin typeface="한양사랑고딕체 EB" panose="02020503020101020101" pitchFamily="18" charset="-127"/>
                  <a:ea typeface="한양사랑고딕체 EB" panose="02020503020101020101" pitchFamily="18" charset="-127"/>
                </a:rPr>
                <a:t>출처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4370" y="158637"/>
              <a:ext cx="478800" cy="4788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90430" y="66502"/>
              <a:ext cx="157950" cy="170100"/>
            </a:xfrm>
            <a:prstGeom prst="rect">
              <a:avLst/>
            </a:prstGeom>
          </p:spPr>
        </p:pic>
      </p:grpSp>
      <p:sp>
        <p:nvSpPr>
          <p:cNvPr id="1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549569" y="5976391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61"/>
              </a:spcBef>
              <a:def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1pPr>
          </a:lstStyle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92162" y="719807"/>
            <a:ext cx="993775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2163" y="1725613"/>
            <a:ext cx="9937750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549569" y="5976391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61"/>
              </a:spcBef>
              <a:def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1pPr>
          </a:lstStyle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73" r:id="rId2"/>
    <p:sldLayoutId id="2147483984" r:id="rId3"/>
    <p:sldLayoutId id="2147483989" r:id="rId4"/>
    <p:sldLayoutId id="2147483990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400" kern="1200">
          <a:solidFill>
            <a:schemeClr val="tx1"/>
          </a:solidFill>
          <a:latin typeface="한양사랑고딕체 M" panose="02020503020101020101" pitchFamily="18" charset="-127"/>
          <a:ea typeface="한양사랑고딕체 M" panose="02020503020101020101" pitchFamily="18" charset="-127"/>
          <a:cs typeface="+mj-cs"/>
        </a:defRPr>
      </a:lvl1pPr>
    </p:titleStyle>
    <p:bodyStyle>
      <a:lvl1pPr marL="277200" indent="-277200" algn="l" defTabSz="914400" rtl="0" eaLnBrk="1" latinLnBrk="1" hangingPunct="1">
        <a:lnSpc>
          <a:spcPct val="100000"/>
        </a:lnSpc>
        <a:spcBef>
          <a:spcPts val="1200"/>
        </a:spcBef>
        <a:buSzPct val="150000"/>
        <a:buFontTx/>
        <a:buBlip>
          <a:blip r:embed="rId7"/>
        </a:buBlip>
        <a:defRPr sz="2000" kern="1200">
          <a:solidFill>
            <a:schemeClr val="tx1"/>
          </a:solidFill>
          <a:latin typeface="한양사랑고딕체 M" panose="02020503020101020101" pitchFamily="18" charset="-127"/>
          <a:ea typeface="한양사랑고딕체 M" panose="02020503020101020101" pitchFamily="18" charset="-127"/>
          <a:cs typeface="+mn-cs"/>
        </a:defRPr>
      </a:lvl1pPr>
      <a:lvl2pPr marL="536400" indent="-252000" algn="l" defTabSz="914400" rtl="0" eaLnBrk="1" latinLnBrk="1" hangingPunct="1">
        <a:lnSpc>
          <a:spcPct val="100000"/>
        </a:lnSpc>
        <a:spcBef>
          <a:spcPts val="800"/>
        </a:spcBef>
        <a:buSzPct val="150000"/>
        <a:buFontTx/>
        <a:buBlip>
          <a:blip r:embed="rId8"/>
        </a:buBlip>
        <a:defRPr sz="1800" kern="1200">
          <a:solidFill>
            <a:schemeClr val="tx1"/>
          </a:solidFill>
          <a:latin typeface="한양사랑고딕체 M" panose="02020503020101020101" pitchFamily="18" charset="-127"/>
          <a:ea typeface="한양사랑고딕체 M" panose="02020503020101020101" pitchFamily="18" charset="-127"/>
          <a:cs typeface="+mn-cs"/>
        </a:defRPr>
      </a:lvl2pPr>
      <a:lvl3pPr marL="817200" indent="-270000" algn="l" defTabSz="914400" rtl="0" eaLnBrk="1" latinLnBrk="1" hangingPunct="1">
        <a:lnSpc>
          <a:spcPct val="100000"/>
        </a:lnSpc>
        <a:spcBef>
          <a:spcPts val="600"/>
        </a:spcBef>
        <a:buSzPct val="130000"/>
        <a:buFontTx/>
        <a:buBlip>
          <a:blip r:embed="rId9"/>
        </a:buBlip>
        <a:defRPr sz="1800" kern="1200">
          <a:solidFill>
            <a:schemeClr val="tx1"/>
          </a:solidFill>
          <a:latin typeface="한양사랑고딕체 M" panose="02020503020101020101" pitchFamily="18" charset="-127"/>
          <a:ea typeface="한양사랑고딕체 M" panose="02020503020101020101" pitchFamily="18" charset="-127"/>
          <a:cs typeface="+mn-cs"/>
        </a:defRPr>
      </a:lvl3pPr>
      <a:lvl4pPr marL="1008000" indent="-180000" algn="l" defTabSz="914400" rtl="0" eaLnBrk="1" latinLnBrk="1" hangingPunct="1">
        <a:lnSpc>
          <a:spcPct val="100000"/>
        </a:lnSpc>
        <a:spcBef>
          <a:spcPts val="500"/>
        </a:spcBef>
        <a:buSzPct val="120000"/>
        <a:buFontTx/>
        <a:buBlip>
          <a:blip r:embed="rId10"/>
        </a:buBlip>
        <a:defRPr sz="1800" kern="1200">
          <a:solidFill>
            <a:schemeClr val="tx1"/>
          </a:solidFill>
          <a:latin typeface="한양사랑고딕체 M" panose="02020503020101020101" pitchFamily="18" charset="-127"/>
          <a:ea typeface="한양사랑고딕체 M" panose="02020503020101020101" pitchFamily="18" charset="-127"/>
          <a:cs typeface="+mn-cs"/>
        </a:defRPr>
      </a:lvl4pPr>
      <a:lvl5pPr marL="1170000" indent="-162000" algn="l" defTabSz="914400" rtl="0" eaLnBrk="1" latinLnBrk="1" hangingPunct="1">
        <a:lnSpc>
          <a:spcPct val="100000"/>
        </a:lnSpc>
        <a:spcBef>
          <a:spcPts val="500"/>
        </a:spcBef>
        <a:buClr>
          <a:srgbClr val="04659C"/>
        </a:buClr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한양사랑고딕체 M" panose="02020503020101020101" pitchFamily="18" charset="-127"/>
          <a:ea typeface="한양사랑고딕체 M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031" userDrawn="1">
          <p15:clr>
            <a:srgbClr val="F26B43"/>
          </p15:clr>
        </p15:guide>
        <p15:guide id="2" orient="horz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</a:t>
            </a:fld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0" y="6499225"/>
            <a:ext cx="9937750" cy="106363"/>
          </a:xfrm>
        </p:spPr>
        <p:txBody>
          <a:bodyPr/>
          <a:lstStyle/>
          <a:p>
            <a:r>
              <a:rPr lang="ko-KR" altLang="en-US" sz="100" dirty="0"/>
              <a:t>교시</a:t>
            </a:r>
          </a:p>
        </p:txBody>
      </p:sp>
    </p:spTree>
    <p:extLst>
      <p:ext uri="{BB962C8B-B14F-4D97-AF65-F5344CB8AC3E}">
        <p14:creationId xmlns:p14="http://schemas.microsoft.com/office/powerpoint/2010/main" val="378677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10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2) SRUM </a:t>
            </a:r>
            <a:r>
              <a:rPr lang="ko-KR" altLang="en-US" dirty="0">
                <a:latin typeface="+mn-ea"/>
                <a:ea typeface="+mn-ea"/>
              </a:rPr>
              <a:t>데이터 처리 방식</a:t>
            </a: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- SRUM </a:t>
            </a:r>
            <a:r>
              <a:rPr lang="ko-KR" altLang="en-US" dirty="0">
                <a:latin typeface="+mn-ea"/>
                <a:ea typeface="+mn-ea"/>
              </a:rPr>
              <a:t>데이터는 본래 메모리에 저장되는 정보</a:t>
            </a: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 </a:t>
            </a:r>
            <a:r>
              <a:rPr lang="ko-KR" altLang="en-US" dirty="0">
                <a:latin typeface="+mn-ea"/>
                <a:ea typeface="+mn-ea"/>
              </a:rPr>
              <a:t>로컬에 남아있는 파일의 경우 시스템을 종료한 기록이 있기 때문에 저장됨</a:t>
            </a: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전원 부족으로 인해 기기가 종료되는 경우 저장되지 않으며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시스템 </a:t>
            </a:r>
            <a:r>
              <a:rPr lang="ko-KR" altLang="en-US" dirty="0" err="1">
                <a:latin typeface="+mn-ea"/>
                <a:ea typeface="+mn-ea"/>
              </a:rPr>
              <a:t>크래시나</a:t>
            </a:r>
            <a:r>
              <a:rPr lang="ko-KR" altLang="en-US" dirty="0">
                <a:latin typeface="+mn-ea"/>
                <a:ea typeface="+mn-ea"/>
              </a:rPr>
              <a:t> 블루스크린 등 하드웨어 오류를 원인으로 하는 종료 시에도 저장될 수는 있으나 온전한 데이터가 저장되었다고 신뢰할 수 없음</a:t>
            </a: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데이터는 일종의 휘발성 데이터이므로 </a:t>
            </a:r>
            <a:r>
              <a:rPr lang="en-US" altLang="ko-KR" dirty="0">
                <a:latin typeface="+mn-ea"/>
                <a:ea typeface="+mn-ea"/>
              </a:rPr>
              <a:t>Live </a:t>
            </a:r>
            <a:r>
              <a:rPr lang="ko-KR" altLang="en-US" dirty="0">
                <a:latin typeface="+mn-ea"/>
                <a:ea typeface="+mn-ea"/>
              </a:rPr>
              <a:t>상태로 습득하는 경우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수동으로 </a:t>
            </a:r>
            <a:r>
              <a:rPr lang="en-US" altLang="ko-KR" dirty="0">
                <a:latin typeface="+mn-ea"/>
                <a:ea typeface="+mn-ea"/>
              </a:rPr>
              <a:t>export </a:t>
            </a:r>
            <a:r>
              <a:rPr lang="ko-KR" altLang="en-US" dirty="0">
                <a:latin typeface="+mn-ea"/>
                <a:ea typeface="+mn-ea"/>
              </a:rPr>
              <a:t>이후 이미징을 수행하는 것이 권장</a:t>
            </a:r>
            <a:endParaRPr lang="ko-KR" altLang="en-US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11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11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6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Titillium Web" panose="00000500000000000000" pitchFamily="2" charset="0"/>
              </a:rPr>
              <a:t>SRUM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Titillium Web" panose="00000500000000000000" pitchFamily="2" charset="0"/>
              </a:rPr>
              <a:t>애플리케이션 리소스 사용량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Titillium Web" panose="00000500000000000000" pitchFamily="2" charset="0"/>
              </a:rPr>
              <a:t>아티팩트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latin typeface="+mn-ea"/>
                <a:ea typeface="+mn-ea"/>
              </a:rPr>
              <a:t>1) </a:t>
            </a:r>
            <a:r>
              <a:rPr lang="ko-KR" altLang="en-US" sz="1400" dirty="0">
                <a:latin typeface="+mn-ea"/>
                <a:ea typeface="+mn-ea"/>
              </a:rPr>
              <a:t>애플리케이션 전체 경로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애플리케이션의 전체 경로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2) </a:t>
            </a:r>
            <a:r>
              <a:rPr lang="ko-KR" altLang="en-US" sz="1400" dirty="0">
                <a:latin typeface="+mn-ea"/>
                <a:ea typeface="+mn-ea"/>
              </a:rPr>
              <a:t>애플리케이션 </a:t>
            </a:r>
            <a:r>
              <a:rPr lang="en-US" altLang="ko-KR" sz="1400" dirty="0">
                <a:latin typeface="+mn-ea"/>
                <a:ea typeface="+mn-ea"/>
              </a:rPr>
              <a:t>ID - </a:t>
            </a:r>
            <a:r>
              <a:rPr lang="ko-KR" altLang="en-US" sz="1400" dirty="0">
                <a:latin typeface="+mn-ea"/>
                <a:ea typeface="+mn-ea"/>
              </a:rPr>
              <a:t>애플리케이션 </a:t>
            </a:r>
            <a:r>
              <a:rPr lang="en-US" altLang="ko-KR" sz="1400" dirty="0">
                <a:latin typeface="+mn-ea"/>
                <a:ea typeface="+mn-ea"/>
              </a:rPr>
              <a:t>ID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3)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Background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Bytes Read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읽은 백그라운드 바이트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4)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Background Bytes Written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쓴 백그라운드 바이트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5)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Background Context Switches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백그라운드 컨텍스트 스위치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6)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Background Context Switches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백그라운드 주기 시간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7)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Background Num Read Operations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백그라운드 읽기 작업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8)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Background Num Write Operations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백그라운드 쓰기 작업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9)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Background Number Of Flushes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백그라운드 플러시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10) </a:t>
            </a:r>
            <a:r>
              <a:rPr lang="ko-KR" altLang="en-US" sz="1400" dirty="0">
                <a:latin typeface="+mn-ea"/>
                <a:ea typeface="+mn-ea"/>
              </a:rPr>
              <a:t>생성 날짜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데이터베이스에 항목이 생성된 날짜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시간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11)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Foreground Bytes Read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읽은 포그라운드 바이트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12)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Foreground Bytes Written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작성된 포그라운드 바이트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13)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Foreground Context Switches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포그라운드 컨텍스트 스위치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14)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Foreground Cycle Time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포그라운드 주기 시간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15)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Foreground Num Read Operations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포그라운드  숫자 읽기 작업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16)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Foreground Num Write Operations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포그라운드 숫자 쓰기 작업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17)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Foreground Number Of Flushes 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포그라운드 경 플러시 수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18)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Row ID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Row ID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19)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User ID - User ID.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20) </a:t>
            </a:r>
            <a:r>
              <a:rPr lang="ko-KR" altLang="en-US" sz="1400" dirty="0">
                <a:latin typeface="+mn-ea"/>
                <a:ea typeface="+mn-ea"/>
              </a:rPr>
              <a:t>사용자 </a:t>
            </a:r>
            <a:r>
              <a:rPr lang="en-US" altLang="ko-KR" sz="1400" dirty="0">
                <a:latin typeface="+mn-ea"/>
                <a:ea typeface="+mn-ea"/>
              </a:rPr>
              <a:t>SID - </a:t>
            </a:r>
            <a:r>
              <a:rPr lang="ko-KR" altLang="en-US" sz="1400" dirty="0">
                <a:latin typeface="+mn-ea"/>
                <a:ea typeface="+mn-ea"/>
              </a:rPr>
              <a:t>애플리케이션을 실행하는 사용자의 보안 식별자</a:t>
            </a:r>
            <a:endParaRPr lang="ko-KR" altLang="en-US" sz="140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99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12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에너지 사용량 </a:t>
            </a:r>
            <a:r>
              <a:rPr lang="ko-KR" altLang="en-US" dirty="0" err="1">
                <a:latin typeface="+mn-ea"/>
                <a:ea typeface="+mn-ea"/>
              </a:rPr>
              <a:t>아티팩트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3830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 err="1">
                <a:latin typeface="+mn-ea"/>
                <a:ea typeface="+mn-ea"/>
              </a:rPr>
              <a:t>아티팩트는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Windows </a:t>
            </a:r>
            <a:r>
              <a:rPr lang="ko-KR" altLang="en-US" dirty="0">
                <a:latin typeface="+mn-ea"/>
                <a:ea typeface="+mn-ea"/>
              </a:rPr>
              <a:t>장치의 전력 소비와 관련된 정보 포함</a:t>
            </a: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1) </a:t>
            </a:r>
            <a:r>
              <a:rPr lang="ko-KR" altLang="en-US" sz="1600" dirty="0">
                <a:latin typeface="+mn-ea"/>
                <a:ea typeface="+mn-ea"/>
              </a:rPr>
              <a:t>상태 전환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상태 전환 유형</a:t>
            </a:r>
            <a:endParaRPr lang="en-US" altLang="ko-KR" sz="16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2)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Row ID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Row ID</a:t>
            </a:r>
            <a:endParaRPr lang="en-US" altLang="ko-KR" sz="16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3)</a:t>
            </a:r>
            <a:r>
              <a:rPr lang="ko-KR" altLang="en-US" sz="1600" dirty="0">
                <a:latin typeface="+mn-ea"/>
                <a:ea typeface="+mn-ea"/>
              </a:rPr>
              <a:t>완전 충전 용량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장치의 완전 충전 용량</a:t>
            </a:r>
            <a:endParaRPr lang="en-US" altLang="ko-KR" sz="16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4)</a:t>
            </a:r>
            <a:r>
              <a:rPr lang="ko-KR" altLang="en-US" sz="1600" dirty="0">
                <a:latin typeface="+mn-ea"/>
                <a:ea typeface="+mn-ea"/>
              </a:rPr>
              <a:t>이벤트 날짜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이벤트가 발생한 날짜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시간</a:t>
            </a:r>
            <a:endParaRPr lang="en-US" altLang="ko-KR" sz="16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5)</a:t>
            </a:r>
            <a:r>
              <a:rPr lang="ko-KR" altLang="en-US" sz="1600" dirty="0">
                <a:latin typeface="+mn-ea"/>
                <a:ea typeface="+mn-ea"/>
              </a:rPr>
              <a:t>설계 용량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장치의 초기 설계 용량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6)</a:t>
            </a:r>
            <a:r>
              <a:rPr lang="ko-KR" altLang="en-US" sz="1600" dirty="0">
                <a:latin typeface="+mn-ea"/>
                <a:ea typeface="+mn-ea"/>
              </a:rPr>
              <a:t>사이클 카운트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배터리 수명 동안 배터리가 소비하는 전력량</a:t>
            </a:r>
            <a:endParaRPr lang="en-US" altLang="ko-KR" sz="16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7)</a:t>
            </a:r>
            <a:r>
              <a:rPr lang="ko-KR" altLang="en-US" sz="1600" dirty="0">
                <a:latin typeface="+mn-ea"/>
                <a:ea typeface="+mn-ea"/>
              </a:rPr>
              <a:t>생성 날짜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데이터베이스에 항목이 생성된 날짜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시간</a:t>
            </a:r>
            <a:endParaRPr lang="en-US" altLang="ko-KR" sz="16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8) </a:t>
            </a:r>
            <a:r>
              <a:rPr lang="ko-KR" altLang="en-US" sz="1600" dirty="0">
                <a:latin typeface="+mn-ea"/>
                <a:ea typeface="+mn-ea"/>
              </a:rPr>
              <a:t>충전 수준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장치의 충전 수준</a:t>
            </a:r>
            <a:endParaRPr lang="ko-KR" altLang="en-US" sz="120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69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13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  <a:ea typeface="+mn-ea"/>
              </a:rPr>
              <a:t>에너지 사용량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장기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err="1">
                <a:latin typeface="+mn-ea"/>
                <a:ea typeface="+mn-ea"/>
              </a:rPr>
              <a:t>아티팩트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466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 err="1">
                <a:latin typeface="+mn-ea"/>
                <a:ea typeface="+mn-ea"/>
              </a:rPr>
              <a:t>아티팩트는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Windows </a:t>
            </a:r>
            <a:r>
              <a:rPr lang="ko-KR" altLang="en-US" dirty="0">
                <a:latin typeface="+mn-ea"/>
                <a:ea typeface="+mn-ea"/>
              </a:rPr>
              <a:t>장치의 전력 소비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장기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와 관련된 정보 포함</a:t>
            </a: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1) </a:t>
            </a:r>
            <a:r>
              <a:rPr lang="ko-KR" altLang="en-US" sz="1400" dirty="0">
                <a:latin typeface="+mn-ea"/>
                <a:ea typeface="+mn-ea"/>
              </a:rPr>
              <a:t>활성 </a:t>
            </a:r>
            <a:r>
              <a:rPr lang="en-US" altLang="ko-KR" sz="1400" dirty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시간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활성 </a:t>
            </a:r>
            <a:r>
              <a:rPr lang="en-US" altLang="ko-KR" sz="1400" dirty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시간</a:t>
            </a:r>
            <a:endParaRPr lang="en-US" altLang="ko-KR" sz="14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2)</a:t>
            </a:r>
            <a:r>
              <a:rPr lang="ko-KR" altLang="en-US" sz="1400" dirty="0">
                <a:latin typeface="+mn-ea"/>
                <a:ea typeface="+mn-ea"/>
              </a:rPr>
              <a:t>활성 </a:t>
            </a:r>
            <a:r>
              <a:rPr lang="en-US" altLang="ko-KR" sz="1400" dirty="0">
                <a:latin typeface="+mn-ea"/>
                <a:ea typeface="+mn-ea"/>
              </a:rPr>
              <a:t>DC </a:t>
            </a:r>
            <a:r>
              <a:rPr lang="ko-KR" altLang="en-US" sz="1400" dirty="0">
                <a:latin typeface="+mn-ea"/>
                <a:ea typeface="+mn-ea"/>
              </a:rPr>
              <a:t>시간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활성 </a:t>
            </a:r>
            <a:r>
              <a:rPr lang="en-US" altLang="ko-KR" sz="1400" dirty="0">
                <a:latin typeface="+mn-ea"/>
                <a:ea typeface="+mn-ea"/>
              </a:rPr>
              <a:t>DC </a:t>
            </a:r>
            <a:r>
              <a:rPr lang="ko-KR" altLang="en-US" sz="1400" dirty="0">
                <a:latin typeface="+mn-ea"/>
                <a:ea typeface="+mn-ea"/>
              </a:rPr>
              <a:t>시간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3)</a:t>
            </a:r>
            <a:r>
              <a:rPr lang="ko-KR" altLang="en-US" sz="1400" dirty="0">
                <a:latin typeface="+mn-ea"/>
                <a:ea typeface="+mn-ea"/>
              </a:rPr>
              <a:t>활성 방전 시간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활성 방전 시간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4)</a:t>
            </a:r>
            <a:r>
              <a:rPr lang="ko-KR" altLang="en-US" sz="1400" dirty="0">
                <a:latin typeface="+mn-ea"/>
                <a:ea typeface="+mn-ea"/>
              </a:rPr>
              <a:t>활성 에너지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활성 에너지 양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5)CS AC </a:t>
            </a:r>
            <a:r>
              <a:rPr lang="ko-KR" altLang="en-US" sz="1400" dirty="0">
                <a:latin typeface="+mn-ea"/>
                <a:ea typeface="+mn-ea"/>
              </a:rPr>
              <a:t>시간 </a:t>
            </a:r>
            <a:r>
              <a:rPr lang="en-US" altLang="ko-KR" sz="1400" dirty="0">
                <a:latin typeface="+mn-ea"/>
                <a:ea typeface="+mn-ea"/>
              </a:rPr>
              <a:t>- CS AC </a:t>
            </a:r>
            <a:r>
              <a:rPr lang="ko-KR" altLang="en-US" sz="1400" dirty="0">
                <a:latin typeface="+mn-ea"/>
                <a:ea typeface="+mn-ea"/>
              </a:rPr>
              <a:t>시간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6)CS DC </a:t>
            </a:r>
            <a:r>
              <a:rPr lang="ko-KR" altLang="en-US" sz="1400" dirty="0">
                <a:latin typeface="+mn-ea"/>
                <a:ea typeface="+mn-ea"/>
              </a:rPr>
              <a:t>시간 </a:t>
            </a:r>
            <a:r>
              <a:rPr lang="en-US" altLang="ko-KR" sz="1400" dirty="0">
                <a:latin typeface="+mn-ea"/>
                <a:ea typeface="+mn-ea"/>
              </a:rPr>
              <a:t>- CS DC </a:t>
            </a:r>
            <a:r>
              <a:rPr lang="ko-KR" altLang="en-US" sz="1400" dirty="0">
                <a:latin typeface="+mn-ea"/>
                <a:ea typeface="+mn-ea"/>
              </a:rPr>
              <a:t>시간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7)CS </a:t>
            </a:r>
            <a:r>
              <a:rPr lang="ko-KR" altLang="en-US" sz="1400" dirty="0">
                <a:latin typeface="+mn-ea"/>
                <a:ea typeface="+mn-ea"/>
              </a:rPr>
              <a:t>방전 시간 </a:t>
            </a:r>
            <a:r>
              <a:rPr lang="en-US" altLang="ko-KR" sz="1400" dirty="0">
                <a:latin typeface="+mn-ea"/>
                <a:ea typeface="+mn-ea"/>
              </a:rPr>
              <a:t>- CS </a:t>
            </a:r>
            <a:r>
              <a:rPr lang="ko-KR" altLang="en-US" sz="1400" dirty="0">
                <a:latin typeface="+mn-ea"/>
                <a:ea typeface="+mn-ea"/>
              </a:rPr>
              <a:t>방전 시간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8)CS</a:t>
            </a:r>
            <a:r>
              <a:rPr lang="ko-KR" altLang="en-US" sz="1400" dirty="0">
                <a:latin typeface="+mn-ea"/>
                <a:ea typeface="+mn-ea"/>
              </a:rPr>
              <a:t>에너지 </a:t>
            </a:r>
            <a:r>
              <a:rPr lang="en-US" altLang="ko-KR" sz="1400" dirty="0">
                <a:latin typeface="+mn-ea"/>
                <a:ea typeface="+mn-ea"/>
              </a:rPr>
              <a:t>- CS</a:t>
            </a:r>
            <a:r>
              <a:rPr lang="ko-KR" altLang="en-US" sz="1400" dirty="0">
                <a:latin typeface="+mn-ea"/>
                <a:ea typeface="+mn-ea"/>
              </a:rPr>
              <a:t>에너지 금액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9)</a:t>
            </a:r>
            <a:r>
              <a:rPr lang="ko-KR" altLang="en-US" sz="1400" dirty="0">
                <a:latin typeface="+mn-ea"/>
                <a:ea typeface="+mn-ea"/>
              </a:rPr>
              <a:t>생성 날짜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데이터베이스에 항목이 생성된 날짜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시간</a:t>
            </a:r>
            <a:endParaRPr lang="en-US" altLang="ko-KR" sz="14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10)</a:t>
            </a:r>
            <a:r>
              <a:rPr lang="ko-KR" altLang="en-US" sz="1400" dirty="0">
                <a:latin typeface="+mn-ea"/>
                <a:ea typeface="+mn-ea"/>
              </a:rPr>
              <a:t>사이클 카운트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배터리 수명 동안 배터리가 소비하는 전력량</a:t>
            </a:r>
            <a:endParaRPr lang="en-US" altLang="ko-KR" sz="14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11)</a:t>
            </a:r>
            <a:r>
              <a:rPr lang="ko-KR" altLang="en-US" sz="1400" dirty="0">
                <a:latin typeface="+mn-ea"/>
                <a:ea typeface="+mn-ea"/>
              </a:rPr>
              <a:t>설계 용량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장치의 초기 설계 용량</a:t>
            </a:r>
            <a:endParaRPr lang="en-US" altLang="ko-KR" sz="14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12)</a:t>
            </a:r>
            <a:r>
              <a:rPr lang="ko-KR" altLang="en-US" sz="1400" dirty="0">
                <a:latin typeface="+mn-ea"/>
                <a:ea typeface="+mn-ea"/>
              </a:rPr>
              <a:t>완전 충전 용량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장치의 완전 충전 용량</a:t>
            </a:r>
            <a:endParaRPr lang="en-US" altLang="ko-KR" sz="14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13)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Row ID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en-US" altLang="ko-KR" sz="14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Row ID</a:t>
            </a:r>
            <a:endParaRPr lang="ko-KR" altLang="en-US" sz="110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98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14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네트워크 연결 </a:t>
            </a:r>
            <a:r>
              <a:rPr lang="ko-KR" altLang="en-US" dirty="0" err="1">
                <a:latin typeface="+mn-ea"/>
                <a:ea typeface="+mn-ea"/>
              </a:rPr>
              <a:t>아티팩트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280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 err="1">
                <a:latin typeface="+mn-ea"/>
                <a:ea typeface="+mn-ea"/>
              </a:rPr>
              <a:t>아티팩트에는</a:t>
            </a:r>
            <a:r>
              <a:rPr lang="ko-KR" altLang="en-US" dirty="0">
                <a:latin typeface="+mn-ea"/>
                <a:ea typeface="+mn-ea"/>
              </a:rPr>
              <a:t> 장치가 연결된 네트워크 및 연결 상태를 유지한 기간과 관련된 정보 포함</a:t>
            </a: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1)</a:t>
            </a:r>
            <a:r>
              <a:rPr lang="ko-KR" altLang="en-US" sz="1600" dirty="0">
                <a:latin typeface="+mn-ea"/>
                <a:ea typeface="+mn-ea"/>
              </a:rPr>
              <a:t>연결 기간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장치가 네트워크에 연결된 시간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초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2)</a:t>
            </a:r>
            <a:r>
              <a:rPr lang="ko-KR" altLang="en-US" sz="1600" dirty="0">
                <a:latin typeface="+mn-ea"/>
                <a:ea typeface="+mn-ea"/>
              </a:rPr>
              <a:t>연결 시작 날짜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네트워크 연결이 시작된 날짜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시간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3)</a:t>
            </a:r>
            <a:r>
              <a:rPr lang="ko-KR" altLang="en-US" sz="1600" dirty="0">
                <a:latin typeface="+mn-ea"/>
                <a:ea typeface="+mn-ea"/>
              </a:rPr>
              <a:t>생성 날짜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데이터베이스에 항목이 생성된 날짜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시간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4)</a:t>
            </a:r>
            <a:r>
              <a:rPr lang="ko-KR" altLang="en-US" sz="1600" dirty="0">
                <a:latin typeface="+mn-ea"/>
                <a:ea typeface="+mn-ea"/>
              </a:rPr>
              <a:t>인터페이스 유형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인터페이스 유형</a:t>
            </a:r>
            <a:endParaRPr lang="en-US" altLang="ko-KR" sz="16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5)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Row ID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Row ID</a:t>
            </a:r>
            <a:endParaRPr lang="ko-KR" altLang="en-US" sz="105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96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15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네트워크 사용량 </a:t>
            </a:r>
            <a:r>
              <a:rPr lang="ko-KR" altLang="en-US" dirty="0" err="1">
                <a:latin typeface="+mn-ea"/>
                <a:ea typeface="+mn-ea"/>
              </a:rPr>
              <a:t>아티팩트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아티팩트는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네트워크 활동과 관련된 정보 포함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1)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 전체 경로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애플리케이션의 전체 경로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2)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ID 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ID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3)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수신된 바이트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수신된 바이트 수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4)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전송된 바이트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전송된 바이트 수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5)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생성 날짜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데이터베이스에 항목이 생성된 날짜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시간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6)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인터페이스 유형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인터페이스 유형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7)</a:t>
            </a:r>
            <a:r>
              <a:rPr lang="en-US" altLang="ko-KR" sz="18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Row ID</a:t>
            </a:r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en-US" altLang="ko-KR" sz="18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Row ID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8) </a:t>
            </a:r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User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ID - User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ID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9)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사용자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SID 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애플리케이션을 실행하는 사용자의 보안 식별자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98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16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푸시 알림 데이터 </a:t>
            </a:r>
            <a:r>
              <a:rPr lang="ko-KR" altLang="en-US" dirty="0" err="1">
                <a:latin typeface="+mn-ea"/>
                <a:ea typeface="+mn-ea"/>
              </a:rPr>
              <a:t>아티팩트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아티팩트는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Windows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푸시 알림과 관련된 정보 포함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1)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 전체 경로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애플리케이션의 전체 경로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2)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ID 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ID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3)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생성 날짜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데이터베이스에 항목이 생성된 날짜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시간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4)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네트워크 유형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네트워크 유형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5)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알림 유형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네트워크 알림 유형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6)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페이로드 크기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페이로드의 크기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7)</a:t>
            </a:r>
            <a:r>
              <a:rPr lang="en-US" altLang="ko-KR" sz="18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Row ID</a:t>
            </a:r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en-US" altLang="ko-KR" sz="18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Row ID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8) </a:t>
            </a:r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User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ID - User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ID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9)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사용자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SID 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애플리케이션을 실행하는 사용자의 보안 식별자</a:t>
            </a:r>
            <a:endParaRPr lang="en-US" altLang="ko-KR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12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17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https://github.com/markbaggett/srum-dump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https://github.com/MarkBaggett/srum-dump/blob/master/SRUM_TEMPLATE2.xlsx</a:t>
            </a:r>
            <a:endParaRPr lang="ko-KR" altLang="en-US" dirty="0">
              <a:effectLst/>
              <a:latin typeface="+mn-ea"/>
              <a:ea typeface="+mn-ea"/>
            </a:endParaRPr>
          </a:p>
        </p:txBody>
      </p:sp>
      <p:pic>
        <p:nvPicPr>
          <p:cNvPr id="8" name="그림 7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54B2840-02B2-D19B-C749-D538054EE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8" y="2485855"/>
            <a:ext cx="2798325" cy="1762344"/>
          </a:xfrm>
          <a:prstGeom prst="rect">
            <a:avLst/>
          </a:prstGeom>
        </p:spPr>
      </p:pic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42D213E-8E80-9833-4E95-E5DBC1FBA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22" y="2492569"/>
            <a:ext cx="2918352" cy="1755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1580B69-F329-2760-F607-6E6127EBD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52" y="2450586"/>
            <a:ext cx="3709798" cy="1797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60F849DB-320C-AB4C-0501-46289C43E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35" y="4248199"/>
            <a:ext cx="9133333" cy="18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1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18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https://github.com/markbaggett/srum-dump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https://github.com/MarkBaggett/srum-dump/blob/master/SRUM_TEMPLATE2.xlsx</a:t>
            </a:r>
            <a:endParaRPr lang="ko-KR" altLang="en-US" dirty="0">
              <a:effectLst/>
              <a:latin typeface="+mn-ea"/>
              <a:ea typeface="+mn-ea"/>
            </a:endParaRPr>
          </a:p>
        </p:txBody>
      </p:sp>
      <p:pic>
        <p:nvPicPr>
          <p:cNvPr id="10" name="그림 9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C897125F-8D74-1237-5505-5B32F0DB0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5" y="2838437"/>
            <a:ext cx="9666045" cy="2417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405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19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https://security.opentext.com/appDetails/SRUM-Database-Parser</a:t>
            </a:r>
            <a:endParaRPr lang="ko-KR" altLang="en-US" dirty="0">
              <a:effectLst/>
              <a:latin typeface="+mn-ea"/>
              <a:ea typeface="+mn-ea"/>
            </a:endParaRPr>
          </a:p>
        </p:txBody>
      </p:sp>
      <p:pic>
        <p:nvPicPr>
          <p:cNvPr id="12" name="그림 11" descr="텍스트, 스크린샷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EED7DA48-89B9-CFB8-4D10-183D8425A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4" y="2335635"/>
            <a:ext cx="9423285" cy="34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1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8DABE-F3F9-8258-2F40-A9DB2356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78150"/>
            <a:ext cx="9937750" cy="433965"/>
          </a:xfrm>
        </p:spPr>
        <p:txBody>
          <a:bodyPr/>
          <a:lstStyle/>
          <a:p>
            <a:r>
              <a:rPr lang="en-US" altLang="ko-KR" dirty="0"/>
              <a:t>SRUM</a:t>
            </a:r>
            <a:r>
              <a:rPr lang="ko-KR" altLang="en-US" dirty="0"/>
              <a:t>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930C5-8423-B035-55AA-C43B7479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00" y="1080000"/>
            <a:ext cx="9937750" cy="40011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6EE2ABAF-F358-B9FB-9A09-F3E740C9BE5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SRUM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개요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F5C6C-2696-B07A-609E-5E0A927D4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1D4D0-9E0E-70DF-8F58-923870C39DCB}"/>
              </a:ext>
            </a:extLst>
          </p:cNvPr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09F987A-BB00-A99C-34B7-0138611200AD}"/>
              </a:ext>
            </a:extLst>
          </p:cNvPr>
          <p:cNvSpPr txBox="1">
            <a:spLocks/>
          </p:cNvSpPr>
          <p:nvPr/>
        </p:nvSpPr>
        <p:spPr>
          <a:xfrm>
            <a:off x="813600" y="1480110"/>
            <a:ext cx="993775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77200" indent="-277200" algn="l" defTabSz="914400" rtl="0" eaLnBrk="1" latinLnBrk="1" hangingPunct="1">
              <a:lnSpc>
                <a:spcPct val="100000"/>
              </a:lnSpc>
              <a:spcBef>
                <a:spcPts val="1200"/>
              </a:spcBef>
              <a:buSzPct val="15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1pPr>
            <a:lvl2pPr marL="536400" indent="-2520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SzPct val="15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2pPr>
            <a:lvl3pPr marL="817200" indent="-270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SzPct val="13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3pPr>
            <a:lvl4pPr marL="1008000" indent="-1800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SzPct val="120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4pPr>
            <a:lvl5pPr marL="1170000" indent="-1620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4659C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 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56032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69C65-FCF7-7583-A5A6-B77D2BCBD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20</a:t>
            </a:fld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84834A-0144-A0E3-51D7-EAE3A5F57D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625" y="1208088"/>
            <a:ext cx="9612943" cy="2320031"/>
          </a:xfrm>
        </p:spPr>
        <p:txBody>
          <a:bodyPr>
            <a:normAutofit/>
          </a:bodyPr>
          <a:lstStyle/>
          <a:p>
            <a:r>
              <a:rPr lang="en-US" altLang="ko-KR" dirty="0"/>
              <a:t>Forensic implications of System Resource Usage Monitor (SRUM) data in Windows 8, </a:t>
            </a:r>
            <a:r>
              <a:rPr lang="en-US" altLang="ko-KR" dirty="0" err="1"/>
              <a:t>panelYogesh</a:t>
            </a:r>
            <a:r>
              <a:rPr lang="en-US" altLang="ko-KR" dirty="0"/>
              <a:t> Khatri</a:t>
            </a:r>
          </a:p>
          <a:p>
            <a:r>
              <a:rPr lang="en-US" altLang="ko-KR" dirty="0"/>
              <a:t>https://www.sans.org/tools/srum-dump/</a:t>
            </a:r>
          </a:p>
          <a:p>
            <a:r>
              <a:rPr lang="en-US" altLang="ko-KR" dirty="0"/>
              <a:t>https://artifacts-kb.readthedocs.io/en/latest/sources/windows/SystemResourceUsageMonitor.html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3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C53B31-37ED-D0E4-C03A-A88A8704E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21</a:t>
            </a:fld>
            <a:endParaRPr lang="en-US" dirty="0"/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78219F14-F5BD-3151-A562-16D6F50E7BE1}"/>
              </a:ext>
            </a:extLst>
          </p:cNvPr>
          <p:cNvSpPr txBox="1">
            <a:spLocks/>
          </p:cNvSpPr>
          <p:nvPr/>
        </p:nvSpPr>
        <p:spPr>
          <a:xfrm>
            <a:off x="936625" y="1208088"/>
            <a:ext cx="9612943" cy="484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7200" indent="-277200" algn="l" defTabSz="914400" rtl="0" eaLnBrk="1" latinLnBrk="1" hangingPunct="1">
              <a:lnSpc>
                <a:spcPct val="100000"/>
              </a:lnSpc>
              <a:spcBef>
                <a:spcPts val="1200"/>
              </a:spcBef>
              <a:buSzPct val="15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1pPr>
            <a:lvl2pPr marL="536400" indent="-2520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SzPct val="15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2pPr>
            <a:lvl3pPr marL="817200" indent="-270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SzPct val="13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3pPr>
            <a:lvl4pPr marL="1008000" indent="-1800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SzPct val="120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4pPr>
            <a:lvl5pPr marL="1170000" indent="-1620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4659C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dirty="0"/>
              <a:t>http://www.forensic-artifacts.com/windows-forensics/muicache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/>
              <a:t>https://www.forensic-cheatsheet.com/artifacts/srum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/>
              <a:t>https://www.magnetforensics.com/blog/srum-forensic-analysis-of-windows-system-resource-utilization-monitor/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/>
              <a:t>https://velociraptor.velocidex.com/digging-into-the-system-resource-usage-monitor-srum-afbadb1a375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/>
              <a:t>https://forensafe.com/blogs/srudb.html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/>
              <a:t>https://esmyl.medium.com/srum-forensics-dfir-aa9522a925c5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/>
              <a:t>https://ericzimmerman.github.io/#!index.md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/>
              <a:t>https://github.com/markbaggett/srum-dump</a:t>
            </a:r>
          </a:p>
        </p:txBody>
      </p:sp>
    </p:spTree>
    <p:extLst>
      <p:ext uri="{BB962C8B-B14F-4D97-AF65-F5344CB8AC3E}">
        <p14:creationId xmlns:p14="http://schemas.microsoft.com/office/powerpoint/2010/main" val="15929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3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06FCC-9587-7A26-1DC5-35FE415D3254}"/>
              </a:ext>
            </a:extLst>
          </p:cNvPr>
          <p:cNvSpPr txBox="1"/>
          <p:nvPr/>
        </p:nvSpPr>
        <p:spPr>
          <a:xfrm>
            <a:off x="936625" y="1576664"/>
            <a:ext cx="973125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SRUM(System Resource Utilization Monitor)</a:t>
            </a:r>
            <a:r>
              <a:rPr lang="ko-KR" altLang="en-US" dirty="0">
                <a:effectLst/>
                <a:latin typeface="+mn-ea"/>
                <a:ea typeface="+mn-ea"/>
              </a:rPr>
              <a:t> 약어로 시스템 내 리소스 사용량에 대한 정보를 담고 있는 </a:t>
            </a:r>
            <a:r>
              <a:rPr lang="ko-KR" altLang="en-US" dirty="0" err="1">
                <a:effectLst/>
                <a:latin typeface="+mn-ea"/>
                <a:ea typeface="+mn-ea"/>
              </a:rPr>
              <a:t>아티팩트</a:t>
            </a:r>
            <a:endParaRPr lang="en-US" altLang="ko-KR" dirty="0">
              <a:effectLst/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EA62641-9B1F-AB8E-7D0E-884FAF22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09" y="2647890"/>
            <a:ext cx="9576941" cy="3372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91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4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06FCC-9587-7A26-1DC5-35FE415D3254}"/>
              </a:ext>
            </a:extLst>
          </p:cNvPr>
          <p:cNvSpPr txBox="1"/>
          <p:nvPr/>
        </p:nvSpPr>
        <p:spPr>
          <a:xfrm>
            <a:off x="936625" y="1576664"/>
            <a:ext cx="9731252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SRUM(System Resource Utilization Monitor)</a:t>
            </a:r>
            <a:r>
              <a:rPr lang="ko-KR" altLang="en-US" dirty="0">
                <a:effectLst/>
                <a:latin typeface="+mn-ea"/>
                <a:ea typeface="+mn-ea"/>
              </a:rPr>
              <a:t> 약어로 시스템 내 리소스 사용량에 대한 정보를 담고 있는 </a:t>
            </a:r>
            <a:r>
              <a:rPr lang="ko-KR" altLang="en-US" dirty="0" err="1">
                <a:effectLst/>
                <a:latin typeface="+mn-ea"/>
                <a:ea typeface="+mn-ea"/>
              </a:rPr>
              <a:t>아티팩트</a:t>
            </a:r>
            <a:endParaRPr lang="en-US" altLang="ko-KR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원</a:t>
            </a:r>
            <a:r>
              <a:rPr lang="ko-KR" altLang="en-US" dirty="0">
                <a:effectLst/>
                <a:latin typeface="+mn-ea"/>
                <a:ea typeface="+mn-ea"/>
              </a:rPr>
              <a:t>격 근무</a:t>
            </a:r>
            <a:r>
              <a:rPr lang="en-US" altLang="ko-KR" dirty="0">
                <a:effectLst/>
                <a:latin typeface="+mn-ea"/>
                <a:ea typeface="+mn-ea"/>
              </a:rPr>
              <a:t>, </a:t>
            </a:r>
            <a:r>
              <a:rPr lang="ko-KR" altLang="en-US" dirty="0">
                <a:effectLst/>
                <a:latin typeface="+mn-ea"/>
                <a:ea typeface="+mn-ea"/>
              </a:rPr>
              <a:t>원격 사용률이 높아지고 있는 추세이기도 하고</a:t>
            </a:r>
            <a:r>
              <a:rPr lang="en-US" altLang="ko-KR" dirty="0">
                <a:effectLst/>
                <a:latin typeface="+mn-ea"/>
                <a:ea typeface="+mn-ea"/>
              </a:rPr>
              <a:t>, </a:t>
            </a:r>
            <a:r>
              <a:rPr lang="ko-KR" altLang="en-US" dirty="0">
                <a:effectLst/>
                <a:latin typeface="+mn-ea"/>
                <a:ea typeface="+mn-ea"/>
              </a:rPr>
              <a:t>바이러스</a:t>
            </a:r>
            <a:r>
              <a:rPr lang="en-US" altLang="ko-KR" dirty="0">
                <a:effectLst/>
                <a:latin typeface="+mn-ea"/>
                <a:ea typeface="+mn-ea"/>
              </a:rPr>
              <a:t>/</a:t>
            </a:r>
            <a:r>
              <a:rPr lang="ko-KR" altLang="en-US" dirty="0" err="1">
                <a:effectLst/>
                <a:latin typeface="+mn-ea"/>
                <a:ea typeface="+mn-ea"/>
              </a:rPr>
              <a:t>랜섬웨어의</a:t>
            </a:r>
            <a:r>
              <a:rPr lang="ko-KR" altLang="en-US" dirty="0">
                <a:effectLst/>
                <a:latin typeface="+mn-ea"/>
                <a:ea typeface="+mn-ea"/>
              </a:rPr>
              <a:t> 경우 원격 서비스나 외부에서 특정 자원을 다운로드 하는 경우가 빈번하기 때문에 자원 사용량을 통해 특정 행위를 간접적으로 확인하는데 있어 </a:t>
            </a:r>
            <a:r>
              <a:rPr lang="en-US" altLang="ko-KR" dirty="0">
                <a:effectLst/>
                <a:latin typeface="+mn-ea"/>
                <a:ea typeface="+mn-ea"/>
              </a:rPr>
              <a:t>SRUM</a:t>
            </a:r>
            <a:r>
              <a:rPr lang="ko-KR" altLang="en-US" dirty="0">
                <a:effectLst/>
                <a:latin typeface="+mn-ea"/>
                <a:ea typeface="+mn-ea"/>
              </a:rPr>
              <a:t>은 사용 가치가 높은 </a:t>
            </a:r>
            <a:r>
              <a:rPr lang="ko-KR" altLang="en-US" dirty="0" err="1">
                <a:effectLst/>
                <a:latin typeface="+mn-ea"/>
                <a:ea typeface="+mn-ea"/>
              </a:rPr>
              <a:t>아티팩트</a:t>
            </a:r>
            <a:endParaRPr lang="en-US" altLang="ko-KR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effectLst/>
                <a:latin typeface="+mn-ea"/>
                <a:ea typeface="+mn-ea"/>
              </a:rPr>
              <a:t>예를 들어 자원 사용한 시간이 남아있기 때문에 특정 프로그램이 특정 시간대에 사용되었다는 증거가 되기에 충분</a:t>
            </a:r>
            <a:endParaRPr lang="en-US" altLang="ko-KR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en-US" altLang="ko-KR" dirty="0">
                <a:effectLst/>
                <a:latin typeface="+mn-ea"/>
                <a:ea typeface="+mn-ea"/>
              </a:rPr>
              <a:t> </a:t>
            </a:r>
            <a:r>
              <a:rPr lang="ko-KR" altLang="en-US" dirty="0">
                <a:effectLst/>
                <a:latin typeface="+mn-ea"/>
                <a:ea typeface="+mn-ea"/>
              </a:rPr>
              <a:t>또 네트워크 사용량을 확인하여 어떤 </a:t>
            </a:r>
            <a:r>
              <a:rPr lang="en-US" altLang="ko-KR" dirty="0">
                <a:effectLst/>
                <a:latin typeface="+mn-ea"/>
                <a:ea typeface="+mn-ea"/>
              </a:rPr>
              <a:t>IP</a:t>
            </a:r>
            <a:r>
              <a:rPr lang="ko-KR" altLang="en-US" dirty="0">
                <a:effectLst/>
                <a:latin typeface="+mn-ea"/>
                <a:ea typeface="+mn-ea"/>
              </a:rPr>
              <a:t>를 통해 분석 시스템에 접근했는지 확인 가능</a:t>
            </a:r>
            <a:endParaRPr lang="en-US" altLang="ko-KR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effectLst/>
                <a:latin typeface="+mn-ea"/>
                <a:ea typeface="+mn-ea"/>
              </a:rPr>
              <a:t>안티 포렌식 행위를 통해 기타 </a:t>
            </a:r>
            <a:r>
              <a:rPr lang="ko-KR" altLang="en-US" dirty="0" err="1">
                <a:effectLst/>
                <a:latin typeface="+mn-ea"/>
                <a:ea typeface="+mn-ea"/>
              </a:rPr>
              <a:t>아티팩트가</a:t>
            </a:r>
            <a:r>
              <a:rPr lang="ko-KR" altLang="en-US" dirty="0">
                <a:effectLst/>
                <a:latin typeface="+mn-ea"/>
                <a:ea typeface="+mn-ea"/>
              </a:rPr>
              <a:t> 삭제되어 있는 경우</a:t>
            </a:r>
            <a:r>
              <a:rPr lang="en-US" altLang="ko-KR" dirty="0">
                <a:effectLst/>
                <a:latin typeface="+mn-ea"/>
                <a:ea typeface="+mn-ea"/>
              </a:rPr>
              <a:t>, SRUM</a:t>
            </a:r>
            <a:r>
              <a:rPr lang="ko-KR" altLang="en-US" dirty="0">
                <a:effectLst/>
                <a:latin typeface="+mn-ea"/>
                <a:ea typeface="+mn-ea"/>
              </a:rPr>
              <a:t>이 남아있을 때가 </a:t>
            </a:r>
            <a:endParaRPr lang="en-US" altLang="ko-KR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effectLst/>
                <a:latin typeface="+mn-ea"/>
                <a:ea typeface="+mn-ea"/>
              </a:rPr>
              <a:t>있는데</a:t>
            </a:r>
            <a:r>
              <a:rPr lang="en-US" altLang="ko-KR" dirty="0">
                <a:effectLst/>
                <a:latin typeface="+mn-ea"/>
                <a:ea typeface="+mn-ea"/>
              </a:rPr>
              <a:t>,  SRUM</a:t>
            </a:r>
            <a:r>
              <a:rPr lang="ko-KR" altLang="en-US" dirty="0">
                <a:effectLst/>
                <a:latin typeface="+mn-ea"/>
                <a:ea typeface="+mn-ea"/>
              </a:rPr>
              <a:t>을 활용해서 간접적인 행위를 식별 가능</a:t>
            </a:r>
            <a:endParaRPr lang="en-US" altLang="ko-KR" dirty="0">
              <a:effectLst/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97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5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06FCC-9587-7A26-1DC5-35FE415D3254}"/>
              </a:ext>
            </a:extLst>
          </p:cNvPr>
          <p:cNvSpPr txBox="1"/>
          <p:nvPr/>
        </p:nvSpPr>
        <p:spPr>
          <a:xfrm>
            <a:off x="936625" y="1576664"/>
            <a:ext cx="9937750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Windows 8</a:t>
            </a:r>
            <a:r>
              <a:rPr lang="ko-KR" altLang="en-US" dirty="0">
                <a:effectLst/>
                <a:latin typeface="+mn-ea"/>
                <a:ea typeface="+mn-ea"/>
              </a:rPr>
              <a:t>부터 제공되고 있고 시스템 자원 활용도를 추적하는데 사용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</a:t>
            </a:r>
            <a:r>
              <a:rPr lang="ko-KR" altLang="en-US" dirty="0">
                <a:effectLst/>
                <a:latin typeface="+mn-ea"/>
                <a:ea typeface="+mn-ea"/>
              </a:rPr>
              <a:t>프로세스 소유자</a:t>
            </a:r>
            <a:r>
              <a:rPr lang="en-US" altLang="ko-KR" dirty="0">
                <a:effectLst/>
                <a:latin typeface="+mn-ea"/>
                <a:ea typeface="+mn-ea"/>
              </a:rPr>
              <a:t>, CPU</a:t>
            </a:r>
            <a:r>
              <a:rPr lang="ko-KR" altLang="en-US" dirty="0">
                <a:effectLst/>
                <a:latin typeface="+mn-ea"/>
                <a:ea typeface="+mn-ea"/>
              </a:rPr>
              <a:t>주기</a:t>
            </a:r>
            <a:r>
              <a:rPr lang="en-US" altLang="ko-KR" dirty="0">
                <a:effectLst/>
                <a:latin typeface="+mn-ea"/>
                <a:ea typeface="+mn-ea"/>
              </a:rPr>
              <a:t>, </a:t>
            </a:r>
            <a:r>
              <a:rPr lang="ko-KR" altLang="en-US" dirty="0">
                <a:effectLst/>
                <a:latin typeface="+mn-ea"/>
                <a:ea typeface="+mn-ea"/>
              </a:rPr>
              <a:t>네트워크 활동</a:t>
            </a:r>
            <a:r>
              <a:rPr lang="en-US" altLang="ko-KR" dirty="0">
                <a:effectLst/>
                <a:latin typeface="+mn-ea"/>
                <a:ea typeface="+mn-ea"/>
              </a:rPr>
              <a:t>, </a:t>
            </a:r>
            <a:r>
              <a:rPr lang="ko-KR" altLang="en-US" dirty="0">
                <a:effectLst/>
                <a:latin typeface="+mn-ea"/>
                <a:ea typeface="+mn-ea"/>
              </a:rPr>
              <a:t>전력 소비 등 확인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</a:t>
            </a:r>
            <a:r>
              <a:rPr lang="ko-KR" altLang="en-US" dirty="0">
                <a:effectLst/>
                <a:latin typeface="+mn-ea"/>
                <a:ea typeface="+mn-ea"/>
              </a:rPr>
              <a:t>응용프로그램 시작 실행자</a:t>
            </a:r>
            <a:r>
              <a:rPr lang="en-US" altLang="ko-KR" dirty="0">
                <a:effectLst/>
                <a:latin typeface="+mn-ea"/>
                <a:ea typeface="+mn-ea"/>
              </a:rPr>
              <a:t>, </a:t>
            </a:r>
            <a:r>
              <a:rPr lang="ko-KR" altLang="en-US" dirty="0">
                <a:effectLst/>
                <a:latin typeface="+mn-ea"/>
                <a:ea typeface="+mn-ea"/>
              </a:rPr>
              <a:t>실행 시간이나 삭제</a:t>
            </a:r>
            <a:r>
              <a:rPr lang="en-US" altLang="ko-KR" dirty="0">
                <a:effectLst/>
                <a:latin typeface="+mn-ea"/>
                <a:ea typeface="+mn-ea"/>
              </a:rPr>
              <a:t>/</a:t>
            </a:r>
            <a:r>
              <a:rPr lang="ko-KR" altLang="en-US" dirty="0">
                <a:effectLst/>
                <a:latin typeface="+mn-ea"/>
                <a:ea typeface="+mn-ea"/>
              </a:rPr>
              <a:t>제거</a:t>
            </a:r>
            <a:r>
              <a:rPr lang="en-US" altLang="ko-KR" dirty="0">
                <a:effectLst/>
                <a:latin typeface="+mn-ea"/>
                <a:ea typeface="+mn-ea"/>
              </a:rPr>
              <a:t>/</a:t>
            </a:r>
            <a:r>
              <a:rPr lang="ko-KR" altLang="en-US" dirty="0">
                <a:effectLst/>
                <a:latin typeface="+mn-ea"/>
                <a:ea typeface="+mn-ea"/>
              </a:rPr>
              <a:t>외부 프로그램 추적 정보 확인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SRUM </a:t>
            </a:r>
            <a:r>
              <a:rPr lang="ko-KR" altLang="en-US" dirty="0">
                <a:effectLst/>
                <a:latin typeface="+mn-ea"/>
                <a:ea typeface="+mn-ea"/>
              </a:rPr>
              <a:t>레지스트리는 데이터 보관을 위한 임시 저장 위치이고 데이터는 </a:t>
            </a:r>
            <a:r>
              <a:rPr lang="en-US" altLang="ko-KR" dirty="0">
                <a:effectLst/>
                <a:latin typeface="+mn-ea"/>
                <a:ea typeface="+mn-ea"/>
              </a:rPr>
              <a:t>SRUM.dat</a:t>
            </a:r>
            <a:r>
              <a:rPr lang="ko-KR" altLang="en-US" dirty="0">
                <a:effectLst/>
                <a:latin typeface="+mn-ea"/>
                <a:ea typeface="+mn-ea"/>
              </a:rPr>
              <a:t>파일에 저장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dirty="0">
                <a:effectLst/>
                <a:latin typeface="+mn-ea"/>
                <a:ea typeface="+mn-ea"/>
              </a:rPr>
              <a:t>SRUDB.dat </a:t>
            </a:r>
            <a:r>
              <a:rPr lang="ko-KR" altLang="en-US" dirty="0">
                <a:effectLst/>
                <a:latin typeface="+mn-ea"/>
                <a:ea typeface="+mn-ea"/>
              </a:rPr>
              <a:t>파일은 </a:t>
            </a:r>
            <a:r>
              <a:rPr lang="en-US" altLang="ko-KR" dirty="0">
                <a:effectLst/>
                <a:latin typeface="+mn-ea"/>
                <a:ea typeface="+mn-ea"/>
              </a:rPr>
              <a:t>Windows ESE </a:t>
            </a:r>
            <a:r>
              <a:rPr lang="ko-KR" altLang="en-US" dirty="0">
                <a:effectLst/>
                <a:latin typeface="+mn-ea"/>
                <a:ea typeface="+mn-ea"/>
              </a:rPr>
              <a:t>데이터베이스 형식</a:t>
            </a:r>
            <a:endParaRPr lang="en-US" altLang="ko-KR" dirty="0">
              <a:effectLst/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ffectLst/>
                <a:latin typeface="+mn-ea"/>
                <a:ea typeface="+mn-ea"/>
              </a:rPr>
              <a:t>포렌식 관점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</a:t>
            </a:r>
            <a:r>
              <a:rPr lang="ko-KR" altLang="en-US" dirty="0">
                <a:effectLst/>
                <a:latin typeface="+mn-ea"/>
                <a:ea typeface="+mn-ea"/>
              </a:rPr>
              <a:t>응용프로그램 시작 실행자 정보 확인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</a:t>
            </a:r>
            <a:r>
              <a:rPr lang="ko-KR" altLang="en-US" dirty="0">
                <a:effectLst/>
                <a:latin typeface="+mn-ea"/>
                <a:ea typeface="+mn-ea"/>
              </a:rPr>
              <a:t>응용프로그램 이름</a:t>
            </a:r>
            <a:r>
              <a:rPr lang="en-US" altLang="ko-KR" dirty="0">
                <a:effectLst/>
                <a:latin typeface="+mn-ea"/>
                <a:ea typeface="+mn-ea"/>
              </a:rPr>
              <a:t>, </a:t>
            </a:r>
            <a:r>
              <a:rPr lang="ko-KR" altLang="en-US" dirty="0">
                <a:effectLst/>
                <a:latin typeface="+mn-ea"/>
                <a:ea typeface="+mn-ea"/>
              </a:rPr>
              <a:t>전체경로 확인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</a:t>
            </a:r>
            <a:r>
              <a:rPr lang="ko-KR" altLang="en-US" dirty="0">
                <a:effectLst/>
                <a:latin typeface="+mn-ea"/>
                <a:ea typeface="+mn-ea"/>
              </a:rPr>
              <a:t>응용프로그램 실행 시간이나 삭제</a:t>
            </a:r>
            <a:r>
              <a:rPr lang="en-US" altLang="ko-KR" dirty="0">
                <a:effectLst/>
                <a:latin typeface="+mn-ea"/>
                <a:ea typeface="+mn-ea"/>
              </a:rPr>
              <a:t>/</a:t>
            </a:r>
            <a:r>
              <a:rPr lang="ko-KR" altLang="en-US" dirty="0">
                <a:effectLst/>
                <a:latin typeface="+mn-ea"/>
                <a:ea typeface="+mn-ea"/>
              </a:rPr>
              <a:t>제거</a:t>
            </a:r>
            <a:r>
              <a:rPr lang="en-US" altLang="ko-KR" dirty="0">
                <a:effectLst/>
                <a:latin typeface="+mn-ea"/>
                <a:ea typeface="+mn-ea"/>
              </a:rPr>
              <a:t>/</a:t>
            </a:r>
            <a:r>
              <a:rPr lang="ko-KR" altLang="en-US" dirty="0">
                <a:effectLst/>
                <a:latin typeface="+mn-ea"/>
                <a:ea typeface="+mn-ea"/>
              </a:rPr>
              <a:t>외부 프로그램 추적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</a:t>
            </a:r>
            <a:r>
              <a:rPr lang="ko-KR" altLang="en-US" dirty="0">
                <a:effectLst/>
                <a:latin typeface="+mn-ea"/>
                <a:ea typeface="+mn-ea"/>
              </a:rPr>
              <a:t>시스템 자원 활용도 추적</a:t>
            </a:r>
            <a:endParaRPr lang="en-US" altLang="ko-KR" dirty="0">
              <a:effectLst/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750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6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06FCC-9587-7A26-1DC5-35FE415D3254}"/>
              </a:ext>
            </a:extLst>
          </p:cNvPr>
          <p:cNvSpPr txBox="1"/>
          <p:nvPr/>
        </p:nvSpPr>
        <p:spPr>
          <a:xfrm>
            <a:off x="936625" y="1576664"/>
            <a:ext cx="9731252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+mn-ea"/>
                <a:ea typeface="+mn-ea"/>
              </a:rPr>
              <a:t> </a:t>
            </a:r>
            <a:r>
              <a:rPr lang="ko-KR" altLang="en-US" b="1" dirty="0">
                <a:effectLst/>
                <a:latin typeface="+mn-ea"/>
                <a:ea typeface="+mn-ea"/>
              </a:rPr>
              <a:t>로컬 경로</a:t>
            </a:r>
            <a:endParaRPr lang="ko-KR" altLang="en-US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C:\Windows\System32\sru\*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ffectLst/>
                <a:latin typeface="+mn-ea"/>
                <a:ea typeface="+mn-ea"/>
              </a:rPr>
              <a:t>레지스트리 경로</a:t>
            </a:r>
            <a:endParaRPr lang="ko-KR" altLang="en-US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HKLM\SOFTWARE\Microsoft\</a:t>
            </a:r>
            <a:r>
              <a:rPr lang="en-US" altLang="ko-KR" dirty="0" err="1">
                <a:effectLst/>
                <a:latin typeface="+mn-ea"/>
                <a:ea typeface="+mn-ea"/>
              </a:rPr>
              <a:t>WindowsNT</a:t>
            </a:r>
            <a:r>
              <a:rPr lang="en-US" altLang="ko-KR" dirty="0">
                <a:effectLst/>
                <a:latin typeface="+mn-ea"/>
                <a:ea typeface="+mn-ea"/>
              </a:rPr>
              <a:t>\CurrentVersion\SRUM\Extensions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경로</a:t>
            </a:r>
          </a:p>
        </p:txBody>
      </p:sp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CAB3B9F-A7FD-8C20-A810-B09F55045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55" y="3824940"/>
            <a:ext cx="4357834" cy="2152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텍스트, 전자제품, 스크린샷, 번호이(가) 표시된 사진&#10;&#10;자동 생성된 설명">
            <a:extLst>
              <a:ext uri="{FF2B5EF4-FFF2-40B4-BE49-F238E27FC236}">
                <a16:creationId xmlns:a16="http://schemas.microsoft.com/office/drawing/2014/main" id="{12595FC9-1636-4205-E3A1-DEBF5E035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13" y="3824001"/>
            <a:ext cx="5004556" cy="2152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633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7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06FCC-9587-7A26-1DC5-35FE415D3254}"/>
              </a:ext>
            </a:extLst>
          </p:cNvPr>
          <p:cNvSpPr txBox="1"/>
          <p:nvPr/>
        </p:nvSpPr>
        <p:spPr>
          <a:xfrm>
            <a:off x="936625" y="1576664"/>
            <a:ext cx="973125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ffectLst/>
                <a:latin typeface="+mn-ea"/>
                <a:ea typeface="+mn-ea"/>
              </a:rPr>
              <a:t>레지스트리 경로</a:t>
            </a:r>
            <a:endParaRPr lang="ko-KR" altLang="en-US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  <a:ea typeface="+mn-ea"/>
              </a:rPr>
              <a:t>- HKLM\SOFTWARE\Microsoft\</a:t>
            </a:r>
            <a:r>
              <a:rPr lang="en-US" altLang="ko-KR" dirty="0" err="1">
                <a:effectLst/>
                <a:latin typeface="+mn-ea"/>
                <a:ea typeface="+mn-ea"/>
              </a:rPr>
              <a:t>WindowsNT</a:t>
            </a:r>
            <a:r>
              <a:rPr lang="en-US" altLang="ko-KR" dirty="0">
                <a:effectLst/>
                <a:latin typeface="+mn-ea"/>
                <a:ea typeface="+mn-ea"/>
              </a:rPr>
              <a:t>\CurrentVersion\SRUM\Extensions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경로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729CA5-2112-FB99-5136-E63C7E5C8F52}"/>
              </a:ext>
            </a:extLst>
          </p:cNvPr>
          <p:cNvGraphicFramePr>
            <a:graphicFrameLocks noGrp="1"/>
          </p:cNvGraphicFramePr>
          <p:nvPr/>
        </p:nvGraphicFramePr>
        <p:xfrm>
          <a:off x="1008508" y="2674854"/>
          <a:ext cx="9576941" cy="29730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56385">
                  <a:extLst>
                    <a:ext uri="{9D8B030D-6E8A-4147-A177-3AD203B41FA5}">
                      <a16:colId xmlns:a16="http://schemas.microsoft.com/office/drawing/2014/main" val="827076767"/>
                    </a:ext>
                  </a:extLst>
                </a:gridCol>
                <a:gridCol w="3146024">
                  <a:extLst>
                    <a:ext uri="{9D8B030D-6E8A-4147-A177-3AD203B41FA5}">
                      <a16:colId xmlns:a16="http://schemas.microsoft.com/office/drawing/2014/main" val="721496649"/>
                    </a:ext>
                  </a:extLst>
                </a:gridCol>
                <a:gridCol w="2974532">
                  <a:extLst>
                    <a:ext uri="{9D8B030D-6E8A-4147-A177-3AD203B41FA5}">
                      <a16:colId xmlns:a16="http://schemas.microsoft.com/office/drawing/2014/main" val="456635648"/>
                    </a:ext>
                  </a:extLst>
                </a:gridCol>
              </a:tblGrid>
              <a:tr h="25143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Identifier (GUID)</a:t>
                      </a:r>
                    </a:p>
                  </a:txBody>
                  <a:tcPr marL="80113" marR="80113" marT="36975" marB="36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DLL</a:t>
                      </a:r>
                    </a:p>
                  </a:txBody>
                  <a:tcPr marL="80113" marR="80113" marT="36975" marB="36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SRUM Extension</a:t>
                      </a:r>
                    </a:p>
                  </a:txBody>
                  <a:tcPr marL="80113" marR="80113" marT="36975" marB="369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26135"/>
                  </a:ext>
                </a:extLst>
              </a:tr>
              <a:tr h="29916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{5C8CF1C7-7257-4F13-B223-970EF5939312}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%</a:t>
                      </a:r>
                      <a:r>
                        <a:rPr lang="en-US" sz="1200" dirty="0" err="1">
                          <a:effectLst/>
                        </a:rPr>
                        <a:t>SystemRoot</a:t>
                      </a:r>
                      <a:r>
                        <a:rPr lang="en-US" sz="1200" dirty="0">
                          <a:effectLst/>
                        </a:rPr>
                        <a:t>%\System32\eeprov.dll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Unknown (Energy Estimator Provider)</a:t>
                      </a:r>
                      <a:endParaRPr lang="en-US" sz="1200">
                        <a:effectLst/>
                      </a:endParaRPr>
                    </a:p>
                  </a:txBody>
                  <a:tcPr marL="80113" marR="80113" marT="36975" marB="36975" anchor="ctr"/>
                </a:tc>
                <a:extLst>
                  <a:ext uri="{0D108BD9-81ED-4DB2-BD59-A6C34878D82A}">
                    <a16:rowId xmlns:a16="http://schemas.microsoft.com/office/drawing/2014/main" val="170737343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{973F5D5C-1D90-4944-BE8E-24B94231A174}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%SystemRoot%\System32\nduprov.dll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Network Data Usage Monitor</a:t>
                      </a:r>
                    </a:p>
                  </a:txBody>
                  <a:tcPr marL="80113" marR="80113" marT="36975" marB="36975" anchor="ctr"/>
                </a:tc>
                <a:extLst>
                  <a:ext uri="{0D108BD9-81ED-4DB2-BD59-A6C34878D82A}">
                    <a16:rowId xmlns:a16="http://schemas.microsoft.com/office/drawing/2014/main" val="19730772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{97C2CE28-A37B-4920-B1E9-8B76CD341EC5}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%SystemRoot%\System32\eeprov.dll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Unknown (Energy Estimator Provider)</a:t>
                      </a:r>
                      <a:endParaRPr lang="en-US" sz="1200">
                        <a:effectLst/>
                      </a:endParaRPr>
                    </a:p>
                  </a:txBody>
                  <a:tcPr marL="80113" marR="80113" marT="36975" marB="36975" anchor="ctr"/>
                </a:tc>
                <a:extLst>
                  <a:ext uri="{0D108BD9-81ED-4DB2-BD59-A6C34878D82A}">
                    <a16:rowId xmlns:a16="http://schemas.microsoft.com/office/drawing/2014/main" val="3285805466"/>
                  </a:ext>
                </a:extLst>
              </a:tr>
              <a:tr h="3192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{B6D82AF1-F780-4E17-8077-6CB9AD8A6FC4}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%SystemRoot%\System32\eeprov.dll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Unknown (Energy Estimator Provider)</a:t>
                      </a:r>
                      <a:endParaRPr lang="en-US" sz="1200">
                        <a:effectLst/>
                      </a:endParaRPr>
                    </a:p>
                  </a:txBody>
                  <a:tcPr marL="80113" marR="80113" marT="36975" marB="36975" anchor="ctr"/>
                </a:tc>
                <a:extLst>
                  <a:ext uri="{0D108BD9-81ED-4DB2-BD59-A6C34878D82A}">
                    <a16:rowId xmlns:a16="http://schemas.microsoft.com/office/drawing/2014/main" val="228024816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{D10CA2FE-6FCF-4F6D-848E-B2E99266FA86}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%SystemRoot%\System32\wpnsruprov.dll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Push Notifications (WPN) Provider</a:t>
                      </a:r>
                    </a:p>
                  </a:txBody>
                  <a:tcPr marL="80113" marR="80113" marT="36975" marB="36975" anchor="ctr"/>
                </a:tc>
                <a:extLst>
                  <a:ext uri="{0D108BD9-81ED-4DB2-BD59-A6C34878D82A}">
                    <a16:rowId xmlns:a16="http://schemas.microsoft.com/office/drawing/2014/main" val="2131047807"/>
                  </a:ext>
                </a:extLst>
              </a:tr>
              <a:tr h="17521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{D10CA2FE-6FCF-4F6D-848E-B2E99266FA89}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%SystemRoot%\System32\appsruprov.dll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Application Resource Usage Provider</a:t>
                      </a:r>
                    </a:p>
                  </a:txBody>
                  <a:tcPr marL="80113" marR="80113" marT="36975" marB="36975" anchor="ctr"/>
                </a:tc>
                <a:extLst>
                  <a:ext uri="{0D108BD9-81ED-4DB2-BD59-A6C34878D82A}">
                    <a16:rowId xmlns:a16="http://schemas.microsoft.com/office/drawing/2014/main" val="456423330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{DA73FB89-2BEA-4DDC-86B8-6E048C6DA477}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%SystemRoot%\System32\eeprov.dll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Unknown (Energy Estimator Provider)</a:t>
                      </a:r>
                      <a:endParaRPr lang="en-US" sz="1200">
                        <a:effectLst/>
                      </a:endParaRPr>
                    </a:p>
                  </a:txBody>
                  <a:tcPr marL="80113" marR="80113" marT="36975" marB="36975" anchor="ctr"/>
                </a:tc>
                <a:extLst>
                  <a:ext uri="{0D108BD9-81ED-4DB2-BD59-A6C34878D82A}">
                    <a16:rowId xmlns:a16="http://schemas.microsoft.com/office/drawing/2014/main" val="3893472543"/>
                  </a:ext>
                </a:extLst>
              </a:tr>
              <a:tr h="27076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{DD6636C4-8929-4683-974E-22C046A43763}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%SystemRoot%\System32\ncuprov.dll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Network Connectivity Usage Monitor</a:t>
                      </a:r>
                    </a:p>
                  </a:txBody>
                  <a:tcPr marL="80113" marR="80113" marT="36975" marB="36975" anchor="ctr"/>
                </a:tc>
                <a:extLst>
                  <a:ext uri="{0D108BD9-81ED-4DB2-BD59-A6C34878D82A}">
                    <a16:rowId xmlns:a16="http://schemas.microsoft.com/office/drawing/2014/main" val="4239804962"/>
                  </a:ext>
                </a:extLst>
              </a:tr>
              <a:tr h="42891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{FEE4E14F-02A9-4550-B5CE-5FA2DA202E37}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%SystemRoot%\System32\energyprov.dll</a:t>
                      </a:r>
                    </a:p>
                  </a:txBody>
                  <a:tcPr marL="80113" marR="80113" marT="36975" marB="3697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Energy Usage Provider</a:t>
                      </a:r>
                    </a:p>
                  </a:txBody>
                  <a:tcPr marL="80113" marR="80113" marT="36975" marB="36975" anchor="ctr"/>
                </a:tc>
                <a:extLst>
                  <a:ext uri="{0D108BD9-81ED-4DB2-BD59-A6C34878D82A}">
                    <a16:rowId xmlns:a16="http://schemas.microsoft.com/office/drawing/2014/main" val="135906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64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8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구조</a:t>
            </a:r>
          </a:p>
        </p:txBody>
      </p:sp>
      <p:pic>
        <p:nvPicPr>
          <p:cNvPr id="14" name="그림 13" descr="텍스트, 스크린샷, 번호, 메뉴이(가) 표시된 사진&#10;&#10;자동 생성된 설명">
            <a:extLst>
              <a:ext uri="{FF2B5EF4-FFF2-40B4-BE49-F238E27FC236}">
                <a16:creationId xmlns:a16="http://schemas.microsoft.com/office/drawing/2014/main" id="{99138EAF-AA34-F7EF-2DBB-5B7C51FA3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8" y="1659064"/>
            <a:ext cx="5030573" cy="4360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6150193" y="1738615"/>
            <a:ext cx="4425394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dat</a:t>
            </a:r>
            <a:r>
              <a:rPr lang="en-US" altLang="ko-KR" dirty="0">
                <a:effectLst/>
                <a:latin typeface="+mn-ea"/>
                <a:ea typeface="+mn-ea"/>
              </a:rPr>
              <a:t> : SRUM</a:t>
            </a:r>
            <a:r>
              <a:rPr lang="ko-KR" altLang="en-US" dirty="0">
                <a:effectLst/>
                <a:latin typeface="+mn-ea"/>
                <a:ea typeface="+mn-ea"/>
              </a:rPr>
              <a:t>의 실질적인 데이터가 저장되는 파일</a:t>
            </a:r>
            <a:endParaRPr lang="en-US" altLang="ko-KR" dirty="0">
              <a:effectLst/>
              <a:latin typeface="+mn-ea"/>
              <a:ea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+mn-ea"/>
                <a:ea typeface="+mn-ea"/>
              </a:rPr>
              <a:t>log : SRUM </a:t>
            </a:r>
            <a:r>
              <a:rPr lang="ko-KR" altLang="en-US" dirty="0">
                <a:effectLst/>
                <a:latin typeface="+mn-ea"/>
                <a:ea typeface="+mn-ea"/>
              </a:rPr>
              <a:t>서비스에 대한 정보 </a:t>
            </a:r>
            <a:r>
              <a:rPr lang="en-US" altLang="ko-KR" dirty="0">
                <a:effectLst/>
                <a:latin typeface="+mn-ea"/>
                <a:ea typeface="+mn-ea"/>
              </a:rPr>
              <a:t>(Errors, Warnings)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  <a:latin typeface="+mn-ea"/>
                <a:ea typeface="+mn-ea"/>
              </a:rPr>
              <a:t>chk</a:t>
            </a:r>
            <a:r>
              <a:rPr lang="en-US" altLang="ko-KR" dirty="0">
                <a:effectLst/>
                <a:latin typeface="+mn-ea"/>
                <a:ea typeface="+mn-ea"/>
              </a:rPr>
              <a:t> : SRUM </a:t>
            </a:r>
            <a:r>
              <a:rPr lang="ko-KR" altLang="en-US" dirty="0">
                <a:effectLst/>
                <a:latin typeface="+mn-ea"/>
                <a:ea typeface="+mn-ea"/>
              </a:rPr>
              <a:t>서비스가 </a:t>
            </a:r>
            <a:r>
              <a:rPr lang="ko-KR" altLang="en-US" dirty="0" err="1">
                <a:effectLst/>
                <a:latin typeface="+mn-ea"/>
                <a:ea typeface="+mn-ea"/>
              </a:rPr>
              <a:t>실행중일</a:t>
            </a:r>
            <a:r>
              <a:rPr lang="ko-KR" altLang="en-US" dirty="0">
                <a:effectLst/>
                <a:latin typeface="+mn-ea"/>
                <a:ea typeface="+mn-ea"/>
              </a:rPr>
              <a:t> 때 사용되는 임시 파일</a:t>
            </a:r>
            <a:endParaRPr lang="en-US" altLang="ko-KR" dirty="0">
              <a:effectLst/>
              <a:latin typeface="+mn-ea"/>
              <a:ea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  <a:latin typeface="+mn-ea"/>
                <a:ea typeface="+mn-ea"/>
              </a:rPr>
              <a:t>jrs</a:t>
            </a:r>
            <a:r>
              <a:rPr lang="en-US" altLang="ko-KR" dirty="0">
                <a:effectLst/>
                <a:latin typeface="+mn-ea"/>
                <a:ea typeface="+mn-ea"/>
              </a:rPr>
              <a:t> : SRUM </a:t>
            </a:r>
            <a:r>
              <a:rPr lang="ko-KR" altLang="en-US" dirty="0">
                <a:effectLst/>
                <a:latin typeface="+mn-ea"/>
                <a:ea typeface="+mn-ea"/>
              </a:rPr>
              <a:t>이벤트 로그 파일</a:t>
            </a:r>
          </a:p>
        </p:txBody>
      </p:sp>
    </p:spTree>
    <p:extLst>
      <p:ext uri="{BB962C8B-B14F-4D97-AF65-F5344CB8AC3E}">
        <p14:creationId xmlns:p14="http://schemas.microsoft.com/office/powerpoint/2010/main" val="166988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523880"/>
            <a:ext cx="9937750" cy="106568"/>
          </a:xfrm>
        </p:spPr>
        <p:txBody>
          <a:bodyPr/>
          <a:lstStyle/>
          <a:p>
            <a:r>
              <a:rPr lang="en-US" altLang="ko-KR" sz="100" dirty="0"/>
              <a:t>1) </a:t>
            </a:r>
            <a:r>
              <a:rPr lang="ko-KR" altLang="en-US" sz="100" dirty="0"/>
              <a:t>바이러스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0"/>
          </p:nvPr>
        </p:nvSpPr>
        <p:spPr>
          <a:xfrm>
            <a:off x="813600" y="658800"/>
            <a:ext cx="9595750" cy="430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447"/>
            <a:ext cx="3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한양사랑고딕체 EB" panose="02020503020101020101" pitchFamily="18" charset="-127"/>
                <a:ea typeface="한양사랑고딕체 EB" panose="02020503020101020101" pitchFamily="18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한양사랑고딕체 EB" panose="02020503020101020101" pitchFamily="18" charset="-127"/>
              <a:ea typeface="한양사랑고딕체 EB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71813">
              <a:defRPr/>
            </a:pPr>
            <a:fld id="{070A3F4A-4E56-472D-A19C-7CE7449ABD1B}" type="slidenum">
              <a:rPr lang="en-US" altLang="ko-KR" smtClean="0"/>
              <a:pPr defTabSz="971813">
                <a:defRPr/>
              </a:pPr>
              <a:t>9</a:t>
            </a:fld>
            <a:endParaRPr 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1600" y="78150"/>
            <a:ext cx="993775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bg1"/>
                </a:solidFill>
                <a:latin typeface="한양사랑고딕체 B" panose="02020503020101020101" pitchFamily="18" charset="-127"/>
                <a:ea typeface="한양사랑고딕체 B" panose="02020503020101020101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SRUM</a:t>
            </a:r>
            <a:r>
              <a:rPr lang="ko-KR" altLang="en-US" dirty="0"/>
              <a:t> 분석</a:t>
            </a:r>
            <a:endParaRPr kumimoji="0"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12762" y="685801"/>
            <a:ext cx="330201" cy="330199"/>
            <a:chOff x="512762" y="685801"/>
            <a:chExt cx="330201" cy="33019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350" y="687388"/>
              <a:ext cx="328613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12762" y="685801"/>
              <a:ext cx="330201" cy="330199"/>
            </a:xfrm>
            <a:prstGeom prst="ellipse">
              <a:avLst/>
            </a:prstGeom>
            <a:solidFill>
              <a:srgbClr val="00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534988" y="706438"/>
              <a:ext cx="287338" cy="288925"/>
            </a:xfrm>
            <a:prstGeom prst="ellipse">
              <a:avLst/>
            </a:prstGeom>
            <a:solidFill>
              <a:srgbClr val="0E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6669" y="6857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solidFill>
                  <a:schemeClr val="bg1"/>
                </a:solidFill>
                <a:latin typeface="한양사랑고딕체 M" panose="02020503020101020101" pitchFamily="18" charset="-127"/>
                <a:ea typeface="한양사랑고딕체 M" panose="02020503020101020101" pitchFamily="18" charset="-127"/>
              </a:rPr>
              <a:t>1</a:t>
            </a:r>
            <a:endParaRPr lang="ko-KR" altLang="en-US" spc="-50" dirty="0">
              <a:solidFill>
                <a:schemeClr val="bg1"/>
              </a:solidFill>
              <a:latin typeface="한양사랑고딕체 M" panose="02020503020101020101" pitchFamily="18" charset="-127"/>
              <a:ea typeface="한양사랑고딕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C784-1484-FF61-4C90-D613A67068A5}"/>
              </a:ext>
            </a:extLst>
          </p:cNvPr>
          <p:cNvSpPr txBox="1"/>
          <p:nvPr/>
        </p:nvSpPr>
        <p:spPr>
          <a:xfrm>
            <a:off x="854198" y="1081491"/>
            <a:ext cx="97312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n-ea"/>
                <a:ea typeface="+mn-ea"/>
              </a:rPr>
              <a:t>SRUM </a:t>
            </a:r>
            <a:r>
              <a:rPr lang="ko-KR" altLang="en-US" dirty="0">
                <a:latin typeface="+mn-ea"/>
                <a:ea typeface="+mn-ea"/>
              </a:rPr>
              <a:t>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3D34C-4E93-26A0-D3CE-E0FC4BBA2D77}"/>
              </a:ext>
            </a:extLst>
          </p:cNvPr>
          <p:cNvSpPr txBox="1"/>
          <p:nvPr/>
        </p:nvSpPr>
        <p:spPr>
          <a:xfrm>
            <a:off x="946488" y="1638569"/>
            <a:ext cx="9638962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1) DAT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SRUM </a:t>
            </a:r>
            <a:r>
              <a:rPr lang="ko-KR" altLang="en-US" dirty="0">
                <a:latin typeface="+mn-ea"/>
                <a:ea typeface="+mn-ea"/>
              </a:rPr>
              <a:t>에 저장되는 모든 데이터는 </a:t>
            </a:r>
            <a:r>
              <a:rPr lang="en-US" altLang="ko-KR" dirty="0">
                <a:latin typeface="+mn-ea"/>
                <a:ea typeface="+mn-ea"/>
              </a:rPr>
              <a:t>SRUDB.dat </a:t>
            </a:r>
            <a:r>
              <a:rPr lang="ko-KR" altLang="en-US" dirty="0">
                <a:latin typeface="+mn-ea"/>
                <a:ea typeface="+mn-ea"/>
              </a:rPr>
              <a:t>파일에 저장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주로 </a:t>
            </a:r>
            <a:r>
              <a:rPr lang="en-US" altLang="ko-KR" dirty="0">
                <a:latin typeface="+mn-ea"/>
                <a:ea typeface="+mn-ea"/>
              </a:rPr>
              <a:t>4</a:t>
            </a:r>
            <a:r>
              <a:rPr lang="ko-KR" altLang="en-US" dirty="0">
                <a:latin typeface="+mn-ea"/>
                <a:ea typeface="+mn-ea"/>
              </a:rPr>
              <a:t>가지 유형의 정보가 저장</a:t>
            </a:r>
            <a:endParaRPr lang="en-US" altLang="ko-KR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실행중인 프로세스 </a:t>
            </a:r>
            <a:r>
              <a:rPr lang="en-US" altLang="ko-KR" dirty="0">
                <a:latin typeface="+mn-ea"/>
                <a:ea typeface="+mn-ea"/>
              </a:rPr>
              <a:t>&amp; </a:t>
            </a:r>
            <a:r>
              <a:rPr lang="ko-KR" altLang="en-US" dirty="0">
                <a:latin typeface="+mn-ea"/>
                <a:ea typeface="+mn-ea"/>
              </a:rPr>
              <a:t>실행 커맨드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네트워크 연결 정보 </a:t>
            </a:r>
            <a:r>
              <a:rPr lang="en-US" altLang="ko-KR" dirty="0">
                <a:latin typeface="+mn-ea"/>
                <a:ea typeface="+mn-ea"/>
              </a:rPr>
              <a:t>&amp; IP </a:t>
            </a:r>
            <a:r>
              <a:rPr lang="ko-KR" altLang="en-US" dirty="0">
                <a:latin typeface="+mn-ea"/>
                <a:ea typeface="+mn-ea"/>
              </a:rPr>
              <a:t>주소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전원 및 절전 여부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어플리케이션 사용량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579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e9017f0e8d8ac18517b0d6c4e3ad656afcfaa1"/>
</p:tagLst>
</file>

<file path=ppt/theme/theme1.xml><?xml version="1.0" encoding="utf-8"?>
<a:theme xmlns:a="http://schemas.openxmlformats.org/drawingml/2006/main" name="바이러스분석기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29832</TotalTime>
  <Words>1659</Words>
  <Application>Microsoft Office PowerPoint</Application>
  <PresentationFormat>사용자 지정</PresentationFormat>
  <Paragraphs>303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굴림</vt:lpstr>
      <vt:lpstr>맑은 고딕</vt:lpstr>
      <vt:lpstr>한양사랑고딕체 B</vt:lpstr>
      <vt:lpstr>한양사랑고딕체 EB</vt:lpstr>
      <vt:lpstr>한양사랑고딕체 M</vt:lpstr>
      <vt:lpstr>Arial</vt:lpstr>
      <vt:lpstr>Titillium Web</vt:lpstr>
      <vt:lpstr>Wingdings</vt:lpstr>
      <vt:lpstr>바이러스분석기법</vt:lpstr>
      <vt:lpstr>교시</vt:lpstr>
      <vt:lpstr>SRUM 분석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1) 바이러스</vt:lpstr>
      <vt:lpstr>PowerPoint 프레젠테이션</vt:lpstr>
      <vt:lpstr>PowerPoint 프레젠테이션</vt:lpstr>
    </vt:vector>
  </TitlesOfParts>
  <Company>JEMM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webdesign</dc:creator>
  <cp:lastModifiedBy>KiYong Choi</cp:lastModifiedBy>
  <cp:revision>8240</cp:revision>
  <dcterms:created xsi:type="dcterms:W3CDTF">2006-05-09T06:23:44Z</dcterms:created>
  <dcterms:modified xsi:type="dcterms:W3CDTF">2024-02-19T12:22:17Z</dcterms:modified>
</cp:coreProperties>
</file>